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3563938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406D"/>
    <a:srgbClr val="004D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75" autoAdjust="0"/>
    <p:restoredTop sz="94660"/>
  </p:normalViewPr>
  <p:slideViewPr>
    <p:cSldViewPr snapToGrid="0">
      <p:cViewPr varScale="1">
        <p:scale>
          <a:sx n="98" d="100"/>
          <a:sy n="98" d="100"/>
        </p:scale>
        <p:origin x="39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9826" y="1971439"/>
            <a:ext cx="2444136" cy="2312906"/>
          </a:xfrm>
        </p:spPr>
        <p:txBody>
          <a:bodyPr anchor="b">
            <a:noAutofit/>
          </a:bodyPr>
          <a:lstStyle>
            <a:lvl1pPr algn="ctr">
              <a:defRPr sz="2339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3385" y="4361067"/>
            <a:ext cx="1997019" cy="1197375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702"/>
            </a:lvl1pPr>
            <a:lvl2pPr marL="133662" indent="0" algn="ctr">
              <a:buNone/>
              <a:defRPr sz="585"/>
            </a:lvl2pPr>
            <a:lvl3pPr marL="267325" indent="0" algn="ctr">
              <a:buNone/>
              <a:defRPr sz="526"/>
            </a:lvl3pPr>
            <a:lvl4pPr marL="400987" indent="0" algn="ctr">
              <a:buNone/>
              <a:defRPr sz="468"/>
            </a:lvl4pPr>
            <a:lvl5pPr marL="534650" indent="0" algn="ctr">
              <a:buNone/>
              <a:defRPr sz="468"/>
            </a:lvl5pPr>
            <a:lvl6pPr marL="668312" indent="0" algn="ctr">
              <a:buNone/>
              <a:defRPr sz="468"/>
            </a:lvl6pPr>
            <a:lvl7pPr marL="801975" indent="0" algn="ctr">
              <a:buNone/>
              <a:defRPr sz="468"/>
            </a:lvl7pPr>
            <a:lvl8pPr marL="935637" indent="0" algn="ctr">
              <a:buNone/>
              <a:defRPr sz="468"/>
            </a:lvl8pPr>
            <a:lvl9pPr marL="1069299" indent="0" algn="ctr">
              <a:buNone/>
              <a:defRPr sz="468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0074" y="7113663"/>
            <a:ext cx="470031" cy="44601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12F02A6-36CA-456F-A97B-39E68489483E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365" y="7113663"/>
            <a:ext cx="2053058" cy="446012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873683" y="7113663"/>
            <a:ext cx="466624" cy="44601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A2DD91E-0969-4552-92D9-C25C83FB4860}" type="slidenum">
              <a:rPr lang="fr-FR" smtClean="0"/>
              <a:t>‹N°›</a:t>
            </a:fld>
            <a:endParaRPr lang="fr-FR"/>
          </a:p>
        </p:txBody>
      </p:sp>
      <p:grpSp>
        <p:nvGrpSpPr>
          <p:cNvPr id="8" name="Group 7"/>
          <p:cNvGrpSpPr/>
          <p:nvPr/>
        </p:nvGrpSpPr>
        <p:grpSpPr>
          <a:xfrm>
            <a:off x="220074" y="820640"/>
            <a:ext cx="3120234" cy="5897022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1889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943" y="2530393"/>
            <a:ext cx="2806601" cy="393733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F02A6-36CA-456F-A97B-39E68489483E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D91E-0969-4552-92D9-C25C83FB48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7032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81839" y="688016"/>
            <a:ext cx="581108" cy="577970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943" y="688016"/>
            <a:ext cx="2231174" cy="577970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F02A6-36CA-456F-A97B-39E68489483E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D91E-0969-4552-92D9-C25C83FB48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7135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F02A6-36CA-456F-A97B-39E68489483E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D91E-0969-4552-92D9-C25C83FB48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639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630" y="1434510"/>
            <a:ext cx="2810042" cy="3144614"/>
          </a:xfrm>
        </p:spPr>
        <p:txBody>
          <a:bodyPr anchor="b">
            <a:normAutofit/>
          </a:bodyPr>
          <a:lstStyle>
            <a:lvl1pPr algn="r">
              <a:defRPr sz="2339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630" y="4647721"/>
            <a:ext cx="2810042" cy="1260303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702">
                <a:solidFill>
                  <a:schemeClr val="tx2"/>
                </a:solidFill>
              </a:defRPr>
            </a:lvl1pPr>
            <a:lvl2pPr marL="133662" indent="0">
              <a:buNone/>
              <a:defRPr sz="585">
                <a:solidFill>
                  <a:schemeClr val="tx1">
                    <a:tint val="75000"/>
                  </a:schemeClr>
                </a:solidFill>
              </a:defRPr>
            </a:lvl2pPr>
            <a:lvl3pPr marL="267325" indent="0">
              <a:buNone/>
              <a:defRPr sz="526">
                <a:solidFill>
                  <a:schemeClr val="tx1">
                    <a:tint val="75000"/>
                  </a:schemeClr>
                </a:solidFill>
              </a:defRPr>
            </a:lvl3pPr>
            <a:lvl4pPr marL="400987" indent="0">
              <a:buNone/>
              <a:defRPr sz="468">
                <a:solidFill>
                  <a:schemeClr val="tx1">
                    <a:tint val="75000"/>
                  </a:schemeClr>
                </a:solidFill>
              </a:defRPr>
            </a:lvl4pPr>
            <a:lvl5pPr marL="534650" indent="0">
              <a:buNone/>
              <a:defRPr sz="468">
                <a:solidFill>
                  <a:schemeClr val="tx1">
                    <a:tint val="75000"/>
                  </a:schemeClr>
                </a:solidFill>
              </a:defRPr>
            </a:lvl5pPr>
            <a:lvl6pPr marL="668312" indent="0">
              <a:buNone/>
              <a:defRPr sz="468">
                <a:solidFill>
                  <a:schemeClr val="tx1">
                    <a:tint val="75000"/>
                  </a:schemeClr>
                </a:solidFill>
              </a:defRPr>
            </a:lvl6pPr>
            <a:lvl7pPr marL="801975" indent="0">
              <a:buNone/>
              <a:defRPr sz="468">
                <a:solidFill>
                  <a:schemeClr val="tx1">
                    <a:tint val="75000"/>
                  </a:schemeClr>
                </a:solidFill>
              </a:defRPr>
            </a:lvl7pPr>
            <a:lvl8pPr marL="935637" indent="0">
              <a:buNone/>
              <a:defRPr sz="468">
                <a:solidFill>
                  <a:schemeClr val="tx1">
                    <a:tint val="75000"/>
                  </a:schemeClr>
                </a:solidFill>
              </a:defRPr>
            </a:lvl8pPr>
            <a:lvl9pPr marL="1069299" indent="0">
              <a:buNone/>
              <a:defRPr sz="4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5996" y="7113663"/>
            <a:ext cx="474259" cy="4460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2F02A6-36CA-456F-A97B-39E68489483E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40" y="7113663"/>
            <a:ext cx="2053058" cy="446012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873683" y="7113663"/>
            <a:ext cx="466624" cy="4460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A2DD91E-0969-4552-92D9-C25C83FB486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2382963" y="1858119"/>
            <a:ext cx="957345" cy="4859542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2382963" y="1858119"/>
            <a:ext cx="957345" cy="4859542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17514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943" y="2519892"/>
            <a:ext cx="1300167" cy="39478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7491" y="2519892"/>
            <a:ext cx="1300167" cy="394783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F02A6-36CA-456F-A97B-39E68489483E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D91E-0969-4552-92D9-C25C83FB48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027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943" y="755967"/>
            <a:ext cx="2806601" cy="163793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943" y="2579670"/>
            <a:ext cx="1300167" cy="908210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936" b="0" baseline="0">
                <a:solidFill>
                  <a:schemeClr val="tx2"/>
                </a:solidFill>
              </a:defRPr>
            </a:lvl1pPr>
            <a:lvl2pPr marL="133662" indent="0">
              <a:buNone/>
              <a:defRPr sz="585" b="1"/>
            </a:lvl2pPr>
            <a:lvl3pPr marL="267325" indent="0">
              <a:buNone/>
              <a:defRPr sz="526" b="1"/>
            </a:lvl3pPr>
            <a:lvl4pPr marL="400987" indent="0">
              <a:buNone/>
              <a:defRPr sz="468" b="1"/>
            </a:lvl4pPr>
            <a:lvl5pPr marL="534650" indent="0">
              <a:buNone/>
              <a:defRPr sz="468" b="1"/>
            </a:lvl5pPr>
            <a:lvl6pPr marL="668312" indent="0">
              <a:buNone/>
              <a:defRPr sz="468" b="1"/>
            </a:lvl6pPr>
            <a:lvl7pPr marL="801975" indent="0">
              <a:buNone/>
              <a:defRPr sz="468" b="1"/>
            </a:lvl7pPr>
            <a:lvl8pPr marL="935637" indent="0">
              <a:buNone/>
              <a:defRPr sz="468" b="1"/>
            </a:lvl8pPr>
            <a:lvl9pPr marL="1069299" indent="0">
              <a:buNone/>
              <a:defRPr sz="468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43" y="3643380"/>
            <a:ext cx="1300167" cy="282434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07377" y="2590169"/>
            <a:ext cx="1300167" cy="908210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936" b="0" baseline="0">
                <a:solidFill>
                  <a:schemeClr val="tx2"/>
                </a:solidFill>
              </a:defRPr>
            </a:lvl1pPr>
            <a:lvl2pPr marL="133662" indent="0">
              <a:buNone/>
              <a:defRPr sz="585" b="1"/>
            </a:lvl2pPr>
            <a:lvl3pPr marL="267325" indent="0">
              <a:buNone/>
              <a:defRPr sz="526" b="1"/>
            </a:lvl3pPr>
            <a:lvl4pPr marL="400987" indent="0">
              <a:buNone/>
              <a:defRPr sz="468" b="1"/>
            </a:lvl4pPr>
            <a:lvl5pPr marL="534650" indent="0">
              <a:buNone/>
              <a:defRPr sz="468" b="1"/>
            </a:lvl5pPr>
            <a:lvl6pPr marL="668312" indent="0">
              <a:buNone/>
              <a:defRPr sz="468" b="1"/>
            </a:lvl6pPr>
            <a:lvl7pPr marL="801975" indent="0">
              <a:buNone/>
              <a:defRPr sz="468" b="1"/>
            </a:lvl7pPr>
            <a:lvl8pPr marL="935637" indent="0">
              <a:buNone/>
              <a:defRPr sz="468" b="1"/>
            </a:lvl8pPr>
            <a:lvl9pPr marL="1069299" indent="0">
              <a:buNone/>
              <a:defRPr sz="468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07377" y="3643380"/>
            <a:ext cx="1300167" cy="282434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F02A6-36CA-456F-A97B-39E68489483E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D91E-0969-4552-92D9-C25C83FB48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5778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F02A6-36CA-456F-A97B-39E68489483E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D91E-0969-4552-92D9-C25C83FB48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240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F02A6-36CA-456F-A97B-39E68489483E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D91E-0969-4552-92D9-C25C83FB48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120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414"/>
            <a:ext cx="1550313" cy="75592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09" y="755967"/>
            <a:ext cx="1127095" cy="2378668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1715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746" y="755968"/>
            <a:ext cx="1523583" cy="5704755"/>
          </a:xfrm>
        </p:spPr>
        <p:txBody>
          <a:bodyPr/>
          <a:lstStyle>
            <a:lvl1pPr>
              <a:defRPr sz="585"/>
            </a:lvl1pPr>
            <a:lvl2pPr>
              <a:defRPr sz="585"/>
            </a:lvl2pPr>
            <a:lvl3pPr>
              <a:defRPr sz="526"/>
            </a:lvl3pPr>
            <a:lvl4pPr>
              <a:defRPr sz="526"/>
            </a:lvl4pPr>
            <a:lvl5pPr>
              <a:defRPr sz="468"/>
            </a:lvl5pPr>
            <a:lvl6pPr>
              <a:defRPr sz="468"/>
            </a:lvl6pPr>
            <a:lvl7pPr>
              <a:defRPr sz="468"/>
            </a:lvl7pPr>
            <a:lvl8pPr>
              <a:defRPr sz="468"/>
            </a:lvl8pPr>
            <a:lvl9pPr>
              <a:defRPr sz="468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609" y="3148590"/>
            <a:ext cx="1127095" cy="33191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585"/>
              </a:spcAft>
              <a:buNone/>
              <a:defRPr sz="624"/>
            </a:lvl1pPr>
            <a:lvl2pPr marL="133662" indent="0">
              <a:buNone/>
              <a:defRPr sz="409"/>
            </a:lvl2pPr>
            <a:lvl3pPr marL="267325" indent="0">
              <a:buNone/>
              <a:defRPr sz="351"/>
            </a:lvl3pPr>
            <a:lvl4pPr marL="400987" indent="0">
              <a:buNone/>
              <a:defRPr sz="292"/>
            </a:lvl4pPr>
            <a:lvl5pPr marL="534650" indent="0">
              <a:buNone/>
              <a:defRPr sz="292"/>
            </a:lvl5pPr>
            <a:lvl6pPr marL="668312" indent="0">
              <a:buNone/>
              <a:defRPr sz="292"/>
            </a:lvl6pPr>
            <a:lvl7pPr marL="801975" indent="0">
              <a:buNone/>
              <a:defRPr sz="292"/>
            </a:lvl7pPr>
            <a:lvl8pPr marL="935637" indent="0">
              <a:buNone/>
              <a:defRPr sz="292"/>
            </a:lvl8pPr>
            <a:lvl9pPr marL="1069299" indent="0">
              <a:buNone/>
              <a:defRPr sz="29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1609" y="7113663"/>
            <a:ext cx="352118" cy="4460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2F02A6-36CA-456F-A97B-39E68489483E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4837" y="7113663"/>
            <a:ext cx="693867" cy="4460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889018" y="7113663"/>
            <a:ext cx="466624" cy="4460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A2DD91E-0969-4552-92D9-C25C83FB486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550313" y="414"/>
            <a:ext cx="66824" cy="75596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1550313" y="414"/>
            <a:ext cx="66824" cy="75596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76382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414"/>
            <a:ext cx="1550313" cy="75592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09" y="755967"/>
            <a:ext cx="1127095" cy="2378668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1715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17137" y="2"/>
            <a:ext cx="1946801" cy="7559674"/>
          </a:xfrm>
        </p:spPr>
        <p:txBody>
          <a:bodyPr anchor="t">
            <a:normAutofit/>
          </a:bodyPr>
          <a:lstStyle>
            <a:lvl1pPr marL="0" indent="0">
              <a:buNone/>
              <a:defRPr sz="585"/>
            </a:lvl1pPr>
            <a:lvl2pPr marL="133662" indent="0">
              <a:buNone/>
              <a:defRPr sz="585"/>
            </a:lvl2pPr>
            <a:lvl3pPr marL="267325" indent="0">
              <a:buNone/>
              <a:defRPr sz="585"/>
            </a:lvl3pPr>
            <a:lvl4pPr marL="400987" indent="0">
              <a:buNone/>
              <a:defRPr sz="585"/>
            </a:lvl4pPr>
            <a:lvl5pPr marL="534650" indent="0">
              <a:buNone/>
              <a:defRPr sz="585"/>
            </a:lvl5pPr>
            <a:lvl6pPr marL="668312" indent="0">
              <a:buNone/>
              <a:defRPr sz="585"/>
            </a:lvl6pPr>
            <a:lvl7pPr marL="801975" indent="0">
              <a:buNone/>
              <a:defRPr sz="585"/>
            </a:lvl7pPr>
            <a:lvl8pPr marL="935637" indent="0">
              <a:buNone/>
              <a:defRPr sz="585"/>
            </a:lvl8pPr>
            <a:lvl9pPr marL="1069299" indent="0">
              <a:buNone/>
              <a:defRPr sz="58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609" y="3148176"/>
            <a:ext cx="1127095" cy="331954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585"/>
              </a:spcAft>
              <a:buNone/>
              <a:defRPr sz="624"/>
            </a:lvl1pPr>
            <a:lvl2pPr marL="133662" indent="0">
              <a:buNone/>
              <a:defRPr sz="409"/>
            </a:lvl2pPr>
            <a:lvl3pPr marL="267325" indent="0">
              <a:buNone/>
              <a:defRPr sz="351"/>
            </a:lvl3pPr>
            <a:lvl4pPr marL="400987" indent="0">
              <a:buNone/>
              <a:defRPr sz="292"/>
            </a:lvl4pPr>
            <a:lvl5pPr marL="534650" indent="0">
              <a:buNone/>
              <a:defRPr sz="292"/>
            </a:lvl5pPr>
            <a:lvl6pPr marL="668312" indent="0">
              <a:buNone/>
              <a:defRPr sz="292"/>
            </a:lvl6pPr>
            <a:lvl7pPr marL="801975" indent="0">
              <a:buNone/>
              <a:defRPr sz="292"/>
            </a:lvl7pPr>
            <a:lvl8pPr marL="935637" indent="0">
              <a:buNone/>
              <a:defRPr sz="292"/>
            </a:lvl8pPr>
            <a:lvl9pPr marL="1069299" indent="0">
              <a:buNone/>
              <a:defRPr sz="29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1609" y="7113663"/>
            <a:ext cx="352118" cy="4460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2F02A6-36CA-456F-A97B-39E68489483E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4837" y="7113663"/>
            <a:ext cx="693867" cy="4460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889018" y="7113663"/>
            <a:ext cx="466624" cy="4460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A2DD91E-0969-4552-92D9-C25C83FB486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550313" y="414"/>
            <a:ext cx="66824" cy="75596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1550313" y="414"/>
            <a:ext cx="66824" cy="75596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65211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0943" y="755967"/>
            <a:ext cx="2806601" cy="16379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943" y="2519892"/>
            <a:ext cx="2806601" cy="3947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6512" y="7113663"/>
            <a:ext cx="352118" cy="446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0" baseline="0">
                <a:solidFill>
                  <a:schemeClr val="tx2"/>
                </a:solidFill>
              </a:defRPr>
            </a:lvl1pPr>
          </a:lstStyle>
          <a:p>
            <a:fld id="{612F02A6-36CA-456F-A97B-39E68489483E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5840" y="7113663"/>
            <a:ext cx="1835998" cy="446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0"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69049" y="7113663"/>
            <a:ext cx="466624" cy="446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0" baseline="0">
                <a:solidFill>
                  <a:schemeClr val="tx2"/>
                </a:solidFill>
              </a:defRPr>
            </a:lvl1pPr>
          </a:lstStyle>
          <a:p>
            <a:fld id="{7A2DD91E-0969-4552-92D9-C25C83FB486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39755" y="414"/>
            <a:ext cx="66824" cy="75596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139755" y="414"/>
            <a:ext cx="66824" cy="75596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59837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67325" rtl="0" eaLnBrk="1" latinLnBrk="0" hangingPunct="1">
        <a:lnSpc>
          <a:spcPct val="89000"/>
        </a:lnSpc>
        <a:spcBef>
          <a:spcPct val="0"/>
        </a:spcBef>
        <a:buNone/>
        <a:defRPr sz="1715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9702" indent="-149702" algn="l" defTabSz="267325" rtl="0" eaLnBrk="1" latinLnBrk="0" hangingPunct="1">
        <a:lnSpc>
          <a:spcPct val="94000"/>
        </a:lnSpc>
        <a:spcBef>
          <a:spcPts val="390"/>
        </a:spcBef>
        <a:spcAft>
          <a:spcPts val="78"/>
        </a:spcAft>
        <a:buFont typeface="Franklin Gothic Book" panose="020B0503020102020204" pitchFamily="34" charset="0"/>
        <a:buChar char="■"/>
        <a:defRPr sz="78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56433" indent="-149702" algn="l" defTabSz="267325" rtl="0" eaLnBrk="1" latinLnBrk="0" hangingPunct="1">
        <a:lnSpc>
          <a:spcPct val="94000"/>
        </a:lnSpc>
        <a:spcBef>
          <a:spcPts val="195"/>
        </a:spcBef>
        <a:spcAft>
          <a:spcPts val="78"/>
        </a:spcAft>
        <a:buFont typeface="Franklin Gothic Book" panose="020B0503020102020204" pitchFamily="34" charset="0"/>
        <a:buChar char="–"/>
        <a:defRPr sz="78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534650" indent="-149702" algn="l" defTabSz="267325" rtl="0" eaLnBrk="1" latinLnBrk="0" hangingPunct="1">
        <a:lnSpc>
          <a:spcPct val="94000"/>
        </a:lnSpc>
        <a:spcBef>
          <a:spcPts val="195"/>
        </a:spcBef>
        <a:spcAft>
          <a:spcPts val="78"/>
        </a:spcAft>
        <a:buFont typeface="Franklin Gothic Book" panose="020B0503020102020204" pitchFamily="34" charset="0"/>
        <a:buChar char="■"/>
        <a:defRPr sz="702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712866" indent="-149702" algn="l" defTabSz="267325" rtl="0" eaLnBrk="1" latinLnBrk="0" hangingPunct="1">
        <a:lnSpc>
          <a:spcPct val="94000"/>
        </a:lnSpc>
        <a:spcBef>
          <a:spcPts val="195"/>
        </a:spcBef>
        <a:spcAft>
          <a:spcPts val="78"/>
        </a:spcAft>
        <a:buFont typeface="Franklin Gothic Book" panose="020B0503020102020204" pitchFamily="34" charset="0"/>
        <a:buChar char="–"/>
        <a:defRPr sz="702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891083" indent="-149702" algn="l" defTabSz="267325" rtl="0" eaLnBrk="1" latinLnBrk="0" hangingPunct="1">
        <a:lnSpc>
          <a:spcPct val="94000"/>
        </a:lnSpc>
        <a:spcBef>
          <a:spcPts val="195"/>
        </a:spcBef>
        <a:spcAft>
          <a:spcPts val="78"/>
        </a:spcAft>
        <a:buFont typeface="Franklin Gothic Book" panose="020B0503020102020204" pitchFamily="34" charset="0"/>
        <a:buChar char="■"/>
        <a:defRPr sz="624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069299" indent="-149702" algn="l" defTabSz="267325" rtl="0" eaLnBrk="1" latinLnBrk="0" hangingPunct="1">
        <a:lnSpc>
          <a:spcPct val="94000"/>
        </a:lnSpc>
        <a:spcBef>
          <a:spcPts val="195"/>
        </a:spcBef>
        <a:spcAft>
          <a:spcPts val="78"/>
        </a:spcAft>
        <a:buFont typeface="Franklin Gothic Book" panose="020B0503020102020204" pitchFamily="34" charset="0"/>
        <a:buChar char="–"/>
        <a:defRPr sz="624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1247516" indent="-149702" algn="l" defTabSz="267325" rtl="0" eaLnBrk="1" latinLnBrk="0" hangingPunct="1">
        <a:lnSpc>
          <a:spcPct val="94000"/>
        </a:lnSpc>
        <a:spcBef>
          <a:spcPts val="195"/>
        </a:spcBef>
        <a:spcAft>
          <a:spcPts val="78"/>
        </a:spcAft>
        <a:buFont typeface="Franklin Gothic Book" panose="020B0503020102020204" pitchFamily="34" charset="0"/>
        <a:buChar char="■"/>
        <a:defRPr sz="546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425732" indent="-149702" algn="l" defTabSz="267325" rtl="0" eaLnBrk="1" latinLnBrk="0" hangingPunct="1">
        <a:lnSpc>
          <a:spcPct val="94000"/>
        </a:lnSpc>
        <a:spcBef>
          <a:spcPts val="195"/>
        </a:spcBef>
        <a:spcAft>
          <a:spcPts val="78"/>
        </a:spcAft>
        <a:buFont typeface="Franklin Gothic Book" panose="020B0503020102020204" pitchFamily="34" charset="0"/>
        <a:buChar char="–"/>
        <a:defRPr sz="546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1603949" indent="-149702" algn="l" defTabSz="267325" rtl="0" eaLnBrk="1" latinLnBrk="0" hangingPunct="1">
        <a:lnSpc>
          <a:spcPct val="94000"/>
        </a:lnSpc>
        <a:spcBef>
          <a:spcPts val="195"/>
        </a:spcBef>
        <a:spcAft>
          <a:spcPts val="78"/>
        </a:spcAft>
        <a:buFont typeface="Franklin Gothic Book" panose="020B0503020102020204" pitchFamily="34" charset="0"/>
        <a:buChar char="■"/>
        <a:defRPr sz="546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7325" rtl="0" eaLnBrk="1" latinLnBrk="0" hangingPunct="1">
        <a:defRPr sz="526" kern="1200">
          <a:solidFill>
            <a:schemeClr val="tx1"/>
          </a:solidFill>
          <a:latin typeface="+mn-lt"/>
          <a:ea typeface="+mn-ea"/>
          <a:cs typeface="+mn-cs"/>
        </a:defRPr>
      </a:lvl1pPr>
      <a:lvl2pPr marL="133662" algn="l" defTabSz="267325" rtl="0" eaLnBrk="1" latinLnBrk="0" hangingPunct="1">
        <a:defRPr sz="526" kern="1200">
          <a:solidFill>
            <a:schemeClr val="tx1"/>
          </a:solidFill>
          <a:latin typeface="+mn-lt"/>
          <a:ea typeface="+mn-ea"/>
          <a:cs typeface="+mn-cs"/>
        </a:defRPr>
      </a:lvl2pPr>
      <a:lvl3pPr marL="267325" algn="l" defTabSz="267325" rtl="0" eaLnBrk="1" latinLnBrk="0" hangingPunct="1">
        <a:defRPr sz="526" kern="1200">
          <a:solidFill>
            <a:schemeClr val="tx1"/>
          </a:solidFill>
          <a:latin typeface="+mn-lt"/>
          <a:ea typeface="+mn-ea"/>
          <a:cs typeface="+mn-cs"/>
        </a:defRPr>
      </a:lvl3pPr>
      <a:lvl4pPr marL="400987" algn="l" defTabSz="267325" rtl="0" eaLnBrk="1" latinLnBrk="0" hangingPunct="1">
        <a:defRPr sz="526" kern="1200">
          <a:solidFill>
            <a:schemeClr val="tx1"/>
          </a:solidFill>
          <a:latin typeface="+mn-lt"/>
          <a:ea typeface="+mn-ea"/>
          <a:cs typeface="+mn-cs"/>
        </a:defRPr>
      </a:lvl4pPr>
      <a:lvl5pPr marL="534650" algn="l" defTabSz="267325" rtl="0" eaLnBrk="1" latinLnBrk="0" hangingPunct="1">
        <a:defRPr sz="526" kern="1200">
          <a:solidFill>
            <a:schemeClr val="tx1"/>
          </a:solidFill>
          <a:latin typeface="+mn-lt"/>
          <a:ea typeface="+mn-ea"/>
          <a:cs typeface="+mn-cs"/>
        </a:defRPr>
      </a:lvl5pPr>
      <a:lvl6pPr marL="668312" algn="l" defTabSz="267325" rtl="0" eaLnBrk="1" latinLnBrk="0" hangingPunct="1">
        <a:defRPr sz="526" kern="1200">
          <a:solidFill>
            <a:schemeClr val="tx1"/>
          </a:solidFill>
          <a:latin typeface="+mn-lt"/>
          <a:ea typeface="+mn-ea"/>
          <a:cs typeface="+mn-cs"/>
        </a:defRPr>
      </a:lvl6pPr>
      <a:lvl7pPr marL="801975" algn="l" defTabSz="267325" rtl="0" eaLnBrk="1" latinLnBrk="0" hangingPunct="1">
        <a:defRPr sz="526" kern="1200">
          <a:solidFill>
            <a:schemeClr val="tx1"/>
          </a:solidFill>
          <a:latin typeface="+mn-lt"/>
          <a:ea typeface="+mn-ea"/>
          <a:cs typeface="+mn-cs"/>
        </a:defRPr>
      </a:lvl7pPr>
      <a:lvl8pPr marL="935637" algn="l" defTabSz="267325" rtl="0" eaLnBrk="1" latinLnBrk="0" hangingPunct="1">
        <a:defRPr sz="526" kern="1200">
          <a:solidFill>
            <a:schemeClr val="tx1"/>
          </a:solidFill>
          <a:latin typeface="+mn-lt"/>
          <a:ea typeface="+mn-ea"/>
          <a:cs typeface="+mn-cs"/>
        </a:defRPr>
      </a:lvl8pPr>
      <a:lvl9pPr marL="1069299" algn="l" defTabSz="267325" rtl="0" eaLnBrk="1" latinLnBrk="0" hangingPunct="1">
        <a:defRPr sz="5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hyperlink" Target="mailto:ceppim@ch-toulon.fr" TargetMode="Externa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Accueil - CH Toulon">
            <a:extLst>
              <a:ext uri="{FF2B5EF4-FFF2-40B4-BE49-F238E27FC236}">
                <a16:creationId xmlns:a16="http://schemas.microsoft.com/office/drawing/2014/main" id="{85EA37AB-A137-9153-A909-349C13C11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631" y="50012"/>
            <a:ext cx="1049004" cy="554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A326C85-4627-3A4E-E401-9ADD21FE9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253" y="7013164"/>
            <a:ext cx="1322668" cy="534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AB8C4B02-F7E2-2DAA-D3AA-7EEE3725A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3" y="36103"/>
            <a:ext cx="941860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e 5">
            <a:extLst>
              <a:ext uri="{FF2B5EF4-FFF2-40B4-BE49-F238E27FC236}">
                <a16:creationId xmlns:a16="http://schemas.microsoft.com/office/drawing/2014/main" id="{70B079F6-98D4-EAB2-3C7D-20C6B6EC456C}"/>
              </a:ext>
            </a:extLst>
          </p:cNvPr>
          <p:cNvGrpSpPr/>
          <p:nvPr/>
        </p:nvGrpSpPr>
        <p:grpSpPr>
          <a:xfrm>
            <a:off x="1172697" y="3028396"/>
            <a:ext cx="1158224" cy="1664299"/>
            <a:chOff x="1197697" y="3387918"/>
            <a:chExt cx="1158224" cy="1664299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81058CB0-E80B-F832-3409-DCA038EEB26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208016" y="3387918"/>
              <a:ext cx="1147905" cy="1205694"/>
            </a:xfrm>
            <a:prstGeom prst="rect">
              <a:avLst/>
            </a:prstGeom>
          </p:spPr>
        </p:pic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C75A3788-CDDB-9B29-79C9-CF29C9387B2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97697" y="4307851"/>
              <a:ext cx="1147905" cy="744366"/>
            </a:xfrm>
            <a:prstGeom prst="rect">
              <a:avLst/>
            </a:prstGeom>
          </p:spPr>
        </p:pic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3FC093AE-20EF-7876-B012-D839D0407D7A}"/>
              </a:ext>
            </a:extLst>
          </p:cNvPr>
          <p:cNvSpPr txBox="1"/>
          <p:nvPr/>
        </p:nvSpPr>
        <p:spPr>
          <a:xfrm>
            <a:off x="384408" y="5088054"/>
            <a:ext cx="279512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rgbClr val="17406D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Optimiser les prescriptions médicamenteuses dans le parcours de soins et renforcer l'apprentissage de pratiques professionnelles ville-hôpital</a:t>
            </a:r>
          </a:p>
          <a:p>
            <a:pPr algn="ctr"/>
            <a:endParaRPr lang="fr-FR" sz="1100" b="1" dirty="0">
              <a:solidFill>
                <a:srgbClr val="17406D"/>
              </a:solidFill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074461C-8286-6B67-0287-E8502FDA7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483" y="7024792"/>
            <a:ext cx="1326866" cy="534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 10" descr="Une image contenant motif, carré, art, Symétrie&#10;&#10;Description générée automatiquement">
            <a:extLst>
              <a:ext uri="{FF2B5EF4-FFF2-40B4-BE49-F238E27FC236}">
                <a16:creationId xmlns:a16="http://schemas.microsoft.com/office/drawing/2014/main" id="{3E12A9E9-39CA-DD84-2412-DE6D921949B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8" y="6694222"/>
            <a:ext cx="856217" cy="856217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A208B751-0945-198C-3D70-4C9D12BC2F2C}"/>
              </a:ext>
            </a:extLst>
          </p:cNvPr>
          <p:cNvSpPr txBox="1"/>
          <p:nvPr/>
        </p:nvSpPr>
        <p:spPr>
          <a:xfrm>
            <a:off x="-913019" y="6485378"/>
            <a:ext cx="2795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Pour plus d’infos :</a:t>
            </a:r>
          </a:p>
          <a:p>
            <a:pPr algn="ctr"/>
            <a:endParaRPr lang="fr-FR" sz="900" b="1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Image 14" descr="Une image contenant texte, logo, Police, Graphique&#10;&#10;Le contenu généré par l’IA peut être incorrect.">
            <a:extLst>
              <a:ext uri="{FF2B5EF4-FFF2-40B4-BE49-F238E27FC236}">
                <a16:creationId xmlns:a16="http://schemas.microsoft.com/office/drawing/2014/main" id="{2438B3DF-1C84-3F2F-2218-3E2CD7527E4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87" t="26524" r="30771" b="31978"/>
          <a:stretch/>
        </p:blipFill>
        <p:spPr>
          <a:xfrm>
            <a:off x="214995" y="1210956"/>
            <a:ext cx="3144265" cy="165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233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1" name="Connecteur droit avec flèche 100">
            <a:extLst>
              <a:ext uri="{FF2B5EF4-FFF2-40B4-BE49-F238E27FC236}">
                <a16:creationId xmlns:a16="http://schemas.microsoft.com/office/drawing/2014/main" id="{FD3AEFB0-5CCF-E952-C220-BA6FA02C521E}"/>
              </a:ext>
            </a:extLst>
          </p:cNvPr>
          <p:cNvCxnSpPr>
            <a:cxnSpLocks/>
            <a:stCxn id="79" idx="3"/>
          </p:cNvCxnSpPr>
          <p:nvPr/>
        </p:nvCxnSpPr>
        <p:spPr>
          <a:xfrm>
            <a:off x="2985598" y="5038439"/>
            <a:ext cx="239893" cy="0"/>
          </a:xfrm>
          <a:prstGeom prst="straightConnector1">
            <a:avLst/>
          </a:prstGeom>
          <a:ln>
            <a:solidFill>
              <a:srgbClr val="17406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F712E929-AE7C-BFAA-18FC-E4C32828019C}"/>
              </a:ext>
            </a:extLst>
          </p:cNvPr>
          <p:cNvSpPr/>
          <p:nvPr/>
        </p:nvSpPr>
        <p:spPr>
          <a:xfrm>
            <a:off x="624951" y="175956"/>
            <a:ext cx="2103823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rgbClr val="004DB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Repérage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ADDD88-C2AF-F5A8-F280-BA1F3DA4BF5A}"/>
              </a:ext>
            </a:extLst>
          </p:cNvPr>
          <p:cNvSpPr/>
          <p:nvPr/>
        </p:nvSpPr>
        <p:spPr>
          <a:xfrm>
            <a:off x="624701" y="2829524"/>
            <a:ext cx="2103823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rgbClr val="004DB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Parcours patient HDJ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0F0FDEF-4B17-DC2A-8516-9E39F67F1F4D}"/>
              </a:ext>
            </a:extLst>
          </p:cNvPr>
          <p:cNvSpPr/>
          <p:nvPr/>
        </p:nvSpPr>
        <p:spPr>
          <a:xfrm>
            <a:off x="618335" y="6337597"/>
            <a:ext cx="2103823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rgbClr val="004DB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Bénéfices attendus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0F52FFD-E8B1-230C-8311-4AAA16A1FB0D}"/>
              </a:ext>
            </a:extLst>
          </p:cNvPr>
          <p:cNvSpPr txBox="1"/>
          <p:nvPr/>
        </p:nvSpPr>
        <p:spPr>
          <a:xfrm>
            <a:off x="207996" y="951684"/>
            <a:ext cx="3264331" cy="1554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b="1" u="sng" dirty="0">
                <a:solidFill>
                  <a:srgbClr val="17406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 est éligible</a:t>
            </a:r>
            <a:r>
              <a:rPr lang="fr-FR" sz="1100" b="1" dirty="0">
                <a:solidFill>
                  <a:srgbClr val="17406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?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50" b="1" dirty="0">
                <a:solidFill>
                  <a:srgbClr val="17406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Polymédication</a:t>
            </a:r>
            <a:r>
              <a:rPr lang="fr-FR" sz="1050" dirty="0">
                <a:solidFill>
                  <a:srgbClr val="17406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(&gt; 5 médicaments)</a:t>
            </a:r>
            <a:endParaRPr lang="fr-FR" sz="1050" b="1" dirty="0">
              <a:solidFill>
                <a:srgbClr val="17406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50" b="1" dirty="0">
                <a:solidFill>
                  <a:srgbClr val="17406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Défaut d’adhésion thérapeutique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50" b="1" dirty="0">
                <a:solidFill>
                  <a:srgbClr val="17406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Modifications thérapeutiques récentes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50" b="1" dirty="0">
                <a:solidFill>
                  <a:srgbClr val="17406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Défauts de connaissances des traitements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50" b="1" dirty="0">
                <a:solidFill>
                  <a:srgbClr val="17406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Traitement inadapté aux caractéristiques du patient</a:t>
            </a:r>
            <a:br>
              <a:rPr lang="fr-FR" sz="1050" dirty="0">
                <a:solidFill>
                  <a:srgbClr val="17406D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900" i="1" dirty="0">
                <a:solidFill>
                  <a:srgbClr val="17406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(clairance rénale, âge, poids ou autonomie…)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50" b="1" dirty="0">
                <a:solidFill>
                  <a:srgbClr val="17406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Manifestation d’effets indésirables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50" b="1" dirty="0">
                <a:solidFill>
                  <a:srgbClr val="17406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Parcours de soins complexes, fragilités </a:t>
            </a:r>
          </a:p>
        </p:txBody>
      </p:sp>
      <p:sp>
        <p:nvSpPr>
          <p:cNvPr id="30" name="Rectangle à coins arrondis 62">
            <a:extLst>
              <a:ext uri="{FF2B5EF4-FFF2-40B4-BE49-F238E27FC236}">
                <a16:creationId xmlns:a16="http://schemas.microsoft.com/office/drawing/2014/main" id="{A34EF832-ABD8-6858-36A0-AAD705C84D76}"/>
              </a:ext>
            </a:extLst>
          </p:cNvPr>
          <p:cNvSpPr/>
          <p:nvPr/>
        </p:nvSpPr>
        <p:spPr>
          <a:xfrm>
            <a:off x="1998974" y="2409846"/>
            <a:ext cx="1944253" cy="45970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tx1"/>
                </a:solidFill>
                <a:hlinkClick r:id="rId2"/>
              </a:rPr>
              <a:t>ceppim@ch-toulon.fr</a:t>
            </a:r>
            <a:br>
              <a:rPr lang="fr-FR" sz="1000" dirty="0">
                <a:solidFill>
                  <a:schemeClr val="tx1"/>
                </a:solidFill>
              </a:rPr>
            </a:br>
            <a:r>
              <a:rPr lang="fr-FR" sz="1000" b="1" dirty="0">
                <a:solidFill>
                  <a:schemeClr val="tx1"/>
                </a:solidFill>
              </a:rPr>
              <a:t>04 94 14 57 00</a:t>
            </a:r>
            <a:endParaRPr lang="fr-FR" sz="1000" b="1" dirty="0">
              <a:solidFill>
                <a:srgbClr val="17406D"/>
              </a:solidFill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1B53E154-5335-4F13-392D-B11AE6846782}"/>
              </a:ext>
            </a:extLst>
          </p:cNvPr>
          <p:cNvSpPr txBox="1"/>
          <p:nvPr/>
        </p:nvSpPr>
        <p:spPr>
          <a:xfrm>
            <a:off x="213976" y="428213"/>
            <a:ext cx="334996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050" dirty="0">
                <a:solidFill>
                  <a:srgbClr val="17406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 les professionnels de santé hospitaliers et/ou  ambulatoires </a:t>
            </a:r>
            <a:r>
              <a:rPr lang="fr-FR" sz="1000" i="1" dirty="0">
                <a:solidFill>
                  <a:srgbClr val="17406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(pharmacien d’officine, médecin traitant ou spécialiste, infirmier à domicile…)</a:t>
            </a:r>
          </a:p>
        </p:txBody>
      </p:sp>
      <p:pic>
        <p:nvPicPr>
          <p:cNvPr id="36" name="Image 35">
            <a:extLst>
              <a:ext uri="{FF2B5EF4-FFF2-40B4-BE49-F238E27FC236}">
                <a16:creationId xmlns:a16="http://schemas.microsoft.com/office/drawing/2014/main" id="{255EBE4A-F5F8-344B-5A6B-69349BA28BB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7448" y="30037"/>
            <a:ext cx="457083" cy="454324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:a16="http://schemas.microsoft.com/office/drawing/2014/main" id="{7DFB1336-CB87-9829-40BC-9EADD5900C5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6790" y="2705503"/>
            <a:ext cx="410862" cy="421992"/>
          </a:xfrm>
          <a:prstGeom prst="rect">
            <a:avLst/>
          </a:prstGeom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54E5F404-4BA4-E966-1954-E71D342DB835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3631" y="6206487"/>
            <a:ext cx="410204" cy="422909"/>
          </a:xfrm>
          <a:prstGeom prst="rect">
            <a:avLst/>
          </a:prstGeom>
        </p:spPr>
      </p:pic>
      <p:sp>
        <p:nvSpPr>
          <p:cNvPr id="44" name="ZoneTexte 43">
            <a:extLst>
              <a:ext uri="{FF2B5EF4-FFF2-40B4-BE49-F238E27FC236}">
                <a16:creationId xmlns:a16="http://schemas.microsoft.com/office/drawing/2014/main" id="{AE5507B3-AF4D-CE30-6CC1-781C88E22458}"/>
              </a:ext>
            </a:extLst>
          </p:cNvPr>
          <p:cNvSpPr txBox="1"/>
          <p:nvPr/>
        </p:nvSpPr>
        <p:spPr>
          <a:xfrm>
            <a:off x="1181581" y="6923349"/>
            <a:ext cx="270631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fr-FR" sz="1000" dirty="0">
                <a:solidFill>
                  <a:srgbClr val="17406D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Partenariat CEPPIM – Soins primaires</a:t>
            </a:r>
            <a:endParaRPr lang="fr-FR" sz="1000" i="1" dirty="0">
              <a:solidFill>
                <a:srgbClr val="17406D"/>
              </a:solidFill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fr-FR" sz="1000" dirty="0">
                <a:solidFill>
                  <a:srgbClr val="17406D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Soins primaires exclusifs</a:t>
            </a:r>
            <a:endParaRPr lang="fr-FR" sz="1000" i="1" dirty="0">
              <a:solidFill>
                <a:srgbClr val="17406D"/>
              </a:solidFill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fr-FR" sz="1000" dirty="0">
                <a:solidFill>
                  <a:srgbClr val="17406D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Orientation vers des programmes d’ETP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B0107CC-6E20-DB61-56EE-A92AF87E5FD6}"/>
              </a:ext>
            </a:extLst>
          </p:cNvPr>
          <p:cNvSpPr/>
          <p:nvPr/>
        </p:nvSpPr>
        <p:spPr>
          <a:xfrm>
            <a:off x="213976" y="6579962"/>
            <a:ext cx="32583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srgbClr val="17406D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Réduction de l’iatrogénie médicamenteuse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srgbClr val="17406D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Coopération interprofessionnelle ville-hôpital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1050" dirty="0">
              <a:solidFill>
                <a:srgbClr val="17406D"/>
              </a:solidFill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srgbClr val="17406D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Suivi patients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52F1C64D-86D3-92E5-D0DA-4B0CAA788FBA}"/>
              </a:ext>
            </a:extLst>
          </p:cNvPr>
          <p:cNvSpPr txBox="1"/>
          <p:nvPr/>
        </p:nvSpPr>
        <p:spPr>
          <a:xfrm>
            <a:off x="201287" y="3078157"/>
            <a:ext cx="334783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050" dirty="0">
                <a:solidFill>
                  <a:srgbClr val="17406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Equipe constituée </a:t>
            </a:r>
            <a:r>
              <a:rPr lang="fr-FR" sz="1050" i="1" dirty="0">
                <a:solidFill>
                  <a:srgbClr val="17406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minima </a:t>
            </a:r>
            <a:r>
              <a:rPr lang="fr-FR" sz="1050" b="0" i="0" u="none" strike="noStrike" baseline="0" dirty="0">
                <a:solidFill>
                  <a:srgbClr val="17406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3 intervenants incluant un médecin, un pharmacien hospitalier clinicien et un professionnel de santé paramédical</a:t>
            </a:r>
            <a:r>
              <a:rPr lang="fr-FR" sz="1050" dirty="0">
                <a:solidFill>
                  <a:srgbClr val="17406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(ex: </a:t>
            </a:r>
            <a:r>
              <a:rPr lang="fr-FR" sz="1050" b="0" i="0" u="none" strike="noStrike" baseline="0" dirty="0">
                <a:solidFill>
                  <a:srgbClr val="17406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infirmier, diététicien, psychologue, assistante sociale)</a:t>
            </a:r>
            <a:endParaRPr lang="fr-FR" sz="1050" dirty="0">
              <a:solidFill>
                <a:srgbClr val="17406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81" name="Groupe 80">
            <a:extLst>
              <a:ext uri="{FF2B5EF4-FFF2-40B4-BE49-F238E27FC236}">
                <a16:creationId xmlns:a16="http://schemas.microsoft.com/office/drawing/2014/main" id="{7866A27A-40A0-DC76-7E9F-BFDCCD014AC0}"/>
              </a:ext>
            </a:extLst>
          </p:cNvPr>
          <p:cNvGrpSpPr/>
          <p:nvPr/>
        </p:nvGrpSpPr>
        <p:grpSpPr>
          <a:xfrm>
            <a:off x="201287" y="4681544"/>
            <a:ext cx="764642" cy="708840"/>
            <a:chOff x="206726" y="4589814"/>
            <a:chExt cx="805628" cy="701394"/>
          </a:xfrm>
        </p:grpSpPr>
        <p:pic>
          <p:nvPicPr>
            <p:cNvPr id="52" name="Picture 28" descr="Caducée Médecin 2024">
              <a:extLst>
                <a:ext uri="{FF2B5EF4-FFF2-40B4-BE49-F238E27FC236}">
                  <a16:creationId xmlns:a16="http://schemas.microsoft.com/office/drawing/2014/main" id="{EDEF8F37-BFE1-8754-F726-A1604C6744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726" y="4589814"/>
              <a:ext cx="674000" cy="7013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Image 53">
              <a:extLst>
                <a:ext uri="{FF2B5EF4-FFF2-40B4-BE49-F238E27FC236}">
                  <a16:creationId xmlns:a16="http://schemas.microsoft.com/office/drawing/2014/main" id="{7D92E96B-4046-CEC6-4365-32D75DC061E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12891" y="4878187"/>
              <a:ext cx="299463" cy="331424"/>
            </a:xfrm>
            <a:prstGeom prst="rect">
              <a:avLst/>
            </a:prstGeom>
          </p:spPr>
        </p:pic>
      </p:grpSp>
      <p:grpSp>
        <p:nvGrpSpPr>
          <p:cNvPr id="82" name="Groupe 81">
            <a:extLst>
              <a:ext uri="{FF2B5EF4-FFF2-40B4-BE49-F238E27FC236}">
                <a16:creationId xmlns:a16="http://schemas.microsoft.com/office/drawing/2014/main" id="{3741FFB2-467C-CD5D-6E45-1A3A97AB9159}"/>
              </a:ext>
            </a:extLst>
          </p:cNvPr>
          <p:cNvGrpSpPr/>
          <p:nvPr/>
        </p:nvGrpSpPr>
        <p:grpSpPr>
          <a:xfrm>
            <a:off x="238021" y="3851035"/>
            <a:ext cx="744738" cy="673736"/>
            <a:chOff x="243631" y="3851035"/>
            <a:chExt cx="744738" cy="673736"/>
          </a:xfrm>
        </p:grpSpPr>
        <p:pic>
          <p:nvPicPr>
            <p:cNvPr id="51" name="Image 50">
              <a:extLst>
                <a:ext uri="{FF2B5EF4-FFF2-40B4-BE49-F238E27FC236}">
                  <a16:creationId xmlns:a16="http://schemas.microsoft.com/office/drawing/2014/main" id="{A6756AE0-B9B0-7823-C8B2-3B2D9E1A93B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88906" y="4182528"/>
              <a:ext cx="299463" cy="342243"/>
            </a:xfrm>
            <a:prstGeom prst="rect">
              <a:avLst/>
            </a:prstGeom>
          </p:spPr>
        </p:pic>
        <p:pic>
          <p:nvPicPr>
            <p:cNvPr id="55" name="Picture 18" descr="pharmacy Icon">
              <a:extLst>
                <a:ext uri="{FF2B5EF4-FFF2-40B4-BE49-F238E27FC236}">
                  <a16:creationId xmlns:a16="http://schemas.microsoft.com/office/drawing/2014/main" id="{502DEF05-88A7-FA68-EC8F-1B3AFB9B4B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631" y="3851035"/>
              <a:ext cx="600190" cy="5325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8" name="Rectangle à coins arrondis 59">
            <a:extLst>
              <a:ext uri="{FF2B5EF4-FFF2-40B4-BE49-F238E27FC236}">
                <a16:creationId xmlns:a16="http://schemas.microsoft.com/office/drawing/2014/main" id="{A2886907-E457-2225-B259-96A04398CB3F}"/>
              </a:ext>
            </a:extLst>
          </p:cNvPr>
          <p:cNvSpPr/>
          <p:nvPr/>
        </p:nvSpPr>
        <p:spPr>
          <a:xfrm>
            <a:off x="1019611" y="3783814"/>
            <a:ext cx="1982818" cy="715089"/>
          </a:xfrm>
          <a:prstGeom prst="roundRect">
            <a:avLst/>
          </a:prstGeom>
          <a:noFill/>
          <a:ln w="3175">
            <a:solidFill>
              <a:srgbClr val="17406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 algn="just">
              <a:buFontTx/>
              <a:buChar char="-"/>
            </a:pPr>
            <a:r>
              <a:rPr lang="fr-FR" sz="900" i="1" dirty="0">
                <a:solidFill>
                  <a:srgbClr val="17406D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Bilan de médication</a:t>
            </a:r>
          </a:p>
          <a:p>
            <a:pPr marL="171450" indent="-171450">
              <a:buFontTx/>
              <a:buChar char="-"/>
            </a:pPr>
            <a:r>
              <a:rPr lang="fr-FR" sz="900" i="1" dirty="0">
                <a:solidFill>
                  <a:srgbClr val="17406D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Proposition d’optimisation thérapeutique</a:t>
            </a:r>
          </a:p>
          <a:p>
            <a:pPr marL="171450" indent="-171450" algn="just">
              <a:buFontTx/>
              <a:buChar char="-"/>
            </a:pPr>
            <a:r>
              <a:rPr lang="fr-FR" sz="900" i="1" dirty="0">
                <a:solidFill>
                  <a:srgbClr val="17406D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Actions éducatives ciblées </a:t>
            </a:r>
          </a:p>
        </p:txBody>
      </p:sp>
      <p:sp>
        <p:nvSpPr>
          <p:cNvPr id="79" name="Rectangle à coins arrondis 59">
            <a:extLst>
              <a:ext uri="{FF2B5EF4-FFF2-40B4-BE49-F238E27FC236}">
                <a16:creationId xmlns:a16="http://schemas.microsoft.com/office/drawing/2014/main" id="{17B85AFE-8E21-351A-1815-6BCB1375AF76}"/>
              </a:ext>
            </a:extLst>
          </p:cNvPr>
          <p:cNvSpPr/>
          <p:nvPr/>
        </p:nvSpPr>
        <p:spPr>
          <a:xfrm>
            <a:off x="1012351" y="4527661"/>
            <a:ext cx="1973247" cy="1021556"/>
          </a:xfrm>
          <a:prstGeom prst="roundRect">
            <a:avLst/>
          </a:prstGeom>
          <a:noFill/>
          <a:ln w="3175">
            <a:solidFill>
              <a:srgbClr val="17406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 algn="just">
              <a:buFontTx/>
              <a:buChar char="-"/>
            </a:pPr>
            <a:r>
              <a:rPr lang="fr-FR" sz="900" i="1" dirty="0">
                <a:solidFill>
                  <a:srgbClr val="17406D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Evaluation clinique</a:t>
            </a:r>
          </a:p>
          <a:p>
            <a:pPr marL="171450" indent="-171450">
              <a:buFontTx/>
              <a:buChar char="-"/>
            </a:pPr>
            <a:r>
              <a:rPr lang="fr-FR" sz="900" i="1" dirty="0">
                <a:solidFill>
                  <a:srgbClr val="17406D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Validation de l’optimisation thérapeutique</a:t>
            </a:r>
          </a:p>
          <a:p>
            <a:pPr marL="171450" indent="-171450" algn="just">
              <a:buFontTx/>
              <a:buChar char="-"/>
            </a:pPr>
            <a:r>
              <a:rPr lang="fr-FR" sz="900" i="1" dirty="0">
                <a:solidFill>
                  <a:srgbClr val="17406D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Orientation vers un spécialiste si besoin</a:t>
            </a:r>
          </a:p>
          <a:p>
            <a:pPr marL="171450" indent="-171450" algn="just">
              <a:buFontTx/>
              <a:buChar char="-"/>
            </a:pPr>
            <a:r>
              <a:rPr lang="fr-FR" sz="900" i="1" dirty="0">
                <a:solidFill>
                  <a:srgbClr val="17406D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Rédaction d’ordonnances</a:t>
            </a:r>
          </a:p>
        </p:txBody>
      </p:sp>
      <p:sp>
        <p:nvSpPr>
          <p:cNvPr id="80" name="Rectangle à coins arrondis 59">
            <a:extLst>
              <a:ext uri="{FF2B5EF4-FFF2-40B4-BE49-F238E27FC236}">
                <a16:creationId xmlns:a16="http://schemas.microsoft.com/office/drawing/2014/main" id="{E5CC23D2-EE1E-5F60-7770-1723D7F1198D}"/>
              </a:ext>
            </a:extLst>
          </p:cNvPr>
          <p:cNvSpPr/>
          <p:nvPr/>
        </p:nvSpPr>
        <p:spPr>
          <a:xfrm>
            <a:off x="1009449" y="5582582"/>
            <a:ext cx="1992980" cy="715089"/>
          </a:xfrm>
          <a:prstGeom prst="roundRect">
            <a:avLst/>
          </a:prstGeom>
          <a:noFill/>
          <a:ln w="3175">
            <a:solidFill>
              <a:srgbClr val="17406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 algn="just">
              <a:buFontTx/>
              <a:buChar char="-"/>
            </a:pPr>
            <a:r>
              <a:rPr lang="fr-FR" sz="900" i="1" dirty="0">
                <a:solidFill>
                  <a:srgbClr val="17406D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Gestion des problèmes d’accès aux soins, d’isolement social…</a:t>
            </a:r>
          </a:p>
          <a:p>
            <a:pPr marL="171450" indent="-171450" algn="just">
              <a:buFontTx/>
              <a:buChar char="-"/>
            </a:pPr>
            <a:r>
              <a:rPr lang="fr-FR" sz="900" i="1" dirty="0">
                <a:solidFill>
                  <a:srgbClr val="17406D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Évaluation de l’état nutritionnel, des troubles de la déglutition…</a:t>
            </a:r>
          </a:p>
        </p:txBody>
      </p:sp>
      <p:grpSp>
        <p:nvGrpSpPr>
          <p:cNvPr id="91" name="Groupe 90">
            <a:extLst>
              <a:ext uri="{FF2B5EF4-FFF2-40B4-BE49-F238E27FC236}">
                <a16:creationId xmlns:a16="http://schemas.microsoft.com/office/drawing/2014/main" id="{45782160-3870-0305-03D2-3814903421BE}"/>
              </a:ext>
            </a:extLst>
          </p:cNvPr>
          <p:cNvGrpSpPr/>
          <p:nvPr/>
        </p:nvGrpSpPr>
        <p:grpSpPr>
          <a:xfrm>
            <a:off x="243631" y="5486676"/>
            <a:ext cx="835573" cy="726270"/>
            <a:chOff x="228566" y="5453710"/>
            <a:chExt cx="835573" cy="726270"/>
          </a:xfrm>
        </p:grpSpPr>
        <p:pic>
          <p:nvPicPr>
            <p:cNvPr id="1026" name="Picture 2" descr="Paramédical">
              <a:extLst>
                <a:ext uri="{FF2B5EF4-FFF2-40B4-BE49-F238E27FC236}">
                  <a16:creationId xmlns:a16="http://schemas.microsoft.com/office/drawing/2014/main" id="{7E7C7813-8A6C-5288-984C-66409DDA5CC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3889"/>
            <a:stretch/>
          </p:blipFill>
          <p:spPr bwMode="auto">
            <a:xfrm>
              <a:off x="299262" y="5660401"/>
              <a:ext cx="764877" cy="5195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" name="Image 82">
              <a:extLst>
                <a:ext uri="{FF2B5EF4-FFF2-40B4-BE49-F238E27FC236}">
                  <a16:creationId xmlns:a16="http://schemas.microsoft.com/office/drawing/2014/main" id="{CAE2E56B-B3F6-CAD0-1F0D-B9ACB27CFB7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1413" y="5553462"/>
              <a:ext cx="164516" cy="175284"/>
            </a:xfrm>
            <a:prstGeom prst="rect">
              <a:avLst/>
            </a:prstGeom>
          </p:spPr>
        </p:pic>
        <p:pic>
          <p:nvPicPr>
            <p:cNvPr id="84" name="Picture 20" descr="healthcare, medical, organic, vegan, salad, healthy, food, diet, vegetarian, fruit Icon">
              <a:extLst>
                <a:ext uri="{FF2B5EF4-FFF2-40B4-BE49-F238E27FC236}">
                  <a16:creationId xmlns:a16="http://schemas.microsoft.com/office/drawing/2014/main" id="{4C0D8FEB-A1DE-026D-0CDA-5B8952A2CB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631" y="5578801"/>
              <a:ext cx="180747" cy="1985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5" name="Picture 24" descr="dumbbell, sport Icon">
              <a:extLst>
                <a:ext uri="{FF2B5EF4-FFF2-40B4-BE49-F238E27FC236}">
                  <a16:creationId xmlns:a16="http://schemas.microsoft.com/office/drawing/2014/main" id="{6F7AFEB1-80B8-0A50-7899-6BE199F338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36796">
              <a:off x="340983" y="5453710"/>
              <a:ext cx="159524" cy="1752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9" name="Image 88">
              <a:extLst>
                <a:ext uri="{FF2B5EF4-FFF2-40B4-BE49-F238E27FC236}">
                  <a16:creationId xmlns:a16="http://schemas.microsoft.com/office/drawing/2014/main" id="{6A2860F5-2772-A301-8B83-3B35FECDD7C5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28566" y="5822338"/>
              <a:ext cx="237423" cy="223517"/>
            </a:xfrm>
            <a:prstGeom prst="rect">
              <a:avLst/>
            </a:prstGeom>
          </p:spPr>
        </p:pic>
      </p:grpSp>
      <p:cxnSp>
        <p:nvCxnSpPr>
          <p:cNvPr id="93" name="Connecteur droit avec flèche 92">
            <a:extLst>
              <a:ext uri="{FF2B5EF4-FFF2-40B4-BE49-F238E27FC236}">
                <a16:creationId xmlns:a16="http://schemas.microsoft.com/office/drawing/2014/main" id="{9E26D763-C97A-87D0-66D6-FA90453DCA8B}"/>
              </a:ext>
            </a:extLst>
          </p:cNvPr>
          <p:cNvCxnSpPr>
            <a:cxnSpLocks/>
            <a:stCxn id="78" idx="3"/>
          </p:cNvCxnSpPr>
          <p:nvPr/>
        </p:nvCxnSpPr>
        <p:spPr>
          <a:xfrm>
            <a:off x="3002429" y="4141359"/>
            <a:ext cx="379526" cy="650908"/>
          </a:xfrm>
          <a:prstGeom prst="straightConnector1">
            <a:avLst/>
          </a:prstGeom>
          <a:ln>
            <a:solidFill>
              <a:srgbClr val="17406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avec flèche 94">
            <a:extLst>
              <a:ext uri="{FF2B5EF4-FFF2-40B4-BE49-F238E27FC236}">
                <a16:creationId xmlns:a16="http://schemas.microsoft.com/office/drawing/2014/main" id="{48662BBC-D630-2C9F-CE4D-4E1BC60D555A}"/>
              </a:ext>
            </a:extLst>
          </p:cNvPr>
          <p:cNvCxnSpPr>
            <a:cxnSpLocks/>
            <a:stCxn id="80" idx="3"/>
          </p:cNvCxnSpPr>
          <p:nvPr/>
        </p:nvCxnSpPr>
        <p:spPr>
          <a:xfrm flipV="1">
            <a:off x="3002429" y="5284199"/>
            <a:ext cx="408879" cy="655928"/>
          </a:xfrm>
          <a:prstGeom prst="straightConnector1">
            <a:avLst/>
          </a:prstGeom>
          <a:ln>
            <a:solidFill>
              <a:srgbClr val="17406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 1">
            <a:extLst>
              <a:ext uri="{FF2B5EF4-FFF2-40B4-BE49-F238E27FC236}">
                <a16:creationId xmlns:a16="http://schemas.microsoft.com/office/drawing/2014/main" id="{84D5E578-78A6-6D3D-1980-7F3353F7CE1D}"/>
              </a:ext>
            </a:extLst>
          </p:cNvPr>
          <p:cNvPicPr>
            <a:picLocks noChangeAspect="1"/>
          </p:cNvPicPr>
          <p:nvPr/>
        </p:nvPicPr>
        <p:blipFill>
          <a:blip r:embed="rId15">
            <a:clrChange>
              <a:clrFrom>
                <a:srgbClr val="121212"/>
              </a:clrFrom>
              <a:clrTo>
                <a:srgbClr val="121212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81969" y="7410295"/>
            <a:ext cx="1770960" cy="162814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B85D4E9-AE10-FF23-89BE-81506238572D}"/>
              </a:ext>
            </a:extLst>
          </p:cNvPr>
          <p:cNvSpPr txBox="1"/>
          <p:nvPr/>
        </p:nvSpPr>
        <p:spPr>
          <a:xfrm>
            <a:off x="201287" y="2452957"/>
            <a:ext cx="194425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b="1" u="sng" dirty="0">
                <a:solidFill>
                  <a:srgbClr val="17406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qui adresser mon patient</a:t>
            </a:r>
            <a:r>
              <a:rPr lang="fr-FR" sz="1100" b="1" dirty="0">
                <a:solidFill>
                  <a:srgbClr val="17406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?</a:t>
            </a:r>
          </a:p>
        </p:txBody>
      </p:sp>
      <p:pic>
        <p:nvPicPr>
          <p:cNvPr id="6" name="Picture 2" descr="Icône patient, male">
            <a:extLst>
              <a:ext uri="{FF2B5EF4-FFF2-40B4-BE49-F238E27FC236}">
                <a16:creationId xmlns:a16="http://schemas.microsoft.com/office/drawing/2014/main" id="{E320CDF4-BAEE-4132-C68B-BD7BC0123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392" y="4832340"/>
            <a:ext cx="392900" cy="39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822574"/>
      </p:ext>
    </p:extLst>
  </p:cSld>
  <p:clrMapOvr>
    <a:masterClrMapping/>
  </p:clrMapOvr>
</p:sld>
</file>

<file path=ppt/theme/theme1.xml><?xml version="1.0" encoding="utf-8"?>
<a:theme xmlns:a="http://schemas.openxmlformats.org/drawingml/2006/main" name="Cadrag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drag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dra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TM10001105[[fn=Cadrage]]</Template>
  <TotalTime>1458</TotalTime>
  <Words>211</Words>
  <Application>Microsoft Office PowerPoint</Application>
  <PresentationFormat>Personnalisé</PresentationFormat>
  <Paragraphs>33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Franklin Gothic Book</vt:lpstr>
      <vt:lpstr>Tahoma</vt:lpstr>
      <vt:lpstr>Wingdings</vt:lpstr>
      <vt:lpstr>Cadrage</vt:lpstr>
      <vt:lpstr>Présentation PowerPoint</vt:lpstr>
      <vt:lpstr>Présentation PowerPoint</vt:lpstr>
    </vt:vector>
  </TitlesOfParts>
  <Company>CHITS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PHARMACIE</dc:creator>
  <cp:lastModifiedBy>FELKER, Gwendoline (ARS-PACA/DPRS/OMEDIT/EXTERNES)</cp:lastModifiedBy>
  <cp:revision>14</cp:revision>
  <dcterms:created xsi:type="dcterms:W3CDTF">2024-11-19T12:56:44Z</dcterms:created>
  <dcterms:modified xsi:type="dcterms:W3CDTF">2025-04-28T12:05:39Z</dcterms:modified>
</cp:coreProperties>
</file>