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47.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xml" ContentType="application/vnd.openxmlformats-officedocument.presentationml.notesSlide+xml"/>
  <Override PartName="/ppt/tags/tag123.xml" ContentType="application/vnd.openxmlformats-officedocument.presentationml.tags+xml"/>
  <Override PartName="/ppt/notesSlides/notesSlide5.xml" ContentType="application/vnd.openxmlformats-officedocument.presentationml.notesSlide+xml"/>
  <Override PartName="/ppt/tags/tag124.xml" ContentType="application/vnd.openxmlformats-officedocument.presentationml.tags+xml"/>
  <Override PartName="/ppt/notesSlides/notesSlide6.xml" ContentType="application/vnd.openxmlformats-officedocument.presentationml.notesSlide+xml"/>
  <Override PartName="/ppt/tags/tag125.xml" ContentType="application/vnd.openxmlformats-officedocument.presentationml.tags+xml"/>
  <Override PartName="/ppt/notesSlides/notesSlide7.xml" ContentType="application/vnd.openxmlformats-officedocument.presentationml.notesSlide+xml"/>
  <Override PartName="/ppt/tags/tag126.xml" ContentType="application/vnd.openxmlformats-officedocument.presentationml.tags+xml"/>
  <Override PartName="/ppt/notesSlides/notesSlide8.xml" ContentType="application/vnd.openxmlformats-officedocument.presentationml.notesSlide+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notesSlides/notesSlide11.xml" ContentType="application/vnd.openxmlformats-officedocument.presentationml.notesSlide+xml"/>
  <Override PartName="/ppt/tags/tag130.xml" ContentType="application/vnd.openxmlformats-officedocument.presentationml.tags+xml"/>
  <Override PartName="/ppt/notesSlides/notesSlide12.xml" ContentType="application/vnd.openxmlformats-officedocument.presentationml.notesSlide+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notesSlides/notesSlide14.xml" ContentType="application/vnd.openxmlformats-officedocument.presentationml.notesSlide+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notesSlides/notesSlide17.xml" ContentType="application/vnd.openxmlformats-officedocument.presentationml.notesSlide+xml"/>
  <Override PartName="/ppt/tags/tag136.xml" ContentType="application/vnd.openxmlformats-officedocument.presentationml.tags+xml"/>
  <Override PartName="/ppt/notesSlides/notesSlide18.xml" ContentType="application/vnd.openxmlformats-officedocument.presentationml.notesSlide+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notesSlides/notesSlide22.xml" ContentType="application/vnd.openxmlformats-officedocument.presentationml.notesSlide+xml"/>
  <Override PartName="/ppt/tags/tag141.xml" ContentType="application/vnd.openxmlformats-officedocument.presentationml.tags+xml"/>
  <Override PartName="/ppt/notesSlides/notesSlide23.xml" ContentType="application/vnd.openxmlformats-officedocument.presentationml.notesSlide+xml"/>
  <Override PartName="/ppt/tags/tag142.xml" ContentType="application/vnd.openxmlformats-officedocument.presentationml.tags+xml"/>
  <Override PartName="/ppt/notesSlides/notesSlide24.xml" ContentType="application/vnd.openxmlformats-officedocument.presentationml.notesSlide+xml"/>
  <Override PartName="/ppt/tags/tag143.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3" r:id="rId4"/>
    <p:sldMasterId id="2147483967" r:id="rId5"/>
    <p:sldMasterId id="2147483699" r:id="rId6"/>
    <p:sldMasterId id="2147483980" r:id="rId7"/>
    <p:sldMasterId id="2147483989" r:id="rId8"/>
    <p:sldMasterId id="2147483998" r:id="rId9"/>
    <p:sldMasterId id="2147483660" r:id="rId10"/>
  </p:sldMasterIdLst>
  <p:notesMasterIdLst>
    <p:notesMasterId r:id="rId46"/>
  </p:notesMasterIdLst>
  <p:handoutMasterIdLst>
    <p:handoutMasterId r:id="rId47"/>
  </p:handoutMasterIdLst>
  <p:sldIdLst>
    <p:sldId id="2145706661" r:id="rId11"/>
    <p:sldId id="2145707420" r:id="rId12"/>
    <p:sldId id="2145707418" r:id="rId13"/>
    <p:sldId id="2145707433" r:id="rId14"/>
    <p:sldId id="2145707460" r:id="rId15"/>
    <p:sldId id="2145707422" r:id="rId16"/>
    <p:sldId id="2145707455" r:id="rId17"/>
    <p:sldId id="2145707437" r:id="rId18"/>
    <p:sldId id="2145707457" r:id="rId19"/>
    <p:sldId id="2145707439" r:id="rId20"/>
    <p:sldId id="2145707438" r:id="rId21"/>
    <p:sldId id="2145707458" r:id="rId22"/>
    <p:sldId id="2145707456" r:id="rId23"/>
    <p:sldId id="2145707461" r:id="rId24"/>
    <p:sldId id="2145707462" r:id="rId25"/>
    <p:sldId id="2145707416" r:id="rId26"/>
    <p:sldId id="2145707459" r:id="rId27"/>
    <p:sldId id="2145707424" r:id="rId28"/>
    <p:sldId id="2145707425" r:id="rId29"/>
    <p:sldId id="2145707431" r:id="rId30"/>
    <p:sldId id="2145707417" r:id="rId31"/>
    <p:sldId id="2145707421" r:id="rId32"/>
    <p:sldId id="2145707432" r:id="rId33"/>
    <p:sldId id="2145707434" r:id="rId34"/>
    <p:sldId id="2145707440" r:id="rId35"/>
    <p:sldId id="2145707435" r:id="rId36"/>
    <p:sldId id="2145707436" r:id="rId37"/>
    <p:sldId id="2145707444" r:id="rId38"/>
    <p:sldId id="2145707449" r:id="rId39"/>
    <p:sldId id="2145707450" r:id="rId40"/>
    <p:sldId id="2145707451" r:id="rId41"/>
    <p:sldId id="2145707453" r:id="rId42"/>
    <p:sldId id="2145707441" r:id="rId43"/>
    <p:sldId id="2145707442" r:id="rId44"/>
    <p:sldId id="2145706667" r:id="rId45"/>
  </p:sldIdLst>
  <p:sldSz cx="12192000" cy="6858000"/>
  <p:notesSz cx="7102475" cy="9388475"/>
  <p:embeddedFontLst>
    <p:embeddedFont>
      <p:font typeface="Calibri" panose="020F0502020204030204" pitchFamily="34"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
      <p:font typeface="Webdings" panose="05030102010509060703" pitchFamily="18" charset="2"/>
      <p:regular r:id="rId56"/>
    </p:embeddedFont>
    <p:embeddedFont>
      <p:font typeface="Wingdings 3" panose="020B0604020202020204" charset="2"/>
      <p:regular r:id="rId57"/>
    </p:embeddedFont>
  </p:embeddedFontLst>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REGA Bérénice" initials="CB" lastIdx="3" clrIdx="6">
    <p:extLst>
      <p:ext uri="{19B8F6BF-5375-455C-9EA6-DF929625EA0E}">
        <p15:presenceInfo xmlns:p15="http://schemas.microsoft.com/office/powerpoint/2012/main" userId="S::berenice.carrega@wavestone.com::ae187e03-48cf-4560-93f2-021b9ab528ee" providerId="AD"/>
      </p:ext>
    </p:extLst>
  </p:cmAuthor>
  <p:cmAuthor id="1" name="Haley Rich" initials="HR" lastIdx="1" clrIdx="0">
    <p:extLst>
      <p:ext uri="{19B8F6BF-5375-455C-9EA6-DF929625EA0E}">
        <p15:presenceInfo xmlns:p15="http://schemas.microsoft.com/office/powerpoint/2012/main" userId="S-1-5-21-1801674531-1788223648-725345543-11859" providerId="AD"/>
      </p:ext>
    </p:extLst>
  </p:cmAuthor>
  <p:cmAuthor id="2" name="Olivier Clatz" initials="OC" lastIdx="1" clrIdx="1">
    <p:extLst>
      <p:ext uri="{19B8F6BF-5375-455C-9EA6-DF929625EA0E}">
        <p15:presenceInfo xmlns:p15="http://schemas.microsoft.com/office/powerpoint/2012/main" userId="2c1a50c09491671a" providerId="Windows Live"/>
      </p:ext>
    </p:extLst>
  </p:cmAuthor>
  <p:cmAuthor id="3" name="FEVRIER, Marion (DNS)" initials="FM(" lastIdx="11" clrIdx="2">
    <p:extLst>
      <p:ext uri="{19B8F6BF-5375-455C-9EA6-DF929625EA0E}">
        <p15:presenceInfo xmlns:p15="http://schemas.microsoft.com/office/powerpoint/2012/main" userId="S-1-5-21-27022435-3177379373-3347635678-104923" providerId="AD"/>
      </p:ext>
    </p:extLst>
  </p:cmAuthor>
  <p:cmAuthor id="4" name="RABANNE, Manon" initials="RM" lastIdx="6" clrIdx="3">
    <p:extLst>
      <p:ext uri="{19B8F6BF-5375-455C-9EA6-DF929625EA0E}">
        <p15:presenceInfo xmlns:p15="http://schemas.microsoft.com/office/powerpoint/2012/main" userId="S::manon.rabanne@capgemini.com::dcff20b8-c737-4182-94c7-0c3701816c8d" providerId="AD"/>
      </p:ext>
    </p:extLst>
  </p:cmAuthor>
  <p:cmAuthor id="5" name="Coralie" initials="C" lastIdx="2" clrIdx="4">
    <p:extLst>
      <p:ext uri="{19B8F6BF-5375-455C-9EA6-DF929625EA0E}">
        <p15:presenceInfo xmlns:p15="http://schemas.microsoft.com/office/powerpoint/2012/main" userId="Coralie" providerId="None"/>
      </p:ext>
    </p:extLst>
  </p:cmAuthor>
  <p:cmAuthor id="6" name="Bérenice" initials="B" lastIdx="1" clrIdx="5">
    <p:extLst>
      <p:ext uri="{19B8F6BF-5375-455C-9EA6-DF929625EA0E}">
        <p15:presenceInfo xmlns:p15="http://schemas.microsoft.com/office/powerpoint/2012/main" userId="Béren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1"/>
    <a:srgbClr val="EBF9FF"/>
    <a:srgbClr val="135880"/>
    <a:srgbClr val="23CED7"/>
    <a:srgbClr val="2270B8"/>
    <a:srgbClr val="8633FF"/>
    <a:srgbClr val="6666FF"/>
    <a:srgbClr val="0C419A"/>
    <a:srgbClr val="F2E6FA"/>
    <a:srgbClr val="D609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415AE-1D69-4132-A7EF-D981DB44B4FC}" v="94" dt="2022-05-10T14:18:05.994"/>
    <p1510:client id="{43EE5BE8-41A3-442A-AB7B-D7B45B672D5B}" v="38" dt="2022-05-10T13:02:08.014"/>
    <p1510:client id="{562CFE96-3777-3099-8017-5DFA4EFFF239}" v="214" dt="2022-05-10T14:20:07.356"/>
    <p1510:client id="{57FD8D62-5A83-9BAC-C8D2-7AE96FD34D42}" v="22" dt="2022-05-10T11:04:17.393"/>
    <p1510:client id="{88658E0C-9303-47EE-A48A-EAE811C52188}" v="4" dt="2022-05-10T13:00:53.174"/>
    <p1510:client id="{CD12D468-F441-4F27-A8F3-3F179C7CCD7D}" v="127" dt="2022-05-10T08:56:32.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6.fntdata"/><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font" Target="fonts/font1.fntdata"/><Relationship Id="rId56" Type="http://schemas.openxmlformats.org/officeDocument/2006/relationships/font" Target="fonts/font9.fntdata"/><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59"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5.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wenn FRANCOIS" userId="35fb7922-fa7b-40a6-a8ff-5310f211d13a" providerId="ADAL" clId="{88658E0C-9303-47EE-A48A-EAE811C52188}"/>
    <pc:docChg chg="modSld">
      <pc:chgData name="Nolwenn FRANCOIS" userId="35fb7922-fa7b-40a6-a8ff-5310f211d13a" providerId="ADAL" clId="{88658E0C-9303-47EE-A48A-EAE811C52188}" dt="2022-05-10T13:21:46.519" v="143" actId="14100"/>
      <pc:docMkLst>
        <pc:docMk/>
      </pc:docMkLst>
      <pc:sldChg chg="modSp mod">
        <pc:chgData name="Nolwenn FRANCOIS" userId="35fb7922-fa7b-40a6-a8ff-5310f211d13a" providerId="ADAL" clId="{88658E0C-9303-47EE-A48A-EAE811C52188}" dt="2022-05-10T12:58:07.066" v="92" actId="20577"/>
        <pc:sldMkLst>
          <pc:docMk/>
          <pc:sldMk cId="1636459704" sldId="2145707421"/>
        </pc:sldMkLst>
        <pc:spChg chg="mod">
          <ac:chgData name="Nolwenn FRANCOIS" userId="35fb7922-fa7b-40a6-a8ff-5310f211d13a" providerId="ADAL" clId="{88658E0C-9303-47EE-A48A-EAE811C52188}" dt="2022-05-10T12:58:07.066" v="92" actId="20577"/>
          <ac:spMkLst>
            <pc:docMk/>
            <pc:sldMk cId="1636459704" sldId="2145707421"/>
            <ac:spMk id="30" creationId="{CD52F700-722A-45F8-A063-567ABE84AC20}"/>
          </ac:spMkLst>
        </pc:spChg>
      </pc:sldChg>
      <pc:sldChg chg="modSp mod">
        <pc:chgData name="Nolwenn FRANCOIS" userId="35fb7922-fa7b-40a6-a8ff-5310f211d13a" providerId="ADAL" clId="{88658E0C-9303-47EE-A48A-EAE811C52188}" dt="2022-05-10T13:21:46.519" v="143" actId="14100"/>
        <pc:sldMkLst>
          <pc:docMk/>
          <pc:sldMk cId="1113910440" sldId="2145707422"/>
        </pc:sldMkLst>
        <pc:spChg chg="mod">
          <ac:chgData name="Nolwenn FRANCOIS" userId="35fb7922-fa7b-40a6-a8ff-5310f211d13a" providerId="ADAL" clId="{88658E0C-9303-47EE-A48A-EAE811C52188}" dt="2022-05-10T13:21:46.519" v="143" actId="14100"/>
          <ac:spMkLst>
            <pc:docMk/>
            <pc:sldMk cId="1113910440" sldId="2145707422"/>
            <ac:spMk id="4" creationId="{6A506A11-43EF-5C81-DF62-B8429C5F13A9}"/>
          </ac:spMkLst>
        </pc:spChg>
        <pc:spChg chg="mod">
          <ac:chgData name="Nolwenn FRANCOIS" userId="35fb7922-fa7b-40a6-a8ff-5310f211d13a" providerId="ADAL" clId="{88658E0C-9303-47EE-A48A-EAE811C52188}" dt="2022-05-10T12:51:28.736" v="0" actId="1582"/>
          <ac:spMkLst>
            <pc:docMk/>
            <pc:sldMk cId="1113910440" sldId="2145707422"/>
            <ac:spMk id="50" creationId="{55E9ADB8-419F-A513-2842-D308CAEF0926}"/>
          </ac:spMkLst>
        </pc:spChg>
      </pc:sldChg>
      <pc:sldChg chg="addSp modSp mod">
        <pc:chgData name="Nolwenn FRANCOIS" userId="35fb7922-fa7b-40a6-a8ff-5310f211d13a" providerId="ADAL" clId="{88658E0C-9303-47EE-A48A-EAE811C52188}" dt="2022-05-10T12:55:30.181" v="90" actId="1076"/>
        <pc:sldMkLst>
          <pc:docMk/>
          <pc:sldMk cId="1013414378" sldId="2145707457"/>
        </pc:sldMkLst>
        <pc:spChg chg="add mod">
          <ac:chgData name="Nolwenn FRANCOIS" userId="35fb7922-fa7b-40a6-a8ff-5310f211d13a" providerId="ADAL" clId="{88658E0C-9303-47EE-A48A-EAE811C52188}" dt="2022-05-10T12:52:37.848" v="29" actId="208"/>
          <ac:spMkLst>
            <pc:docMk/>
            <pc:sldMk cId="1013414378" sldId="2145707457"/>
            <ac:spMk id="3" creationId="{232176A4-782B-4B70-9E6B-6E85F5BB4AD7}"/>
          </ac:spMkLst>
        </pc:spChg>
        <pc:spChg chg="mod">
          <ac:chgData name="Nolwenn FRANCOIS" userId="35fb7922-fa7b-40a6-a8ff-5310f211d13a" providerId="ADAL" clId="{88658E0C-9303-47EE-A48A-EAE811C52188}" dt="2022-05-10T12:53:29.760" v="57" actId="20577"/>
          <ac:spMkLst>
            <pc:docMk/>
            <pc:sldMk cId="1013414378" sldId="2145707457"/>
            <ac:spMk id="21" creationId="{EE7D4677-AFCE-461C-8B5C-E87FE0CD5DFA}"/>
          </ac:spMkLst>
        </pc:spChg>
        <pc:spChg chg="mod">
          <ac:chgData name="Nolwenn FRANCOIS" userId="35fb7922-fa7b-40a6-a8ff-5310f211d13a" providerId="ADAL" clId="{88658E0C-9303-47EE-A48A-EAE811C52188}" dt="2022-05-10T12:55:17.821" v="88" actId="1076"/>
          <ac:spMkLst>
            <pc:docMk/>
            <pc:sldMk cId="1013414378" sldId="2145707457"/>
            <ac:spMk id="22" creationId="{7177B64B-3979-49FD-A43B-FBCDC3E0D808}"/>
          </ac:spMkLst>
        </pc:spChg>
        <pc:spChg chg="mod">
          <ac:chgData name="Nolwenn FRANCOIS" userId="35fb7922-fa7b-40a6-a8ff-5310f211d13a" providerId="ADAL" clId="{88658E0C-9303-47EE-A48A-EAE811C52188}" dt="2022-05-10T12:52:25.329" v="20" actId="1036"/>
          <ac:spMkLst>
            <pc:docMk/>
            <pc:sldMk cId="1013414378" sldId="2145707457"/>
            <ac:spMk id="157" creationId="{1E7FE900-AB56-4CDD-906B-53BD2454A1A8}"/>
          </ac:spMkLst>
        </pc:spChg>
        <pc:spChg chg="mod">
          <ac:chgData name="Nolwenn FRANCOIS" userId="35fb7922-fa7b-40a6-a8ff-5310f211d13a" providerId="ADAL" clId="{88658E0C-9303-47EE-A48A-EAE811C52188}" dt="2022-05-10T12:52:25.329" v="20" actId="1036"/>
          <ac:spMkLst>
            <pc:docMk/>
            <pc:sldMk cId="1013414378" sldId="2145707457"/>
            <ac:spMk id="158" creationId="{1DE3DECC-2F62-4946-BEB1-E99C2F787AE3}"/>
          </ac:spMkLst>
        </pc:spChg>
        <pc:picChg chg="mod">
          <ac:chgData name="Nolwenn FRANCOIS" userId="35fb7922-fa7b-40a6-a8ff-5310f211d13a" providerId="ADAL" clId="{88658E0C-9303-47EE-A48A-EAE811C52188}" dt="2022-05-10T12:55:30.181" v="90" actId="1076"/>
          <ac:picMkLst>
            <pc:docMk/>
            <pc:sldMk cId="1013414378" sldId="2145707457"/>
            <ac:picMk id="6" creationId="{CA3B63BC-2FC6-4E11-ABE5-C1D7ABC63D23}"/>
          </ac:picMkLst>
        </pc:picChg>
        <pc:picChg chg="mod">
          <ac:chgData name="Nolwenn FRANCOIS" userId="35fb7922-fa7b-40a6-a8ff-5310f211d13a" providerId="ADAL" clId="{88658E0C-9303-47EE-A48A-EAE811C52188}" dt="2022-05-10T12:52:29.582" v="28" actId="1036"/>
          <ac:picMkLst>
            <pc:docMk/>
            <pc:sldMk cId="1013414378" sldId="2145707457"/>
            <ac:picMk id="16" creationId="{CDA7117C-51D7-455B-B24A-9B6640DAD5B2}"/>
          </ac:picMkLst>
        </pc:picChg>
      </pc:sldChg>
    </pc:docChg>
  </pc:docChgLst>
  <pc:docChgLst>
    <pc:chgData name="Bérenice CARREGA" userId="a4348416-2116-4100-9e01-5684a508ee91" providerId="ADAL" clId="{084415AE-1D69-4132-A7EF-D981DB44B4FC}"/>
    <pc:docChg chg="custSel modSld">
      <pc:chgData name="Bérenice CARREGA" userId="a4348416-2116-4100-9e01-5684a508ee91" providerId="ADAL" clId="{084415AE-1D69-4132-A7EF-D981DB44B4FC}" dt="2022-05-10T14:17:36.458" v="88" actId="20577"/>
      <pc:docMkLst>
        <pc:docMk/>
      </pc:docMkLst>
      <pc:sldChg chg="modSp mod">
        <pc:chgData name="Bérenice CARREGA" userId="a4348416-2116-4100-9e01-5684a508ee91" providerId="ADAL" clId="{084415AE-1D69-4132-A7EF-D981DB44B4FC}" dt="2022-05-10T13:39:08.453" v="87" actId="14100"/>
        <pc:sldMkLst>
          <pc:docMk/>
          <pc:sldMk cId="2898966715" sldId="2145706661"/>
        </pc:sldMkLst>
        <pc:spChg chg="mod">
          <ac:chgData name="Bérenice CARREGA" userId="a4348416-2116-4100-9e01-5684a508ee91" providerId="ADAL" clId="{084415AE-1D69-4132-A7EF-D981DB44B4FC}" dt="2022-05-10T13:39:08.453" v="87" actId="14100"/>
          <ac:spMkLst>
            <pc:docMk/>
            <pc:sldMk cId="2898966715" sldId="2145706661"/>
            <ac:spMk id="3" creationId="{B3BE6E66-01A5-4C59-A9DF-7ADE74C9C7B1}"/>
          </ac:spMkLst>
        </pc:spChg>
        <pc:spChg chg="mod">
          <ac:chgData name="Bérenice CARREGA" userId="a4348416-2116-4100-9e01-5684a508ee91" providerId="ADAL" clId="{084415AE-1D69-4132-A7EF-D981DB44B4FC}" dt="2022-05-10T13:38:42.974" v="75" actId="1035"/>
          <ac:spMkLst>
            <pc:docMk/>
            <pc:sldMk cId="2898966715" sldId="2145706661"/>
            <ac:spMk id="4" creationId="{8A866910-C27C-4E19-ADB0-E61834937E05}"/>
          </ac:spMkLst>
        </pc:spChg>
      </pc:sldChg>
      <pc:sldChg chg="addSp delSp modSp mod">
        <pc:chgData name="Bérenice CARREGA" userId="a4348416-2116-4100-9e01-5684a508ee91" providerId="ADAL" clId="{084415AE-1D69-4132-A7EF-D981DB44B4FC}" dt="2022-05-10T13:38:10.677" v="32"/>
        <pc:sldMkLst>
          <pc:docMk/>
          <pc:sldMk cId="1724588112" sldId="2145707416"/>
        </pc:sldMkLst>
        <pc:spChg chg="mod">
          <ac:chgData name="Bérenice CARREGA" userId="a4348416-2116-4100-9e01-5684a508ee91" providerId="ADAL" clId="{084415AE-1D69-4132-A7EF-D981DB44B4FC}" dt="2022-05-10T13:38:10.677" v="32"/>
          <ac:spMkLst>
            <pc:docMk/>
            <pc:sldMk cId="1724588112" sldId="2145707416"/>
            <ac:spMk id="19" creationId="{D35FDD90-E103-41F1-B48A-C4BCC5B11F49}"/>
          </ac:spMkLst>
        </pc:spChg>
        <pc:spChg chg="mod">
          <ac:chgData name="Bérenice CARREGA" userId="a4348416-2116-4100-9e01-5684a508ee91" providerId="ADAL" clId="{084415AE-1D69-4132-A7EF-D981DB44B4FC}" dt="2022-05-10T13:38:10.677" v="32"/>
          <ac:spMkLst>
            <pc:docMk/>
            <pc:sldMk cId="1724588112" sldId="2145707416"/>
            <ac:spMk id="20" creationId="{190B9A60-CA07-409B-864E-BC8DDDEDE983}"/>
          </ac:spMkLst>
        </pc:spChg>
        <pc:grpChg chg="add mod">
          <ac:chgData name="Bérenice CARREGA" userId="a4348416-2116-4100-9e01-5684a508ee91" providerId="ADAL" clId="{084415AE-1D69-4132-A7EF-D981DB44B4FC}" dt="2022-05-10T13:38:10.677" v="32"/>
          <ac:grpSpMkLst>
            <pc:docMk/>
            <pc:sldMk cId="1724588112" sldId="2145707416"/>
            <ac:grpSpMk id="18" creationId="{07352BBB-D715-4379-B263-66B633DF5296}"/>
          </ac:grpSpMkLst>
        </pc:grpChg>
        <pc:grpChg chg="del">
          <ac:chgData name="Bérenice CARREGA" userId="a4348416-2116-4100-9e01-5684a508ee91" providerId="ADAL" clId="{084415AE-1D69-4132-A7EF-D981DB44B4FC}" dt="2022-05-10T13:38:10.434" v="31" actId="478"/>
          <ac:grpSpMkLst>
            <pc:docMk/>
            <pc:sldMk cId="1724588112" sldId="2145707416"/>
            <ac:grpSpMk id="37" creationId="{51EC2DB8-192E-4319-81A8-8C6B6B0959CC}"/>
          </ac:grpSpMkLst>
        </pc:grpChg>
      </pc:sldChg>
      <pc:sldChg chg="addSp delSp modSp mod">
        <pc:chgData name="Bérenice CARREGA" userId="a4348416-2116-4100-9e01-5684a508ee91" providerId="ADAL" clId="{084415AE-1D69-4132-A7EF-D981DB44B4FC}" dt="2022-05-10T13:38:15.177" v="34"/>
        <pc:sldMkLst>
          <pc:docMk/>
          <pc:sldMk cId="3148846464" sldId="2145707417"/>
        </pc:sldMkLst>
        <pc:spChg chg="mod">
          <ac:chgData name="Bérenice CARREGA" userId="a4348416-2116-4100-9e01-5684a508ee91" providerId="ADAL" clId="{084415AE-1D69-4132-A7EF-D981DB44B4FC}" dt="2022-05-10T13:38:15.177" v="34"/>
          <ac:spMkLst>
            <pc:docMk/>
            <pc:sldMk cId="3148846464" sldId="2145707417"/>
            <ac:spMk id="20" creationId="{148FCFE6-3EEF-418B-9BF3-7748AD81D351}"/>
          </ac:spMkLst>
        </pc:spChg>
        <pc:spChg chg="mod">
          <ac:chgData name="Bérenice CARREGA" userId="a4348416-2116-4100-9e01-5684a508ee91" providerId="ADAL" clId="{084415AE-1D69-4132-A7EF-D981DB44B4FC}" dt="2022-05-10T13:38:15.177" v="34"/>
          <ac:spMkLst>
            <pc:docMk/>
            <pc:sldMk cId="3148846464" sldId="2145707417"/>
            <ac:spMk id="34" creationId="{74F58580-78F8-418C-B4CD-18D8C11D0E69}"/>
          </ac:spMkLst>
        </pc:spChg>
        <pc:grpChg chg="add mod">
          <ac:chgData name="Bérenice CARREGA" userId="a4348416-2116-4100-9e01-5684a508ee91" providerId="ADAL" clId="{084415AE-1D69-4132-A7EF-D981DB44B4FC}" dt="2022-05-10T13:38:15.177" v="34"/>
          <ac:grpSpMkLst>
            <pc:docMk/>
            <pc:sldMk cId="3148846464" sldId="2145707417"/>
            <ac:grpSpMk id="19" creationId="{034E1CCF-31A1-421D-8701-BF94E42D98A9}"/>
          </ac:grpSpMkLst>
        </pc:grpChg>
        <pc:grpChg chg="del">
          <ac:chgData name="Bérenice CARREGA" userId="a4348416-2116-4100-9e01-5684a508ee91" providerId="ADAL" clId="{084415AE-1D69-4132-A7EF-D981DB44B4FC}" dt="2022-05-10T13:38:14.914" v="33" actId="478"/>
          <ac:grpSpMkLst>
            <pc:docMk/>
            <pc:sldMk cId="3148846464" sldId="2145707417"/>
            <ac:grpSpMk id="37" creationId="{F93DE095-781B-4EFB-9C5B-D9AF92678C60}"/>
          </ac:grpSpMkLst>
        </pc:grpChg>
      </pc:sldChg>
      <pc:sldChg chg="addSp delSp modSp mod">
        <pc:chgData name="Bérenice CARREGA" userId="a4348416-2116-4100-9e01-5684a508ee91" providerId="ADAL" clId="{084415AE-1D69-4132-A7EF-D981DB44B4FC}" dt="2022-05-10T13:37:50.904" v="25" actId="164"/>
        <pc:sldMkLst>
          <pc:docMk/>
          <pc:sldMk cId="435001219" sldId="2145707418"/>
        </pc:sldMkLst>
        <pc:spChg chg="mod topLvl">
          <ac:chgData name="Bérenice CARREGA" userId="a4348416-2116-4100-9e01-5684a508ee91" providerId="ADAL" clId="{084415AE-1D69-4132-A7EF-D981DB44B4FC}" dt="2022-05-10T13:37:50.904" v="25" actId="164"/>
          <ac:spMkLst>
            <pc:docMk/>
            <pc:sldMk cId="435001219" sldId="2145707418"/>
            <ac:spMk id="22" creationId="{5AF595A3-CB4A-4192-8196-846E4E6727D9}"/>
          </ac:spMkLst>
        </pc:spChg>
        <pc:spChg chg="mod topLvl">
          <ac:chgData name="Bérenice CARREGA" userId="a4348416-2116-4100-9e01-5684a508ee91" providerId="ADAL" clId="{084415AE-1D69-4132-A7EF-D981DB44B4FC}" dt="2022-05-10T13:37:50.904" v="25" actId="164"/>
          <ac:spMkLst>
            <pc:docMk/>
            <pc:sldMk cId="435001219" sldId="2145707418"/>
            <ac:spMk id="23" creationId="{0C9284B6-EFF8-4655-993B-808B2C0EF3A0}"/>
          </ac:spMkLst>
        </pc:spChg>
        <pc:grpChg chg="add mod">
          <ac:chgData name="Bérenice CARREGA" userId="a4348416-2116-4100-9e01-5684a508ee91" providerId="ADAL" clId="{084415AE-1D69-4132-A7EF-D981DB44B4FC}" dt="2022-05-10T13:37:50.904" v="25" actId="164"/>
          <ac:grpSpMkLst>
            <pc:docMk/>
            <pc:sldMk cId="435001219" sldId="2145707418"/>
            <ac:grpSpMk id="6" creationId="{48C6FC90-174C-44C5-9C9F-133D02F43B49}"/>
          </ac:grpSpMkLst>
        </pc:grpChg>
        <pc:grpChg chg="del">
          <ac:chgData name="Bérenice CARREGA" userId="a4348416-2116-4100-9e01-5684a508ee91" providerId="ADAL" clId="{084415AE-1D69-4132-A7EF-D981DB44B4FC}" dt="2022-05-10T13:37:42.513" v="1" actId="165"/>
          <ac:grpSpMkLst>
            <pc:docMk/>
            <pc:sldMk cId="435001219" sldId="2145707418"/>
            <ac:grpSpMk id="7" creationId="{593F028D-2C49-44A1-9227-7174E32496EA}"/>
          </ac:grpSpMkLst>
        </pc:grpChg>
      </pc:sldChg>
      <pc:sldChg chg="modSp mod">
        <pc:chgData name="Bérenice CARREGA" userId="a4348416-2116-4100-9e01-5684a508ee91" providerId="ADAL" clId="{084415AE-1D69-4132-A7EF-D981DB44B4FC}" dt="2022-05-10T14:17:36.458" v="88" actId="20577"/>
        <pc:sldMkLst>
          <pc:docMk/>
          <pc:sldMk cId="1636459704" sldId="2145707421"/>
        </pc:sldMkLst>
        <pc:spChg chg="mod">
          <ac:chgData name="Bérenice CARREGA" userId="a4348416-2116-4100-9e01-5684a508ee91" providerId="ADAL" clId="{084415AE-1D69-4132-A7EF-D981DB44B4FC}" dt="2022-05-10T14:17:36.458" v="88" actId="20577"/>
          <ac:spMkLst>
            <pc:docMk/>
            <pc:sldMk cId="1636459704" sldId="2145707421"/>
            <ac:spMk id="24" creationId="{8DA2AB7D-74C9-4331-A1DB-B7AA08DA5ECA}"/>
          </ac:spMkLst>
        </pc:spChg>
      </pc:sldChg>
      <pc:sldChg chg="addSp delSp modSp mod">
        <pc:chgData name="Bérenice CARREGA" userId="a4348416-2116-4100-9e01-5684a508ee91" providerId="ADAL" clId="{084415AE-1D69-4132-A7EF-D981DB44B4FC}" dt="2022-05-10T13:38:21.558" v="36"/>
        <pc:sldMkLst>
          <pc:docMk/>
          <pc:sldMk cId="2881424370" sldId="2145707434"/>
        </pc:sldMkLst>
        <pc:spChg chg="mod">
          <ac:chgData name="Bérenice CARREGA" userId="a4348416-2116-4100-9e01-5684a508ee91" providerId="ADAL" clId="{084415AE-1D69-4132-A7EF-D981DB44B4FC}" dt="2022-05-10T13:38:21.558" v="36"/>
          <ac:spMkLst>
            <pc:docMk/>
            <pc:sldMk cId="2881424370" sldId="2145707434"/>
            <ac:spMk id="20" creationId="{EBC35D88-8BF9-4A13-B6E3-FD7F6CA6BE0C}"/>
          </ac:spMkLst>
        </pc:spChg>
        <pc:spChg chg="mod">
          <ac:chgData name="Bérenice CARREGA" userId="a4348416-2116-4100-9e01-5684a508ee91" providerId="ADAL" clId="{084415AE-1D69-4132-A7EF-D981DB44B4FC}" dt="2022-05-10T13:38:21.558" v="36"/>
          <ac:spMkLst>
            <pc:docMk/>
            <pc:sldMk cId="2881424370" sldId="2145707434"/>
            <ac:spMk id="34" creationId="{53321AAA-61E2-4D61-AD92-002D9E6ECA66}"/>
          </ac:spMkLst>
        </pc:spChg>
        <pc:grpChg chg="add mod">
          <ac:chgData name="Bérenice CARREGA" userId="a4348416-2116-4100-9e01-5684a508ee91" providerId="ADAL" clId="{084415AE-1D69-4132-A7EF-D981DB44B4FC}" dt="2022-05-10T13:38:21.558" v="36"/>
          <ac:grpSpMkLst>
            <pc:docMk/>
            <pc:sldMk cId="2881424370" sldId="2145707434"/>
            <ac:grpSpMk id="19" creationId="{30B16F1E-4E36-410D-BC4A-66EEAB51B399}"/>
          </ac:grpSpMkLst>
        </pc:grpChg>
        <pc:grpChg chg="del">
          <ac:chgData name="Bérenice CARREGA" userId="a4348416-2116-4100-9e01-5684a508ee91" providerId="ADAL" clId="{084415AE-1D69-4132-A7EF-D981DB44B4FC}" dt="2022-05-10T13:38:21.199" v="35" actId="478"/>
          <ac:grpSpMkLst>
            <pc:docMk/>
            <pc:sldMk cId="2881424370" sldId="2145707434"/>
            <ac:grpSpMk id="37" creationId="{D25AE895-AE42-4B40-99C2-3F5A72EB32F6}"/>
          </ac:grpSpMkLst>
        </pc:grpChg>
      </pc:sldChg>
      <pc:sldChg chg="addSp delSp modSp mod">
        <pc:chgData name="Bérenice CARREGA" userId="a4348416-2116-4100-9e01-5684a508ee91" providerId="ADAL" clId="{084415AE-1D69-4132-A7EF-D981DB44B4FC}" dt="2022-05-10T13:38:04.588" v="30" actId="207"/>
        <pc:sldMkLst>
          <pc:docMk/>
          <pc:sldMk cId="1653343275" sldId="2145707455"/>
        </pc:sldMkLst>
        <pc:spChg chg="mod">
          <ac:chgData name="Bérenice CARREGA" userId="a4348416-2116-4100-9e01-5684a508ee91" providerId="ADAL" clId="{084415AE-1D69-4132-A7EF-D981DB44B4FC}" dt="2022-05-10T13:38:01.583" v="29" actId="207"/>
          <ac:spMkLst>
            <pc:docMk/>
            <pc:sldMk cId="1653343275" sldId="2145707455"/>
            <ac:spMk id="20" creationId="{B8776D3F-CEBF-4326-AF30-8E8157B120A9}"/>
          </ac:spMkLst>
        </pc:spChg>
        <pc:spChg chg="mod">
          <ac:chgData name="Bérenice CARREGA" userId="a4348416-2116-4100-9e01-5684a508ee91" providerId="ADAL" clId="{084415AE-1D69-4132-A7EF-D981DB44B4FC}" dt="2022-05-10T13:38:04.588" v="30" actId="207"/>
          <ac:spMkLst>
            <pc:docMk/>
            <pc:sldMk cId="1653343275" sldId="2145707455"/>
            <ac:spMk id="21" creationId="{06A3EC92-45E5-4534-A687-F4C5A0184349}"/>
          </ac:spMkLst>
        </pc:spChg>
        <pc:grpChg chg="add mod">
          <ac:chgData name="Bérenice CARREGA" userId="a4348416-2116-4100-9e01-5684a508ee91" providerId="ADAL" clId="{084415AE-1D69-4132-A7EF-D981DB44B4FC}" dt="2022-05-10T13:37:58.081" v="27"/>
          <ac:grpSpMkLst>
            <pc:docMk/>
            <pc:sldMk cId="1653343275" sldId="2145707455"/>
            <ac:grpSpMk id="19" creationId="{1FD7E989-CD25-45C3-A21D-81E00C52E4C6}"/>
          </ac:grpSpMkLst>
        </pc:grpChg>
        <pc:grpChg chg="del">
          <ac:chgData name="Bérenice CARREGA" userId="a4348416-2116-4100-9e01-5684a508ee91" providerId="ADAL" clId="{084415AE-1D69-4132-A7EF-D981DB44B4FC}" dt="2022-05-10T13:37:57.768" v="26" actId="478"/>
          <ac:grpSpMkLst>
            <pc:docMk/>
            <pc:sldMk cId="1653343275" sldId="2145707455"/>
            <ac:grpSpMk id="50" creationId="{7DA711BB-4026-4D27-B1F0-D8D4E9EA6611}"/>
          </ac:grpSpMkLst>
        </pc:grpChg>
      </pc:sldChg>
    </pc:docChg>
  </pc:docChgLst>
  <pc:docChgLst>
    <pc:chgData name="Jean-Christophe TURBATTE" userId="S::jean-christophe.turbatte@esante.gouv.fr::2f2ef59d-52e2-4e97-8bbf-d0353b2796d0" providerId="AD" clId="Web-{562CFE96-3777-3099-8017-5DFA4EFFF239}"/>
    <pc:docChg chg="modSld">
      <pc:chgData name="Jean-Christophe TURBATTE" userId="S::jean-christophe.turbatte@esante.gouv.fr::2f2ef59d-52e2-4e97-8bbf-d0353b2796d0" providerId="AD" clId="Web-{562CFE96-3777-3099-8017-5DFA4EFFF239}" dt="2022-05-10T14:20:06.919" v="132" actId="20577"/>
      <pc:docMkLst>
        <pc:docMk/>
      </pc:docMkLst>
      <pc:sldChg chg="modSp">
        <pc:chgData name="Jean-Christophe TURBATTE" userId="S::jean-christophe.turbatte@esante.gouv.fr::2f2ef59d-52e2-4e97-8bbf-d0353b2796d0" providerId="AD" clId="Web-{562CFE96-3777-3099-8017-5DFA4EFFF239}" dt="2022-05-10T14:18:15.650" v="77" actId="20577"/>
        <pc:sldMkLst>
          <pc:docMk/>
          <pc:sldMk cId="1636459704" sldId="2145707421"/>
        </pc:sldMkLst>
        <pc:spChg chg="mod">
          <ac:chgData name="Jean-Christophe TURBATTE" userId="S::jean-christophe.turbatte@esante.gouv.fr::2f2ef59d-52e2-4e97-8bbf-d0353b2796d0" providerId="AD" clId="Web-{562CFE96-3777-3099-8017-5DFA4EFFF239}" dt="2022-05-10T14:17:03.273" v="59" actId="20577"/>
          <ac:spMkLst>
            <pc:docMk/>
            <pc:sldMk cId="1636459704" sldId="2145707421"/>
            <ac:spMk id="24" creationId="{8DA2AB7D-74C9-4331-A1DB-B7AA08DA5ECA}"/>
          </ac:spMkLst>
        </pc:spChg>
        <pc:spChg chg="mod">
          <ac:chgData name="Jean-Christophe TURBATTE" userId="S::jean-christophe.turbatte@esante.gouv.fr::2f2ef59d-52e2-4e97-8bbf-d0353b2796d0" providerId="AD" clId="Web-{562CFE96-3777-3099-8017-5DFA4EFFF239}" dt="2022-05-10T14:18:15.650" v="77" actId="20577"/>
          <ac:spMkLst>
            <pc:docMk/>
            <pc:sldMk cId="1636459704" sldId="2145707421"/>
            <ac:spMk id="29" creationId="{0E715D5F-77BB-4896-8E7E-A777EA640501}"/>
          </ac:spMkLst>
        </pc:spChg>
      </pc:sldChg>
      <pc:sldChg chg="modSp">
        <pc:chgData name="Jean-Christophe TURBATTE" userId="S::jean-christophe.turbatte@esante.gouv.fr::2f2ef59d-52e2-4e97-8bbf-d0353b2796d0" providerId="AD" clId="Web-{562CFE96-3777-3099-8017-5DFA4EFFF239}" dt="2022-05-10T14:18:44.729" v="86" actId="20577"/>
        <pc:sldMkLst>
          <pc:docMk/>
          <pc:sldMk cId="2915225390" sldId="2145707432"/>
        </pc:sldMkLst>
        <pc:spChg chg="mod">
          <ac:chgData name="Jean-Christophe TURBATTE" userId="S::jean-christophe.turbatte@esante.gouv.fr::2f2ef59d-52e2-4e97-8bbf-d0353b2796d0" providerId="AD" clId="Web-{562CFE96-3777-3099-8017-5DFA4EFFF239}" dt="2022-05-10T14:18:44.729" v="86" actId="20577"/>
          <ac:spMkLst>
            <pc:docMk/>
            <pc:sldMk cId="2915225390" sldId="2145707432"/>
            <ac:spMk id="11" creationId="{25C3FF8B-C919-46C5-93D2-F331E232BC90}"/>
          </ac:spMkLst>
        </pc:spChg>
      </pc:sldChg>
      <pc:sldChg chg="modSp">
        <pc:chgData name="Jean-Christophe TURBATTE" userId="S::jean-christophe.turbatte@esante.gouv.fr::2f2ef59d-52e2-4e97-8bbf-d0353b2796d0" providerId="AD" clId="Web-{562CFE96-3777-3099-8017-5DFA4EFFF239}" dt="2022-05-10T14:11:58.311" v="8" actId="20577"/>
        <pc:sldMkLst>
          <pc:docMk/>
          <pc:sldMk cId="2536578962" sldId="2145707433"/>
        </pc:sldMkLst>
        <pc:spChg chg="mod">
          <ac:chgData name="Jean-Christophe TURBATTE" userId="S::jean-christophe.turbatte@esante.gouv.fr::2f2ef59d-52e2-4e97-8bbf-d0353b2796d0" providerId="AD" clId="Web-{562CFE96-3777-3099-8017-5DFA4EFFF239}" dt="2022-05-10T14:11:58.311" v="8" actId="20577"/>
          <ac:spMkLst>
            <pc:docMk/>
            <pc:sldMk cId="2536578962" sldId="2145707433"/>
            <ac:spMk id="17" creationId="{23B28016-BAA8-40A3-976C-ABDE7919D4E0}"/>
          </ac:spMkLst>
        </pc:spChg>
      </pc:sldChg>
      <pc:sldChg chg="modSp">
        <pc:chgData name="Jean-Christophe TURBATTE" userId="S::jean-christophe.turbatte@esante.gouv.fr::2f2ef59d-52e2-4e97-8bbf-d0353b2796d0" providerId="AD" clId="Web-{562CFE96-3777-3099-8017-5DFA4EFFF239}" dt="2022-05-10T14:15:16.942" v="39" actId="20577"/>
        <pc:sldMkLst>
          <pc:docMk/>
          <pc:sldMk cId="3388785351" sldId="2145707439"/>
        </pc:sldMkLst>
        <pc:spChg chg="mod">
          <ac:chgData name="Jean-Christophe TURBATTE" userId="S::jean-christophe.turbatte@esante.gouv.fr::2f2ef59d-52e2-4e97-8bbf-d0353b2796d0" providerId="AD" clId="Web-{562CFE96-3777-3099-8017-5DFA4EFFF239}" dt="2022-05-10T14:15:16.942" v="39" actId="20577"/>
          <ac:spMkLst>
            <pc:docMk/>
            <pc:sldMk cId="3388785351" sldId="2145707439"/>
            <ac:spMk id="2" creationId="{B6E4EC09-2CB9-4A8E-90A0-212AD520C496}"/>
          </ac:spMkLst>
        </pc:spChg>
      </pc:sldChg>
      <pc:sldChg chg="modSp">
        <pc:chgData name="Jean-Christophe TURBATTE" userId="S::jean-christophe.turbatte@esante.gouv.fr::2f2ef59d-52e2-4e97-8bbf-d0353b2796d0" providerId="AD" clId="Web-{562CFE96-3777-3099-8017-5DFA4EFFF239}" dt="2022-05-10T14:20:06.919" v="132" actId="20577"/>
        <pc:sldMkLst>
          <pc:docMk/>
          <pc:sldMk cId="3774569112" sldId="2145707440"/>
        </pc:sldMkLst>
        <pc:spChg chg="mod">
          <ac:chgData name="Jean-Christophe TURBATTE" userId="S::jean-christophe.turbatte@esante.gouv.fr::2f2ef59d-52e2-4e97-8bbf-d0353b2796d0" providerId="AD" clId="Web-{562CFE96-3777-3099-8017-5DFA4EFFF239}" dt="2022-05-10T14:20:06.919" v="132" actId="20577"/>
          <ac:spMkLst>
            <pc:docMk/>
            <pc:sldMk cId="3774569112" sldId="2145707440"/>
            <ac:spMk id="47" creationId="{41E87A10-F434-43A6-9FEA-29CC90AF5A88}"/>
          </ac:spMkLst>
        </pc:spChg>
        <pc:spChg chg="mod">
          <ac:chgData name="Jean-Christophe TURBATTE" userId="S::jean-christophe.turbatte@esante.gouv.fr::2f2ef59d-52e2-4e97-8bbf-d0353b2796d0" providerId="AD" clId="Web-{562CFE96-3777-3099-8017-5DFA4EFFF239}" dt="2022-05-10T14:19:33.058" v="104" actId="20577"/>
          <ac:spMkLst>
            <pc:docMk/>
            <pc:sldMk cId="3774569112" sldId="2145707440"/>
            <ac:spMk id="48" creationId="{9981757F-EDF5-4134-A0D5-D670E48F5533}"/>
          </ac:spMkLst>
        </pc:spChg>
      </pc:sldChg>
      <pc:sldChg chg="modSp">
        <pc:chgData name="Jean-Christophe TURBATTE" userId="S::jean-christophe.turbatte@esante.gouv.fr::2f2ef59d-52e2-4e97-8bbf-d0353b2796d0" providerId="AD" clId="Web-{562CFE96-3777-3099-8017-5DFA4EFFF239}" dt="2022-05-10T14:15:49.661" v="43" actId="20577"/>
        <pc:sldMkLst>
          <pc:docMk/>
          <pc:sldMk cId="283864448" sldId="2145707456"/>
        </pc:sldMkLst>
        <pc:spChg chg="mod">
          <ac:chgData name="Jean-Christophe TURBATTE" userId="S::jean-christophe.turbatte@esante.gouv.fr::2f2ef59d-52e2-4e97-8bbf-d0353b2796d0" providerId="AD" clId="Web-{562CFE96-3777-3099-8017-5DFA4EFFF239}" dt="2022-05-10T14:15:49.661" v="43" actId="20577"/>
          <ac:spMkLst>
            <pc:docMk/>
            <pc:sldMk cId="283864448" sldId="2145707456"/>
            <ac:spMk id="2" creationId="{8CFAF382-FBB3-BE9E-F914-7283016688E7}"/>
          </ac:spMkLst>
        </pc:spChg>
      </pc:sldChg>
      <pc:sldChg chg="modSp">
        <pc:chgData name="Jean-Christophe TURBATTE" userId="S::jean-christophe.turbatte@esante.gouv.fr::2f2ef59d-52e2-4e97-8bbf-d0353b2796d0" providerId="AD" clId="Web-{562CFE96-3777-3099-8017-5DFA4EFFF239}" dt="2022-05-10T14:14:16.190" v="34" actId="20577"/>
        <pc:sldMkLst>
          <pc:docMk/>
          <pc:sldMk cId="1013414378" sldId="2145707457"/>
        </pc:sldMkLst>
        <pc:spChg chg="mod">
          <ac:chgData name="Jean-Christophe TURBATTE" userId="S::jean-christophe.turbatte@esante.gouv.fr::2f2ef59d-52e2-4e97-8bbf-d0353b2796d0" providerId="AD" clId="Web-{562CFE96-3777-3099-8017-5DFA4EFFF239}" dt="2022-05-10T14:13:58.596" v="22" actId="14100"/>
          <ac:spMkLst>
            <pc:docMk/>
            <pc:sldMk cId="1013414378" sldId="2145707457"/>
            <ac:spMk id="3" creationId="{232176A4-782B-4B70-9E6B-6E85F5BB4AD7}"/>
          </ac:spMkLst>
        </pc:spChg>
        <pc:spChg chg="mod">
          <ac:chgData name="Jean-Christophe TURBATTE" userId="S::jean-christophe.turbatte@esante.gouv.fr::2f2ef59d-52e2-4e97-8bbf-d0353b2796d0" providerId="AD" clId="Web-{562CFE96-3777-3099-8017-5DFA4EFFF239}" dt="2022-05-10T14:14:16.190" v="34" actId="20577"/>
          <ac:spMkLst>
            <pc:docMk/>
            <pc:sldMk cId="1013414378" sldId="2145707457"/>
            <ac:spMk id="21" creationId="{EE7D4677-AFCE-461C-8B5C-E87FE0CD5DFA}"/>
          </ac:spMkLst>
        </pc:spChg>
      </pc:sldChg>
    </pc:docChg>
  </pc:docChgLst>
  <pc:docChgLst>
    <pc:chgData name="Bérenice CARREGA" userId="a4348416-2116-4100-9e01-5684a508ee91" providerId="ADAL" clId="{CD12D468-F441-4F27-A8F3-3F179C7CCD7D}"/>
    <pc:docChg chg="undo custSel modSld sldOrd">
      <pc:chgData name="Bérenice CARREGA" userId="a4348416-2116-4100-9e01-5684a508ee91" providerId="ADAL" clId="{CD12D468-F441-4F27-A8F3-3F179C7CCD7D}" dt="2022-05-10T10:56:27.446" v="633" actId="478"/>
      <pc:docMkLst>
        <pc:docMk/>
      </pc:docMkLst>
      <pc:sldChg chg="modSp mod">
        <pc:chgData name="Bérenice CARREGA" userId="a4348416-2116-4100-9e01-5684a508ee91" providerId="ADAL" clId="{CD12D468-F441-4F27-A8F3-3F179C7CCD7D}" dt="2022-05-10T08:46:41.939" v="3" actId="20577"/>
        <pc:sldMkLst>
          <pc:docMk/>
          <pc:sldMk cId="2898966715" sldId="2145706661"/>
        </pc:sldMkLst>
        <pc:spChg chg="mod">
          <ac:chgData name="Bérenice CARREGA" userId="a4348416-2116-4100-9e01-5684a508ee91" providerId="ADAL" clId="{CD12D468-F441-4F27-A8F3-3F179C7CCD7D}" dt="2022-05-10T08:46:41.939" v="3" actId="20577"/>
          <ac:spMkLst>
            <pc:docMk/>
            <pc:sldMk cId="2898966715" sldId="2145706661"/>
            <ac:spMk id="4" creationId="{8A866910-C27C-4E19-ADB0-E61834937E05}"/>
          </ac:spMkLst>
        </pc:spChg>
      </pc:sldChg>
      <pc:sldChg chg="modSp mod">
        <pc:chgData name="Bérenice CARREGA" userId="a4348416-2116-4100-9e01-5684a508ee91" providerId="ADAL" clId="{CD12D468-F441-4F27-A8F3-3F179C7CCD7D}" dt="2022-05-10T08:57:30.627" v="525" actId="20577"/>
        <pc:sldMkLst>
          <pc:docMk/>
          <pc:sldMk cId="3353475279" sldId="2145707420"/>
        </pc:sldMkLst>
        <pc:spChg chg="mod">
          <ac:chgData name="Bérenice CARREGA" userId="a4348416-2116-4100-9e01-5684a508ee91" providerId="ADAL" clId="{CD12D468-F441-4F27-A8F3-3F179C7CCD7D}" dt="2022-05-10T08:57:30.627" v="525" actId="20577"/>
          <ac:spMkLst>
            <pc:docMk/>
            <pc:sldMk cId="3353475279" sldId="2145707420"/>
            <ac:spMk id="90" creationId="{8402A0B6-D3F5-47C6-BB31-4E1F8A27FABF}"/>
          </ac:spMkLst>
        </pc:spChg>
      </pc:sldChg>
      <pc:sldChg chg="addSp delSp modSp mod">
        <pc:chgData name="Bérenice CARREGA" userId="a4348416-2116-4100-9e01-5684a508ee91" providerId="ADAL" clId="{CD12D468-F441-4F27-A8F3-3F179C7CCD7D}" dt="2022-05-10T10:56:27.446" v="633" actId="478"/>
        <pc:sldMkLst>
          <pc:docMk/>
          <pc:sldMk cId="1113910440" sldId="2145707422"/>
        </pc:sldMkLst>
        <pc:spChg chg="add del mod">
          <ac:chgData name="Bérenice CARREGA" userId="a4348416-2116-4100-9e01-5684a508ee91" providerId="ADAL" clId="{CD12D468-F441-4F27-A8F3-3F179C7CCD7D}" dt="2022-05-10T10:56:27.446" v="633" actId="478"/>
          <ac:spMkLst>
            <pc:docMk/>
            <pc:sldMk cId="1113910440" sldId="2145707422"/>
            <ac:spMk id="20" creationId="{146F9991-126A-4696-B777-B640E99D9F8D}"/>
          </ac:spMkLst>
        </pc:spChg>
        <pc:spChg chg="mod">
          <ac:chgData name="Bérenice CARREGA" userId="a4348416-2116-4100-9e01-5684a508ee91" providerId="ADAL" clId="{CD12D468-F441-4F27-A8F3-3F179C7CCD7D}" dt="2022-05-10T10:56:24.847" v="632" actId="20577"/>
          <ac:spMkLst>
            <pc:docMk/>
            <pc:sldMk cId="1113910440" sldId="2145707422"/>
            <ac:spMk id="40" creationId="{55F80597-41DE-0CB2-AC5B-6A0CE2271E7E}"/>
          </ac:spMkLst>
        </pc:spChg>
        <pc:spChg chg="mod">
          <ac:chgData name="Bérenice CARREGA" userId="a4348416-2116-4100-9e01-5684a508ee91" providerId="ADAL" clId="{CD12D468-F441-4F27-A8F3-3F179C7CCD7D}" dt="2022-05-10T10:56:07.741" v="569" actId="1036"/>
          <ac:spMkLst>
            <pc:docMk/>
            <pc:sldMk cId="1113910440" sldId="2145707422"/>
            <ac:spMk id="44" creationId="{9DEC4E1B-098A-7598-EDE7-367CBDD64AB5}"/>
          </ac:spMkLst>
        </pc:spChg>
        <pc:spChg chg="mod">
          <ac:chgData name="Bérenice CARREGA" userId="a4348416-2116-4100-9e01-5684a508ee91" providerId="ADAL" clId="{CD12D468-F441-4F27-A8F3-3F179C7CCD7D}" dt="2022-05-10T10:56:14.930" v="576" actId="1036"/>
          <ac:spMkLst>
            <pc:docMk/>
            <pc:sldMk cId="1113910440" sldId="2145707422"/>
            <ac:spMk id="46" creationId="{F8C3D3D1-E6CC-0C95-5295-E3AA9FD3986F}"/>
          </ac:spMkLst>
        </pc:spChg>
        <pc:spChg chg="mod">
          <ac:chgData name="Bérenice CARREGA" userId="a4348416-2116-4100-9e01-5684a508ee91" providerId="ADAL" clId="{CD12D468-F441-4F27-A8F3-3F179C7CCD7D}" dt="2022-05-10T10:54:42.015" v="537" actId="113"/>
          <ac:spMkLst>
            <pc:docMk/>
            <pc:sldMk cId="1113910440" sldId="2145707422"/>
            <ac:spMk id="50" creationId="{55E9ADB8-419F-A513-2842-D308CAEF0926}"/>
          </ac:spMkLst>
        </pc:spChg>
      </pc:sldChg>
      <pc:sldChg chg="modSp mod ord">
        <pc:chgData name="Bérenice CARREGA" userId="a4348416-2116-4100-9e01-5684a508ee91" providerId="ADAL" clId="{CD12D468-F441-4F27-A8F3-3F179C7CCD7D}" dt="2022-05-10T08:52:20.420" v="288" actId="20577"/>
        <pc:sldMkLst>
          <pc:docMk/>
          <pc:sldMk cId="3388785351" sldId="2145707439"/>
        </pc:sldMkLst>
        <pc:spChg chg="mod">
          <ac:chgData name="Bérenice CARREGA" userId="a4348416-2116-4100-9e01-5684a508ee91" providerId="ADAL" clId="{CD12D468-F441-4F27-A8F3-3F179C7CCD7D}" dt="2022-05-10T08:52:20.420" v="288" actId="20577"/>
          <ac:spMkLst>
            <pc:docMk/>
            <pc:sldMk cId="3388785351" sldId="2145707439"/>
            <ac:spMk id="50" creationId="{636B0DFC-668B-4047-A525-33AEE48FC3A6}"/>
          </ac:spMkLst>
        </pc:spChg>
      </pc:sldChg>
      <pc:sldChg chg="addSp modSp mod">
        <pc:chgData name="Bérenice CARREGA" userId="a4348416-2116-4100-9e01-5684a508ee91" providerId="ADAL" clId="{CD12D468-F441-4F27-A8F3-3F179C7CCD7D}" dt="2022-05-10T08:48:51.236" v="149" actId="20577"/>
        <pc:sldMkLst>
          <pc:docMk/>
          <pc:sldMk cId="643093494" sldId="2145707449"/>
        </pc:sldMkLst>
        <pc:spChg chg="add mod">
          <ac:chgData name="Bérenice CARREGA" userId="a4348416-2116-4100-9e01-5684a508ee91" providerId="ADAL" clId="{CD12D468-F441-4F27-A8F3-3F179C7CCD7D}" dt="2022-05-10T08:48:48.814" v="127"/>
          <ac:spMkLst>
            <pc:docMk/>
            <pc:sldMk cId="643093494" sldId="2145707449"/>
            <ac:spMk id="3" creationId="{02DB4CBB-2050-4A17-B7DB-02D92E79311E}"/>
          </ac:spMkLst>
        </pc:spChg>
        <pc:spChg chg="mod">
          <ac:chgData name="Bérenice CARREGA" userId="a4348416-2116-4100-9e01-5684a508ee91" providerId="ADAL" clId="{CD12D468-F441-4F27-A8F3-3F179C7CCD7D}" dt="2022-05-10T08:48:48.815" v="133"/>
          <ac:spMkLst>
            <pc:docMk/>
            <pc:sldMk cId="643093494" sldId="2145707449"/>
            <ac:spMk id="5" creationId="{3020F8DB-97A1-4783-9BC7-6BD5A5172812}"/>
          </ac:spMkLst>
        </pc:spChg>
        <pc:spChg chg="mod">
          <ac:chgData name="Bérenice CARREGA" userId="a4348416-2116-4100-9e01-5684a508ee91" providerId="ADAL" clId="{CD12D468-F441-4F27-A8F3-3F179C7CCD7D}" dt="2022-05-10T08:47:35.479" v="60" actId="20577"/>
          <ac:spMkLst>
            <pc:docMk/>
            <pc:sldMk cId="643093494" sldId="2145707449"/>
            <ac:spMk id="6" creationId="{00025FF7-F1A8-448D-9720-E92FBCD4F94D}"/>
          </ac:spMkLst>
        </pc:spChg>
        <pc:spChg chg="mod">
          <ac:chgData name="Bérenice CARREGA" userId="a4348416-2116-4100-9e01-5684a508ee91" providerId="ADAL" clId="{CD12D468-F441-4F27-A8F3-3F179C7CCD7D}" dt="2022-05-10T08:48:48.817" v="145"/>
          <ac:spMkLst>
            <pc:docMk/>
            <pc:sldMk cId="643093494" sldId="2145707449"/>
            <ac:spMk id="53" creationId="{18A4DA1D-BAED-41C8-904C-FA5E7C32F393}"/>
          </ac:spMkLst>
        </pc:spChg>
        <pc:spChg chg="add mod">
          <ac:chgData name="Bérenice CARREGA" userId="a4348416-2116-4100-9e01-5684a508ee91" providerId="ADAL" clId="{CD12D468-F441-4F27-A8F3-3F179C7CCD7D}" dt="2022-05-10T08:48:51.236" v="149" actId="20577"/>
          <ac:spMkLst>
            <pc:docMk/>
            <pc:sldMk cId="643093494" sldId="2145707449"/>
            <ac:spMk id="56" creationId="{FEC79455-D958-4D15-881B-B0E8F248F69C}"/>
          </ac:spMkLst>
        </pc:spChg>
        <pc:spChg chg="add mod">
          <ac:chgData name="Bérenice CARREGA" userId="a4348416-2116-4100-9e01-5684a508ee91" providerId="ADAL" clId="{CD12D468-F441-4F27-A8F3-3F179C7CCD7D}" dt="2022-05-10T08:48:47.749" v="121" actId="571"/>
          <ac:spMkLst>
            <pc:docMk/>
            <pc:sldMk cId="643093494" sldId="2145707449"/>
            <ac:spMk id="57" creationId="{A3CDDA70-FF2E-4E3F-91C8-D3731E388507}"/>
          </ac:spMkLst>
        </pc:spChg>
        <pc:spChg chg="add mod">
          <ac:chgData name="Bérenice CARREGA" userId="a4348416-2116-4100-9e01-5684a508ee91" providerId="ADAL" clId="{CD12D468-F441-4F27-A8F3-3F179C7CCD7D}" dt="2022-05-10T08:48:47.749" v="121" actId="571"/>
          <ac:spMkLst>
            <pc:docMk/>
            <pc:sldMk cId="643093494" sldId="2145707449"/>
            <ac:spMk id="58" creationId="{162DC6C3-4F40-42C8-ACFE-4171E2B8EFFC}"/>
          </ac:spMkLst>
        </pc:spChg>
        <pc:spChg chg="add mod">
          <ac:chgData name="Bérenice CARREGA" userId="a4348416-2116-4100-9e01-5684a508ee91" providerId="ADAL" clId="{CD12D468-F441-4F27-A8F3-3F179C7CCD7D}" dt="2022-05-10T08:48:47.749" v="121" actId="571"/>
          <ac:spMkLst>
            <pc:docMk/>
            <pc:sldMk cId="643093494" sldId="2145707449"/>
            <ac:spMk id="59" creationId="{1EEE774A-E18C-4EB7-8C96-5870F93B23B1}"/>
          </ac:spMkLst>
        </pc:spChg>
        <pc:spChg chg="add mod">
          <ac:chgData name="Bérenice CARREGA" userId="a4348416-2116-4100-9e01-5684a508ee91" providerId="ADAL" clId="{CD12D468-F441-4F27-A8F3-3F179C7CCD7D}" dt="2022-05-10T08:48:47.749" v="121" actId="571"/>
          <ac:spMkLst>
            <pc:docMk/>
            <pc:sldMk cId="643093494" sldId="2145707449"/>
            <ac:spMk id="60" creationId="{C8D354FA-82CE-4ED1-A615-14E38A755D74}"/>
          </ac:spMkLst>
        </pc:spChg>
      </pc:sldChg>
      <pc:sldChg chg="addSp modSp mod">
        <pc:chgData name="Bérenice CARREGA" userId="a4348416-2116-4100-9e01-5684a508ee91" providerId="ADAL" clId="{CD12D468-F441-4F27-A8F3-3F179C7CCD7D}" dt="2022-05-10T08:49:01.746" v="154" actId="20577"/>
        <pc:sldMkLst>
          <pc:docMk/>
          <pc:sldMk cId="2639069135" sldId="2145707450"/>
        </pc:sldMkLst>
        <pc:spChg chg="add mod">
          <ac:chgData name="Bérenice CARREGA" userId="a4348416-2116-4100-9e01-5684a508ee91" providerId="ADAL" clId="{CD12D468-F441-4F27-A8F3-3F179C7CCD7D}" dt="2022-05-10T08:48:57.302" v="150"/>
          <ac:spMkLst>
            <pc:docMk/>
            <pc:sldMk cId="2639069135" sldId="2145707450"/>
            <ac:spMk id="44" creationId="{36C51302-3789-4E99-AB1E-D16F7F859BD4}"/>
          </ac:spMkLst>
        </pc:spChg>
        <pc:spChg chg="add mod">
          <ac:chgData name="Bérenice CARREGA" userId="a4348416-2116-4100-9e01-5684a508ee91" providerId="ADAL" clId="{CD12D468-F441-4F27-A8F3-3F179C7CCD7D}" dt="2022-05-10T08:48:59.266" v="152" actId="20577"/>
          <ac:spMkLst>
            <pc:docMk/>
            <pc:sldMk cId="2639069135" sldId="2145707450"/>
            <ac:spMk id="45" creationId="{CD0CF077-6B67-4F17-8565-62713EB3AB51}"/>
          </ac:spMkLst>
        </pc:spChg>
        <pc:spChg chg="add mod">
          <ac:chgData name="Bérenice CARREGA" userId="a4348416-2116-4100-9e01-5684a508ee91" providerId="ADAL" clId="{CD12D468-F441-4F27-A8F3-3F179C7CCD7D}" dt="2022-05-10T08:49:01.746" v="154" actId="20577"/>
          <ac:spMkLst>
            <pc:docMk/>
            <pc:sldMk cId="2639069135" sldId="2145707450"/>
            <ac:spMk id="46" creationId="{EBC68C17-A618-4C32-98A1-6EA2B3371264}"/>
          </ac:spMkLst>
        </pc:spChg>
      </pc:sldChg>
      <pc:sldChg chg="addSp modSp mod">
        <pc:chgData name="Bérenice CARREGA" userId="a4348416-2116-4100-9e01-5684a508ee91" providerId="ADAL" clId="{CD12D468-F441-4F27-A8F3-3F179C7CCD7D}" dt="2022-05-10T08:49:08.660" v="157" actId="20577"/>
        <pc:sldMkLst>
          <pc:docMk/>
          <pc:sldMk cId="4215028984" sldId="2145707451"/>
        </pc:sldMkLst>
        <pc:spChg chg="add mod">
          <ac:chgData name="Bérenice CARREGA" userId="a4348416-2116-4100-9e01-5684a508ee91" providerId="ADAL" clId="{CD12D468-F441-4F27-A8F3-3F179C7CCD7D}" dt="2022-05-10T08:49:08.660" v="157" actId="20577"/>
          <ac:spMkLst>
            <pc:docMk/>
            <pc:sldMk cId="4215028984" sldId="2145707451"/>
            <ac:spMk id="9" creationId="{90E06164-11A4-4273-863A-06194CD56CE8}"/>
          </ac:spMkLst>
        </pc:spChg>
      </pc:sldChg>
      <pc:sldChg chg="addSp delSp modSp mod">
        <pc:chgData name="Bérenice CARREGA" userId="a4348416-2116-4100-9e01-5684a508ee91" providerId="ADAL" clId="{CD12D468-F441-4F27-A8F3-3F179C7CCD7D}" dt="2022-05-10T08:56:33.621" v="509" actId="478"/>
        <pc:sldMkLst>
          <pc:docMk/>
          <pc:sldMk cId="1013414378" sldId="2145707457"/>
        </pc:sldMkLst>
        <pc:spChg chg="del mod">
          <ac:chgData name="Bérenice CARREGA" userId="a4348416-2116-4100-9e01-5684a508ee91" providerId="ADAL" clId="{CD12D468-F441-4F27-A8F3-3F179C7CCD7D}" dt="2022-05-10T08:54:42.764" v="376" actId="478"/>
          <ac:spMkLst>
            <pc:docMk/>
            <pc:sldMk cId="1013414378" sldId="2145707457"/>
            <ac:spMk id="3" creationId="{FD9E6BFB-7F5E-4EAB-A8EF-702457F832F8}"/>
          </ac:spMkLst>
        </pc:spChg>
        <pc:spChg chg="del mod">
          <ac:chgData name="Bérenice CARREGA" userId="a4348416-2116-4100-9e01-5684a508ee91" providerId="ADAL" clId="{CD12D468-F441-4F27-A8F3-3F179C7CCD7D}" dt="2022-05-10T08:55:55.727" v="491" actId="478"/>
          <ac:spMkLst>
            <pc:docMk/>
            <pc:sldMk cId="1013414378" sldId="2145707457"/>
            <ac:spMk id="4" creationId="{38DE7A63-51DD-4622-BF5E-37404E52514D}"/>
          </ac:spMkLst>
        </pc:spChg>
        <pc:spChg chg="del mod">
          <ac:chgData name="Bérenice CARREGA" userId="a4348416-2116-4100-9e01-5684a508ee91" providerId="ADAL" clId="{CD12D468-F441-4F27-A8F3-3F179C7CCD7D}" dt="2022-05-10T08:55:48.203" v="489" actId="478"/>
          <ac:spMkLst>
            <pc:docMk/>
            <pc:sldMk cId="1013414378" sldId="2145707457"/>
            <ac:spMk id="17" creationId="{E6CBBBE2-7AF8-487C-AAFD-4C3BDB94F2A4}"/>
          </ac:spMkLst>
        </pc:spChg>
        <pc:spChg chg="del mod">
          <ac:chgData name="Bérenice CARREGA" userId="a4348416-2116-4100-9e01-5684a508ee91" providerId="ADAL" clId="{CD12D468-F441-4F27-A8F3-3F179C7CCD7D}" dt="2022-05-10T08:55:51.840" v="490" actId="478"/>
          <ac:spMkLst>
            <pc:docMk/>
            <pc:sldMk cId="1013414378" sldId="2145707457"/>
            <ac:spMk id="18" creationId="{1E7CC538-AFC6-4D20-96F7-468C9FD25777}"/>
          </ac:spMkLst>
        </pc:spChg>
        <pc:spChg chg="add mod">
          <ac:chgData name="Bérenice CARREGA" userId="a4348416-2116-4100-9e01-5684a508ee91" providerId="ADAL" clId="{CD12D468-F441-4F27-A8F3-3F179C7CCD7D}" dt="2022-05-10T08:55:29.792" v="482"/>
          <ac:spMkLst>
            <pc:docMk/>
            <pc:sldMk cId="1013414378" sldId="2145707457"/>
            <ac:spMk id="21" creationId="{EE7D4677-AFCE-461C-8B5C-E87FE0CD5DFA}"/>
          </ac:spMkLst>
        </pc:spChg>
        <pc:spChg chg="add mod">
          <ac:chgData name="Bérenice CARREGA" userId="a4348416-2116-4100-9e01-5684a508ee91" providerId="ADAL" clId="{CD12D468-F441-4F27-A8F3-3F179C7CCD7D}" dt="2022-05-10T08:55:43.569" v="488" actId="20577"/>
          <ac:spMkLst>
            <pc:docMk/>
            <pc:sldMk cId="1013414378" sldId="2145707457"/>
            <ac:spMk id="22" creationId="{7177B64B-3979-49FD-A43B-FBCDC3E0D808}"/>
          </ac:spMkLst>
        </pc:spChg>
        <pc:spChg chg="mod">
          <ac:chgData name="Bérenice CARREGA" userId="a4348416-2116-4100-9e01-5684a508ee91" providerId="ADAL" clId="{CD12D468-F441-4F27-A8F3-3F179C7CCD7D}" dt="2022-05-10T08:54:26.144" v="373" actId="20577"/>
          <ac:spMkLst>
            <pc:docMk/>
            <pc:sldMk cId="1013414378" sldId="2145707457"/>
            <ac:spMk id="158" creationId="{1DE3DECC-2F62-4946-BEB1-E99C2F787AE3}"/>
          </ac:spMkLst>
        </pc:spChg>
        <pc:spChg chg="mod">
          <ac:chgData name="Bérenice CARREGA" userId="a4348416-2116-4100-9e01-5684a508ee91" providerId="ADAL" clId="{CD12D468-F441-4F27-A8F3-3F179C7CCD7D}" dt="2022-05-10T08:55:03.613" v="449"/>
          <ac:spMkLst>
            <pc:docMk/>
            <pc:sldMk cId="1013414378" sldId="2145707457"/>
            <ac:spMk id="160" creationId="{DB1E2FEA-D02C-506E-BF98-A05E0E7B45A5}"/>
          </ac:spMkLst>
        </pc:spChg>
        <pc:spChg chg="mod">
          <ac:chgData name="Bérenice CARREGA" userId="a4348416-2116-4100-9e01-5684a508ee91" providerId="ADAL" clId="{CD12D468-F441-4F27-A8F3-3F179C7CCD7D}" dt="2022-05-10T08:55:01.276" v="437"/>
          <ac:spMkLst>
            <pc:docMk/>
            <pc:sldMk cId="1013414378" sldId="2145707457"/>
            <ac:spMk id="161" creationId="{DA6EE436-C916-9C69-5B75-6F7311B85507}"/>
          </ac:spMkLst>
        </pc:spChg>
        <pc:picChg chg="add mod">
          <ac:chgData name="Bérenice CARREGA" userId="a4348416-2116-4100-9e01-5684a508ee91" providerId="ADAL" clId="{CD12D468-F441-4F27-A8F3-3F179C7CCD7D}" dt="2022-05-10T08:56:32.111" v="502"/>
          <ac:picMkLst>
            <pc:docMk/>
            <pc:sldMk cId="1013414378" sldId="2145707457"/>
            <ac:picMk id="6" creationId="{CA3B63BC-2FC6-4E11-ABE5-C1D7ABC63D23}"/>
          </ac:picMkLst>
        </pc:picChg>
        <pc:picChg chg="mod">
          <ac:chgData name="Bérenice CARREGA" userId="a4348416-2116-4100-9e01-5684a508ee91" providerId="ADAL" clId="{CD12D468-F441-4F27-A8F3-3F179C7CCD7D}" dt="2022-05-10T08:54:58.022" v="425"/>
          <ac:picMkLst>
            <pc:docMk/>
            <pc:sldMk cId="1013414378" sldId="2145707457"/>
            <ac:picMk id="14" creationId="{384BBDFE-4DE0-4776-8727-8E29FA128406}"/>
          </ac:picMkLst>
        </pc:picChg>
        <pc:picChg chg="add del mod">
          <ac:chgData name="Bérenice CARREGA" userId="a4348416-2116-4100-9e01-5684a508ee91" providerId="ADAL" clId="{CD12D468-F441-4F27-A8F3-3F179C7CCD7D}" dt="2022-05-10T08:56:33.621" v="509" actId="478"/>
          <ac:picMkLst>
            <pc:docMk/>
            <pc:sldMk cId="1013414378" sldId="2145707457"/>
            <ac:picMk id="23" creationId="{32F1A4D8-FE99-49A4-A38E-1853B2829865}"/>
          </ac:picMkLst>
        </pc:picChg>
      </pc:sldChg>
      <pc:sldChg chg="modSp mod ord">
        <pc:chgData name="Bérenice CARREGA" userId="a4348416-2116-4100-9e01-5684a508ee91" providerId="ADAL" clId="{CD12D468-F441-4F27-A8F3-3F179C7CCD7D}" dt="2022-05-10T08:53:47.033" v="356" actId="20577"/>
        <pc:sldMkLst>
          <pc:docMk/>
          <pc:sldMk cId="2896517290" sldId="2145707458"/>
        </pc:sldMkLst>
        <pc:spChg chg="mod">
          <ac:chgData name="Bérenice CARREGA" userId="a4348416-2116-4100-9e01-5684a508ee91" providerId="ADAL" clId="{CD12D468-F441-4F27-A8F3-3F179C7CCD7D}" dt="2022-05-10T08:49:47.885" v="167" actId="20577"/>
          <ac:spMkLst>
            <pc:docMk/>
            <pc:sldMk cId="2896517290" sldId="2145707458"/>
            <ac:spMk id="2" creationId="{B6E4EC09-2CB9-4A8E-90A0-212AD520C496}"/>
          </ac:spMkLst>
        </pc:spChg>
        <pc:spChg chg="mod">
          <ac:chgData name="Bérenice CARREGA" userId="a4348416-2116-4100-9e01-5684a508ee91" providerId="ADAL" clId="{CD12D468-F441-4F27-A8F3-3F179C7CCD7D}" dt="2022-05-10T08:53:30.789" v="333" actId="20577"/>
          <ac:spMkLst>
            <pc:docMk/>
            <pc:sldMk cId="2896517290" sldId="2145707458"/>
            <ac:spMk id="82" creationId="{00000000-0000-0000-0000-000000000000}"/>
          </ac:spMkLst>
        </pc:spChg>
        <pc:spChg chg="mod">
          <ac:chgData name="Bérenice CARREGA" userId="a4348416-2116-4100-9e01-5684a508ee91" providerId="ADAL" clId="{CD12D468-F441-4F27-A8F3-3F179C7CCD7D}" dt="2022-05-10T08:53:47.033" v="356" actId="20577"/>
          <ac:spMkLst>
            <pc:docMk/>
            <pc:sldMk cId="2896517290" sldId="2145707458"/>
            <ac:spMk id="83" creationId="{8BFDD681-5EBB-4FCC-B4AC-CA95B2BD9787}"/>
          </ac:spMkLst>
        </pc:spChg>
      </pc:sldChg>
    </pc:docChg>
  </pc:docChgLst>
  <pc:docChgLst>
    <pc:chgData name="Bérenice CARREGA" userId="S::berenice.carrega.ext@esante.gouv.fr::a4348416-2116-4100-9e01-5684a508ee91" providerId="AD" clId="Web-{57FD8D62-5A83-9BAC-C8D2-7AE96FD34D42}"/>
    <pc:docChg chg="modSld">
      <pc:chgData name="Bérenice CARREGA" userId="S::berenice.carrega.ext@esante.gouv.fr::a4348416-2116-4100-9e01-5684a508ee91" providerId="AD" clId="Web-{57FD8D62-5A83-9BAC-C8D2-7AE96FD34D42}" dt="2022-05-10T11:04:17.393" v="21" actId="1076"/>
      <pc:docMkLst>
        <pc:docMk/>
      </pc:docMkLst>
      <pc:sldChg chg="modSp">
        <pc:chgData name="Bérenice CARREGA" userId="S::berenice.carrega.ext@esante.gouv.fr::a4348416-2116-4100-9e01-5684a508ee91" providerId="AD" clId="Web-{57FD8D62-5A83-9BAC-C8D2-7AE96FD34D42}" dt="2022-05-10T11:04:17.393" v="21" actId="1076"/>
        <pc:sldMkLst>
          <pc:docMk/>
          <pc:sldMk cId="1113910440" sldId="2145707422"/>
        </pc:sldMkLst>
        <pc:spChg chg="mod">
          <ac:chgData name="Bérenice CARREGA" userId="S::berenice.carrega.ext@esante.gouv.fr::a4348416-2116-4100-9e01-5684a508ee91" providerId="AD" clId="Web-{57FD8D62-5A83-9BAC-C8D2-7AE96FD34D42}" dt="2022-05-10T11:04:12.456" v="19" actId="20577"/>
          <ac:spMkLst>
            <pc:docMk/>
            <pc:sldMk cId="1113910440" sldId="2145707422"/>
            <ac:spMk id="40" creationId="{55F80597-41DE-0CB2-AC5B-6A0CE2271E7E}"/>
          </ac:spMkLst>
        </pc:spChg>
        <pc:spChg chg="mod">
          <ac:chgData name="Bérenice CARREGA" userId="S::berenice.carrega.ext@esante.gouv.fr::a4348416-2116-4100-9e01-5684a508ee91" providerId="AD" clId="Web-{57FD8D62-5A83-9BAC-C8D2-7AE96FD34D42}" dt="2022-05-10T11:04:15.739" v="20" actId="14100"/>
          <ac:spMkLst>
            <pc:docMk/>
            <pc:sldMk cId="1113910440" sldId="2145707422"/>
            <ac:spMk id="44" creationId="{9DEC4E1B-098A-7598-EDE7-367CBDD64AB5}"/>
          </ac:spMkLst>
        </pc:spChg>
        <pc:spChg chg="mod">
          <ac:chgData name="Bérenice CARREGA" userId="S::berenice.carrega.ext@esante.gouv.fr::a4348416-2116-4100-9e01-5684a508ee91" providerId="AD" clId="Web-{57FD8D62-5A83-9BAC-C8D2-7AE96FD34D42}" dt="2022-05-10T11:04:17.393" v="21" actId="1076"/>
          <ac:spMkLst>
            <pc:docMk/>
            <pc:sldMk cId="1113910440" sldId="2145707422"/>
            <ac:spMk id="46" creationId="{F8C3D3D1-E6CC-0C95-5295-E3AA9FD3986F}"/>
          </ac:spMkLst>
        </pc:spChg>
      </pc:sldChg>
    </pc:docChg>
  </pc:docChgLst>
  <pc:docChgLst>
    <pc:chgData name="Bérenice CARREGA" userId="a4348416-2116-4100-9e01-5684a508ee91" providerId="ADAL" clId="{43EE5BE8-41A3-442A-AB7B-D7B45B672D5B}"/>
    <pc:docChg chg="custSel modSld">
      <pc:chgData name="Bérenice CARREGA" userId="a4348416-2116-4100-9e01-5684a508ee91" providerId="ADAL" clId="{43EE5BE8-41A3-442A-AB7B-D7B45B672D5B}" dt="2022-05-10T13:02:08.014" v="35" actId="20577"/>
      <pc:docMkLst>
        <pc:docMk/>
      </pc:docMkLst>
      <pc:sldChg chg="modSp mod">
        <pc:chgData name="Bérenice CARREGA" userId="a4348416-2116-4100-9e01-5684a508ee91" providerId="ADAL" clId="{43EE5BE8-41A3-442A-AB7B-D7B45B672D5B}" dt="2022-05-10T13:02:08.014" v="35" actId="20577"/>
        <pc:sldMkLst>
          <pc:docMk/>
          <pc:sldMk cId="2898966715" sldId="2145706661"/>
        </pc:sldMkLst>
        <pc:spChg chg="mod">
          <ac:chgData name="Bérenice CARREGA" userId="a4348416-2116-4100-9e01-5684a508ee91" providerId="ADAL" clId="{43EE5BE8-41A3-442A-AB7B-D7B45B672D5B}" dt="2022-05-10T13:02:08.014" v="35" actId="20577"/>
          <ac:spMkLst>
            <pc:docMk/>
            <pc:sldMk cId="2898966715" sldId="2145706661"/>
            <ac:spMk id="4" creationId="{8A866910-C27C-4E19-ADB0-E61834937E05}"/>
          </ac:spMkLst>
        </pc:spChg>
      </pc:sldChg>
      <pc:sldChg chg="addSp delSp modSp mod">
        <pc:chgData name="Bérenice CARREGA" userId="a4348416-2116-4100-9e01-5684a508ee91" providerId="ADAL" clId="{43EE5BE8-41A3-442A-AB7B-D7B45B672D5B}" dt="2022-05-10T13:01:35.942" v="33" actId="14100"/>
        <pc:sldMkLst>
          <pc:docMk/>
          <pc:sldMk cId="1013414378" sldId="2145707457"/>
        </pc:sldMkLst>
        <pc:spChg chg="mod">
          <ac:chgData name="Bérenice CARREGA" userId="a4348416-2116-4100-9e01-5684a508ee91" providerId="ADAL" clId="{43EE5BE8-41A3-442A-AB7B-D7B45B672D5B}" dt="2022-05-10T13:01:35.942" v="33" actId="14100"/>
          <ac:spMkLst>
            <pc:docMk/>
            <pc:sldMk cId="1013414378" sldId="2145707457"/>
            <ac:spMk id="3" creationId="{232176A4-782B-4B70-9E6B-6E85F5BB4AD7}"/>
          </ac:spMkLst>
        </pc:spChg>
        <pc:spChg chg="mod">
          <ac:chgData name="Bérenice CARREGA" userId="a4348416-2116-4100-9e01-5684a508ee91" providerId="ADAL" clId="{43EE5BE8-41A3-442A-AB7B-D7B45B672D5B}" dt="2022-05-10T13:01:20.053" v="23"/>
          <ac:spMkLst>
            <pc:docMk/>
            <pc:sldMk cId="1013414378" sldId="2145707457"/>
            <ac:spMk id="22" creationId="{7177B64B-3979-49FD-A43B-FBCDC3E0D808}"/>
          </ac:spMkLst>
        </pc:spChg>
        <pc:picChg chg="add mod">
          <ac:chgData name="Bérenice CARREGA" userId="a4348416-2116-4100-9e01-5684a508ee91" providerId="ADAL" clId="{43EE5BE8-41A3-442A-AB7B-D7B45B672D5B}" dt="2022-05-10T13:01:20.058" v="29"/>
          <ac:picMkLst>
            <pc:docMk/>
            <pc:sldMk cId="1013414378" sldId="2145707457"/>
            <ac:picMk id="5" creationId="{5B18D96F-725C-4334-8EA0-B3EA6632F70B}"/>
          </ac:picMkLst>
        </pc:picChg>
        <pc:picChg chg="del mod">
          <ac:chgData name="Bérenice CARREGA" userId="a4348416-2116-4100-9e01-5684a508ee91" providerId="ADAL" clId="{43EE5BE8-41A3-442A-AB7B-D7B45B672D5B}" dt="2022-05-10T13:01:10.337" v="16" actId="478"/>
          <ac:picMkLst>
            <pc:docMk/>
            <pc:sldMk cId="1013414378" sldId="2145707457"/>
            <ac:picMk id="6" creationId="{CA3B63BC-2FC6-4E11-ABE5-C1D7ABC63D23}"/>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10 May 2022</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fr-F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fr-FR" smtClean="0"/>
              <a:pPr/>
              <a:t>10.05.22</a:t>
            </a:fld>
            <a:endParaRPr lang="fr-FR"/>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fr-FR" smtClean="0"/>
              <a:pPr/>
              <a:t>‹#›</a:t>
            </a:fld>
            <a:endParaRPr lang="fr-FR"/>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a:t>
            </a:fld>
            <a:endParaRPr lang="fr-FR"/>
          </a:p>
        </p:txBody>
      </p:sp>
    </p:spTree>
    <p:extLst>
      <p:ext uri="{BB962C8B-B14F-4D97-AF65-F5344CB8AC3E}">
        <p14:creationId xmlns:p14="http://schemas.microsoft.com/office/powerpoint/2010/main" val="234159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15</a:t>
            </a:fld>
            <a:endParaRPr lang="fr-FR"/>
          </a:p>
        </p:txBody>
      </p:sp>
    </p:spTree>
    <p:extLst>
      <p:ext uri="{BB962C8B-B14F-4D97-AF65-F5344CB8AC3E}">
        <p14:creationId xmlns:p14="http://schemas.microsoft.com/office/powerpoint/2010/main" val="273456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17</a:t>
            </a:fld>
            <a:endParaRPr lang="fr-FR"/>
          </a:p>
        </p:txBody>
      </p:sp>
    </p:spTree>
    <p:extLst>
      <p:ext uri="{BB962C8B-B14F-4D97-AF65-F5344CB8AC3E}">
        <p14:creationId xmlns:p14="http://schemas.microsoft.com/office/powerpoint/2010/main" val="34279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18</a:t>
            </a:fld>
            <a:endParaRPr lang="fr-FR"/>
          </a:p>
        </p:txBody>
      </p:sp>
    </p:spTree>
    <p:extLst>
      <p:ext uri="{BB962C8B-B14F-4D97-AF65-F5344CB8AC3E}">
        <p14:creationId xmlns:p14="http://schemas.microsoft.com/office/powerpoint/2010/main" val="427547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19</a:t>
            </a:fld>
            <a:endParaRPr lang="fr-FR"/>
          </a:p>
        </p:txBody>
      </p:sp>
    </p:spTree>
    <p:extLst>
      <p:ext uri="{BB962C8B-B14F-4D97-AF65-F5344CB8AC3E}">
        <p14:creationId xmlns:p14="http://schemas.microsoft.com/office/powerpoint/2010/main" val="33775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20</a:t>
            </a:fld>
            <a:endParaRPr lang="fr-FR"/>
          </a:p>
        </p:txBody>
      </p:sp>
    </p:spTree>
    <p:extLst>
      <p:ext uri="{BB962C8B-B14F-4D97-AF65-F5344CB8AC3E}">
        <p14:creationId xmlns:p14="http://schemas.microsoft.com/office/powerpoint/2010/main" val="247123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22</a:t>
            </a:fld>
            <a:endParaRPr lang="fr-FR"/>
          </a:p>
        </p:txBody>
      </p:sp>
    </p:spTree>
    <p:extLst>
      <p:ext uri="{BB962C8B-B14F-4D97-AF65-F5344CB8AC3E}">
        <p14:creationId xmlns:p14="http://schemas.microsoft.com/office/powerpoint/2010/main" val="64864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23</a:t>
            </a:fld>
            <a:endParaRPr lang="fr-FR"/>
          </a:p>
        </p:txBody>
      </p:sp>
    </p:spTree>
    <p:extLst>
      <p:ext uri="{BB962C8B-B14F-4D97-AF65-F5344CB8AC3E}">
        <p14:creationId xmlns:p14="http://schemas.microsoft.com/office/powerpoint/2010/main" val="155347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25</a:t>
            </a:fld>
            <a:endParaRPr lang="fr-FR"/>
          </a:p>
        </p:txBody>
      </p:sp>
    </p:spTree>
    <p:extLst>
      <p:ext uri="{BB962C8B-B14F-4D97-AF65-F5344CB8AC3E}">
        <p14:creationId xmlns:p14="http://schemas.microsoft.com/office/powerpoint/2010/main" val="137827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26</a:t>
            </a:fld>
            <a:endParaRPr lang="fr-FR"/>
          </a:p>
        </p:txBody>
      </p:sp>
    </p:spTree>
    <p:extLst>
      <p:ext uri="{BB962C8B-B14F-4D97-AF65-F5344CB8AC3E}">
        <p14:creationId xmlns:p14="http://schemas.microsoft.com/office/powerpoint/2010/main" val="475196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27</a:t>
            </a:fld>
            <a:endParaRPr lang="fr-FR"/>
          </a:p>
        </p:txBody>
      </p:sp>
    </p:spTree>
    <p:extLst>
      <p:ext uri="{BB962C8B-B14F-4D97-AF65-F5344CB8AC3E}">
        <p14:creationId xmlns:p14="http://schemas.microsoft.com/office/powerpoint/2010/main" val="55108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4</a:t>
            </a:fld>
            <a:endParaRPr lang="fr-FR"/>
          </a:p>
        </p:txBody>
      </p:sp>
    </p:spTree>
    <p:extLst>
      <p:ext uri="{BB962C8B-B14F-4D97-AF65-F5344CB8AC3E}">
        <p14:creationId xmlns:p14="http://schemas.microsoft.com/office/powerpoint/2010/main" val="2154504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29</a:t>
            </a:fld>
            <a:endParaRPr lang="fr-FR"/>
          </a:p>
        </p:txBody>
      </p:sp>
    </p:spTree>
    <p:extLst>
      <p:ext uri="{BB962C8B-B14F-4D97-AF65-F5344CB8AC3E}">
        <p14:creationId xmlns:p14="http://schemas.microsoft.com/office/powerpoint/2010/main" val="406352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30</a:t>
            </a:fld>
            <a:endParaRPr lang="fr-FR"/>
          </a:p>
        </p:txBody>
      </p:sp>
    </p:spTree>
    <p:extLst>
      <p:ext uri="{BB962C8B-B14F-4D97-AF65-F5344CB8AC3E}">
        <p14:creationId xmlns:p14="http://schemas.microsoft.com/office/powerpoint/2010/main" val="110339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31</a:t>
            </a:fld>
            <a:endParaRPr lang="fr-FR"/>
          </a:p>
        </p:txBody>
      </p:sp>
    </p:spTree>
    <p:extLst>
      <p:ext uri="{BB962C8B-B14F-4D97-AF65-F5344CB8AC3E}">
        <p14:creationId xmlns:p14="http://schemas.microsoft.com/office/powerpoint/2010/main" val="1579157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32</a:t>
            </a:fld>
            <a:endParaRPr lang="fr-FR"/>
          </a:p>
        </p:txBody>
      </p:sp>
    </p:spTree>
    <p:extLst>
      <p:ext uri="{BB962C8B-B14F-4D97-AF65-F5344CB8AC3E}">
        <p14:creationId xmlns:p14="http://schemas.microsoft.com/office/powerpoint/2010/main" val="3028558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33</a:t>
            </a:fld>
            <a:endParaRPr lang="fr-FR"/>
          </a:p>
        </p:txBody>
      </p:sp>
    </p:spTree>
    <p:extLst>
      <p:ext uri="{BB962C8B-B14F-4D97-AF65-F5344CB8AC3E}">
        <p14:creationId xmlns:p14="http://schemas.microsoft.com/office/powerpoint/2010/main" val="44129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34</a:t>
            </a:fld>
            <a:endParaRPr lang="fr-FR"/>
          </a:p>
        </p:txBody>
      </p:sp>
    </p:spTree>
    <p:extLst>
      <p:ext uri="{BB962C8B-B14F-4D97-AF65-F5344CB8AC3E}">
        <p14:creationId xmlns:p14="http://schemas.microsoft.com/office/powerpoint/2010/main" val="426791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6</a:t>
            </a:fld>
            <a:endParaRPr lang="fr-FR"/>
          </a:p>
        </p:txBody>
      </p:sp>
    </p:spTree>
    <p:extLst>
      <p:ext uri="{BB962C8B-B14F-4D97-AF65-F5344CB8AC3E}">
        <p14:creationId xmlns:p14="http://schemas.microsoft.com/office/powerpoint/2010/main" val="426082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8</a:t>
            </a:fld>
            <a:endParaRPr lang="fr-FR"/>
          </a:p>
        </p:txBody>
      </p:sp>
    </p:spTree>
    <p:extLst>
      <p:ext uri="{BB962C8B-B14F-4D97-AF65-F5344CB8AC3E}">
        <p14:creationId xmlns:p14="http://schemas.microsoft.com/office/powerpoint/2010/main" val="44413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9</a:t>
            </a:fld>
            <a:endParaRPr lang="fr-FR"/>
          </a:p>
        </p:txBody>
      </p:sp>
    </p:spTree>
    <p:extLst>
      <p:ext uri="{BB962C8B-B14F-4D97-AF65-F5344CB8AC3E}">
        <p14:creationId xmlns:p14="http://schemas.microsoft.com/office/powerpoint/2010/main" val="179796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10</a:t>
            </a:fld>
            <a:endParaRPr lang="fr-FR"/>
          </a:p>
        </p:txBody>
      </p:sp>
    </p:spTree>
    <p:extLst>
      <p:ext uri="{BB962C8B-B14F-4D97-AF65-F5344CB8AC3E}">
        <p14:creationId xmlns:p14="http://schemas.microsoft.com/office/powerpoint/2010/main" val="42788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11</a:t>
            </a:fld>
            <a:endParaRPr lang="fr-FR"/>
          </a:p>
        </p:txBody>
      </p:sp>
    </p:spTree>
    <p:extLst>
      <p:ext uri="{BB962C8B-B14F-4D97-AF65-F5344CB8AC3E}">
        <p14:creationId xmlns:p14="http://schemas.microsoft.com/office/powerpoint/2010/main" val="21377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12</a:t>
            </a:fld>
            <a:endParaRPr lang="fr-FR"/>
          </a:p>
        </p:txBody>
      </p:sp>
    </p:spTree>
    <p:extLst>
      <p:ext uri="{BB962C8B-B14F-4D97-AF65-F5344CB8AC3E}">
        <p14:creationId xmlns:p14="http://schemas.microsoft.com/office/powerpoint/2010/main" val="88519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10.05.22</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14</a:t>
            </a:fld>
            <a:endParaRPr lang="fr-FR"/>
          </a:p>
        </p:txBody>
      </p:sp>
    </p:spTree>
    <p:extLst>
      <p:ext uri="{BB962C8B-B14F-4D97-AF65-F5344CB8AC3E}">
        <p14:creationId xmlns:p14="http://schemas.microsoft.com/office/powerpoint/2010/main" val="2064510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5.xml"/><Relationship Id="rId7"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33.xml"/><Relationship Id="rId11" Type="http://schemas.openxmlformats.org/officeDocument/2006/relationships/image" Target="../media/image15.png"/><Relationship Id="rId5" Type="http://schemas.openxmlformats.org/officeDocument/2006/relationships/tags" Target="../tags/tag32.xml"/><Relationship Id="rId10" Type="http://schemas.openxmlformats.org/officeDocument/2006/relationships/image" Target="../media/image12.emf"/><Relationship Id="rId4" Type="http://schemas.openxmlformats.org/officeDocument/2006/relationships/tags" Target="../tags/tag31.xml"/><Relationship Id="rId9" Type="http://schemas.openxmlformats.org/officeDocument/2006/relationships/oleObject" Target="../embeddings/oleObject5.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36.xml"/><Relationship Id="rId7"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15.png"/><Relationship Id="rId4" Type="http://schemas.openxmlformats.org/officeDocument/2006/relationships/tags" Target="../tags/tag37.xml"/><Relationship Id="rId9"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vmlDrawing" Target="../drawings/vmlDrawing7.vml"/><Relationship Id="rId6" Type="http://schemas.openxmlformats.org/officeDocument/2006/relationships/tags" Target="../tags/tag44.xml"/><Relationship Id="rId11" Type="http://schemas.openxmlformats.org/officeDocument/2006/relationships/image" Target="../media/image15.png"/><Relationship Id="rId5" Type="http://schemas.openxmlformats.org/officeDocument/2006/relationships/tags" Target="../tags/tag43.xml"/><Relationship Id="rId10" Type="http://schemas.openxmlformats.org/officeDocument/2006/relationships/image" Target="../media/image13.emf"/><Relationship Id="rId4" Type="http://schemas.openxmlformats.org/officeDocument/2006/relationships/tags" Target="../tags/tag42.xml"/><Relationship Id="rId9" Type="http://schemas.openxmlformats.org/officeDocument/2006/relationships/oleObject" Target="../embeddings/oleObject7.bin"/></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9.png"/><Relationship Id="rId3" Type="http://schemas.openxmlformats.org/officeDocument/2006/relationships/tags" Target="../tags/tag69.xml"/><Relationship Id="rId7" Type="http://schemas.openxmlformats.org/officeDocument/2006/relationships/slideMaster" Target="../slideMasters/slideMaster6.xml"/><Relationship Id="rId12" Type="http://schemas.openxmlformats.org/officeDocument/2006/relationships/image" Target="../media/image18.png"/><Relationship Id="rId2" Type="http://schemas.openxmlformats.org/officeDocument/2006/relationships/tags" Target="../tags/tag68.xml"/><Relationship Id="rId1" Type="http://schemas.openxmlformats.org/officeDocument/2006/relationships/vmlDrawing" Target="../drawings/vmlDrawing10.vml"/><Relationship Id="rId6" Type="http://schemas.openxmlformats.org/officeDocument/2006/relationships/tags" Target="../tags/tag72.xml"/><Relationship Id="rId11" Type="http://schemas.openxmlformats.org/officeDocument/2006/relationships/image" Target="../media/image17.png"/><Relationship Id="rId5" Type="http://schemas.openxmlformats.org/officeDocument/2006/relationships/tags" Target="../tags/tag71.xml"/><Relationship Id="rId10" Type="http://schemas.openxmlformats.org/officeDocument/2006/relationships/image" Target="../media/image16.png"/><Relationship Id="rId4" Type="http://schemas.openxmlformats.org/officeDocument/2006/relationships/tags" Target="../tags/tag70.xml"/><Relationship Id="rId9"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image" Target="../media/image22.pn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21.png"/><Relationship Id="rId2" Type="http://schemas.openxmlformats.org/officeDocument/2006/relationships/tags" Target="../tags/tag73.xml"/><Relationship Id="rId1" Type="http://schemas.openxmlformats.org/officeDocument/2006/relationships/vmlDrawing" Target="../drawings/vmlDrawing11.vml"/><Relationship Id="rId6" Type="http://schemas.openxmlformats.org/officeDocument/2006/relationships/tags" Target="../tags/tag77.xml"/><Relationship Id="rId11" Type="http://schemas.openxmlformats.org/officeDocument/2006/relationships/image" Target="../media/image20.png"/><Relationship Id="rId5" Type="http://schemas.openxmlformats.org/officeDocument/2006/relationships/tags" Target="../tags/tag76.xml"/><Relationship Id="rId10" Type="http://schemas.openxmlformats.org/officeDocument/2006/relationships/image" Target="../media/image12.emf"/><Relationship Id="rId4" Type="http://schemas.openxmlformats.org/officeDocument/2006/relationships/tags" Target="../tags/tag75.xml"/><Relationship Id="rId9" Type="http://schemas.openxmlformats.org/officeDocument/2006/relationships/oleObject" Target="../embeddings/oleObject11.bin"/><Relationship Id="rId1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image" Target="../media/image17.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4.png"/><Relationship Id="rId2" Type="http://schemas.openxmlformats.org/officeDocument/2006/relationships/tags" Target="../tags/tag99.xml"/><Relationship Id="rId1" Type="http://schemas.openxmlformats.org/officeDocument/2006/relationships/vmlDrawing" Target="../drawings/vmlDrawing13.vml"/><Relationship Id="rId6" Type="http://schemas.openxmlformats.org/officeDocument/2006/relationships/tags" Target="../tags/tag103.xml"/><Relationship Id="rId11" Type="http://schemas.openxmlformats.org/officeDocument/2006/relationships/image" Target="../media/image23.png"/><Relationship Id="rId5" Type="http://schemas.openxmlformats.org/officeDocument/2006/relationships/tags" Target="../tags/tag102.xml"/><Relationship Id="rId10" Type="http://schemas.openxmlformats.org/officeDocument/2006/relationships/image" Target="../media/image12.emf"/><Relationship Id="rId4" Type="http://schemas.openxmlformats.org/officeDocument/2006/relationships/tags" Target="../tags/tag101.xml"/><Relationship Id="rId9" Type="http://schemas.openxmlformats.org/officeDocument/2006/relationships/oleObject" Target="../embeddings/oleObject13.bin"/><Relationship Id="rId1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4.png"/><Relationship Id="rId3" Type="http://schemas.openxmlformats.org/officeDocument/2006/relationships/tags" Target="../tags/tag106.xml"/><Relationship Id="rId7" Type="http://schemas.openxmlformats.org/officeDocument/2006/relationships/slideMaster" Target="../slideMasters/slideMaster7.xml"/><Relationship Id="rId12" Type="http://schemas.openxmlformats.org/officeDocument/2006/relationships/image" Target="../media/image18.png"/><Relationship Id="rId2" Type="http://schemas.openxmlformats.org/officeDocument/2006/relationships/tags" Target="../tags/tag105.xml"/><Relationship Id="rId1" Type="http://schemas.openxmlformats.org/officeDocument/2006/relationships/vmlDrawing" Target="../drawings/vmlDrawing14.vml"/><Relationship Id="rId6" Type="http://schemas.openxmlformats.org/officeDocument/2006/relationships/tags" Target="../tags/tag109.xml"/><Relationship Id="rId11" Type="http://schemas.openxmlformats.org/officeDocument/2006/relationships/image" Target="../media/image17.png"/><Relationship Id="rId5" Type="http://schemas.openxmlformats.org/officeDocument/2006/relationships/tags" Target="../tags/tag108.xml"/><Relationship Id="rId10" Type="http://schemas.openxmlformats.org/officeDocument/2006/relationships/image" Target="../media/image16.png"/><Relationship Id="rId4" Type="http://schemas.openxmlformats.org/officeDocument/2006/relationships/tags" Target="../tags/tag107.xml"/><Relationship Id="rId9"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a:latin typeface="Arial"/>
                <a:ea typeface="+mn-ea"/>
              </a:rPr>
              <a:t>| Titre du document</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spTree>
    <p:extLst>
      <p:ext uri="{BB962C8B-B14F-4D97-AF65-F5344CB8AC3E}">
        <p14:creationId xmlns:p14="http://schemas.microsoft.com/office/powerpoint/2010/main" val="27585346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pic>
        <p:nvPicPr>
          <p:cNvPr id="10" name="Picture 9" descr="Text&#10;&#10;Description automatically generated">
            <a:extLst>
              <a:ext uri="{FF2B5EF4-FFF2-40B4-BE49-F238E27FC236}">
                <a16:creationId xmlns:a16="http://schemas.microsoft.com/office/drawing/2014/main" id="{35AB4F19-977E-43B4-A8BD-62D82B767102}"/>
              </a:ext>
            </a:extLst>
          </p:cNvPr>
          <p:cNvPicPr>
            <a:picLocks noChangeAspect="1"/>
          </p:cNvPicPr>
          <p:nvPr userDrawn="1"/>
        </p:nvPicPr>
        <p:blipFill rotWithShape="1">
          <a:blip r:embed="rId4"/>
          <a:srcRect l="26505"/>
          <a:stretch/>
        </p:blipFill>
        <p:spPr>
          <a:xfrm>
            <a:off x="8755810" y="401586"/>
            <a:ext cx="2896869" cy="1376660"/>
          </a:xfrm>
          <a:prstGeom prst="rect">
            <a:avLst/>
          </a:prstGeom>
        </p:spPr>
      </p:pic>
    </p:spTree>
    <p:extLst>
      <p:ext uri="{BB962C8B-B14F-4D97-AF65-F5344CB8AC3E}">
        <p14:creationId xmlns:p14="http://schemas.microsoft.com/office/powerpoint/2010/main" val="4199601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a:latin typeface="Arial"/>
                <a:ea typeface="+mn-ea"/>
              </a:rPr>
              <a:t>| Titre du document</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8671370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pic>
        <p:nvPicPr>
          <p:cNvPr id="12" name="Picture 11" descr="Text&#10;&#10;Description automatically generated">
            <a:extLst>
              <a:ext uri="{FF2B5EF4-FFF2-40B4-BE49-F238E27FC236}">
                <a16:creationId xmlns:a16="http://schemas.microsoft.com/office/drawing/2014/main" id="{276A3ED7-D5BF-4094-A039-69857C409FE0}"/>
              </a:ext>
            </a:extLst>
          </p:cNvPr>
          <p:cNvPicPr>
            <a:picLocks noChangeAspect="1"/>
          </p:cNvPicPr>
          <p:nvPr userDrawn="1"/>
        </p:nvPicPr>
        <p:blipFill rotWithShape="1">
          <a:blip r:embed="rId4"/>
          <a:srcRect l="26505"/>
          <a:stretch/>
        </p:blipFill>
        <p:spPr>
          <a:xfrm>
            <a:off x="9943373" y="0"/>
            <a:ext cx="1912195" cy="908720"/>
          </a:xfrm>
          <a:prstGeom prst="rect">
            <a:avLst/>
          </a:prstGeom>
        </p:spPr>
      </p:pic>
    </p:spTree>
    <p:extLst>
      <p:ext uri="{BB962C8B-B14F-4D97-AF65-F5344CB8AC3E}">
        <p14:creationId xmlns:p14="http://schemas.microsoft.com/office/powerpoint/2010/main" val="37817390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11112061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29589112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3"/>
          </p:nvPr>
        </p:nvSpPr>
        <p:spPr/>
        <p:txBody>
          <a:bodyPr/>
          <a:lstStyle>
            <a:lvl1pPr>
              <a:defRPr sz="1067"/>
            </a:lvl1pPr>
          </a:lstStyle>
          <a:p>
            <a:r>
              <a:rPr lang="fr-FR">
                <a:latin typeface="Arial"/>
                <a:ea typeface="+mn-ea"/>
              </a:rPr>
              <a:t>| Titre du document</a:t>
            </a:r>
          </a:p>
        </p:txBody>
      </p:sp>
    </p:spTree>
    <p:extLst>
      <p:ext uri="{BB962C8B-B14F-4D97-AF65-F5344CB8AC3E}">
        <p14:creationId xmlns:p14="http://schemas.microsoft.com/office/powerpoint/2010/main" val="14462288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9"/>
          </p:nvPr>
        </p:nvSpPr>
        <p:spPr/>
        <p:txBody>
          <a:bodyPr/>
          <a:lstStyle>
            <a:lvl1pPr>
              <a:defRPr sz="1067"/>
            </a:lvl1pPr>
          </a:lstStyle>
          <a:p>
            <a:r>
              <a:rPr lang="fr-FR">
                <a:latin typeface="Arial"/>
                <a:ea typeface="+mn-ea"/>
              </a:rPr>
              <a:t>| Titre du document</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8" name="Rectangle 7">
            <a:extLst>
              <a:ext uri="{FF2B5EF4-FFF2-40B4-BE49-F238E27FC236}">
                <a16:creationId xmlns:a16="http://schemas.microsoft.com/office/drawing/2014/main" id="{5FE4EB15-1C7B-4D29-B66C-35A8645785FD}"/>
              </a:ext>
            </a:extLst>
          </p:cNvPr>
          <p:cNvSpPr>
            <a:spLocks/>
          </p:cNvSpPr>
          <p:nvPr userDrawn="1"/>
        </p:nvSpPr>
        <p:spPr>
          <a:xfrm>
            <a:off x="5099496" y="6626221"/>
            <a:ext cx="1993008" cy="259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50000"/>
                    <a:lumOff val="50000"/>
                  </a:schemeClr>
                </a:solidFill>
              </a:rPr>
              <a:t>Version </a:t>
            </a:r>
            <a:r>
              <a:rPr lang="en-US" sz="1200" err="1">
                <a:solidFill>
                  <a:schemeClr val="tx1">
                    <a:lumMod val="50000"/>
                    <a:lumOff val="50000"/>
                  </a:schemeClr>
                </a:solidFill>
              </a:rPr>
              <a:t>màj</a:t>
            </a:r>
            <a:r>
              <a:rPr lang="en-US" sz="1200">
                <a:solidFill>
                  <a:schemeClr val="tx1">
                    <a:lumMod val="50000"/>
                    <a:lumOff val="50000"/>
                  </a:schemeClr>
                </a:solidFill>
              </a:rPr>
              <a:t> post-</a:t>
            </a:r>
            <a:r>
              <a:rPr lang="en-US" sz="1200" err="1">
                <a:solidFill>
                  <a:schemeClr val="tx1">
                    <a:lumMod val="50000"/>
                    <a:lumOff val="50000"/>
                  </a:schemeClr>
                </a:solidFill>
              </a:rPr>
              <a:t>réunion</a:t>
            </a:r>
            <a:endParaRPr lang="fr-FR" sz="1200">
              <a:solidFill>
                <a:schemeClr val="tx1">
                  <a:lumMod val="50000"/>
                  <a:lumOff val="50000"/>
                </a:schemeClr>
              </a:solidFill>
            </a:endParaRPr>
          </a:p>
        </p:txBody>
      </p:sp>
    </p:spTree>
    <p:extLst>
      <p:ext uri="{BB962C8B-B14F-4D97-AF65-F5344CB8AC3E}">
        <p14:creationId xmlns:p14="http://schemas.microsoft.com/office/powerpoint/2010/main" val="29105263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a:latin typeface="Arial"/>
                <a:ea typeface="+mn-ea"/>
              </a:rPr>
              <a:t>| Titre du document</a:t>
            </a:r>
          </a:p>
        </p:txBody>
      </p:sp>
      <p:sp>
        <p:nvSpPr>
          <p:cNvPr id="7" name="Rectangle 6">
            <a:extLst>
              <a:ext uri="{FF2B5EF4-FFF2-40B4-BE49-F238E27FC236}">
                <a16:creationId xmlns:a16="http://schemas.microsoft.com/office/drawing/2014/main" id="{6ABFBC4A-148A-4E1A-BCE7-E5436094F696}"/>
              </a:ext>
            </a:extLst>
          </p:cNvPr>
          <p:cNvSpPr>
            <a:spLocks/>
          </p:cNvSpPr>
          <p:nvPr userDrawn="1"/>
        </p:nvSpPr>
        <p:spPr>
          <a:xfrm>
            <a:off x="5099496" y="6626221"/>
            <a:ext cx="1993008" cy="259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50000"/>
                    <a:lumOff val="50000"/>
                  </a:schemeClr>
                </a:solidFill>
              </a:rPr>
              <a:t>Version </a:t>
            </a:r>
            <a:r>
              <a:rPr lang="en-US" sz="1200" err="1">
                <a:solidFill>
                  <a:schemeClr val="tx1">
                    <a:lumMod val="50000"/>
                    <a:lumOff val="50000"/>
                  </a:schemeClr>
                </a:solidFill>
              </a:rPr>
              <a:t>màj</a:t>
            </a:r>
            <a:r>
              <a:rPr lang="en-US" sz="1200">
                <a:solidFill>
                  <a:schemeClr val="tx1">
                    <a:lumMod val="50000"/>
                    <a:lumOff val="50000"/>
                  </a:schemeClr>
                </a:solidFill>
              </a:rPr>
              <a:t> post-</a:t>
            </a:r>
            <a:r>
              <a:rPr lang="en-US" sz="1200" err="1">
                <a:solidFill>
                  <a:schemeClr val="tx1">
                    <a:lumMod val="50000"/>
                    <a:lumOff val="50000"/>
                  </a:schemeClr>
                </a:solidFill>
              </a:rPr>
              <a:t>réunion</a:t>
            </a:r>
            <a:endParaRPr lang="fr-FR" sz="1200">
              <a:solidFill>
                <a:schemeClr val="tx1">
                  <a:lumMod val="50000"/>
                  <a:lumOff val="50000"/>
                </a:schemeClr>
              </a:solidFill>
            </a:endParaRPr>
          </a:p>
        </p:txBody>
      </p:sp>
    </p:spTree>
    <p:extLst>
      <p:ext uri="{BB962C8B-B14F-4D97-AF65-F5344CB8AC3E}">
        <p14:creationId xmlns:p14="http://schemas.microsoft.com/office/powerpoint/2010/main" val="5478272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6141321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00"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700">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6742673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2" name="Espace réservé du texte 3">
            <a:extLst>
              <a:ext uri="{FF2B5EF4-FFF2-40B4-BE49-F238E27FC236}">
                <a16:creationId xmlns:a16="http://schemas.microsoft.com/office/drawing/2014/main" id="{D44CB818-06B1-4F1B-9832-889C4BE10E11}"/>
              </a:ext>
            </a:extLst>
          </p:cNvPr>
          <p:cNvSpPr>
            <a:spLocks noGrp="1"/>
          </p:cNvSpPr>
          <p:nvPr>
            <p:ph type="body" sz="quarter" idx="14" hasCustomPrompt="1"/>
          </p:nvPr>
        </p:nvSpPr>
        <p:spPr>
          <a:xfrm>
            <a:off x="5903384" y="5629994"/>
            <a:ext cx="5749296" cy="885891"/>
          </a:xfrm>
        </p:spPr>
        <p:txBody>
          <a:bodyPr>
            <a:noAutofit/>
          </a:bodyPr>
          <a:lstStyle>
            <a:lvl1pPr algn="l">
              <a:defRPr sz="1600" b="0" i="0">
                <a:solidFill>
                  <a:srgbClr val="575757"/>
                </a:solidFill>
              </a:defRPr>
            </a:lvl1pPr>
          </a:lstStyle>
          <a:p>
            <a:pPr lvl="0"/>
            <a:r>
              <a:rPr lang="fr-FR"/>
              <a:t>Date – Numéro de version</a:t>
            </a:r>
          </a:p>
        </p:txBody>
      </p:sp>
      <p:pic>
        <p:nvPicPr>
          <p:cNvPr id="13" name="Picture 12" descr="Text&#10;&#10;Description automatically generated">
            <a:extLst>
              <a:ext uri="{FF2B5EF4-FFF2-40B4-BE49-F238E27FC236}">
                <a16:creationId xmlns:a16="http://schemas.microsoft.com/office/drawing/2014/main" id="{20961466-85C9-4194-ADAE-68DF85783A0E}"/>
              </a:ext>
            </a:extLst>
          </p:cNvPr>
          <p:cNvPicPr>
            <a:picLocks noChangeAspect="1"/>
          </p:cNvPicPr>
          <p:nvPr userDrawn="1"/>
        </p:nvPicPr>
        <p:blipFill rotWithShape="1">
          <a:blip r:embed="rId4"/>
          <a:srcRect l="26505"/>
          <a:stretch/>
        </p:blipFill>
        <p:spPr>
          <a:xfrm>
            <a:off x="9943373" y="0"/>
            <a:ext cx="1912195" cy="908720"/>
          </a:xfrm>
          <a:prstGeom prst="rect">
            <a:avLst/>
          </a:prstGeom>
        </p:spPr>
      </p:pic>
    </p:spTree>
    <p:extLst>
      <p:ext uri="{BB962C8B-B14F-4D97-AF65-F5344CB8AC3E}">
        <p14:creationId xmlns:p14="http://schemas.microsoft.com/office/powerpoint/2010/main" val="23441329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900"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a:latin typeface="Arial"/>
                <a:ea typeface="+mn-ea"/>
              </a:rPr>
              <a:t>| Titre du document</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7636178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00"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700">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163252527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300" kern="800" cap="none" baseline="0">
                <a:solidFill>
                  <a:schemeClr val="bg1"/>
                </a:solidFill>
              </a:defRPr>
            </a:lvl1pPr>
            <a:lvl2pPr marL="578986" indent="0">
              <a:lnSpc>
                <a:spcPct val="80000"/>
              </a:lnSpc>
              <a:buNone/>
              <a:defRPr sz="4300">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900"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9554798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00" kern="800" cap="all" baseline="0"/>
            </a:lvl1pPr>
            <a:lvl2pPr marL="578986" indent="0">
              <a:buNone/>
              <a:defRPr sz="4300"/>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900"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19531129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3"/>
          </p:nvPr>
        </p:nvSpPr>
        <p:spPr/>
        <p:txBody>
          <a:bodyPr/>
          <a:lstStyle>
            <a:lvl1pPr>
              <a:defRPr sz="1100"/>
            </a:lvl1pPr>
          </a:lstStyle>
          <a:p>
            <a:r>
              <a:rPr lang="fr-FR">
                <a:latin typeface="Arial"/>
                <a:ea typeface="+mn-ea"/>
              </a:rPr>
              <a:t>| Titre du document</a:t>
            </a:r>
          </a:p>
        </p:txBody>
      </p:sp>
    </p:spTree>
    <p:extLst>
      <p:ext uri="{BB962C8B-B14F-4D97-AF65-F5344CB8AC3E}">
        <p14:creationId xmlns:p14="http://schemas.microsoft.com/office/powerpoint/2010/main" val="408936792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9"/>
          </p:nvPr>
        </p:nvSpPr>
        <p:spPr/>
        <p:txBody>
          <a:bodyPr/>
          <a:lstStyle>
            <a:lvl1pPr>
              <a:defRPr sz="1100"/>
            </a:lvl1pPr>
          </a:lstStyle>
          <a:p>
            <a:r>
              <a:rPr lang="fr-FR">
                <a:latin typeface="Arial"/>
                <a:ea typeface="+mn-ea"/>
              </a:rPr>
              <a:t>| Titre du document</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900"/>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900"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0220863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900">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900"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900">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900"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100"/>
            </a:lvl1pPr>
          </a:lstStyle>
          <a:p>
            <a:r>
              <a:rPr lang="fr-FR">
                <a:latin typeface="Arial"/>
                <a:ea typeface="+mn-ea"/>
              </a:rPr>
              <a:t>| Titre du document</a:t>
            </a:r>
          </a:p>
        </p:txBody>
      </p:sp>
    </p:spTree>
    <p:extLst>
      <p:ext uri="{BB962C8B-B14F-4D97-AF65-F5344CB8AC3E}">
        <p14:creationId xmlns:p14="http://schemas.microsoft.com/office/powerpoint/2010/main" val="39352374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700"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a:solidFill>
                    <a:srgbClr val="575757"/>
                  </a:solidFill>
                </a:rPr>
                <a:t>@esante_gouv_fr</a:t>
              </a:r>
            </a:p>
            <a:p>
              <a:pPr algn="l"/>
              <a:endParaRPr lang="fr-FR" sz="400" b="0">
                <a:solidFill>
                  <a:srgbClr val="575757"/>
                </a:solidFill>
              </a:endParaRPr>
            </a:p>
            <a:p>
              <a:pPr algn="l"/>
              <a:endParaRPr lang="fr-FR" sz="700" b="0">
                <a:solidFill>
                  <a:srgbClr val="575757"/>
                </a:solidFill>
              </a:endParaRPr>
            </a:p>
            <a:p>
              <a:pPr algn="l"/>
              <a:r>
                <a:rPr lang="fr-FR" sz="1200" b="0">
                  <a:solidFill>
                    <a:srgbClr val="575757"/>
                  </a:solidFill>
                </a:rPr>
                <a:t>linkedin.com/company/agence-du-numerique-en-sante</a:t>
              </a:r>
              <a:endParaRPr lang="fr-FR" sz="1100" b="0">
                <a:solidFill>
                  <a:srgbClr val="575757"/>
                </a:solidFill>
              </a:endParaRPr>
            </a:p>
          </p:txBody>
        </p:sp>
      </p:grpSp>
      <p:pic>
        <p:nvPicPr>
          <p:cNvPr id="17" name="Picture 16" descr="Text&#10;&#10;Description automatically generated">
            <a:extLst>
              <a:ext uri="{FF2B5EF4-FFF2-40B4-BE49-F238E27FC236}">
                <a16:creationId xmlns:a16="http://schemas.microsoft.com/office/drawing/2014/main" id="{6BA086AF-1BF9-422D-B78D-B8D3AAB8F626}"/>
              </a:ext>
            </a:extLst>
          </p:cNvPr>
          <p:cNvPicPr>
            <a:picLocks noChangeAspect="1"/>
          </p:cNvPicPr>
          <p:nvPr userDrawn="1"/>
        </p:nvPicPr>
        <p:blipFill rotWithShape="1">
          <a:blip r:embed="rId6"/>
          <a:srcRect l="26505"/>
          <a:stretch/>
        </p:blipFill>
        <p:spPr>
          <a:xfrm>
            <a:off x="8755810" y="401586"/>
            <a:ext cx="2896869" cy="1376660"/>
          </a:xfrm>
          <a:prstGeom prst="rect">
            <a:avLst/>
          </a:prstGeom>
        </p:spPr>
      </p:pic>
    </p:spTree>
    <p:extLst>
      <p:ext uri="{BB962C8B-B14F-4D97-AF65-F5344CB8AC3E}">
        <p14:creationId xmlns:p14="http://schemas.microsoft.com/office/powerpoint/2010/main" val="39378385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1"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118267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9" name="Diapositive think-cell" r:id="rId8" imgW="592" imgH="591" progId="TCLayout.ActiveDocument.1">
                  <p:embed/>
                </p:oleObj>
              </mc:Choice>
              <mc:Fallback>
                <p:oleObj name="Diapositive think-cell"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8" name="Image 1">
            <a:extLst>
              <a:ext uri="{FF2B5EF4-FFF2-40B4-BE49-F238E27FC236}">
                <a16:creationId xmlns:a16="http://schemas.microsoft.com/office/drawing/2014/main" id="{DC4F8B53-E9B3-4719-8C90-880C9BBD9B2F}"/>
              </a:ext>
            </a:extLst>
          </p:cNvPr>
          <p:cNvPicPr>
            <a:picLocks/>
          </p:cNvPicPr>
          <p:nvPr userDrawn="1"/>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6200" y="315895"/>
            <a:ext cx="2438909" cy="1898995"/>
          </a:xfrm>
          <a:prstGeom prst="rect">
            <a:avLst/>
          </a:prstGeom>
        </p:spPr>
      </p:pic>
    </p:spTree>
    <p:extLst>
      <p:ext uri="{BB962C8B-B14F-4D97-AF65-F5344CB8AC3E}">
        <p14:creationId xmlns:p14="http://schemas.microsoft.com/office/powerpoint/2010/main" val="819526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154404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Diapositive think-cell" r:id="rId9" imgW="413" imgH="416" progId="TCLayout.ActiveDocument.1">
                  <p:embed/>
                </p:oleObj>
              </mc:Choice>
              <mc:Fallback>
                <p:oleObj name="Diapositive think-cell"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957798"/>
            <a:ext cx="9697339" cy="27699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2" name="Image 1">
            <a:extLst>
              <a:ext uri="{FF2B5EF4-FFF2-40B4-BE49-F238E27FC236}">
                <a16:creationId xmlns:a16="http://schemas.microsoft.com/office/drawing/2014/main" id="{1623B120-D01B-481E-9985-DDA6BBB1B8A6}"/>
              </a:ext>
            </a:extLst>
          </p:cNvPr>
          <p:cNvPicPr>
            <a:picLocks/>
          </p:cNvPicPr>
          <p:nvPr userDrawn="1"/>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086519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233044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7" name="Diapositive think-cell" r:id="rId8" imgW="592" imgH="591" progId="TCLayout.ActiveDocument.1">
                  <p:embed/>
                </p:oleObj>
              </mc:Choice>
              <mc:Fallback>
                <p:oleObj name="Diapositive think-cell"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userDrawn="1">
            <p:ph type="title"/>
            <p:custDataLst>
              <p:tags r:id="rId4"/>
            </p:custDataLst>
          </p:nvPr>
        </p:nvSpPr>
        <p:spPr>
          <a:xfrm>
            <a:off x="4395019" y="4103391"/>
            <a:ext cx="7242245" cy="1354217"/>
          </a:xfrm>
        </p:spPr>
        <p:txBody>
          <a:bodyPr wrap="square" anchor="b">
            <a:noAutofit/>
          </a:bodyPr>
          <a:lstStyle>
            <a:lvl1pPr>
              <a:lnSpc>
                <a:spcPct val="100000"/>
              </a:lnSpc>
              <a:defRPr sz="4400"/>
            </a:lvl1pPr>
          </a:lstStyle>
          <a:p>
            <a:r>
              <a:rPr lang="en-US"/>
              <a:t>Click to edit Master title style</a:t>
            </a:r>
            <a:endParaRPr lang="fr-FR"/>
          </a:p>
        </p:txBody>
      </p:sp>
      <p:sp>
        <p:nvSpPr>
          <p:cNvPr id="10" name="Rectangle 9">
            <a:extLst>
              <a:ext uri="{FF2B5EF4-FFF2-40B4-BE49-F238E27FC236}">
                <a16:creationId xmlns:a16="http://schemas.microsoft.com/office/drawing/2014/main" id="{28CF2F30-6583-41E8-9848-0AADEDCA8057}"/>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1" name="Slide Number">
            <a:extLst>
              <a:ext uri="{FF2B5EF4-FFF2-40B4-BE49-F238E27FC236}">
                <a16:creationId xmlns:a16="http://schemas.microsoft.com/office/drawing/2014/main" id="{1D3B5CF6-D26A-449D-91D0-DBF9826945E6}"/>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fr-FR" sz="900" b="0">
              <a:solidFill>
                <a:schemeClr val="accent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5872030B-855D-4957-8595-E303B238C81F}"/>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1"/>
              </a:buClr>
            </a:pPr>
            <a:r>
              <a:rPr lang="fr-FR">
                <a:solidFill>
                  <a:schemeClr val="tx1"/>
                </a:solidFill>
              </a:rPr>
              <a:t>Source: …</a:t>
            </a:r>
          </a:p>
        </p:txBody>
      </p:sp>
      <p:pic>
        <p:nvPicPr>
          <p:cNvPr id="13" name="Image 1">
            <a:extLst>
              <a:ext uri="{FF2B5EF4-FFF2-40B4-BE49-F238E27FC236}">
                <a16:creationId xmlns:a16="http://schemas.microsoft.com/office/drawing/2014/main" id="{C4A2696A-E1D1-4CC9-9742-0DC3EC5A4250}"/>
              </a:ext>
            </a:extLst>
          </p:cNvPr>
          <p:cNvPicPr>
            <a:picLocks/>
          </p:cNvPicPr>
          <p:nvPr userDrawn="1"/>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FC710139-C9F3-4C6C-820F-1A0B3EF7FA7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F038A-5B38-448F-B35A-0D354E748CB1}"/>
              </a:ext>
            </a:extLst>
          </p:cNvPr>
          <p:cNvCxnSpPr>
            <a:cxnSpLocks/>
          </p:cNvCxnSpPr>
          <p:nvPr userDrawn="1"/>
        </p:nvCxnSpPr>
        <p:spPr>
          <a:xfrm>
            <a:off x="4114800" y="5609486"/>
            <a:ext cx="3619500" cy="0"/>
          </a:xfrm>
          <a:prstGeom prst="line">
            <a:avLst/>
          </a:prstGeom>
          <a:ln w="19050" cap="rnd">
            <a:gradFill>
              <a:gsLst>
                <a:gs pos="0">
                  <a:schemeClr val="accent3"/>
                </a:gs>
                <a:gs pos="100000">
                  <a:schemeClr val="accent3">
                    <a:alpha val="0"/>
                  </a:schemeClr>
                </a:gs>
              </a:gsLst>
              <a:lin ang="0" scaled="0"/>
            </a:gra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Graphic 24">
            <a:extLst>
              <a:ext uri="{FF2B5EF4-FFF2-40B4-BE49-F238E27FC236}">
                <a16:creationId xmlns:a16="http://schemas.microsoft.com/office/drawing/2014/main" id="{1C71EF49-0B0C-4903-9CFE-C4F3F09EB414}"/>
              </a:ext>
            </a:extLst>
          </p:cNvPr>
          <p:cNvSpPr/>
          <p:nvPr/>
        </p:nvSpPr>
        <p:spPr>
          <a:xfrm>
            <a:off x="8384" y="3018908"/>
            <a:ext cx="4209222" cy="2590578"/>
          </a:xfrm>
          <a:custGeom>
            <a:avLst/>
            <a:gdLst>
              <a:gd name="connsiteX0" fmla="*/ 4209222 w 4209222"/>
              <a:gd name="connsiteY0" fmla="*/ 2590181 h 2590578"/>
              <a:gd name="connsiteX1" fmla="*/ 2931283 w 4209222"/>
              <a:gd name="connsiteY1" fmla="*/ 2583641 h 2590578"/>
              <a:gd name="connsiteX2" fmla="*/ 2882844 w 4209222"/>
              <a:gd name="connsiteY2" fmla="*/ 2395796 h 2590578"/>
              <a:gd name="connsiteX3" fmla="*/ 3108526 w 4209222"/>
              <a:gd name="connsiteY3" fmla="*/ 1703743 h 2590578"/>
              <a:gd name="connsiteX4" fmla="*/ 3045254 w 4209222"/>
              <a:gd name="connsiteY4" fmla="*/ 1646474 h 2590578"/>
              <a:gd name="connsiteX5" fmla="*/ 2960974 w 4209222"/>
              <a:gd name="connsiteY5" fmla="*/ 1569589 h 2590578"/>
              <a:gd name="connsiteX6" fmla="*/ 3049171 w 4209222"/>
              <a:gd name="connsiteY6" fmla="*/ 1613195 h 2590578"/>
              <a:gd name="connsiteX7" fmla="*/ 3116418 w 4209222"/>
              <a:gd name="connsiteY7" fmla="*/ 1571048 h 2590578"/>
              <a:gd name="connsiteX8" fmla="*/ 3341096 w 4209222"/>
              <a:gd name="connsiteY8" fmla="*/ 1507759 h 2590578"/>
              <a:gd name="connsiteX9" fmla="*/ 3501232 w 4209222"/>
              <a:gd name="connsiteY9" fmla="*/ 1451285 h 2590578"/>
              <a:gd name="connsiteX10" fmla="*/ 3586998 w 4209222"/>
              <a:gd name="connsiteY10" fmla="*/ 1397698 h 2590578"/>
              <a:gd name="connsiteX11" fmla="*/ 3678891 w 4209222"/>
              <a:gd name="connsiteY11" fmla="*/ 1333272 h 2590578"/>
              <a:gd name="connsiteX12" fmla="*/ 3642771 w 4209222"/>
              <a:gd name="connsiteY12" fmla="*/ 1291736 h 2590578"/>
              <a:gd name="connsiteX13" fmla="*/ 3666952 w 4209222"/>
              <a:gd name="connsiteY13" fmla="*/ 1254566 h 2590578"/>
              <a:gd name="connsiteX14" fmla="*/ 3488287 w 4209222"/>
              <a:gd name="connsiteY14" fmla="*/ 1329557 h 2590578"/>
              <a:gd name="connsiteX15" fmla="*/ 3333641 w 4209222"/>
              <a:gd name="connsiteY15" fmla="*/ 1362034 h 2590578"/>
              <a:gd name="connsiteX16" fmla="*/ 3225143 w 4209222"/>
              <a:gd name="connsiteY16" fmla="*/ 1356937 h 2590578"/>
              <a:gd name="connsiteX17" fmla="*/ 3422975 w 4209222"/>
              <a:gd name="connsiteY17" fmla="*/ 1343237 h 2590578"/>
              <a:gd name="connsiteX18" fmla="*/ 3305406 w 4209222"/>
              <a:gd name="connsiteY18" fmla="*/ 1302029 h 2590578"/>
              <a:gd name="connsiteX19" fmla="*/ 3142939 w 4209222"/>
              <a:gd name="connsiteY19" fmla="*/ 1156170 h 2590578"/>
              <a:gd name="connsiteX20" fmla="*/ 2932470 w 4209222"/>
              <a:gd name="connsiteY20" fmla="*/ 1015892 h 2590578"/>
              <a:gd name="connsiteX21" fmla="*/ 2909577 w 4209222"/>
              <a:gd name="connsiteY21" fmla="*/ 630571 h 2590578"/>
              <a:gd name="connsiteX22" fmla="*/ 3251430 w 4209222"/>
              <a:gd name="connsiteY22" fmla="*/ 879337 h 2590578"/>
              <a:gd name="connsiteX23" fmla="*/ 3215645 w 4209222"/>
              <a:gd name="connsiteY23" fmla="*/ 782020 h 2590578"/>
              <a:gd name="connsiteX24" fmla="*/ 3617819 w 4209222"/>
              <a:gd name="connsiteY24" fmla="*/ 793926 h 2590578"/>
              <a:gd name="connsiteX25" fmla="*/ 3231157 w 4209222"/>
              <a:gd name="connsiteY25" fmla="*/ 1278653 h 2590578"/>
              <a:gd name="connsiteX26" fmla="*/ 3147141 w 4209222"/>
              <a:gd name="connsiteY26" fmla="*/ 1317976 h 2590578"/>
              <a:gd name="connsiteX27" fmla="*/ 2956372 w 4209222"/>
              <a:gd name="connsiteY27" fmla="*/ 1465196 h 2590578"/>
              <a:gd name="connsiteX28" fmla="*/ 2909836 w 4209222"/>
              <a:gd name="connsiteY28" fmla="*/ 1492426 h 2590578"/>
              <a:gd name="connsiteX29" fmla="*/ 2829184 w 4209222"/>
              <a:gd name="connsiteY29" fmla="*/ 1766958 h 2590578"/>
              <a:gd name="connsiteX30" fmla="*/ 2633016 w 4209222"/>
              <a:gd name="connsiteY30" fmla="*/ 2024185 h 2590578"/>
              <a:gd name="connsiteX31" fmla="*/ 2488670 w 4209222"/>
              <a:gd name="connsiteY31" fmla="*/ 2108238 h 2590578"/>
              <a:gd name="connsiteX32" fmla="*/ 2609811 w 4209222"/>
              <a:gd name="connsiteY32" fmla="*/ 2092626 h 2590578"/>
              <a:gd name="connsiteX33" fmla="*/ 2544077 w 4209222"/>
              <a:gd name="connsiteY33" fmla="*/ 1813240 h 2590578"/>
              <a:gd name="connsiteX34" fmla="*/ 2507434 w 4209222"/>
              <a:gd name="connsiteY34" fmla="*/ 1537275 h 2590578"/>
              <a:gd name="connsiteX35" fmla="*/ 2269960 w 4209222"/>
              <a:gd name="connsiteY35" fmla="*/ 1376711 h 2590578"/>
              <a:gd name="connsiteX36" fmla="*/ 2057264 w 4209222"/>
              <a:gd name="connsiteY36" fmla="*/ 1163612 h 2590578"/>
              <a:gd name="connsiteX37" fmla="*/ 2037373 w 4209222"/>
              <a:gd name="connsiteY37" fmla="*/ 1263658 h 2590578"/>
              <a:gd name="connsiteX38" fmla="*/ 2206631 w 4209222"/>
              <a:gd name="connsiteY38" fmla="*/ 1911459 h 2590578"/>
              <a:gd name="connsiteX39" fmla="*/ 2215311 w 4209222"/>
              <a:gd name="connsiteY39" fmla="*/ 2044238 h 2590578"/>
              <a:gd name="connsiteX40" fmla="*/ 2310363 w 4209222"/>
              <a:gd name="connsiteY40" fmla="*/ 2063502 h 2590578"/>
              <a:gd name="connsiteX41" fmla="*/ 2220576 w 4209222"/>
              <a:gd name="connsiteY41" fmla="*/ 1970042 h 2590578"/>
              <a:gd name="connsiteX42" fmla="*/ 2240863 w 4209222"/>
              <a:gd name="connsiteY42" fmla="*/ 2049594 h 2590578"/>
              <a:gd name="connsiteX43" fmla="*/ 2424224 w 4209222"/>
              <a:gd name="connsiteY43" fmla="*/ 2027231 h 2590578"/>
              <a:gd name="connsiteX44" fmla="*/ 2332159 w 4209222"/>
              <a:gd name="connsiteY44" fmla="*/ 1831481 h 2590578"/>
              <a:gd name="connsiteX45" fmla="*/ 2262367 w 4209222"/>
              <a:gd name="connsiteY45" fmla="*/ 1835013 h 2590578"/>
              <a:gd name="connsiteX46" fmla="*/ 2184312 w 4209222"/>
              <a:gd name="connsiteY46" fmla="*/ 1638073 h 2590578"/>
              <a:gd name="connsiteX47" fmla="*/ 2129914 w 4209222"/>
              <a:gd name="connsiteY47" fmla="*/ 1370261 h 2590578"/>
              <a:gd name="connsiteX48" fmla="*/ 2207325 w 4209222"/>
              <a:gd name="connsiteY48" fmla="*/ 1571118 h 2590578"/>
              <a:gd name="connsiteX49" fmla="*/ 2246377 w 4209222"/>
              <a:gd name="connsiteY49" fmla="*/ 1752373 h 2590578"/>
              <a:gd name="connsiteX50" fmla="*/ 2250881 w 4209222"/>
              <a:gd name="connsiteY50" fmla="*/ 1841469 h 2590578"/>
              <a:gd name="connsiteX51" fmla="*/ 2242681 w 4209222"/>
              <a:gd name="connsiteY51" fmla="*/ 1951432 h 2590578"/>
              <a:gd name="connsiteX52" fmla="*/ 2453495 w 4209222"/>
              <a:gd name="connsiteY52" fmla="*/ 1914913 h 2590578"/>
              <a:gd name="connsiteX53" fmla="*/ 2250887 w 4209222"/>
              <a:gd name="connsiteY53" fmla="*/ 1622854 h 2590578"/>
              <a:gd name="connsiteX54" fmla="*/ 2016590 w 4209222"/>
              <a:gd name="connsiteY54" fmla="*/ 1211725 h 2590578"/>
              <a:gd name="connsiteX55" fmla="*/ 1610965 w 4209222"/>
              <a:gd name="connsiteY55" fmla="*/ 1057408 h 2590578"/>
              <a:gd name="connsiteX56" fmla="*/ 1638714 w 4209222"/>
              <a:gd name="connsiteY56" fmla="*/ 869668 h 2590578"/>
              <a:gd name="connsiteX57" fmla="*/ 1630632 w 4209222"/>
              <a:gd name="connsiteY57" fmla="*/ 730393 h 2590578"/>
              <a:gd name="connsiteX58" fmla="*/ 1624122 w 4209222"/>
              <a:gd name="connsiteY58" fmla="*/ 645237 h 2590578"/>
              <a:gd name="connsiteX59" fmla="*/ 1588897 w 4209222"/>
              <a:gd name="connsiteY59" fmla="*/ 604942 h 2590578"/>
              <a:gd name="connsiteX60" fmla="*/ 1612427 w 4209222"/>
              <a:gd name="connsiteY60" fmla="*/ 414803 h 2590578"/>
              <a:gd name="connsiteX61" fmla="*/ 1647300 w 4209222"/>
              <a:gd name="connsiteY61" fmla="*/ 466411 h 2590578"/>
              <a:gd name="connsiteX62" fmla="*/ 1877348 w 4209222"/>
              <a:gd name="connsiteY62" fmla="*/ 392702 h 2590578"/>
              <a:gd name="connsiteX63" fmla="*/ 2215888 w 4209222"/>
              <a:gd name="connsiteY63" fmla="*/ 316051 h 2590578"/>
              <a:gd name="connsiteX64" fmla="*/ 2249868 w 4209222"/>
              <a:gd name="connsiteY64" fmla="*/ 629605 h 2590578"/>
              <a:gd name="connsiteX65" fmla="*/ 2283345 w 4209222"/>
              <a:gd name="connsiteY65" fmla="*/ 697952 h 2590578"/>
              <a:gd name="connsiteX66" fmla="*/ 2182917 w 4209222"/>
              <a:gd name="connsiteY66" fmla="*/ 809538 h 2590578"/>
              <a:gd name="connsiteX67" fmla="*/ 1965012 w 4209222"/>
              <a:gd name="connsiteY67" fmla="*/ 1019276 h 2590578"/>
              <a:gd name="connsiteX68" fmla="*/ 1779331 w 4209222"/>
              <a:gd name="connsiteY68" fmla="*/ 1008866 h 2590578"/>
              <a:gd name="connsiteX69" fmla="*/ 1544158 w 4209222"/>
              <a:gd name="connsiteY69" fmla="*/ 755831 h 2590578"/>
              <a:gd name="connsiteX70" fmla="*/ 1506871 w 4209222"/>
              <a:gd name="connsiteY70" fmla="*/ 367149 h 2590578"/>
              <a:gd name="connsiteX71" fmla="*/ 1729595 w 4209222"/>
              <a:gd name="connsiteY71" fmla="*/ 92593 h 2590578"/>
              <a:gd name="connsiteX72" fmla="*/ 2431189 w 4209222"/>
              <a:gd name="connsiteY72" fmla="*/ 390448 h 2590578"/>
              <a:gd name="connsiteX73" fmla="*/ 2385149 w 4209222"/>
              <a:gd name="connsiteY73" fmla="*/ 794463 h 2590578"/>
              <a:gd name="connsiteX74" fmla="*/ 2014799 w 4209222"/>
              <a:gd name="connsiteY74" fmla="*/ 1125040 h 2590578"/>
              <a:gd name="connsiteX75" fmla="*/ 2021315 w 4209222"/>
              <a:gd name="connsiteY75" fmla="*/ 1729302 h 2590578"/>
              <a:gd name="connsiteX76" fmla="*/ 1688967 w 4209222"/>
              <a:gd name="connsiteY76" fmla="*/ 1335929 h 2590578"/>
              <a:gd name="connsiteX77" fmla="*/ 1578521 w 4209222"/>
              <a:gd name="connsiteY77" fmla="*/ 1057502 h 2590578"/>
              <a:gd name="connsiteX78" fmla="*/ 1470392 w 4209222"/>
              <a:gd name="connsiteY78" fmla="*/ 1052059 h 2590578"/>
              <a:gd name="connsiteX79" fmla="*/ 1483673 w 4209222"/>
              <a:gd name="connsiteY79" fmla="*/ 1544825 h 2590578"/>
              <a:gd name="connsiteX80" fmla="*/ 1543263 w 4209222"/>
              <a:gd name="connsiteY80" fmla="*/ 1651730 h 2590578"/>
              <a:gd name="connsiteX81" fmla="*/ 1558727 w 4209222"/>
              <a:gd name="connsiteY81" fmla="*/ 1608080 h 2590578"/>
              <a:gd name="connsiteX82" fmla="*/ 1483961 w 4209222"/>
              <a:gd name="connsiteY82" fmla="*/ 1255888 h 2590578"/>
              <a:gd name="connsiteX83" fmla="*/ 1744938 w 4209222"/>
              <a:gd name="connsiteY83" fmla="*/ 1596225 h 2590578"/>
              <a:gd name="connsiteX84" fmla="*/ 1793759 w 4209222"/>
              <a:gd name="connsiteY84" fmla="*/ 1684100 h 2590578"/>
              <a:gd name="connsiteX85" fmla="*/ 1817470 w 4209222"/>
              <a:gd name="connsiteY85" fmla="*/ 1911459 h 2590578"/>
              <a:gd name="connsiteX86" fmla="*/ 1873263 w 4209222"/>
              <a:gd name="connsiteY86" fmla="*/ 2154157 h 2590578"/>
              <a:gd name="connsiteX87" fmla="*/ 1711461 w 4209222"/>
              <a:gd name="connsiteY87" fmla="*/ 2190760 h 2590578"/>
              <a:gd name="connsiteX88" fmla="*/ 1608953 w 4209222"/>
              <a:gd name="connsiteY88" fmla="*/ 2113017 h 2590578"/>
              <a:gd name="connsiteX89" fmla="*/ 1595692 w 4209222"/>
              <a:gd name="connsiteY89" fmla="*/ 1972833 h 2590578"/>
              <a:gd name="connsiteX90" fmla="*/ 1542689 w 4209222"/>
              <a:gd name="connsiteY90" fmla="*/ 1691073 h 2590578"/>
              <a:gd name="connsiteX91" fmla="*/ 1573081 w 4209222"/>
              <a:gd name="connsiteY91" fmla="*/ 1632724 h 2590578"/>
              <a:gd name="connsiteX92" fmla="*/ 1513454 w 4209222"/>
              <a:gd name="connsiteY92" fmla="*/ 1611421 h 2590578"/>
              <a:gd name="connsiteX93" fmla="*/ 1532507 w 4209222"/>
              <a:gd name="connsiteY93" fmla="*/ 1735500 h 2590578"/>
              <a:gd name="connsiteX94" fmla="*/ 1573551 w 4209222"/>
              <a:gd name="connsiteY94" fmla="*/ 2059051 h 2590578"/>
              <a:gd name="connsiteX95" fmla="*/ 1791921 w 4209222"/>
              <a:gd name="connsiteY95" fmla="*/ 2192847 h 2590578"/>
              <a:gd name="connsiteX96" fmla="*/ 1819100 w 4209222"/>
              <a:gd name="connsiteY96" fmla="*/ 2152662 h 2590578"/>
              <a:gd name="connsiteX97" fmla="*/ 1694357 w 4209222"/>
              <a:gd name="connsiteY97" fmla="*/ 2190462 h 2590578"/>
              <a:gd name="connsiteX98" fmla="*/ 1646254 w 4209222"/>
              <a:gd name="connsiteY98" fmla="*/ 2132415 h 2590578"/>
              <a:gd name="connsiteX99" fmla="*/ 1732016 w 4209222"/>
              <a:gd name="connsiteY99" fmla="*/ 2199101 h 2590578"/>
              <a:gd name="connsiteX100" fmla="*/ 1863926 w 4209222"/>
              <a:gd name="connsiteY100" fmla="*/ 2005140 h 2590578"/>
              <a:gd name="connsiteX101" fmla="*/ 1798152 w 4209222"/>
              <a:gd name="connsiteY101" fmla="*/ 1635447 h 2590578"/>
              <a:gd name="connsiteX102" fmla="*/ 1739401 w 4209222"/>
              <a:gd name="connsiteY102" fmla="*/ 1609194 h 2590578"/>
              <a:gd name="connsiteX103" fmla="*/ 1766600 w 4209222"/>
              <a:gd name="connsiteY103" fmla="*/ 1657065 h 2590578"/>
              <a:gd name="connsiteX104" fmla="*/ 1576592 w 4209222"/>
              <a:gd name="connsiteY104" fmla="*/ 1275792 h 2590578"/>
              <a:gd name="connsiteX105" fmla="*/ 1511506 w 4209222"/>
              <a:gd name="connsiteY105" fmla="*/ 1184882 h 2590578"/>
              <a:gd name="connsiteX106" fmla="*/ 1367874 w 4209222"/>
              <a:gd name="connsiteY106" fmla="*/ 1216974 h 2590578"/>
              <a:gd name="connsiteX107" fmla="*/ 1070177 w 4209222"/>
              <a:gd name="connsiteY107" fmla="*/ 1408944 h 2590578"/>
              <a:gd name="connsiteX108" fmla="*/ 971744 w 4209222"/>
              <a:gd name="connsiteY108" fmla="*/ 2331575 h 2590578"/>
              <a:gd name="connsiteX109" fmla="*/ 1570747 w 4209222"/>
              <a:gd name="connsiteY109" fmla="*/ 2588806 h 2590578"/>
              <a:gd name="connsiteX110" fmla="*/ 1992268 w 4209222"/>
              <a:gd name="connsiteY110" fmla="*/ 2542088 h 2590578"/>
              <a:gd name="connsiteX111" fmla="*/ 2248607 w 4209222"/>
              <a:gd name="connsiteY111" fmla="*/ 2539069 h 2590578"/>
              <a:gd name="connsiteX112" fmla="*/ 2393567 w 4209222"/>
              <a:gd name="connsiteY112" fmla="*/ 2489702 h 2590578"/>
              <a:gd name="connsiteX113" fmla="*/ 2499395 w 4209222"/>
              <a:gd name="connsiteY113" fmla="*/ 2532328 h 2590578"/>
              <a:gd name="connsiteX114" fmla="*/ 2722719 w 4209222"/>
              <a:gd name="connsiteY114" fmla="*/ 2480546 h 2590578"/>
              <a:gd name="connsiteX115" fmla="*/ 2412462 w 4209222"/>
              <a:gd name="connsiteY115" fmla="*/ 2324173 h 2590578"/>
              <a:gd name="connsiteX116" fmla="*/ 2231999 w 4209222"/>
              <a:gd name="connsiteY116" fmla="*/ 2286950 h 2590578"/>
              <a:gd name="connsiteX117" fmla="*/ 2086221 w 4209222"/>
              <a:gd name="connsiteY117" fmla="*/ 2375540 h 2590578"/>
              <a:gd name="connsiteX118" fmla="*/ 2053022 w 4209222"/>
              <a:gd name="connsiteY118" fmla="*/ 2224959 h 2590578"/>
              <a:gd name="connsiteX119" fmla="*/ 1799376 w 4209222"/>
              <a:gd name="connsiteY119" fmla="*/ 2247895 h 2590578"/>
              <a:gd name="connsiteX120" fmla="*/ 1496240 w 4209222"/>
              <a:gd name="connsiteY120" fmla="*/ 2221283 h 2590578"/>
              <a:gd name="connsiteX121" fmla="*/ 1241095 w 4209222"/>
              <a:gd name="connsiteY121" fmla="*/ 2175216 h 2590578"/>
              <a:gd name="connsiteX122" fmla="*/ 1439111 w 4209222"/>
              <a:gd name="connsiteY122" fmla="*/ 1871482 h 2590578"/>
              <a:gd name="connsiteX123" fmla="*/ 1149168 w 4209222"/>
              <a:gd name="connsiteY123" fmla="*/ 1395542 h 2590578"/>
              <a:gd name="connsiteX124" fmla="*/ 1059743 w 4209222"/>
              <a:gd name="connsiteY124" fmla="*/ 1529679 h 2590578"/>
              <a:gd name="connsiteX125" fmla="*/ 920545 w 4209222"/>
              <a:gd name="connsiteY125" fmla="*/ 2427087 h 2590578"/>
              <a:gd name="connsiteX126" fmla="*/ 788410 w 4209222"/>
              <a:gd name="connsiteY126" fmla="*/ 2583641 h 2590578"/>
              <a:gd name="connsiteX127" fmla="*/ 0 w 4209222"/>
              <a:gd name="connsiteY127" fmla="*/ 2583641 h 259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09222" h="2590578">
                <a:moveTo>
                  <a:pt x="4209222" y="2590181"/>
                </a:moveTo>
                <a:cubicBezTo>
                  <a:pt x="3643710" y="2590181"/>
                  <a:pt x="3113285" y="2592998"/>
                  <a:pt x="2931283" y="2583641"/>
                </a:cubicBezTo>
                <a:cubicBezTo>
                  <a:pt x="2787681" y="2576229"/>
                  <a:pt x="2813244" y="2490473"/>
                  <a:pt x="2882844" y="2395796"/>
                </a:cubicBezTo>
                <a:cubicBezTo>
                  <a:pt x="3021945" y="2206567"/>
                  <a:pt x="3107164" y="1831193"/>
                  <a:pt x="3108526" y="1703743"/>
                </a:cubicBezTo>
                <a:cubicBezTo>
                  <a:pt x="3109140" y="1645726"/>
                  <a:pt x="3091844" y="1661304"/>
                  <a:pt x="3045254" y="1646474"/>
                </a:cubicBezTo>
                <a:cubicBezTo>
                  <a:pt x="3033667" y="1642792"/>
                  <a:pt x="2935713" y="1591251"/>
                  <a:pt x="2960974" y="1569589"/>
                </a:cubicBezTo>
                <a:cubicBezTo>
                  <a:pt x="2966732" y="1564649"/>
                  <a:pt x="3035776" y="1611058"/>
                  <a:pt x="3049171" y="1613195"/>
                </a:cubicBezTo>
                <a:cubicBezTo>
                  <a:pt x="3093263" y="1620218"/>
                  <a:pt x="3092351" y="1596258"/>
                  <a:pt x="3116418" y="1571048"/>
                </a:cubicBezTo>
                <a:cubicBezTo>
                  <a:pt x="3172016" y="1512810"/>
                  <a:pt x="3268836" y="1528043"/>
                  <a:pt x="3341096" y="1507759"/>
                </a:cubicBezTo>
                <a:cubicBezTo>
                  <a:pt x="3418233" y="1486110"/>
                  <a:pt x="3419481" y="1459676"/>
                  <a:pt x="3501232" y="1451285"/>
                </a:cubicBezTo>
                <a:cubicBezTo>
                  <a:pt x="3532030" y="1448126"/>
                  <a:pt x="3589849" y="1421788"/>
                  <a:pt x="3586998" y="1397698"/>
                </a:cubicBezTo>
                <a:cubicBezTo>
                  <a:pt x="3586193" y="1391021"/>
                  <a:pt x="3669903" y="1348049"/>
                  <a:pt x="3678891" y="1333272"/>
                </a:cubicBezTo>
                <a:cubicBezTo>
                  <a:pt x="3714743" y="1274451"/>
                  <a:pt x="3654543" y="1318305"/>
                  <a:pt x="3642771" y="1291736"/>
                </a:cubicBezTo>
                <a:cubicBezTo>
                  <a:pt x="3637707" y="1280280"/>
                  <a:pt x="3674733" y="1271959"/>
                  <a:pt x="3666952" y="1254566"/>
                </a:cubicBezTo>
                <a:cubicBezTo>
                  <a:pt x="3646997" y="1210132"/>
                  <a:pt x="3531795" y="1307529"/>
                  <a:pt x="3488287" y="1329557"/>
                </a:cubicBezTo>
                <a:cubicBezTo>
                  <a:pt x="3439362" y="1354327"/>
                  <a:pt x="3388036" y="1360609"/>
                  <a:pt x="3333641" y="1362034"/>
                </a:cubicBezTo>
                <a:cubicBezTo>
                  <a:pt x="3322439" y="1362330"/>
                  <a:pt x="3229547" y="1351061"/>
                  <a:pt x="3225143" y="1356937"/>
                </a:cubicBezTo>
                <a:cubicBezTo>
                  <a:pt x="3271429" y="1295144"/>
                  <a:pt x="3373142" y="1393664"/>
                  <a:pt x="3422975" y="1343237"/>
                </a:cubicBezTo>
                <a:cubicBezTo>
                  <a:pt x="3477538" y="1288017"/>
                  <a:pt x="3326347" y="1303830"/>
                  <a:pt x="3305406" y="1302029"/>
                </a:cubicBezTo>
                <a:cubicBezTo>
                  <a:pt x="3240607" y="1296455"/>
                  <a:pt x="3282707" y="1261844"/>
                  <a:pt x="3142939" y="1156170"/>
                </a:cubicBezTo>
                <a:cubicBezTo>
                  <a:pt x="3075602" y="1105260"/>
                  <a:pt x="3000424" y="1065883"/>
                  <a:pt x="2932470" y="1015892"/>
                </a:cubicBezTo>
                <a:cubicBezTo>
                  <a:pt x="2713969" y="855146"/>
                  <a:pt x="2839095" y="681978"/>
                  <a:pt x="2909577" y="630571"/>
                </a:cubicBezTo>
                <a:cubicBezTo>
                  <a:pt x="3092254" y="497343"/>
                  <a:pt x="3351168" y="763397"/>
                  <a:pt x="3251430" y="879337"/>
                </a:cubicBezTo>
                <a:cubicBezTo>
                  <a:pt x="3205390" y="932856"/>
                  <a:pt x="3202432" y="813563"/>
                  <a:pt x="3215645" y="782020"/>
                </a:cubicBezTo>
                <a:cubicBezTo>
                  <a:pt x="3295764" y="590832"/>
                  <a:pt x="3615371" y="511093"/>
                  <a:pt x="3617819" y="793926"/>
                </a:cubicBezTo>
                <a:cubicBezTo>
                  <a:pt x="3619395" y="973638"/>
                  <a:pt x="3366649" y="1088367"/>
                  <a:pt x="3231157" y="1278653"/>
                </a:cubicBezTo>
                <a:cubicBezTo>
                  <a:pt x="3207771" y="1311503"/>
                  <a:pt x="3191160" y="1314542"/>
                  <a:pt x="3147141" y="1317976"/>
                </a:cubicBezTo>
                <a:cubicBezTo>
                  <a:pt x="2983857" y="1330720"/>
                  <a:pt x="3010636" y="1344461"/>
                  <a:pt x="2956372" y="1465196"/>
                </a:cubicBezTo>
                <a:cubicBezTo>
                  <a:pt x="2932849" y="1517535"/>
                  <a:pt x="2938691" y="1477266"/>
                  <a:pt x="2909836" y="1492426"/>
                </a:cubicBezTo>
                <a:cubicBezTo>
                  <a:pt x="2857926" y="1519692"/>
                  <a:pt x="2900076" y="1604237"/>
                  <a:pt x="2829184" y="1766958"/>
                </a:cubicBezTo>
                <a:cubicBezTo>
                  <a:pt x="2795861" y="1843448"/>
                  <a:pt x="2635846" y="2021640"/>
                  <a:pt x="2633016" y="2024185"/>
                </a:cubicBezTo>
                <a:cubicBezTo>
                  <a:pt x="2591332" y="2061627"/>
                  <a:pt x="2517616" y="2056385"/>
                  <a:pt x="2488670" y="2108238"/>
                </a:cubicBezTo>
                <a:cubicBezTo>
                  <a:pt x="2438940" y="2197320"/>
                  <a:pt x="2518505" y="2250857"/>
                  <a:pt x="2609811" y="2092626"/>
                </a:cubicBezTo>
                <a:cubicBezTo>
                  <a:pt x="2677111" y="1975995"/>
                  <a:pt x="2590158" y="1914007"/>
                  <a:pt x="2544077" y="1813240"/>
                </a:cubicBezTo>
                <a:cubicBezTo>
                  <a:pt x="2504006" y="1725616"/>
                  <a:pt x="2534345" y="1628226"/>
                  <a:pt x="2507434" y="1537275"/>
                </a:cubicBezTo>
                <a:cubicBezTo>
                  <a:pt x="2470177" y="1411345"/>
                  <a:pt x="2375567" y="1417647"/>
                  <a:pt x="2269960" y="1376711"/>
                </a:cubicBezTo>
                <a:cubicBezTo>
                  <a:pt x="2079332" y="1302817"/>
                  <a:pt x="2129666" y="1203166"/>
                  <a:pt x="2057264" y="1163612"/>
                </a:cubicBezTo>
                <a:cubicBezTo>
                  <a:pt x="1958831" y="1109834"/>
                  <a:pt x="2014383" y="1229765"/>
                  <a:pt x="2037373" y="1263658"/>
                </a:cubicBezTo>
                <a:cubicBezTo>
                  <a:pt x="2098033" y="1353090"/>
                  <a:pt x="2217551" y="1879792"/>
                  <a:pt x="2206631" y="1911459"/>
                </a:cubicBezTo>
                <a:cubicBezTo>
                  <a:pt x="2178731" y="1992358"/>
                  <a:pt x="2193384" y="2018846"/>
                  <a:pt x="2215311" y="2044238"/>
                </a:cubicBezTo>
                <a:cubicBezTo>
                  <a:pt x="2233760" y="2065598"/>
                  <a:pt x="2295617" y="2099823"/>
                  <a:pt x="2310363" y="2063502"/>
                </a:cubicBezTo>
                <a:cubicBezTo>
                  <a:pt x="2320196" y="2039274"/>
                  <a:pt x="2244656" y="1972581"/>
                  <a:pt x="2220576" y="1970042"/>
                </a:cubicBezTo>
                <a:cubicBezTo>
                  <a:pt x="2184869" y="1966276"/>
                  <a:pt x="2219379" y="2028217"/>
                  <a:pt x="2240863" y="2049594"/>
                </a:cubicBezTo>
                <a:cubicBezTo>
                  <a:pt x="2278177" y="2086723"/>
                  <a:pt x="2395167" y="2061278"/>
                  <a:pt x="2424224" y="2027231"/>
                </a:cubicBezTo>
                <a:cubicBezTo>
                  <a:pt x="2476717" y="1965719"/>
                  <a:pt x="2392588" y="1858469"/>
                  <a:pt x="2332159" y="1831481"/>
                </a:cubicBezTo>
                <a:cubicBezTo>
                  <a:pt x="2314274" y="1823496"/>
                  <a:pt x="2277674" y="1833293"/>
                  <a:pt x="2262367" y="1835013"/>
                </a:cubicBezTo>
                <a:cubicBezTo>
                  <a:pt x="2216394" y="1829164"/>
                  <a:pt x="2221971" y="1780343"/>
                  <a:pt x="2184312" y="1638073"/>
                </a:cubicBezTo>
                <a:cubicBezTo>
                  <a:pt x="2169448" y="1581914"/>
                  <a:pt x="2141820" y="1398128"/>
                  <a:pt x="2129914" y="1370261"/>
                </a:cubicBezTo>
                <a:cubicBezTo>
                  <a:pt x="2157123" y="1423375"/>
                  <a:pt x="2192160" y="1512401"/>
                  <a:pt x="2207325" y="1571118"/>
                </a:cubicBezTo>
                <a:cubicBezTo>
                  <a:pt x="2222471" y="1629789"/>
                  <a:pt x="2224014" y="1697401"/>
                  <a:pt x="2246377" y="1752373"/>
                </a:cubicBezTo>
                <a:cubicBezTo>
                  <a:pt x="2258152" y="1781312"/>
                  <a:pt x="2276373" y="1809635"/>
                  <a:pt x="2250881" y="1841469"/>
                </a:cubicBezTo>
                <a:cubicBezTo>
                  <a:pt x="2228823" y="1867122"/>
                  <a:pt x="2206413" y="1917314"/>
                  <a:pt x="2242681" y="1951432"/>
                </a:cubicBezTo>
                <a:cubicBezTo>
                  <a:pt x="2352906" y="2055127"/>
                  <a:pt x="2517559" y="2009754"/>
                  <a:pt x="2453495" y="1914913"/>
                </a:cubicBezTo>
                <a:cubicBezTo>
                  <a:pt x="2382379" y="1809635"/>
                  <a:pt x="2282799" y="1826193"/>
                  <a:pt x="2250887" y="1622854"/>
                </a:cubicBezTo>
                <a:cubicBezTo>
                  <a:pt x="2225281" y="1459710"/>
                  <a:pt x="2110251" y="1132687"/>
                  <a:pt x="2016590" y="1211725"/>
                </a:cubicBezTo>
                <a:cubicBezTo>
                  <a:pt x="1956048" y="1262813"/>
                  <a:pt x="1621452" y="1173523"/>
                  <a:pt x="1610965" y="1057408"/>
                </a:cubicBezTo>
                <a:cubicBezTo>
                  <a:pt x="1605157" y="993100"/>
                  <a:pt x="1635632" y="933252"/>
                  <a:pt x="1638714" y="869668"/>
                </a:cubicBezTo>
                <a:cubicBezTo>
                  <a:pt x="1640847" y="825626"/>
                  <a:pt x="1625564" y="774471"/>
                  <a:pt x="1630632" y="730393"/>
                </a:cubicBezTo>
                <a:cubicBezTo>
                  <a:pt x="1632070" y="717883"/>
                  <a:pt x="1637041" y="657482"/>
                  <a:pt x="1624122" y="645237"/>
                </a:cubicBezTo>
                <a:cubicBezTo>
                  <a:pt x="1607102" y="629109"/>
                  <a:pt x="1608906" y="633921"/>
                  <a:pt x="1588897" y="604942"/>
                </a:cubicBezTo>
                <a:cubicBezTo>
                  <a:pt x="1562315" y="566440"/>
                  <a:pt x="1568976" y="435653"/>
                  <a:pt x="1612427" y="414803"/>
                </a:cubicBezTo>
                <a:cubicBezTo>
                  <a:pt x="1628274" y="407197"/>
                  <a:pt x="1629183" y="477042"/>
                  <a:pt x="1647300" y="466411"/>
                </a:cubicBezTo>
                <a:cubicBezTo>
                  <a:pt x="1679476" y="447529"/>
                  <a:pt x="1711273" y="507676"/>
                  <a:pt x="1877348" y="392702"/>
                </a:cubicBezTo>
                <a:cubicBezTo>
                  <a:pt x="2032400" y="285358"/>
                  <a:pt x="2125869" y="144761"/>
                  <a:pt x="2215888" y="316051"/>
                </a:cubicBezTo>
                <a:cubicBezTo>
                  <a:pt x="2283268" y="444269"/>
                  <a:pt x="2264004" y="500552"/>
                  <a:pt x="2249868" y="629605"/>
                </a:cubicBezTo>
                <a:cubicBezTo>
                  <a:pt x="2283617" y="590386"/>
                  <a:pt x="2312070" y="633838"/>
                  <a:pt x="2283345" y="697952"/>
                </a:cubicBezTo>
                <a:cubicBezTo>
                  <a:pt x="2268143" y="731888"/>
                  <a:pt x="2231972" y="763176"/>
                  <a:pt x="2182917" y="809538"/>
                </a:cubicBezTo>
                <a:cubicBezTo>
                  <a:pt x="2152119" y="838645"/>
                  <a:pt x="2134713" y="951071"/>
                  <a:pt x="1965012" y="1019276"/>
                </a:cubicBezTo>
                <a:cubicBezTo>
                  <a:pt x="1892581" y="1048387"/>
                  <a:pt x="1846339" y="1055939"/>
                  <a:pt x="1779331" y="1008866"/>
                </a:cubicBezTo>
                <a:cubicBezTo>
                  <a:pt x="1583981" y="871630"/>
                  <a:pt x="1636018" y="838501"/>
                  <a:pt x="1544158" y="755831"/>
                </a:cubicBezTo>
                <a:cubicBezTo>
                  <a:pt x="1415753" y="640267"/>
                  <a:pt x="1388490" y="525142"/>
                  <a:pt x="1506871" y="367149"/>
                </a:cubicBezTo>
                <a:cubicBezTo>
                  <a:pt x="1576827" y="273784"/>
                  <a:pt x="1610653" y="158612"/>
                  <a:pt x="1729595" y="92593"/>
                </a:cubicBezTo>
                <a:cubicBezTo>
                  <a:pt x="2246139" y="-194117"/>
                  <a:pt x="2483304" y="265074"/>
                  <a:pt x="2431189" y="390448"/>
                </a:cubicBezTo>
                <a:cubicBezTo>
                  <a:pt x="2369108" y="539805"/>
                  <a:pt x="2417949" y="717735"/>
                  <a:pt x="2385149" y="794463"/>
                </a:cubicBezTo>
                <a:cubicBezTo>
                  <a:pt x="2279760" y="1041035"/>
                  <a:pt x="1998667" y="859409"/>
                  <a:pt x="2014799" y="1125040"/>
                </a:cubicBezTo>
                <a:cubicBezTo>
                  <a:pt x="2021362" y="1233116"/>
                  <a:pt x="2086583" y="1676440"/>
                  <a:pt x="2021315" y="1729302"/>
                </a:cubicBezTo>
                <a:cubicBezTo>
                  <a:pt x="1930703" y="1802686"/>
                  <a:pt x="1766147" y="1430126"/>
                  <a:pt x="1688967" y="1335929"/>
                </a:cubicBezTo>
                <a:cubicBezTo>
                  <a:pt x="1619266" y="1250854"/>
                  <a:pt x="1512435" y="1175374"/>
                  <a:pt x="1578521" y="1057502"/>
                </a:cubicBezTo>
                <a:cubicBezTo>
                  <a:pt x="1629079" y="967323"/>
                  <a:pt x="1542213" y="946942"/>
                  <a:pt x="1470392" y="1052059"/>
                </a:cubicBezTo>
                <a:cubicBezTo>
                  <a:pt x="1381531" y="1182115"/>
                  <a:pt x="1461833" y="1426719"/>
                  <a:pt x="1483673" y="1544825"/>
                </a:cubicBezTo>
                <a:cubicBezTo>
                  <a:pt x="1490518" y="1581840"/>
                  <a:pt x="1481563" y="1667311"/>
                  <a:pt x="1543263" y="1651730"/>
                </a:cubicBezTo>
                <a:cubicBezTo>
                  <a:pt x="1567192" y="1645686"/>
                  <a:pt x="1560535" y="1616921"/>
                  <a:pt x="1558727" y="1608080"/>
                </a:cubicBezTo>
                <a:cubicBezTo>
                  <a:pt x="1539678" y="1550858"/>
                  <a:pt x="1475054" y="1283496"/>
                  <a:pt x="1483961" y="1255888"/>
                </a:cubicBezTo>
                <a:cubicBezTo>
                  <a:pt x="1498044" y="1212225"/>
                  <a:pt x="1753306" y="1523693"/>
                  <a:pt x="1744938" y="1596225"/>
                </a:cubicBezTo>
                <a:cubicBezTo>
                  <a:pt x="1737956" y="1656747"/>
                  <a:pt x="1767425" y="1628813"/>
                  <a:pt x="1793759" y="1684100"/>
                </a:cubicBezTo>
                <a:cubicBezTo>
                  <a:pt x="1825402" y="1750542"/>
                  <a:pt x="1799866" y="1839185"/>
                  <a:pt x="1817470" y="1911459"/>
                </a:cubicBezTo>
                <a:cubicBezTo>
                  <a:pt x="1835671" y="1986181"/>
                  <a:pt x="1877727" y="2075528"/>
                  <a:pt x="1873263" y="2154157"/>
                </a:cubicBezTo>
                <a:cubicBezTo>
                  <a:pt x="1868353" y="2240678"/>
                  <a:pt x="1773549" y="2207181"/>
                  <a:pt x="1711461" y="2190760"/>
                </a:cubicBezTo>
                <a:cubicBezTo>
                  <a:pt x="1659300" y="2176970"/>
                  <a:pt x="1630783" y="2165597"/>
                  <a:pt x="1608953" y="2113017"/>
                </a:cubicBezTo>
                <a:cubicBezTo>
                  <a:pt x="1588082" y="2062737"/>
                  <a:pt x="1595551" y="2026848"/>
                  <a:pt x="1595692" y="1972833"/>
                </a:cubicBezTo>
                <a:cubicBezTo>
                  <a:pt x="1595927" y="1881821"/>
                  <a:pt x="1580349" y="1781742"/>
                  <a:pt x="1542689" y="1691073"/>
                </a:cubicBezTo>
                <a:cubicBezTo>
                  <a:pt x="1537072" y="1677557"/>
                  <a:pt x="1578953" y="1665966"/>
                  <a:pt x="1573081" y="1632724"/>
                </a:cubicBezTo>
                <a:cubicBezTo>
                  <a:pt x="1569674" y="1616072"/>
                  <a:pt x="1533292" y="1596339"/>
                  <a:pt x="1513454" y="1611421"/>
                </a:cubicBezTo>
                <a:cubicBezTo>
                  <a:pt x="1483338" y="1634323"/>
                  <a:pt x="1524210" y="1712195"/>
                  <a:pt x="1532507" y="1735500"/>
                </a:cubicBezTo>
                <a:cubicBezTo>
                  <a:pt x="1603567" y="1935120"/>
                  <a:pt x="1562322" y="1953894"/>
                  <a:pt x="1573551" y="2059051"/>
                </a:cubicBezTo>
                <a:cubicBezTo>
                  <a:pt x="1583847" y="2155449"/>
                  <a:pt x="1692888" y="2247744"/>
                  <a:pt x="1791921" y="2192847"/>
                </a:cubicBezTo>
                <a:cubicBezTo>
                  <a:pt x="1804960" y="2185616"/>
                  <a:pt x="1832894" y="2166295"/>
                  <a:pt x="1819100" y="2152662"/>
                </a:cubicBezTo>
                <a:cubicBezTo>
                  <a:pt x="1790969" y="2124869"/>
                  <a:pt x="1759735" y="2216672"/>
                  <a:pt x="1694357" y="2190462"/>
                </a:cubicBezTo>
                <a:cubicBezTo>
                  <a:pt x="1687837" y="2187846"/>
                  <a:pt x="1629153" y="2146471"/>
                  <a:pt x="1646254" y="2132415"/>
                </a:cubicBezTo>
                <a:cubicBezTo>
                  <a:pt x="1672406" y="2110921"/>
                  <a:pt x="1718842" y="2191904"/>
                  <a:pt x="1732016" y="2199101"/>
                </a:cubicBezTo>
                <a:cubicBezTo>
                  <a:pt x="1784573" y="2227806"/>
                  <a:pt x="1966317" y="2291830"/>
                  <a:pt x="1863926" y="2005140"/>
                </a:cubicBezTo>
                <a:cubicBezTo>
                  <a:pt x="1801013" y="1828976"/>
                  <a:pt x="1857014" y="1709029"/>
                  <a:pt x="1798152" y="1635447"/>
                </a:cubicBezTo>
                <a:cubicBezTo>
                  <a:pt x="1787494" y="1622126"/>
                  <a:pt x="1758571" y="1598089"/>
                  <a:pt x="1739401" y="1609194"/>
                </a:cubicBezTo>
                <a:cubicBezTo>
                  <a:pt x="1717353" y="1621968"/>
                  <a:pt x="1743047" y="1657126"/>
                  <a:pt x="1766600" y="1657065"/>
                </a:cubicBezTo>
                <a:cubicBezTo>
                  <a:pt x="1884619" y="1656753"/>
                  <a:pt x="1670763" y="1383153"/>
                  <a:pt x="1576592" y="1275792"/>
                </a:cubicBezTo>
                <a:cubicBezTo>
                  <a:pt x="1559253" y="1256025"/>
                  <a:pt x="1531853" y="1194735"/>
                  <a:pt x="1511506" y="1184882"/>
                </a:cubicBezTo>
                <a:cubicBezTo>
                  <a:pt x="1490595" y="1174753"/>
                  <a:pt x="1394798" y="1210957"/>
                  <a:pt x="1367874" y="1216974"/>
                </a:cubicBezTo>
                <a:cubicBezTo>
                  <a:pt x="1239039" y="1245776"/>
                  <a:pt x="1128761" y="1276175"/>
                  <a:pt x="1070177" y="1408944"/>
                </a:cubicBezTo>
                <a:cubicBezTo>
                  <a:pt x="916538" y="1757122"/>
                  <a:pt x="960012" y="1977994"/>
                  <a:pt x="971744" y="2331575"/>
                </a:cubicBezTo>
                <a:cubicBezTo>
                  <a:pt x="982785" y="2664333"/>
                  <a:pt x="1009974" y="2572708"/>
                  <a:pt x="1570747" y="2588806"/>
                </a:cubicBezTo>
                <a:cubicBezTo>
                  <a:pt x="1685741" y="2592126"/>
                  <a:pt x="1880457" y="2574116"/>
                  <a:pt x="1992268" y="2542088"/>
                </a:cubicBezTo>
                <a:cubicBezTo>
                  <a:pt x="2138224" y="2500266"/>
                  <a:pt x="2147907" y="2563451"/>
                  <a:pt x="2248607" y="2539069"/>
                </a:cubicBezTo>
                <a:cubicBezTo>
                  <a:pt x="2298162" y="2527063"/>
                  <a:pt x="2341912" y="2493257"/>
                  <a:pt x="2393567" y="2489702"/>
                </a:cubicBezTo>
                <a:cubicBezTo>
                  <a:pt x="2441583" y="2486382"/>
                  <a:pt x="2459244" y="2516532"/>
                  <a:pt x="2499395" y="2532328"/>
                </a:cubicBezTo>
                <a:cubicBezTo>
                  <a:pt x="2564602" y="2557985"/>
                  <a:pt x="2682507" y="2545039"/>
                  <a:pt x="2722719" y="2480546"/>
                </a:cubicBezTo>
                <a:cubicBezTo>
                  <a:pt x="2724768" y="2477260"/>
                  <a:pt x="2439114" y="2342733"/>
                  <a:pt x="2412462" y="2324173"/>
                </a:cubicBezTo>
                <a:cubicBezTo>
                  <a:pt x="2352560" y="2282459"/>
                  <a:pt x="2303384" y="2247121"/>
                  <a:pt x="2231999" y="2286950"/>
                </a:cubicBezTo>
                <a:cubicBezTo>
                  <a:pt x="2202784" y="2303253"/>
                  <a:pt x="2121271" y="2386473"/>
                  <a:pt x="2086221" y="2375540"/>
                </a:cubicBezTo>
                <a:cubicBezTo>
                  <a:pt x="2038064" y="2360545"/>
                  <a:pt x="2083981" y="2256297"/>
                  <a:pt x="2053022" y="2224959"/>
                </a:cubicBezTo>
                <a:cubicBezTo>
                  <a:pt x="2014061" y="2185519"/>
                  <a:pt x="1845303" y="2241738"/>
                  <a:pt x="1799376" y="2247895"/>
                </a:cubicBezTo>
                <a:cubicBezTo>
                  <a:pt x="1690852" y="2262441"/>
                  <a:pt x="1598747" y="2260210"/>
                  <a:pt x="1496240" y="2221283"/>
                </a:cubicBezTo>
                <a:cubicBezTo>
                  <a:pt x="1477928" y="2214327"/>
                  <a:pt x="1249781" y="2135490"/>
                  <a:pt x="1241095" y="2175216"/>
                </a:cubicBezTo>
                <a:cubicBezTo>
                  <a:pt x="1181106" y="2449490"/>
                  <a:pt x="1443123" y="1935921"/>
                  <a:pt x="1439111" y="1871482"/>
                </a:cubicBezTo>
                <a:cubicBezTo>
                  <a:pt x="1417446" y="1523294"/>
                  <a:pt x="1224252" y="1414427"/>
                  <a:pt x="1149168" y="1395542"/>
                </a:cubicBezTo>
                <a:cubicBezTo>
                  <a:pt x="1099053" y="1382935"/>
                  <a:pt x="1074752" y="1496936"/>
                  <a:pt x="1059743" y="1529679"/>
                </a:cubicBezTo>
                <a:cubicBezTo>
                  <a:pt x="996766" y="1667090"/>
                  <a:pt x="852464" y="2019738"/>
                  <a:pt x="920545" y="2427087"/>
                </a:cubicBezTo>
                <a:cubicBezTo>
                  <a:pt x="934229" y="2508952"/>
                  <a:pt x="871429" y="2583641"/>
                  <a:pt x="788410" y="2583641"/>
                </a:cubicBezTo>
                <a:lnTo>
                  <a:pt x="0" y="2583641"/>
                </a:lnTo>
              </a:path>
            </a:pathLst>
          </a:custGeom>
          <a:noFill/>
          <a:ln w="19050" cap="flat">
            <a:solidFill>
              <a:schemeClr val="accent3"/>
            </a:solidFill>
            <a:prstDash val="solid"/>
            <a:round/>
          </a:ln>
        </p:spPr>
        <p:txBody>
          <a:bodyPr rtlCol="0" anchor="ctr"/>
          <a:lstStyle/>
          <a:p>
            <a:endParaRPr lang="fr-FR"/>
          </a:p>
        </p:txBody>
      </p:sp>
    </p:spTree>
    <p:extLst>
      <p:ext uri="{BB962C8B-B14F-4D97-AF65-F5344CB8AC3E}">
        <p14:creationId xmlns:p14="http://schemas.microsoft.com/office/powerpoint/2010/main" val="373211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388014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Diapositive think-cell" r:id="rId9" imgW="592" imgH="591" progId="TCLayout.ActiveDocument.1">
                  <p:embed/>
                </p:oleObj>
              </mc:Choice>
              <mc:Fallback>
                <p:oleObj name="Diapositive think-cell"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905000" y="3365729"/>
            <a:ext cx="8781288" cy="523220"/>
          </a:xfrm>
          <a:prstGeom prst="rect">
            <a:avLst/>
          </a:prstGeom>
        </p:spPr>
        <p:txBody>
          <a:bodyPr wrap="square">
            <a:noAutofit/>
          </a:bodyPr>
          <a:lstStyle>
            <a:lvl1pPr>
              <a:lnSpc>
                <a:spcPct val="105000"/>
              </a:lnSpc>
              <a:defRPr sz="3400"/>
            </a:lvl1pPr>
          </a:lstStyle>
          <a:p>
            <a:r>
              <a:rPr lang="fr-FR"/>
              <a:t>“Click to </a:t>
            </a:r>
            <a:r>
              <a:rPr lang="fr-FR" err="1"/>
              <a:t>add</a:t>
            </a:r>
            <a:r>
              <a:rPr lang="fr-FR"/>
              <a:t> </a:t>
            </a:r>
            <a:r>
              <a:rPr lang="fr-FR" err="1"/>
              <a:t>quote</a:t>
            </a:r>
            <a:endParaRPr lang="fr-F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905000" y="4094130"/>
            <a:ext cx="878128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add</a:t>
            </a:r>
            <a:r>
              <a:rPr lang="fr-FR"/>
              <a:t> </a:t>
            </a:r>
            <a:r>
              <a:rPr lang="fr-FR" err="1"/>
              <a:t>quote</a:t>
            </a:r>
            <a:r>
              <a:rPr lang="fr-FR"/>
              <a:t> source</a:t>
            </a:r>
          </a:p>
        </p:txBody>
      </p:sp>
      <p:sp>
        <p:nvSpPr>
          <p:cNvPr id="11" name="Rectangle 10">
            <a:extLst>
              <a:ext uri="{FF2B5EF4-FFF2-40B4-BE49-F238E27FC236}">
                <a16:creationId xmlns:a16="http://schemas.microsoft.com/office/drawing/2014/main" id="{AD68CD23-2E1D-41C5-932F-8EF811CA98F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BD7F91BA-4380-4A5A-9BCE-3EA81A57A2E3}"/>
              </a:ext>
            </a:extLst>
          </p:cNvPr>
          <p:cNvSpPr>
            <a:spLocks noChangeArrowheads="1"/>
          </p:cNvSpPr>
          <p:nvPr userDrawn="1">
            <p:custDataLst>
              <p:tags r:id="rId6"/>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8B75C04A-7C7A-45CC-8569-25AF6A96DA1D}"/>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2E761F3A-D885-421C-9EFA-3BFEE17738B1}"/>
              </a:ext>
            </a:extLst>
          </p:cNvPr>
          <p:cNvPicPr>
            <a:picLocks/>
          </p:cNvPicPr>
          <p:nvPr userDrawn="1"/>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3F0FE692-C2D2-4D89-8204-4ED59A521252}"/>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70DD0F-0155-4602-A080-F90183C72EF4}"/>
              </a:ext>
            </a:extLst>
          </p:cNvPr>
          <p:cNvSpPr txBox="1"/>
          <p:nvPr userDrawn="1"/>
        </p:nvSpPr>
        <p:spPr>
          <a:xfrm>
            <a:off x="539653" y="3168241"/>
            <a:ext cx="467111" cy="823299"/>
          </a:xfrm>
          <a:custGeom>
            <a:avLst/>
            <a:gdLst>
              <a:gd name="connsiteX0" fmla="*/ 213220 w 467111"/>
              <a:gd name="connsiteY0" fmla="*/ 0 h 823299"/>
              <a:gd name="connsiteX1" fmla="*/ 391314 w 467111"/>
              <a:gd name="connsiteY1" fmla="*/ 84425 h 823299"/>
              <a:gd name="connsiteX2" fmla="*/ 467111 w 467111"/>
              <a:gd name="connsiteY2" fmla="*/ 311818 h 823299"/>
              <a:gd name="connsiteX3" fmla="*/ 364815 w 467111"/>
              <a:gd name="connsiteY3" fmla="*/ 610079 h 823299"/>
              <a:gd name="connsiteX4" fmla="*/ 41905 w 467111"/>
              <a:gd name="connsiteY4" fmla="*/ 823299 h 823299"/>
              <a:gd name="connsiteX5" fmla="*/ 41905 w 467111"/>
              <a:gd name="connsiteY5" fmla="*/ 761675 h 823299"/>
              <a:gd name="connsiteX6" fmla="*/ 241567 w 467111"/>
              <a:gd name="connsiteY6" fmla="*/ 614393 h 823299"/>
              <a:gd name="connsiteX7" fmla="*/ 314283 w 467111"/>
              <a:gd name="connsiteY7" fmla="*/ 405487 h 823299"/>
              <a:gd name="connsiteX8" fmla="*/ 306889 w 467111"/>
              <a:gd name="connsiteY8" fmla="*/ 370978 h 823299"/>
              <a:gd name="connsiteX9" fmla="*/ 297029 w 467111"/>
              <a:gd name="connsiteY9" fmla="*/ 363583 h 823299"/>
              <a:gd name="connsiteX10" fmla="*/ 277309 w 467111"/>
              <a:gd name="connsiteY10" fmla="*/ 373443 h 823299"/>
              <a:gd name="connsiteX11" fmla="*/ 178710 w 467111"/>
              <a:gd name="connsiteY11" fmla="*/ 401790 h 823299"/>
              <a:gd name="connsiteX12" fmla="*/ 53613 w 467111"/>
              <a:gd name="connsiteY12" fmla="*/ 344479 h 823299"/>
              <a:gd name="connsiteX13" fmla="*/ 0 w 467111"/>
              <a:gd name="connsiteY13" fmla="*/ 208290 h 823299"/>
              <a:gd name="connsiteX14" fmla="*/ 61624 w 467111"/>
              <a:gd name="connsiteY14" fmla="*/ 62241 h 823299"/>
              <a:gd name="connsiteX15" fmla="*/ 213220 w 467111"/>
              <a:gd name="connsiteY15" fmla="*/ 0 h 823299"/>
              <a:gd name="connsiteX0" fmla="*/ 41905 w 467111"/>
              <a:gd name="connsiteY0" fmla="*/ 761675 h 853115"/>
              <a:gd name="connsiteX1" fmla="*/ 241567 w 467111"/>
              <a:gd name="connsiteY1" fmla="*/ 614393 h 853115"/>
              <a:gd name="connsiteX2" fmla="*/ 314283 w 467111"/>
              <a:gd name="connsiteY2" fmla="*/ 405487 h 853115"/>
              <a:gd name="connsiteX3" fmla="*/ 306889 w 467111"/>
              <a:gd name="connsiteY3" fmla="*/ 370978 h 853115"/>
              <a:gd name="connsiteX4" fmla="*/ 297029 w 467111"/>
              <a:gd name="connsiteY4" fmla="*/ 363583 h 853115"/>
              <a:gd name="connsiteX5" fmla="*/ 277309 w 467111"/>
              <a:gd name="connsiteY5" fmla="*/ 373443 h 853115"/>
              <a:gd name="connsiteX6" fmla="*/ 178710 w 467111"/>
              <a:gd name="connsiteY6" fmla="*/ 401790 h 853115"/>
              <a:gd name="connsiteX7" fmla="*/ 53613 w 467111"/>
              <a:gd name="connsiteY7" fmla="*/ 344479 h 853115"/>
              <a:gd name="connsiteX8" fmla="*/ 0 w 467111"/>
              <a:gd name="connsiteY8" fmla="*/ 208290 h 853115"/>
              <a:gd name="connsiteX9" fmla="*/ 61624 w 467111"/>
              <a:gd name="connsiteY9" fmla="*/ 62241 h 853115"/>
              <a:gd name="connsiteX10" fmla="*/ 213220 w 467111"/>
              <a:gd name="connsiteY10" fmla="*/ 0 h 853115"/>
              <a:gd name="connsiteX11" fmla="*/ 391314 w 467111"/>
              <a:gd name="connsiteY11" fmla="*/ 84425 h 853115"/>
              <a:gd name="connsiteX12" fmla="*/ 467111 w 467111"/>
              <a:gd name="connsiteY12" fmla="*/ 311818 h 853115"/>
              <a:gd name="connsiteX13" fmla="*/ 364815 w 467111"/>
              <a:gd name="connsiteY13" fmla="*/ 610079 h 853115"/>
              <a:gd name="connsiteX14" fmla="*/ 41905 w 467111"/>
              <a:gd name="connsiteY14" fmla="*/ 823299 h 853115"/>
              <a:gd name="connsiteX15" fmla="*/ 133345 w 467111"/>
              <a:gd name="connsiteY15" fmla="*/ 853115 h 853115"/>
              <a:gd name="connsiteX0" fmla="*/ 149067 w 574273"/>
              <a:gd name="connsiteY0" fmla="*/ 761675 h 826921"/>
              <a:gd name="connsiteX1" fmla="*/ 348729 w 574273"/>
              <a:gd name="connsiteY1" fmla="*/ 614393 h 826921"/>
              <a:gd name="connsiteX2" fmla="*/ 421445 w 574273"/>
              <a:gd name="connsiteY2" fmla="*/ 405487 h 826921"/>
              <a:gd name="connsiteX3" fmla="*/ 414051 w 574273"/>
              <a:gd name="connsiteY3" fmla="*/ 370978 h 826921"/>
              <a:gd name="connsiteX4" fmla="*/ 404191 w 574273"/>
              <a:gd name="connsiteY4" fmla="*/ 363583 h 826921"/>
              <a:gd name="connsiteX5" fmla="*/ 384471 w 574273"/>
              <a:gd name="connsiteY5" fmla="*/ 373443 h 826921"/>
              <a:gd name="connsiteX6" fmla="*/ 285872 w 574273"/>
              <a:gd name="connsiteY6" fmla="*/ 401790 h 826921"/>
              <a:gd name="connsiteX7" fmla="*/ 160775 w 574273"/>
              <a:gd name="connsiteY7" fmla="*/ 344479 h 826921"/>
              <a:gd name="connsiteX8" fmla="*/ 107162 w 574273"/>
              <a:gd name="connsiteY8" fmla="*/ 208290 h 826921"/>
              <a:gd name="connsiteX9" fmla="*/ 168786 w 574273"/>
              <a:gd name="connsiteY9" fmla="*/ 62241 h 826921"/>
              <a:gd name="connsiteX10" fmla="*/ 320382 w 574273"/>
              <a:gd name="connsiteY10" fmla="*/ 0 h 826921"/>
              <a:gd name="connsiteX11" fmla="*/ 498476 w 574273"/>
              <a:gd name="connsiteY11" fmla="*/ 84425 h 826921"/>
              <a:gd name="connsiteX12" fmla="*/ 574273 w 574273"/>
              <a:gd name="connsiteY12" fmla="*/ 311818 h 826921"/>
              <a:gd name="connsiteX13" fmla="*/ 471977 w 574273"/>
              <a:gd name="connsiteY13" fmla="*/ 610079 h 826921"/>
              <a:gd name="connsiteX14" fmla="*/ 149067 w 574273"/>
              <a:gd name="connsiteY14" fmla="*/ 823299 h 826921"/>
              <a:gd name="connsiteX15" fmla="*/ 0 w 574273"/>
              <a:gd name="connsiteY15" fmla="*/ 826921 h 826921"/>
              <a:gd name="connsiteX0" fmla="*/ 41905 w 467111"/>
              <a:gd name="connsiteY0" fmla="*/ 761675 h 823299"/>
              <a:gd name="connsiteX1" fmla="*/ 241567 w 467111"/>
              <a:gd name="connsiteY1" fmla="*/ 614393 h 823299"/>
              <a:gd name="connsiteX2" fmla="*/ 314283 w 467111"/>
              <a:gd name="connsiteY2" fmla="*/ 405487 h 823299"/>
              <a:gd name="connsiteX3" fmla="*/ 306889 w 467111"/>
              <a:gd name="connsiteY3" fmla="*/ 370978 h 823299"/>
              <a:gd name="connsiteX4" fmla="*/ 297029 w 467111"/>
              <a:gd name="connsiteY4" fmla="*/ 363583 h 823299"/>
              <a:gd name="connsiteX5" fmla="*/ 277309 w 467111"/>
              <a:gd name="connsiteY5" fmla="*/ 373443 h 823299"/>
              <a:gd name="connsiteX6" fmla="*/ 178710 w 467111"/>
              <a:gd name="connsiteY6" fmla="*/ 401790 h 823299"/>
              <a:gd name="connsiteX7" fmla="*/ 53613 w 467111"/>
              <a:gd name="connsiteY7" fmla="*/ 344479 h 823299"/>
              <a:gd name="connsiteX8" fmla="*/ 0 w 467111"/>
              <a:gd name="connsiteY8" fmla="*/ 208290 h 823299"/>
              <a:gd name="connsiteX9" fmla="*/ 61624 w 467111"/>
              <a:gd name="connsiteY9" fmla="*/ 62241 h 823299"/>
              <a:gd name="connsiteX10" fmla="*/ 213220 w 467111"/>
              <a:gd name="connsiteY10" fmla="*/ 0 h 823299"/>
              <a:gd name="connsiteX11" fmla="*/ 391314 w 467111"/>
              <a:gd name="connsiteY11" fmla="*/ 84425 h 823299"/>
              <a:gd name="connsiteX12" fmla="*/ 467111 w 467111"/>
              <a:gd name="connsiteY12" fmla="*/ 311818 h 823299"/>
              <a:gd name="connsiteX13" fmla="*/ 364815 w 467111"/>
              <a:gd name="connsiteY13" fmla="*/ 610079 h 823299"/>
              <a:gd name="connsiteX14" fmla="*/ 41905 w 467111"/>
              <a:gd name="connsiteY14" fmla="*/ 823299 h 8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111" h="823299">
                <a:moveTo>
                  <a:pt x="41905" y="761675"/>
                </a:moveTo>
                <a:cubicBezTo>
                  <a:pt x="126535" y="730452"/>
                  <a:pt x="193089" y="681358"/>
                  <a:pt x="241567" y="614393"/>
                </a:cubicBezTo>
                <a:cubicBezTo>
                  <a:pt x="290045" y="547428"/>
                  <a:pt x="314283" y="477793"/>
                  <a:pt x="314283" y="405487"/>
                </a:cubicBezTo>
                <a:cubicBezTo>
                  <a:pt x="314283" y="389876"/>
                  <a:pt x="311818" y="378373"/>
                  <a:pt x="306889" y="370978"/>
                </a:cubicBezTo>
                <a:cubicBezTo>
                  <a:pt x="304424" y="366048"/>
                  <a:pt x="301137" y="363583"/>
                  <a:pt x="297029" y="363583"/>
                </a:cubicBezTo>
                <a:cubicBezTo>
                  <a:pt x="292920" y="363583"/>
                  <a:pt x="286347" y="366869"/>
                  <a:pt x="277309" y="373443"/>
                </a:cubicBezTo>
                <a:cubicBezTo>
                  <a:pt x="251016" y="392341"/>
                  <a:pt x="218150" y="401790"/>
                  <a:pt x="178710" y="401790"/>
                </a:cubicBezTo>
                <a:cubicBezTo>
                  <a:pt x="131054" y="401790"/>
                  <a:pt x="89355" y="382686"/>
                  <a:pt x="53613" y="344479"/>
                </a:cubicBezTo>
                <a:cubicBezTo>
                  <a:pt x="17871" y="306272"/>
                  <a:pt x="0" y="260876"/>
                  <a:pt x="0" y="208290"/>
                </a:cubicBezTo>
                <a:cubicBezTo>
                  <a:pt x="0" y="152417"/>
                  <a:pt x="20542" y="103734"/>
                  <a:pt x="61624" y="62241"/>
                </a:cubicBezTo>
                <a:cubicBezTo>
                  <a:pt x="102707" y="20747"/>
                  <a:pt x="153239" y="0"/>
                  <a:pt x="213220" y="0"/>
                </a:cubicBezTo>
                <a:cubicBezTo>
                  <a:pt x="281417" y="0"/>
                  <a:pt x="340782" y="28142"/>
                  <a:pt x="391314" y="84425"/>
                </a:cubicBezTo>
                <a:cubicBezTo>
                  <a:pt x="441845" y="140709"/>
                  <a:pt x="467111" y="216506"/>
                  <a:pt x="467111" y="311818"/>
                </a:cubicBezTo>
                <a:cubicBezTo>
                  <a:pt x="467111" y="422742"/>
                  <a:pt x="433013" y="522162"/>
                  <a:pt x="364815" y="610079"/>
                </a:cubicBezTo>
                <a:cubicBezTo>
                  <a:pt x="296618" y="697996"/>
                  <a:pt x="188981" y="769070"/>
                  <a:pt x="41905" y="823299"/>
                </a:cubicBezTo>
              </a:path>
            </a:pathLst>
          </a:custGeom>
          <a:noFill/>
          <a:ln w="15875" cap="rnd">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300"/>
              </a:spcBef>
              <a:spcAft>
                <a:spcPts val="300"/>
              </a:spcAft>
              <a:buNone/>
            </a:pPr>
            <a:endParaRPr lang="en-US" sz="19900" b="1" noProof="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63510CD-8211-4311-84E9-8119B8316D46}"/>
              </a:ext>
            </a:extLst>
          </p:cNvPr>
          <p:cNvSpPr txBox="1"/>
          <p:nvPr userDrawn="1"/>
        </p:nvSpPr>
        <p:spPr>
          <a:xfrm>
            <a:off x="1165921" y="3168241"/>
            <a:ext cx="467111" cy="823299"/>
          </a:xfrm>
          <a:custGeom>
            <a:avLst/>
            <a:gdLst>
              <a:gd name="connsiteX0" fmla="*/ 213220 w 467111"/>
              <a:gd name="connsiteY0" fmla="*/ 0 h 823299"/>
              <a:gd name="connsiteX1" fmla="*/ 391314 w 467111"/>
              <a:gd name="connsiteY1" fmla="*/ 84425 h 823299"/>
              <a:gd name="connsiteX2" fmla="*/ 467111 w 467111"/>
              <a:gd name="connsiteY2" fmla="*/ 311818 h 823299"/>
              <a:gd name="connsiteX3" fmla="*/ 364815 w 467111"/>
              <a:gd name="connsiteY3" fmla="*/ 610079 h 823299"/>
              <a:gd name="connsiteX4" fmla="*/ 41905 w 467111"/>
              <a:gd name="connsiteY4" fmla="*/ 823299 h 823299"/>
              <a:gd name="connsiteX5" fmla="*/ 41905 w 467111"/>
              <a:gd name="connsiteY5" fmla="*/ 761675 h 823299"/>
              <a:gd name="connsiteX6" fmla="*/ 241567 w 467111"/>
              <a:gd name="connsiteY6" fmla="*/ 614393 h 823299"/>
              <a:gd name="connsiteX7" fmla="*/ 314283 w 467111"/>
              <a:gd name="connsiteY7" fmla="*/ 405487 h 823299"/>
              <a:gd name="connsiteX8" fmla="*/ 306889 w 467111"/>
              <a:gd name="connsiteY8" fmla="*/ 370978 h 823299"/>
              <a:gd name="connsiteX9" fmla="*/ 297029 w 467111"/>
              <a:gd name="connsiteY9" fmla="*/ 363583 h 823299"/>
              <a:gd name="connsiteX10" fmla="*/ 277309 w 467111"/>
              <a:gd name="connsiteY10" fmla="*/ 373443 h 823299"/>
              <a:gd name="connsiteX11" fmla="*/ 178710 w 467111"/>
              <a:gd name="connsiteY11" fmla="*/ 401790 h 823299"/>
              <a:gd name="connsiteX12" fmla="*/ 53613 w 467111"/>
              <a:gd name="connsiteY12" fmla="*/ 344479 h 823299"/>
              <a:gd name="connsiteX13" fmla="*/ 0 w 467111"/>
              <a:gd name="connsiteY13" fmla="*/ 208290 h 823299"/>
              <a:gd name="connsiteX14" fmla="*/ 61624 w 467111"/>
              <a:gd name="connsiteY14" fmla="*/ 62241 h 823299"/>
              <a:gd name="connsiteX15" fmla="*/ 213220 w 467111"/>
              <a:gd name="connsiteY15" fmla="*/ 0 h 823299"/>
              <a:gd name="connsiteX0" fmla="*/ 41905 w 467111"/>
              <a:gd name="connsiteY0" fmla="*/ 761675 h 853115"/>
              <a:gd name="connsiteX1" fmla="*/ 241567 w 467111"/>
              <a:gd name="connsiteY1" fmla="*/ 614393 h 853115"/>
              <a:gd name="connsiteX2" fmla="*/ 314283 w 467111"/>
              <a:gd name="connsiteY2" fmla="*/ 405487 h 853115"/>
              <a:gd name="connsiteX3" fmla="*/ 306889 w 467111"/>
              <a:gd name="connsiteY3" fmla="*/ 370978 h 853115"/>
              <a:gd name="connsiteX4" fmla="*/ 297029 w 467111"/>
              <a:gd name="connsiteY4" fmla="*/ 363583 h 853115"/>
              <a:gd name="connsiteX5" fmla="*/ 277309 w 467111"/>
              <a:gd name="connsiteY5" fmla="*/ 373443 h 853115"/>
              <a:gd name="connsiteX6" fmla="*/ 178710 w 467111"/>
              <a:gd name="connsiteY6" fmla="*/ 401790 h 853115"/>
              <a:gd name="connsiteX7" fmla="*/ 53613 w 467111"/>
              <a:gd name="connsiteY7" fmla="*/ 344479 h 853115"/>
              <a:gd name="connsiteX8" fmla="*/ 0 w 467111"/>
              <a:gd name="connsiteY8" fmla="*/ 208290 h 853115"/>
              <a:gd name="connsiteX9" fmla="*/ 61624 w 467111"/>
              <a:gd name="connsiteY9" fmla="*/ 62241 h 853115"/>
              <a:gd name="connsiteX10" fmla="*/ 213220 w 467111"/>
              <a:gd name="connsiteY10" fmla="*/ 0 h 853115"/>
              <a:gd name="connsiteX11" fmla="*/ 391314 w 467111"/>
              <a:gd name="connsiteY11" fmla="*/ 84425 h 853115"/>
              <a:gd name="connsiteX12" fmla="*/ 467111 w 467111"/>
              <a:gd name="connsiteY12" fmla="*/ 311818 h 853115"/>
              <a:gd name="connsiteX13" fmla="*/ 364815 w 467111"/>
              <a:gd name="connsiteY13" fmla="*/ 610079 h 853115"/>
              <a:gd name="connsiteX14" fmla="*/ 41905 w 467111"/>
              <a:gd name="connsiteY14" fmla="*/ 823299 h 853115"/>
              <a:gd name="connsiteX15" fmla="*/ 133345 w 467111"/>
              <a:gd name="connsiteY15" fmla="*/ 853115 h 853115"/>
              <a:gd name="connsiteX0" fmla="*/ 149067 w 574273"/>
              <a:gd name="connsiteY0" fmla="*/ 761675 h 826921"/>
              <a:gd name="connsiteX1" fmla="*/ 348729 w 574273"/>
              <a:gd name="connsiteY1" fmla="*/ 614393 h 826921"/>
              <a:gd name="connsiteX2" fmla="*/ 421445 w 574273"/>
              <a:gd name="connsiteY2" fmla="*/ 405487 h 826921"/>
              <a:gd name="connsiteX3" fmla="*/ 414051 w 574273"/>
              <a:gd name="connsiteY3" fmla="*/ 370978 h 826921"/>
              <a:gd name="connsiteX4" fmla="*/ 404191 w 574273"/>
              <a:gd name="connsiteY4" fmla="*/ 363583 h 826921"/>
              <a:gd name="connsiteX5" fmla="*/ 384471 w 574273"/>
              <a:gd name="connsiteY5" fmla="*/ 373443 h 826921"/>
              <a:gd name="connsiteX6" fmla="*/ 285872 w 574273"/>
              <a:gd name="connsiteY6" fmla="*/ 401790 h 826921"/>
              <a:gd name="connsiteX7" fmla="*/ 160775 w 574273"/>
              <a:gd name="connsiteY7" fmla="*/ 344479 h 826921"/>
              <a:gd name="connsiteX8" fmla="*/ 107162 w 574273"/>
              <a:gd name="connsiteY8" fmla="*/ 208290 h 826921"/>
              <a:gd name="connsiteX9" fmla="*/ 168786 w 574273"/>
              <a:gd name="connsiteY9" fmla="*/ 62241 h 826921"/>
              <a:gd name="connsiteX10" fmla="*/ 320382 w 574273"/>
              <a:gd name="connsiteY10" fmla="*/ 0 h 826921"/>
              <a:gd name="connsiteX11" fmla="*/ 498476 w 574273"/>
              <a:gd name="connsiteY11" fmla="*/ 84425 h 826921"/>
              <a:gd name="connsiteX12" fmla="*/ 574273 w 574273"/>
              <a:gd name="connsiteY12" fmla="*/ 311818 h 826921"/>
              <a:gd name="connsiteX13" fmla="*/ 471977 w 574273"/>
              <a:gd name="connsiteY13" fmla="*/ 610079 h 826921"/>
              <a:gd name="connsiteX14" fmla="*/ 149067 w 574273"/>
              <a:gd name="connsiteY14" fmla="*/ 823299 h 826921"/>
              <a:gd name="connsiteX15" fmla="*/ 0 w 574273"/>
              <a:gd name="connsiteY15" fmla="*/ 826921 h 826921"/>
              <a:gd name="connsiteX0" fmla="*/ 41905 w 467111"/>
              <a:gd name="connsiteY0" fmla="*/ 761675 h 823299"/>
              <a:gd name="connsiteX1" fmla="*/ 241567 w 467111"/>
              <a:gd name="connsiteY1" fmla="*/ 614393 h 823299"/>
              <a:gd name="connsiteX2" fmla="*/ 314283 w 467111"/>
              <a:gd name="connsiteY2" fmla="*/ 405487 h 823299"/>
              <a:gd name="connsiteX3" fmla="*/ 306889 w 467111"/>
              <a:gd name="connsiteY3" fmla="*/ 370978 h 823299"/>
              <a:gd name="connsiteX4" fmla="*/ 297029 w 467111"/>
              <a:gd name="connsiteY4" fmla="*/ 363583 h 823299"/>
              <a:gd name="connsiteX5" fmla="*/ 277309 w 467111"/>
              <a:gd name="connsiteY5" fmla="*/ 373443 h 823299"/>
              <a:gd name="connsiteX6" fmla="*/ 178710 w 467111"/>
              <a:gd name="connsiteY6" fmla="*/ 401790 h 823299"/>
              <a:gd name="connsiteX7" fmla="*/ 53613 w 467111"/>
              <a:gd name="connsiteY7" fmla="*/ 344479 h 823299"/>
              <a:gd name="connsiteX8" fmla="*/ 0 w 467111"/>
              <a:gd name="connsiteY8" fmla="*/ 208290 h 823299"/>
              <a:gd name="connsiteX9" fmla="*/ 61624 w 467111"/>
              <a:gd name="connsiteY9" fmla="*/ 62241 h 823299"/>
              <a:gd name="connsiteX10" fmla="*/ 213220 w 467111"/>
              <a:gd name="connsiteY10" fmla="*/ 0 h 823299"/>
              <a:gd name="connsiteX11" fmla="*/ 391314 w 467111"/>
              <a:gd name="connsiteY11" fmla="*/ 84425 h 823299"/>
              <a:gd name="connsiteX12" fmla="*/ 467111 w 467111"/>
              <a:gd name="connsiteY12" fmla="*/ 311818 h 823299"/>
              <a:gd name="connsiteX13" fmla="*/ 364815 w 467111"/>
              <a:gd name="connsiteY13" fmla="*/ 610079 h 823299"/>
              <a:gd name="connsiteX14" fmla="*/ 41905 w 467111"/>
              <a:gd name="connsiteY14" fmla="*/ 823299 h 8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111" h="823299">
                <a:moveTo>
                  <a:pt x="41905" y="761675"/>
                </a:moveTo>
                <a:cubicBezTo>
                  <a:pt x="126535" y="730452"/>
                  <a:pt x="193089" y="681358"/>
                  <a:pt x="241567" y="614393"/>
                </a:cubicBezTo>
                <a:cubicBezTo>
                  <a:pt x="290045" y="547428"/>
                  <a:pt x="314283" y="477793"/>
                  <a:pt x="314283" y="405487"/>
                </a:cubicBezTo>
                <a:cubicBezTo>
                  <a:pt x="314283" y="389876"/>
                  <a:pt x="311818" y="378373"/>
                  <a:pt x="306889" y="370978"/>
                </a:cubicBezTo>
                <a:cubicBezTo>
                  <a:pt x="304424" y="366048"/>
                  <a:pt x="301137" y="363583"/>
                  <a:pt x="297029" y="363583"/>
                </a:cubicBezTo>
                <a:cubicBezTo>
                  <a:pt x="292920" y="363583"/>
                  <a:pt x="286347" y="366869"/>
                  <a:pt x="277309" y="373443"/>
                </a:cubicBezTo>
                <a:cubicBezTo>
                  <a:pt x="251016" y="392341"/>
                  <a:pt x="218150" y="401790"/>
                  <a:pt x="178710" y="401790"/>
                </a:cubicBezTo>
                <a:cubicBezTo>
                  <a:pt x="131054" y="401790"/>
                  <a:pt x="89355" y="382686"/>
                  <a:pt x="53613" y="344479"/>
                </a:cubicBezTo>
                <a:cubicBezTo>
                  <a:pt x="17871" y="306272"/>
                  <a:pt x="0" y="260876"/>
                  <a:pt x="0" y="208290"/>
                </a:cubicBezTo>
                <a:cubicBezTo>
                  <a:pt x="0" y="152417"/>
                  <a:pt x="20542" y="103734"/>
                  <a:pt x="61624" y="62241"/>
                </a:cubicBezTo>
                <a:cubicBezTo>
                  <a:pt x="102707" y="20747"/>
                  <a:pt x="153239" y="0"/>
                  <a:pt x="213220" y="0"/>
                </a:cubicBezTo>
                <a:cubicBezTo>
                  <a:pt x="281417" y="0"/>
                  <a:pt x="340782" y="28142"/>
                  <a:pt x="391314" y="84425"/>
                </a:cubicBezTo>
                <a:cubicBezTo>
                  <a:pt x="441845" y="140709"/>
                  <a:pt x="467111" y="216506"/>
                  <a:pt x="467111" y="311818"/>
                </a:cubicBezTo>
                <a:cubicBezTo>
                  <a:pt x="467111" y="422742"/>
                  <a:pt x="433013" y="522162"/>
                  <a:pt x="364815" y="610079"/>
                </a:cubicBezTo>
                <a:cubicBezTo>
                  <a:pt x="296618" y="697996"/>
                  <a:pt x="188981" y="769070"/>
                  <a:pt x="41905" y="823299"/>
                </a:cubicBezTo>
              </a:path>
            </a:pathLst>
          </a:custGeom>
          <a:noFill/>
          <a:ln w="15875" cap="rnd">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300"/>
              </a:spcBef>
              <a:spcAft>
                <a:spcPts val="300"/>
              </a:spcAft>
              <a:buNone/>
            </a:pPr>
            <a:endParaRPr lang="en-US" sz="19900" b="1" noProof="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6A120AC3-56D5-4FDB-9268-4D5D772B24A6}"/>
              </a:ext>
            </a:extLst>
          </p:cNvPr>
          <p:cNvCxnSpPr>
            <a:cxnSpLocks/>
          </p:cNvCxnSpPr>
          <p:nvPr userDrawn="1"/>
        </p:nvCxnSpPr>
        <p:spPr>
          <a:xfrm>
            <a:off x="-1" y="3991540"/>
            <a:ext cx="581559" cy="0"/>
          </a:xfrm>
          <a:prstGeom prst="line">
            <a:avLst/>
          </a:prstGeom>
          <a:ln w="15875" cap="rnd">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F636E1-8633-49EE-9DF2-A5A010F0DFB5}"/>
              </a:ext>
            </a:extLst>
          </p:cNvPr>
          <p:cNvCxnSpPr>
            <a:cxnSpLocks/>
          </p:cNvCxnSpPr>
          <p:nvPr userDrawn="1"/>
        </p:nvCxnSpPr>
        <p:spPr>
          <a:xfrm>
            <a:off x="581558" y="3928834"/>
            <a:ext cx="626268" cy="0"/>
          </a:xfrm>
          <a:prstGeom prst="line">
            <a:avLst/>
          </a:prstGeom>
          <a:ln w="15875" cap="rnd">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B67340-457B-489D-903F-5A07C08203B7}"/>
              </a:ext>
            </a:extLst>
          </p:cNvPr>
          <p:cNvCxnSpPr>
            <a:cxnSpLocks/>
          </p:cNvCxnSpPr>
          <p:nvPr userDrawn="1"/>
        </p:nvCxnSpPr>
        <p:spPr>
          <a:xfrm>
            <a:off x="1207826" y="3991540"/>
            <a:ext cx="1357574" cy="0"/>
          </a:xfrm>
          <a:prstGeom prst="line">
            <a:avLst/>
          </a:prstGeom>
          <a:ln w="15875" cap="rnd">
            <a:gradFill>
              <a:gsLst>
                <a:gs pos="0">
                  <a:schemeClr val="accent3"/>
                </a:gs>
                <a:gs pos="100000">
                  <a:schemeClr val="accent3">
                    <a:alpha val="0"/>
                  </a:schemeClr>
                </a:gs>
              </a:gsLst>
              <a:lin ang="0" scaled="0"/>
            </a:gra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22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E092-EF3C-4379-BB7C-B56929EEC408}"/>
              </a:ext>
            </a:extLst>
          </p:cNvPr>
          <p:cNvSpPr>
            <a:spLocks noGrp="1"/>
          </p:cNvSpPr>
          <p:nvPr>
            <p:ph type="title"/>
          </p:nvPr>
        </p:nvSpPr>
        <p:spPr/>
        <p:txBody>
          <a:bodyPr/>
          <a:lstStyle/>
          <a:p>
            <a:r>
              <a:rPr lang="en-US"/>
              <a:t>Click to edit Master title style</a:t>
            </a:r>
            <a:endParaRPr lang="fr-FR"/>
          </a:p>
        </p:txBody>
      </p:sp>
      <p:sp>
        <p:nvSpPr>
          <p:cNvPr id="29" name="3. Subtitle">
            <a:extLst>
              <a:ext uri="{FF2B5EF4-FFF2-40B4-BE49-F238E27FC236}">
                <a16:creationId xmlns:a16="http://schemas.microsoft.com/office/drawing/2014/main" id="{E8468655-7519-4D88-BD2F-F0FC55D5076D}"/>
              </a:ext>
            </a:extLst>
          </p:cNvPr>
          <p:cNvSpPr>
            <a:spLocks noGrp="1"/>
          </p:cNvSpPr>
          <p:nvPr>
            <p:ph type="subTitle" idx="1"/>
            <p:custDataLst>
              <p:tags r:id="rId1"/>
            </p:custDataLst>
          </p:nvPr>
        </p:nvSpPr>
        <p:spPr>
          <a:xfrm>
            <a:off x="554736" y="948133"/>
            <a:ext cx="11082528" cy="276999"/>
          </a:xfrm>
          <a:prstGeom prst="rect">
            <a:avLst/>
          </a:prstGeom>
        </p:spPr>
        <p:txBody>
          <a:bodyPr vert="horz" wrap="square" lIns="0" tIns="0" rIns="0" bIns="0" rtlCol="0">
            <a:spAutoFit/>
          </a:bodyPr>
          <a:lstStyle>
            <a:lvl1pPr>
              <a:defRPr lang="fr-FR" sz="1800" b="0" dirty="0"/>
            </a:lvl1pPr>
          </a:lstStyle>
          <a:p>
            <a:pPr lvl="0">
              <a:buNone/>
            </a:pPr>
            <a:r>
              <a:rPr lang="fr-FR"/>
              <a:t>Click to edit Master subtitle style</a:t>
            </a:r>
          </a:p>
        </p:txBody>
      </p:sp>
    </p:spTree>
    <p:extLst>
      <p:ext uri="{BB962C8B-B14F-4D97-AF65-F5344CB8AC3E}">
        <p14:creationId xmlns:p14="http://schemas.microsoft.com/office/powerpoint/2010/main" val="446412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B7D6A-C45B-6B48-9BD3-CFD6EA6156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E9533E-9CE2-324D-A41F-D2E4F3F440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DB64A-1C1C-BF47-A3D4-B7605F30A88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777367B-7943-4944-AC3E-3B1D332C4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B3409D-656E-5D47-9AF8-637389083864}"/>
              </a:ext>
            </a:extLst>
          </p:cNvPr>
          <p:cNvSpPr>
            <a:spLocks noGrp="1"/>
          </p:cNvSpPr>
          <p:nvPr>
            <p:ph type="sldNum" sz="quarter" idx="12"/>
          </p:nvPr>
        </p:nvSpPr>
        <p:spPr/>
        <p:txBody>
          <a:bodyPr/>
          <a:lstStyle/>
          <a:p>
            <a:fld id="{7A8E0697-29D8-F54C-BC64-65304C5A9085}" type="slidenum">
              <a:rPr lang="fr-FR" smtClean="0"/>
              <a:t>‹#›</a:t>
            </a:fld>
            <a:endParaRPr lang="fr-FR"/>
          </a:p>
        </p:txBody>
      </p:sp>
    </p:spTree>
    <p:extLst>
      <p:ext uri="{BB962C8B-B14F-4D97-AF65-F5344CB8AC3E}">
        <p14:creationId xmlns:p14="http://schemas.microsoft.com/office/powerpoint/2010/main" val="3815250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12356543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900"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a:prstGeom prst="rect">
            <a:avLst/>
          </a:prstGeom>
        </p:spPr>
        <p:txBody>
          <a:bodyPr/>
          <a:lstStyle/>
          <a:p>
            <a:r>
              <a:rPr lang="fr-FR">
                <a:latin typeface="Arial"/>
                <a:ea typeface="+mn-ea"/>
              </a:rPr>
              <a:t>| Titre du document</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7636178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00"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700">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16325252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300" kern="800" cap="none" baseline="0">
                <a:solidFill>
                  <a:schemeClr val="bg1"/>
                </a:solidFill>
              </a:defRPr>
            </a:lvl1pPr>
            <a:lvl2pPr marL="578986" indent="0">
              <a:lnSpc>
                <a:spcPct val="80000"/>
              </a:lnSpc>
              <a:buNone/>
              <a:defRPr sz="4300">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900"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9554798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00" kern="800" cap="all" baseline="0"/>
            </a:lvl1pPr>
            <a:lvl2pPr marL="578986" indent="0">
              <a:buNone/>
              <a:defRPr sz="4300"/>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900"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19531129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6" y="116632"/>
            <a:ext cx="8839928" cy="720008"/>
          </a:xfrm>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3"/>
          </p:nvPr>
        </p:nvSpPr>
        <p:spPr>
          <a:xfrm>
            <a:off x="545004" y="6333323"/>
            <a:ext cx="9235315" cy="365125"/>
          </a:xfrm>
          <a:prstGeom prst="rect">
            <a:avLst/>
          </a:prstGeom>
        </p:spPr>
        <p:txBody>
          <a:bodyPr/>
          <a:lstStyle>
            <a:lvl1pPr>
              <a:defRPr sz="1100"/>
            </a:lvl1pPr>
          </a:lstStyle>
          <a:p>
            <a:r>
              <a:rPr lang="fr-FR">
                <a:latin typeface="Arial"/>
                <a:ea typeface="+mn-ea"/>
              </a:rPr>
              <a:t>| Titre du document</a:t>
            </a:r>
          </a:p>
        </p:txBody>
      </p:sp>
      <p:pic>
        <p:nvPicPr>
          <p:cNvPr id="7" name="Picture 6" descr="Text&#10;&#10;Description automatically generated">
            <a:extLst>
              <a:ext uri="{FF2B5EF4-FFF2-40B4-BE49-F238E27FC236}">
                <a16:creationId xmlns:a16="http://schemas.microsoft.com/office/drawing/2014/main" id="{6EFA699D-DAFD-4311-9592-7071D15C15B8}"/>
              </a:ext>
            </a:extLst>
          </p:cNvPr>
          <p:cNvPicPr>
            <a:picLocks noChangeAspect="1"/>
          </p:cNvPicPr>
          <p:nvPr userDrawn="1"/>
        </p:nvPicPr>
        <p:blipFill rotWithShape="1">
          <a:blip r:embed="rId2"/>
          <a:srcRect l="26505"/>
          <a:stretch/>
        </p:blipFill>
        <p:spPr>
          <a:xfrm>
            <a:off x="9943373" y="0"/>
            <a:ext cx="1912195" cy="908720"/>
          </a:xfrm>
          <a:prstGeom prst="rect">
            <a:avLst/>
          </a:prstGeom>
        </p:spPr>
      </p:pic>
    </p:spTree>
    <p:extLst>
      <p:ext uri="{BB962C8B-B14F-4D97-AF65-F5344CB8AC3E}">
        <p14:creationId xmlns:p14="http://schemas.microsoft.com/office/powerpoint/2010/main" val="40893679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28225206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9"/>
          </p:nvPr>
        </p:nvSpPr>
        <p:spPr>
          <a:xfrm>
            <a:off x="545004" y="6333323"/>
            <a:ext cx="9235315" cy="365125"/>
          </a:xfrm>
          <a:prstGeom prst="rect">
            <a:avLst/>
          </a:prstGeom>
        </p:spPr>
        <p:txBody>
          <a:bodyPr/>
          <a:lstStyle>
            <a:lvl1pPr>
              <a:defRPr sz="1100"/>
            </a:lvl1pPr>
          </a:lstStyle>
          <a:p>
            <a:r>
              <a:rPr lang="fr-FR">
                <a:latin typeface="Arial"/>
                <a:ea typeface="+mn-ea"/>
              </a:rPr>
              <a:t>| Titre du document</a:t>
            </a:r>
          </a:p>
        </p:txBody>
      </p:sp>
      <p:sp>
        <p:nvSpPr>
          <p:cNvPr id="7" name="Espace réservé du texte 2"/>
          <p:cNvSpPr>
            <a:spLocks noGrp="1"/>
          </p:cNvSpPr>
          <p:nvPr>
            <p:ph idx="1" hasCustomPrompt="1"/>
          </p:nvPr>
        </p:nvSpPr>
        <p:spPr>
          <a:xfrm>
            <a:off x="1103445" y="1124744"/>
            <a:ext cx="10753195" cy="4992555"/>
          </a:xfrm>
          <a:prstGeom prst="rect">
            <a:avLst/>
          </a:prstGeom>
        </p:spPr>
        <p:txBody>
          <a:bodyPr vert="horz" lIns="0" tIns="0" rIns="0" bIns="0" rtlCol="0">
            <a:normAutofit/>
          </a:bodyPr>
          <a:lstStyle>
            <a:lvl4pPr>
              <a:defRPr sz="1900"/>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900"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02208635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a:t>
            </a:fld>
            <a:endParaRPr lang="fr-FR"/>
          </a:p>
        </p:txBody>
      </p:sp>
      <p:sp>
        <p:nvSpPr>
          <p:cNvPr id="11" name="Espace réservé du contenu 10"/>
          <p:cNvSpPr>
            <a:spLocks noGrp="1"/>
          </p:cNvSpPr>
          <p:nvPr>
            <p:ph sz="quarter" idx="16" hasCustomPrompt="1"/>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900">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900"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hasCustomPrompt="1"/>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900">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900"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39352374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700"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a:solidFill>
                    <a:srgbClr val="575757"/>
                  </a:solidFill>
                </a:rPr>
                <a:t>@esante_gouv_fr</a:t>
              </a:r>
            </a:p>
            <a:p>
              <a:pPr algn="l"/>
              <a:endParaRPr lang="fr-FR" sz="400" b="0">
                <a:solidFill>
                  <a:srgbClr val="575757"/>
                </a:solidFill>
              </a:endParaRPr>
            </a:p>
            <a:p>
              <a:pPr algn="l"/>
              <a:endParaRPr lang="fr-FR" sz="700" b="0">
                <a:solidFill>
                  <a:srgbClr val="575757"/>
                </a:solidFill>
              </a:endParaRPr>
            </a:p>
            <a:p>
              <a:pPr algn="l"/>
              <a:r>
                <a:rPr lang="fr-FR" sz="1200" b="0">
                  <a:solidFill>
                    <a:srgbClr val="575757"/>
                  </a:solidFill>
                </a:rPr>
                <a:t>linkedin.com/</a:t>
              </a:r>
              <a:r>
                <a:rPr lang="fr-FR" sz="1200" b="0" err="1">
                  <a:solidFill>
                    <a:srgbClr val="575757"/>
                  </a:solidFill>
                </a:rPr>
                <a:t>company</a:t>
              </a:r>
              <a:r>
                <a:rPr lang="fr-FR" sz="1200" b="0">
                  <a:solidFill>
                    <a:srgbClr val="575757"/>
                  </a:solidFill>
                </a:rPr>
                <a:t>/agence-du-</a:t>
              </a:r>
              <a:r>
                <a:rPr lang="fr-FR" sz="1200" b="0" err="1">
                  <a:solidFill>
                    <a:srgbClr val="575757"/>
                  </a:solidFill>
                </a:rPr>
                <a:t>numerique</a:t>
              </a:r>
              <a:r>
                <a:rPr lang="fr-FR" sz="1200" b="0">
                  <a:solidFill>
                    <a:srgbClr val="575757"/>
                  </a:solidFill>
                </a:rPr>
                <a:t>-</a:t>
              </a:r>
              <a:r>
                <a:rPr lang="fr-FR" sz="1200" b="0" err="1">
                  <a:solidFill>
                    <a:srgbClr val="575757"/>
                  </a:solidFill>
                </a:rPr>
                <a:t>en-sante</a:t>
              </a:r>
              <a:endParaRPr lang="fr-FR" sz="1100" b="0">
                <a:solidFill>
                  <a:srgbClr val="575757"/>
                </a:solidFill>
              </a:endParaRPr>
            </a:p>
          </p:txBody>
        </p:sp>
      </p:grpSp>
    </p:spTree>
    <p:extLst>
      <p:ext uri="{BB962C8B-B14F-4D97-AF65-F5344CB8AC3E}">
        <p14:creationId xmlns:p14="http://schemas.microsoft.com/office/powerpoint/2010/main" val="393783859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00"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700">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0644318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858573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Diapositive think-cell" r:id="rId8" imgW="592" imgH="591" progId="TCLayout.ActiveDocument.1">
                  <p:embed/>
                </p:oleObj>
              </mc:Choice>
              <mc:Fallback>
                <p:oleObj name="Diapositive think-cell"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9" name="Picture 18" descr="Text&#10;&#10;Description automatically generated">
            <a:extLst>
              <a:ext uri="{FF2B5EF4-FFF2-40B4-BE49-F238E27FC236}">
                <a16:creationId xmlns:a16="http://schemas.microsoft.com/office/drawing/2014/main" id="{F16ED0EB-E2B0-4FF3-AE68-010376F075A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51941" y="6139141"/>
            <a:ext cx="2868077" cy="641739"/>
          </a:xfrm>
          <a:prstGeom prst="rect">
            <a:avLst/>
          </a:prstGeom>
        </p:spPr>
      </p:pic>
      <p:pic>
        <p:nvPicPr>
          <p:cNvPr id="21" name="Picture 20">
            <a:extLst>
              <a:ext uri="{FF2B5EF4-FFF2-40B4-BE49-F238E27FC236}">
                <a16:creationId xmlns:a16="http://schemas.microsoft.com/office/drawing/2014/main" id="{AAA0149D-EC66-453B-8751-0932692F866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4724400" y="332546"/>
            <a:ext cx="1371600" cy="1371600"/>
          </a:xfrm>
          <a:prstGeom prst="rect">
            <a:avLst/>
          </a:prstGeom>
        </p:spPr>
      </p:pic>
      <p:pic>
        <p:nvPicPr>
          <p:cNvPr id="22" name="Picture 21" descr="Logo&#10;&#10;Description automatically generated">
            <a:extLst>
              <a:ext uri="{FF2B5EF4-FFF2-40B4-BE49-F238E27FC236}">
                <a16:creationId xmlns:a16="http://schemas.microsoft.com/office/drawing/2014/main" id="{39336795-10E5-4AF1-8DC4-280B4825A89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6400800" y="307146"/>
            <a:ext cx="1371600" cy="1371600"/>
          </a:xfrm>
          <a:prstGeom prst="rect">
            <a:avLst/>
          </a:prstGeom>
        </p:spPr>
      </p:pic>
      <p:sp>
        <p:nvSpPr>
          <p:cNvPr id="23" name="Rectangle 22">
            <a:extLst>
              <a:ext uri="{FF2B5EF4-FFF2-40B4-BE49-F238E27FC236}">
                <a16:creationId xmlns:a16="http://schemas.microsoft.com/office/drawing/2014/main" id="{F14780DC-FA9C-4B03-BDD2-82C556B2357E}"/>
              </a:ext>
            </a:extLst>
          </p:cNvPr>
          <p:cNvSpPr/>
          <p:nvPr userDrawn="1"/>
        </p:nvSpPr>
        <p:spPr>
          <a:xfrm>
            <a:off x="577608" y="2237589"/>
            <a:ext cx="11640059" cy="369289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4" name="Documenttype">
            <a:extLst>
              <a:ext uri="{FF2B5EF4-FFF2-40B4-BE49-F238E27FC236}">
                <a16:creationId xmlns:a16="http://schemas.microsoft.com/office/drawing/2014/main" id="{02449FE3-3ADC-4F58-B3D1-3E310595BE90}"/>
              </a:ext>
            </a:extLst>
          </p:cNvPr>
          <p:cNvSpPr>
            <a:spLocks noGrp="1"/>
          </p:cNvSpPr>
          <p:nvPr>
            <p:ph type="body" sz="quarter" idx="13" hasCustomPrompt="1"/>
            <p:custDataLst>
              <p:tags r:id="rId4"/>
            </p:custDataLst>
          </p:nvPr>
        </p:nvSpPr>
        <p:spPr>
          <a:xfrm>
            <a:off x="837059" y="5181600"/>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25" name="Subtitle">
            <a:extLst>
              <a:ext uri="{FF2B5EF4-FFF2-40B4-BE49-F238E27FC236}">
                <a16:creationId xmlns:a16="http://schemas.microsoft.com/office/drawing/2014/main" id="{90C91EE7-18CD-4939-975C-4A0F6BE4F0CD}"/>
              </a:ext>
            </a:extLst>
          </p:cNvPr>
          <p:cNvSpPr>
            <a:spLocks noGrp="1"/>
          </p:cNvSpPr>
          <p:nvPr>
            <p:ph type="subTitle" idx="1"/>
            <p:custDataLst>
              <p:tags r:id="rId5"/>
            </p:custDataLst>
          </p:nvPr>
        </p:nvSpPr>
        <p:spPr>
          <a:xfrm>
            <a:off x="837059" y="4110236"/>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6" name="Title">
            <a:extLst>
              <a:ext uri="{FF2B5EF4-FFF2-40B4-BE49-F238E27FC236}">
                <a16:creationId xmlns:a16="http://schemas.microsoft.com/office/drawing/2014/main" id="{556D089E-FD83-4B6E-AAA8-CFE63158937F}"/>
              </a:ext>
            </a:extLst>
          </p:cNvPr>
          <p:cNvSpPr>
            <a:spLocks noGrp="1"/>
          </p:cNvSpPr>
          <p:nvPr>
            <p:ph type="title"/>
            <p:custDataLst>
              <p:tags r:id="rId6"/>
            </p:custDataLst>
          </p:nvPr>
        </p:nvSpPr>
        <p:spPr>
          <a:xfrm>
            <a:off x="837059" y="2522950"/>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13" name="Picture 2">
            <a:extLst>
              <a:ext uri="{FF2B5EF4-FFF2-40B4-BE49-F238E27FC236}">
                <a16:creationId xmlns:a16="http://schemas.microsoft.com/office/drawing/2014/main" id="{5D3747D0-1E29-44B2-B489-52A99151D34C}"/>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263352" y="77120"/>
            <a:ext cx="2672717" cy="160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86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43414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Diapositive think-cell" r:id="rId9" imgW="413" imgH="416" progId="TCLayout.ActiveDocument.1">
                  <p:embed/>
                </p:oleObj>
              </mc:Choice>
              <mc:Fallback>
                <p:oleObj name="Diapositive think-cell"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428571" y="273318"/>
            <a:ext cx="9357687" cy="568786"/>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428570" y="907032"/>
            <a:ext cx="9357687" cy="25406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13994"/>
            <a:ext cx="422275" cy="202483"/>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1238034" y="867968"/>
            <a:ext cx="571255" cy="571255"/>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5516" y="15386"/>
            <a:ext cx="1312065" cy="826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2CB6EE1-FDF3-4993-8D29-E840671AFF9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517488" y="867968"/>
            <a:ext cx="581478" cy="581478"/>
          </a:xfrm>
          <a:prstGeom prst="rect">
            <a:avLst/>
          </a:prstGeom>
        </p:spPr>
      </p:pic>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9336" y="6397510"/>
            <a:ext cx="1673023" cy="374343"/>
          </a:xfrm>
          <a:prstGeom prst="rect">
            <a:avLst/>
          </a:prstGeom>
        </p:spPr>
      </p:pic>
    </p:spTree>
    <p:extLst>
      <p:ext uri="{BB962C8B-B14F-4D97-AF65-F5344CB8AC3E}">
        <p14:creationId xmlns:p14="http://schemas.microsoft.com/office/powerpoint/2010/main" val="2077805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Diapositive think-cell" r:id="rId9" imgW="413" imgH="416" progId="TCLayout.ActiveDocument.1">
                  <p:embed/>
                </p:oleObj>
              </mc:Choice>
              <mc:Fallback>
                <p:oleObj name="Diapositive think-cell"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428571" y="273318"/>
            <a:ext cx="9357687" cy="568786"/>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428570" y="907032"/>
            <a:ext cx="9357687" cy="25406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13994"/>
            <a:ext cx="422275" cy="202483"/>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238034" y="867968"/>
            <a:ext cx="571255" cy="571255"/>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5516" y="15386"/>
            <a:ext cx="1312065" cy="826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2CB6EE1-FDF3-4993-8D29-E840671AFF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17488" y="867968"/>
            <a:ext cx="581478" cy="581478"/>
          </a:xfrm>
          <a:prstGeom prst="rect">
            <a:avLst/>
          </a:prstGeom>
        </p:spPr>
      </p:pic>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9336" y="6397510"/>
            <a:ext cx="1673023" cy="374343"/>
          </a:xfrm>
          <a:prstGeom prst="rect">
            <a:avLst/>
          </a:prstGeom>
        </p:spPr>
      </p:pic>
    </p:spTree>
    <p:extLst>
      <p:ext uri="{BB962C8B-B14F-4D97-AF65-F5344CB8AC3E}">
        <p14:creationId xmlns:p14="http://schemas.microsoft.com/office/powerpoint/2010/main" val="4101147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Diapositive think-cell" r:id="rId8" imgW="592" imgH="591" progId="TCLayout.ActiveDocument.1">
                  <p:embed/>
                </p:oleObj>
              </mc:Choice>
              <mc:Fallback>
                <p:oleObj name="Diapositive think-cell"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9" name="Picture 18" descr="Text&#10;&#10;Description automatically generated">
            <a:extLst>
              <a:ext uri="{FF2B5EF4-FFF2-40B4-BE49-F238E27FC236}">
                <a16:creationId xmlns:a16="http://schemas.microsoft.com/office/drawing/2014/main" id="{F16ED0EB-E2B0-4FF3-AE68-010376F075A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1941" y="6139141"/>
            <a:ext cx="2868077" cy="641739"/>
          </a:xfrm>
          <a:prstGeom prst="rect">
            <a:avLst/>
          </a:prstGeom>
        </p:spPr>
      </p:pic>
      <p:pic>
        <p:nvPicPr>
          <p:cNvPr id="21" name="Picture 20">
            <a:extLst>
              <a:ext uri="{FF2B5EF4-FFF2-40B4-BE49-F238E27FC236}">
                <a16:creationId xmlns:a16="http://schemas.microsoft.com/office/drawing/2014/main" id="{AAA0149D-EC66-453B-8751-0932692F86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724400" y="332546"/>
            <a:ext cx="1371600" cy="1371600"/>
          </a:xfrm>
          <a:prstGeom prst="rect">
            <a:avLst/>
          </a:prstGeom>
        </p:spPr>
      </p:pic>
      <p:pic>
        <p:nvPicPr>
          <p:cNvPr id="22" name="Picture 21" descr="Logo&#10;&#10;Description automatically generated">
            <a:extLst>
              <a:ext uri="{FF2B5EF4-FFF2-40B4-BE49-F238E27FC236}">
                <a16:creationId xmlns:a16="http://schemas.microsoft.com/office/drawing/2014/main" id="{39336795-10E5-4AF1-8DC4-280B4825A89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400800" y="307146"/>
            <a:ext cx="1371600" cy="1371600"/>
          </a:xfrm>
          <a:prstGeom prst="rect">
            <a:avLst/>
          </a:prstGeom>
        </p:spPr>
      </p:pic>
      <p:sp>
        <p:nvSpPr>
          <p:cNvPr id="23" name="Rectangle 22">
            <a:extLst>
              <a:ext uri="{FF2B5EF4-FFF2-40B4-BE49-F238E27FC236}">
                <a16:creationId xmlns:a16="http://schemas.microsoft.com/office/drawing/2014/main" id="{F14780DC-FA9C-4B03-BDD2-82C556B2357E}"/>
              </a:ext>
            </a:extLst>
          </p:cNvPr>
          <p:cNvSpPr/>
          <p:nvPr userDrawn="1"/>
        </p:nvSpPr>
        <p:spPr>
          <a:xfrm>
            <a:off x="577608" y="2237589"/>
            <a:ext cx="11640059" cy="369289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4" name="Documenttype">
            <a:extLst>
              <a:ext uri="{FF2B5EF4-FFF2-40B4-BE49-F238E27FC236}">
                <a16:creationId xmlns:a16="http://schemas.microsoft.com/office/drawing/2014/main" id="{02449FE3-3ADC-4F58-B3D1-3E310595BE90}"/>
              </a:ext>
            </a:extLst>
          </p:cNvPr>
          <p:cNvSpPr>
            <a:spLocks noGrp="1"/>
          </p:cNvSpPr>
          <p:nvPr>
            <p:ph type="body" sz="quarter" idx="13" hasCustomPrompt="1"/>
            <p:custDataLst>
              <p:tags r:id="rId4"/>
            </p:custDataLst>
          </p:nvPr>
        </p:nvSpPr>
        <p:spPr>
          <a:xfrm>
            <a:off x="837059" y="5181600"/>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25" name="Subtitle">
            <a:extLst>
              <a:ext uri="{FF2B5EF4-FFF2-40B4-BE49-F238E27FC236}">
                <a16:creationId xmlns:a16="http://schemas.microsoft.com/office/drawing/2014/main" id="{90C91EE7-18CD-4939-975C-4A0F6BE4F0CD}"/>
              </a:ext>
            </a:extLst>
          </p:cNvPr>
          <p:cNvSpPr>
            <a:spLocks noGrp="1"/>
          </p:cNvSpPr>
          <p:nvPr>
            <p:ph type="subTitle" idx="1"/>
            <p:custDataLst>
              <p:tags r:id="rId5"/>
            </p:custDataLst>
          </p:nvPr>
        </p:nvSpPr>
        <p:spPr>
          <a:xfrm>
            <a:off x="837059" y="4110236"/>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6" name="Title">
            <a:extLst>
              <a:ext uri="{FF2B5EF4-FFF2-40B4-BE49-F238E27FC236}">
                <a16:creationId xmlns:a16="http://schemas.microsoft.com/office/drawing/2014/main" id="{556D089E-FD83-4B6E-AAA8-CFE63158937F}"/>
              </a:ext>
            </a:extLst>
          </p:cNvPr>
          <p:cNvSpPr>
            <a:spLocks noGrp="1"/>
          </p:cNvSpPr>
          <p:nvPr>
            <p:ph type="title"/>
            <p:custDataLst>
              <p:tags r:id="rId6"/>
            </p:custDataLst>
          </p:nvPr>
        </p:nvSpPr>
        <p:spPr>
          <a:xfrm>
            <a:off x="837059" y="2522950"/>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13" name="Picture 2">
            <a:extLst>
              <a:ext uri="{FF2B5EF4-FFF2-40B4-BE49-F238E27FC236}">
                <a16:creationId xmlns:a16="http://schemas.microsoft.com/office/drawing/2014/main" id="{5D3747D0-1E29-44B2-B489-52A99151D34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3352" y="77120"/>
            <a:ext cx="2672717" cy="160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2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6" y="116632"/>
            <a:ext cx="8839928" cy="720008"/>
          </a:xfrm>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3"/>
          </p:nvPr>
        </p:nvSpPr>
        <p:spPr/>
        <p:txBody>
          <a:bodyPr/>
          <a:lstStyle>
            <a:lvl1pPr>
              <a:defRPr sz="1067"/>
            </a:lvl1pPr>
          </a:lstStyle>
          <a:p>
            <a:r>
              <a:rPr lang="fr-FR">
                <a:latin typeface="Arial"/>
                <a:ea typeface="+mn-ea"/>
              </a:rPr>
              <a:t>| Titre du document</a:t>
            </a:r>
          </a:p>
        </p:txBody>
      </p:sp>
      <p:pic>
        <p:nvPicPr>
          <p:cNvPr id="7" name="Picture 6" descr="Text&#10;&#10;Description automatically generated">
            <a:extLst>
              <a:ext uri="{FF2B5EF4-FFF2-40B4-BE49-F238E27FC236}">
                <a16:creationId xmlns:a16="http://schemas.microsoft.com/office/drawing/2014/main" id="{256D628E-570C-4635-A434-8948ED69F6A2}"/>
              </a:ext>
            </a:extLst>
          </p:cNvPr>
          <p:cNvPicPr>
            <a:picLocks noChangeAspect="1"/>
          </p:cNvPicPr>
          <p:nvPr userDrawn="1"/>
        </p:nvPicPr>
        <p:blipFill rotWithShape="1">
          <a:blip r:embed="rId2"/>
          <a:srcRect l="26505"/>
          <a:stretch/>
        </p:blipFill>
        <p:spPr>
          <a:xfrm>
            <a:off x="9943373" y="0"/>
            <a:ext cx="1912195" cy="908720"/>
          </a:xfrm>
          <a:prstGeom prst="rect">
            <a:avLst/>
          </a:prstGeom>
        </p:spPr>
      </p:pic>
    </p:spTree>
    <p:extLst>
      <p:ext uri="{BB962C8B-B14F-4D97-AF65-F5344CB8AC3E}">
        <p14:creationId xmlns:p14="http://schemas.microsoft.com/office/powerpoint/2010/main" val="21346564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9"/>
          </p:nvPr>
        </p:nvSpPr>
        <p:spPr/>
        <p:txBody>
          <a:bodyPr/>
          <a:lstStyle>
            <a:lvl1pPr>
              <a:defRPr sz="1067"/>
            </a:lvl1pPr>
          </a:lstStyle>
          <a:p>
            <a:r>
              <a:rPr lang="fr-FR">
                <a:latin typeface="Arial"/>
                <a:ea typeface="+mn-ea"/>
              </a:rPr>
              <a:t>| Titre du document</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8164774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8739295"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a:latin typeface="Arial"/>
                <a:ea typeface="+mn-ea"/>
              </a:rPr>
              <a:t>| Titre du document</a:t>
            </a:r>
          </a:p>
        </p:txBody>
      </p:sp>
      <p:pic>
        <p:nvPicPr>
          <p:cNvPr id="7" name="Picture 6" descr="Text&#10;&#10;Description automatically generated">
            <a:extLst>
              <a:ext uri="{FF2B5EF4-FFF2-40B4-BE49-F238E27FC236}">
                <a16:creationId xmlns:a16="http://schemas.microsoft.com/office/drawing/2014/main" id="{9654A286-3546-459A-A12E-E7B21879951B}"/>
              </a:ext>
            </a:extLst>
          </p:cNvPr>
          <p:cNvPicPr>
            <a:picLocks noChangeAspect="1"/>
          </p:cNvPicPr>
          <p:nvPr userDrawn="1"/>
        </p:nvPicPr>
        <p:blipFill rotWithShape="1">
          <a:blip r:embed="rId2"/>
          <a:srcRect l="26505"/>
          <a:stretch/>
        </p:blipFill>
        <p:spPr>
          <a:xfrm>
            <a:off x="9943373" y="0"/>
            <a:ext cx="1912195" cy="908720"/>
          </a:xfrm>
          <a:prstGeom prst="rect">
            <a:avLst/>
          </a:prstGeom>
        </p:spPr>
      </p:pic>
    </p:spTree>
    <p:extLst>
      <p:ext uri="{BB962C8B-B14F-4D97-AF65-F5344CB8AC3E}">
        <p14:creationId xmlns:p14="http://schemas.microsoft.com/office/powerpoint/2010/main" val="30784176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a:solidFill>
                    <a:srgbClr val="575757"/>
                  </a:solidFill>
                </a:rPr>
                <a:t>@esante_gouv_fr</a:t>
              </a:r>
            </a:p>
            <a:p>
              <a:pPr algn="l"/>
              <a:endParaRPr lang="fr-FR" sz="400" b="0">
                <a:solidFill>
                  <a:srgbClr val="575757"/>
                </a:solidFill>
              </a:endParaRPr>
            </a:p>
            <a:p>
              <a:pPr algn="l"/>
              <a:endParaRPr lang="fr-FR" sz="667" b="0">
                <a:solidFill>
                  <a:srgbClr val="575757"/>
                </a:solidFill>
              </a:endParaRPr>
            </a:p>
            <a:p>
              <a:pPr algn="l"/>
              <a:r>
                <a:rPr lang="fr-FR" sz="1200" b="0">
                  <a:solidFill>
                    <a:srgbClr val="575757"/>
                  </a:solidFill>
                </a:rPr>
                <a:t>linkedin.com/company/agence-du-numerique-en-sante</a:t>
              </a:r>
              <a:endParaRPr lang="fr-FR" sz="1067" b="0">
                <a:solidFill>
                  <a:srgbClr val="575757"/>
                </a:solidFill>
              </a:endParaRPr>
            </a:p>
          </p:txBody>
        </p:sp>
      </p:grpSp>
    </p:spTree>
    <p:extLst>
      <p:ext uri="{BB962C8B-B14F-4D97-AF65-F5344CB8AC3E}">
        <p14:creationId xmlns:p14="http://schemas.microsoft.com/office/powerpoint/2010/main" val="35347446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a:t>
            </a:fld>
            <a:endParaRPr lang="fr-F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6A4A60EE-9D13-3442-9796-E718C6343EC1}" type="datetime1">
              <a:rPr lang="fr-FR" cap="all" smtClean="0"/>
              <a:pPr/>
              <a:t>10/05/2022</a:t>
            </a:fld>
            <a:endParaRPr lang="fr-FR" cap="all"/>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a:t>Sous-titre</a:t>
            </a:r>
          </a:p>
          <a:p>
            <a:pPr lvl="0"/>
            <a:endParaRPr lang="fr-FR"/>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377910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oleObject" Target="../embeddings/oleObject2.bin"/><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ags" Target="../tags/tag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vmlDrawing" Target="../drawings/vmlDrawing2.v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tags" Target="../tags/tag20.xml"/><Relationship Id="rId3" Type="http://schemas.openxmlformats.org/officeDocument/2006/relationships/slideLayout" Target="../slideLayouts/slideLayout30.xml"/><Relationship Id="rId21" Type="http://schemas.openxmlformats.org/officeDocument/2006/relationships/tags" Target="../tags/tag15.xml"/><Relationship Id="rId7" Type="http://schemas.openxmlformats.org/officeDocument/2006/relationships/slideLayout" Target="../slideLayouts/slideLayout34.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2" Type="http://schemas.openxmlformats.org/officeDocument/2006/relationships/slideLayout" Target="../slideLayouts/slideLayout29.xml"/><Relationship Id="rId16" Type="http://schemas.openxmlformats.org/officeDocument/2006/relationships/tags" Target="../tags/tag10.xml"/><Relationship Id="rId20" Type="http://schemas.openxmlformats.org/officeDocument/2006/relationships/tags" Target="../tags/tag14.xml"/><Relationship Id="rId29" Type="http://schemas.openxmlformats.org/officeDocument/2006/relationships/tags" Target="../tags/tag2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32.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tags" Target="../tags/tag22.xml"/><Relationship Id="rId10" Type="http://schemas.openxmlformats.org/officeDocument/2006/relationships/tags" Target="../tags/tag4.xml"/><Relationship Id="rId19" Type="http://schemas.openxmlformats.org/officeDocument/2006/relationships/tags" Target="../tags/tag13.xml"/><Relationship Id="rId31" Type="http://schemas.openxmlformats.org/officeDocument/2006/relationships/image" Target="../media/image12.emf"/><Relationship Id="rId4" Type="http://schemas.openxmlformats.org/officeDocument/2006/relationships/slideLayout" Target="../slideLayouts/slideLayout31.xml"/><Relationship Id="rId9" Type="http://schemas.openxmlformats.org/officeDocument/2006/relationships/vmlDrawing" Target="../drawings/vmlDrawing3.v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tags" Target="../tags/tag21.xml"/><Relationship Id="rId30"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oleObject" Target="../embeddings/oleObject8.bin"/><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ags" Target="../tags/tag4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vmlDrawing" Target="../drawings/vmlDrawing8.v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image" Target="../media/image12.emf"/><Relationship Id="rId3" Type="http://schemas.openxmlformats.org/officeDocument/2006/relationships/theme" Target="../theme/theme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oleObject" Target="../embeddings/oleObject9.bin"/><Relationship Id="rId2" Type="http://schemas.openxmlformats.org/officeDocument/2006/relationships/slideLayout" Target="../slideLayouts/slideLayout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slideLayout" Target="../slideLayouts/slideLayout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tags" Target="../tags/tag67.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vmlDrawing" Target="../drawings/vmlDrawing9.v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image" Target="../media/image12.emf"/><Relationship Id="rId3" Type="http://schemas.openxmlformats.org/officeDocument/2006/relationships/theme" Target="../theme/theme7.xml"/><Relationship Id="rId21" Type="http://schemas.openxmlformats.org/officeDocument/2006/relationships/tags" Target="../tags/tag95.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oleObject" Target="../embeddings/oleObject12.bin"/><Relationship Id="rId2" Type="http://schemas.openxmlformats.org/officeDocument/2006/relationships/slideLayout" Target="../slideLayouts/slideLayout47.xml"/><Relationship Id="rId16" Type="http://schemas.openxmlformats.org/officeDocument/2006/relationships/tags" Target="../tags/tag90.xml"/><Relationship Id="rId20" Type="http://schemas.openxmlformats.org/officeDocument/2006/relationships/tags" Target="../tags/tag94.xml"/><Relationship Id="rId1" Type="http://schemas.openxmlformats.org/officeDocument/2006/relationships/slideLayout" Target="../slideLayouts/slideLayout46.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vmlDrawing" Target="../drawings/vmlDrawing12.v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7B6ED5D4-9222-46A1-9475-F00F55570314}"/>
              </a:ext>
            </a:extLst>
          </p:cNvPr>
          <p:cNvGraphicFramePr>
            <a:graphicFrameLocks noChangeAspect="1"/>
          </p:cNvGraphicFramePr>
          <p:nvPr userDrawn="1">
            <p:custDataLst>
              <p:tags r:id="rId12"/>
            </p:custDataLst>
            <p:extLst>
              <p:ext uri="{D42A27DB-BD31-4B8C-83A1-F6EECF244321}">
                <p14:modId xmlns:p14="http://schemas.microsoft.com/office/powerpoint/2010/main" val="408438871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25" name="Diapositive think-cell" r:id="rId13" imgW="416" imgH="416" progId="TCLayout.ActiveDocument.1">
                  <p:embed/>
                </p:oleObj>
              </mc:Choice>
              <mc:Fallback>
                <p:oleObj name="Diapositive think-cell" r:id="rId13" imgW="416" imgH="416" progId="TCLayout.ActiveDocument.1">
                  <p:embed/>
                  <p:pic>
                    <p:nvPicPr>
                      <p:cNvPr id="10" name="Objet 9" hidden="1">
                        <a:extLst>
                          <a:ext uri="{FF2B5EF4-FFF2-40B4-BE49-F238E27FC236}">
                            <a16:creationId xmlns:a16="http://schemas.microsoft.com/office/drawing/2014/main" id="{7B6ED5D4-9222-46A1-9475-F00F55570314}"/>
                          </a:ext>
                        </a:extLst>
                      </p:cNvPr>
                      <p:cNvPicPr/>
                      <p:nvPr/>
                    </p:nvPicPr>
                    <p:blipFill>
                      <a:blip r:embed="rId14"/>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a:latin typeface="Arial"/>
                <a:ea typeface="+mn-ea"/>
              </a:rPr>
              <a:t>| Titre du document</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124200751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79" r:id="rId9"/>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7B6ED5D4-9222-46A1-9475-F00F55570314}"/>
              </a:ext>
            </a:extLst>
          </p:cNvPr>
          <p:cNvGraphicFramePr>
            <a:graphicFrameLocks noChangeAspect="1"/>
          </p:cNvGraphicFramePr>
          <p:nvPr userDrawn="1">
            <p:custDataLst>
              <p:tags r:id="rId12"/>
            </p:custDataLst>
            <p:extLst>
              <p:ext uri="{D42A27DB-BD31-4B8C-83A1-F6EECF244321}">
                <p14:modId xmlns:p14="http://schemas.microsoft.com/office/powerpoint/2010/main" val="243465790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265" name="Diapositive think-cell" r:id="rId13" imgW="416" imgH="416" progId="TCLayout.ActiveDocument.1">
                  <p:embed/>
                </p:oleObj>
              </mc:Choice>
              <mc:Fallback>
                <p:oleObj name="Diapositive think-cell" r:id="rId13" imgW="416" imgH="416" progId="TCLayout.ActiveDocument.1">
                  <p:embed/>
                  <p:pic>
                    <p:nvPicPr>
                      <p:cNvPr id="10" name="Objet 9" hidden="1">
                        <a:extLst>
                          <a:ext uri="{FF2B5EF4-FFF2-40B4-BE49-F238E27FC236}">
                            <a16:creationId xmlns:a16="http://schemas.microsoft.com/office/drawing/2014/main" id="{7B6ED5D4-9222-46A1-9475-F00F55570314}"/>
                          </a:ext>
                        </a:extLst>
                      </p:cNvPr>
                      <p:cNvPicPr/>
                      <p:nvPr/>
                    </p:nvPicPr>
                    <p:blipFill>
                      <a:blip r:embed="rId14"/>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a:latin typeface="Arial"/>
                <a:ea typeface="+mn-ea"/>
              </a:rPr>
              <a:t>| Titre du document</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1459301265"/>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00"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00"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900"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100" i="1" kern="1200" smtClean="0">
                <a:solidFill>
                  <a:srgbClr val="575757"/>
                </a:solidFill>
                <a:latin typeface="Arial"/>
                <a:ea typeface="+mn-ea"/>
                <a:cs typeface="+mn-cs"/>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100" i="1">
                <a:solidFill>
                  <a:srgbClr val="575757"/>
                </a:solidFill>
              </a:defRPr>
            </a:lvl1pPr>
          </a:lstStyle>
          <a:p>
            <a:r>
              <a:rPr lang="fr-FR">
                <a:latin typeface="Arial"/>
                <a:ea typeface="+mn-ea"/>
              </a:rPr>
              <a:t>| Titre du document</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2514093045"/>
      </p:ext>
    </p:extLst>
  </p:cSld>
  <p:clrMap bg1="lt1" tx1="dk1" bg2="lt2" tx2="dk2" accent1="accent1" accent2="accent2" accent3="accent3" accent4="accent4" accent5="accent5" accent6="accent6" hlink="hlink" folHlink="folHlink"/>
  <p:sldLayoutIdLst>
    <p:sldLayoutId id="2147483709"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ransition>
    <p:fade/>
  </p:transition>
  <p:hf hdr="0" dt="0"/>
  <p:txStyles>
    <p:titleStyle>
      <a:lvl1pPr algn="l" defTabSz="1219170" rtl="0" eaLnBrk="1" latinLnBrk="0" hangingPunct="1">
        <a:lnSpc>
          <a:spcPts val="2933"/>
        </a:lnSpc>
        <a:spcBef>
          <a:spcPct val="0"/>
        </a:spcBef>
        <a:buNone/>
        <a:defRPr sz="2700"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00"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900"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502916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Diapositive think-cell" r:id="rId30" imgW="413" imgH="416" progId="TCLayout.ActiveDocument.1">
                  <p:embed/>
                </p:oleObj>
              </mc:Choice>
              <mc:Fallback>
                <p:oleObj name="Diapositive think-cell" r:id="rId3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2"/>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3"/>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4"/>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1404099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7" r:id="rId6"/>
    <p:sldLayoutId id="2147483988" r:id="rId7"/>
  </p:sldLayoutIdLst>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4454C13B-D53F-4774-85A5-C68C60E9A647}"/>
              </a:ext>
            </a:extLst>
          </p:cNvPr>
          <p:cNvGraphicFramePr>
            <a:graphicFrameLocks noChangeAspect="1"/>
          </p:cNvGraphicFramePr>
          <p:nvPr userDrawn="1">
            <p:custDataLst>
              <p:tags r:id="rId12"/>
            </p:custDataLst>
            <p:extLst>
              <p:ext uri="{D42A27DB-BD31-4B8C-83A1-F6EECF244321}">
                <p14:modId xmlns:p14="http://schemas.microsoft.com/office/powerpoint/2010/main" val="337095376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9937" name="Diapositive think-cell" r:id="rId13" imgW="416" imgH="416" progId="TCLayout.ActiveDocument.1">
                  <p:embed/>
                </p:oleObj>
              </mc:Choice>
              <mc:Fallback>
                <p:oleObj name="Diapositive think-cell" r:id="rId13" imgW="416" imgH="416" progId="TCLayout.ActiveDocument.1">
                  <p:embed/>
                  <p:pic>
                    <p:nvPicPr>
                      <p:cNvPr id="10" name="Objet 9" hidden="1">
                        <a:extLst>
                          <a:ext uri="{FF2B5EF4-FFF2-40B4-BE49-F238E27FC236}">
                            <a16:creationId xmlns:a16="http://schemas.microsoft.com/office/drawing/2014/main" id="{4454C13B-D53F-4774-85A5-C68C60E9A647}"/>
                          </a:ext>
                        </a:extLst>
                      </p:cNvPr>
                      <p:cNvPicPr/>
                      <p:nvPr/>
                    </p:nvPicPr>
                    <p:blipFill>
                      <a:blip r:embed="rId14"/>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00"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00"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900"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100" i="1" kern="1200" smtClean="0">
                <a:solidFill>
                  <a:srgbClr val="575757"/>
                </a:solidFill>
                <a:latin typeface="Arial"/>
                <a:ea typeface="+mn-ea"/>
                <a:cs typeface="+mn-cs"/>
              </a:defRPr>
            </a:lvl1pPr>
          </a:lstStyle>
          <a:p>
            <a:fld id="{646E7B68-C406-4B5C-B79D-A1CDE10CB85D}" type="slidenum">
              <a:rPr lang="fr-FR" smtClean="0"/>
              <a:pPr/>
              <a:t>‹#›</a:t>
            </a:fld>
            <a:endParaRPr lang="fr-F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251409304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24" r:id="rId9"/>
  </p:sldLayoutIdLst>
  <p:transition>
    <p:fade/>
  </p:transition>
  <p:hf hdr="0" dt="0"/>
  <p:txStyles>
    <p:titleStyle>
      <a:lvl1pPr algn="l" defTabSz="1219170" rtl="0" eaLnBrk="1" latinLnBrk="0" hangingPunct="1">
        <a:lnSpc>
          <a:spcPts val="2933"/>
        </a:lnSpc>
        <a:spcBef>
          <a:spcPct val="0"/>
        </a:spcBef>
        <a:buNone/>
        <a:defRPr sz="2700"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00"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900"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5"/>
            </p:custDataLst>
            <p:extLst>
              <p:ext uri="{D42A27DB-BD31-4B8C-83A1-F6EECF244321}">
                <p14:modId xmlns:p14="http://schemas.microsoft.com/office/powerpoint/2010/main" val="3900436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Diapositive think-cell" r:id="rId25" imgW="413" imgH="416" progId="TCLayout.ActiveDocument.1">
                  <p:embed/>
                </p:oleObj>
              </mc:Choice>
              <mc:Fallback>
                <p:oleObj name="Diapositive think-cell" r:id="rId2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8"/>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9"/>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0"/>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1"/>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2"/>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3"/>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4"/>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
        <p:nvSpPr>
          <p:cNvPr id="6" name="TextBox 5">
            <a:extLst>
              <a:ext uri="{FF2B5EF4-FFF2-40B4-BE49-F238E27FC236}">
                <a16:creationId xmlns:a16="http://schemas.microsoft.com/office/drawing/2014/main" id="{A97C2540-0A3A-4A88-A6FC-7A472E11E5C5}"/>
              </a:ext>
            </a:extLst>
          </p:cNvPr>
          <p:cNvSpPr txBox="1"/>
          <p:nvPr userDrawn="1"/>
        </p:nvSpPr>
        <p:spPr>
          <a:xfrm>
            <a:off x="152399" y="6439984"/>
            <a:ext cx="5333997" cy="33066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p>
        </p:txBody>
      </p:sp>
      <p:sp>
        <p:nvSpPr>
          <p:cNvPr id="8" name="TextBox 7">
            <a:extLst>
              <a:ext uri="{FF2B5EF4-FFF2-40B4-BE49-F238E27FC236}">
                <a16:creationId xmlns:a16="http://schemas.microsoft.com/office/drawing/2014/main" id="{A0A92FCE-1E33-49EA-BAB2-54F82A6D84D7}"/>
              </a:ext>
            </a:extLst>
          </p:cNvPr>
          <p:cNvSpPr txBox="1"/>
          <p:nvPr userDrawn="1"/>
        </p:nvSpPr>
        <p:spPr>
          <a:xfrm>
            <a:off x="11637263" y="6439984"/>
            <a:ext cx="389278" cy="330656"/>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p>
        </p:txBody>
      </p:sp>
    </p:spTree>
    <p:extLst>
      <p:ext uri="{BB962C8B-B14F-4D97-AF65-F5344CB8AC3E}">
        <p14:creationId xmlns:p14="http://schemas.microsoft.com/office/powerpoint/2010/main" val="3056727483"/>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Diapositive think-cell" r:id="rId25" imgW="413" imgH="416" progId="TCLayout.ActiveDocument.1">
                  <p:embed/>
                </p:oleObj>
              </mc:Choice>
              <mc:Fallback>
                <p:oleObj name="Diapositive think-cell" r:id="rId2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8"/>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9"/>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0"/>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1"/>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2"/>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3"/>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4"/>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
        <p:nvSpPr>
          <p:cNvPr id="6" name="TextBox 5">
            <a:extLst>
              <a:ext uri="{FF2B5EF4-FFF2-40B4-BE49-F238E27FC236}">
                <a16:creationId xmlns:a16="http://schemas.microsoft.com/office/drawing/2014/main" id="{A97C2540-0A3A-4A88-A6FC-7A472E11E5C5}"/>
              </a:ext>
            </a:extLst>
          </p:cNvPr>
          <p:cNvSpPr txBox="1"/>
          <p:nvPr userDrawn="1"/>
        </p:nvSpPr>
        <p:spPr>
          <a:xfrm>
            <a:off x="152399" y="6439984"/>
            <a:ext cx="5333997" cy="33066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p>
        </p:txBody>
      </p:sp>
      <p:sp>
        <p:nvSpPr>
          <p:cNvPr id="8" name="TextBox 7">
            <a:extLst>
              <a:ext uri="{FF2B5EF4-FFF2-40B4-BE49-F238E27FC236}">
                <a16:creationId xmlns:a16="http://schemas.microsoft.com/office/drawing/2014/main" id="{A0A92FCE-1E33-49EA-BAB2-54F82A6D84D7}"/>
              </a:ext>
            </a:extLst>
          </p:cNvPr>
          <p:cNvSpPr txBox="1"/>
          <p:nvPr userDrawn="1"/>
        </p:nvSpPr>
        <p:spPr>
          <a:xfrm>
            <a:off x="11637263" y="6439984"/>
            <a:ext cx="389278" cy="330656"/>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p>
        </p:txBody>
      </p:sp>
    </p:spTree>
    <p:extLst>
      <p:ext uri="{BB962C8B-B14F-4D97-AF65-F5344CB8AC3E}">
        <p14:creationId xmlns:p14="http://schemas.microsoft.com/office/powerpoint/2010/main" val="1962402952"/>
      </p:ext>
    </p:extLst>
  </p:cSld>
  <p:clrMap bg1="lt1" tx1="dk1" bg2="lt2" tx2="dk2" accent1="accent1" accent2="accent2" accent3="accent3" accent4="accent4" accent5="accent5" accent6="accent6" hlink="hlink" folHlink="folHlink"/>
  <p:sldLayoutIdLst>
    <p:sldLayoutId id="2147483662" r:id="rId1"/>
    <p:sldLayoutId id="2147483661" r:id="rId2"/>
  </p:sldLayoutIdLst>
  <p:hf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8.png"/><Relationship Id="rId2" Type="http://schemas.openxmlformats.org/officeDocument/2006/relationships/tags" Target="../tags/tag124.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9.png"/><Relationship Id="rId2" Type="http://schemas.openxmlformats.org/officeDocument/2006/relationships/tags" Target="../tags/tag125.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slideLayout" Target="../slideLayouts/slideLayout7.xml"/><Relationship Id="rId7" Type="http://schemas.openxmlformats.org/officeDocument/2006/relationships/image" Target="../media/image60.png"/><Relationship Id="rId2" Type="http://schemas.openxmlformats.org/officeDocument/2006/relationships/tags" Target="../tags/tag12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10" Type="http://schemas.openxmlformats.org/officeDocument/2006/relationships/hyperlink" Target="https://www.monespacesante.fr/" TargetMode="External"/><Relationship Id="rId4" Type="http://schemas.openxmlformats.org/officeDocument/2006/relationships/notesSlide" Target="../notesSlides/notesSlide8.xml"/><Relationship Id="rId9" Type="http://schemas.openxmlformats.org/officeDocument/2006/relationships/image" Target="../media/image62.jpeg"/></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0.png"/><Relationship Id="rId2" Type="http://schemas.openxmlformats.org/officeDocument/2006/relationships/tags" Target="../tags/tag127.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4.png"/><Relationship Id="rId2" Type="http://schemas.openxmlformats.org/officeDocument/2006/relationships/tags" Target="../tags/tag12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slideLayout" Target="../slideLayouts/slideLayout7.xml"/><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tags" Target="../tags/tag130.xml"/><Relationship Id="rId1" Type="http://schemas.openxmlformats.org/officeDocument/2006/relationships/vmlDrawing" Target="../drawings/vmlDrawing26.vml"/><Relationship Id="rId6" Type="http://schemas.openxmlformats.org/officeDocument/2006/relationships/image" Target="../media/image1.emf"/><Relationship Id="rId11" Type="http://schemas.openxmlformats.org/officeDocument/2006/relationships/image" Target="../media/image69.png"/><Relationship Id="rId5" Type="http://schemas.openxmlformats.org/officeDocument/2006/relationships/oleObject" Target="../embeddings/oleObject26.bin"/><Relationship Id="rId10" Type="http://schemas.openxmlformats.org/officeDocument/2006/relationships/image" Target="../media/image68.png"/><Relationship Id="rId4" Type="http://schemas.openxmlformats.org/officeDocument/2006/relationships/notesSlide" Target="../notesSlides/notesSlide12.xml"/><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7.png"/><Relationship Id="rId3" Type="http://schemas.openxmlformats.org/officeDocument/2006/relationships/slideLayout" Target="../slideLayouts/slideLayout7.xml"/><Relationship Id="rId7" Type="http://schemas.openxmlformats.org/officeDocument/2006/relationships/image" Target="../media/image72.jpeg"/><Relationship Id="rId12" Type="http://schemas.openxmlformats.org/officeDocument/2006/relationships/image" Target="../media/image76.png"/><Relationship Id="rId2" Type="http://schemas.openxmlformats.org/officeDocument/2006/relationships/tags" Target="../tags/tag131.xml"/><Relationship Id="rId1" Type="http://schemas.openxmlformats.org/officeDocument/2006/relationships/vmlDrawing" Target="../drawings/vmlDrawing27.vml"/><Relationship Id="rId6" Type="http://schemas.openxmlformats.org/officeDocument/2006/relationships/image" Target="../media/image1.emf"/><Relationship Id="rId11" Type="http://schemas.openxmlformats.org/officeDocument/2006/relationships/image" Target="../media/image75.png"/><Relationship Id="rId5" Type="http://schemas.openxmlformats.org/officeDocument/2006/relationships/oleObject" Target="../embeddings/oleObject27.bin"/><Relationship Id="rId10" Type="http://schemas.openxmlformats.org/officeDocument/2006/relationships/image" Target="../media/image74.png"/><Relationship Id="rId4" Type="http://schemas.openxmlformats.org/officeDocument/2006/relationships/notesSlide" Target="../notesSlides/notesSlide13.xml"/><Relationship Id="rId9" Type="http://schemas.openxmlformats.org/officeDocument/2006/relationships/image" Target="../media/image73.png"/><Relationship Id="rId14"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Layout" Target="../slideLayouts/slideLayout7.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tags" Target="../tags/tag110.xml"/><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image" Target="../media/image29.png"/><Relationship Id="rId5" Type="http://schemas.openxmlformats.org/officeDocument/2006/relationships/oleObject" Target="../embeddings/oleObject15.bin"/><Relationship Id="rId10" Type="http://schemas.openxmlformats.org/officeDocument/2006/relationships/image" Target="../media/image28.svg"/><Relationship Id="rId4" Type="http://schemas.openxmlformats.org/officeDocument/2006/relationships/notesSlide" Target="../notesSlides/notesSlide1.xml"/><Relationship Id="rId9"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7.xml"/><Relationship Id="rId7" Type="http://schemas.openxmlformats.org/officeDocument/2006/relationships/image" Target="../media/image65.png"/><Relationship Id="rId12" Type="http://schemas.openxmlformats.org/officeDocument/2006/relationships/image" Target="../media/image83.png"/><Relationship Id="rId2" Type="http://schemas.openxmlformats.org/officeDocument/2006/relationships/tags" Target="../tags/tag132.xml"/><Relationship Id="rId1" Type="http://schemas.openxmlformats.org/officeDocument/2006/relationships/vmlDrawing" Target="../drawings/vmlDrawing28.vml"/><Relationship Id="rId6" Type="http://schemas.openxmlformats.org/officeDocument/2006/relationships/image" Target="../media/image1.emf"/><Relationship Id="rId11" Type="http://schemas.openxmlformats.org/officeDocument/2006/relationships/image" Target="../media/image82.png"/><Relationship Id="rId5" Type="http://schemas.openxmlformats.org/officeDocument/2006/relationships/oleObject" Target="../embeddings/oleObject28.bin"/><Relationship Id="rId10" Type="http://schemas.openxmlformats.org/officeDocument/2006/relationships/image" Target="../media/image81.png"/><Relationship Id="rId4" Type="http://schemas.openxmlformats.org/officeDocument/2006/relationships/notesSlide" Target="../notesSlides/notesSlide14.xml"/><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slideLayout" Target="../slideLayouts/slideLayout7.xml"/><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tags" Target="../tags/tag133.xml"/><Relationship Id="rId16" Type="http://schemas.openxmlformats.org/officeDocument/2006/relationships/hyperlink" Target="mailto:matriculeINS@patient.mssante.fr" TargetMode="External"/><Relationship Id="rId1" Type="http://schemas.openxmlformats.org/officeDocument/2006/relationships/vmlDrawing" Target="../drawings/vmlDrawing29.vml"/><Relationship Id="rId6" Type="http://schemas.openxmlformats.org/officeDocument/2006/relationships/image" Target="../media/image1.emf"/><Relationship Id="rId11" Type="http://schemas.openxmlformats.org/officeDocument/2006/relationships/image" Target="../media/image88.png"/><Relationship Id="rId5" Type="http://schemas.openxmlformats.org/officeDocument/2006/relationships/oleObject" Target="../embeddings/oleObject29.bin"/><Relationship Id="rId15" Type="http://schemas.openxmlformats.org/officeDocument/2006/relationships/image" Target="../media/image92.jpeg"/><Relationship Id="rId10" Type="http://schemas.openxmlformats.org/officeDocument/2006/relationships/image" Target="../media/image87.svg"/><Relationship Id="rId4" Type="http://schemas.openxmlformats.org/officeDocument/2006/relationships/notesSlide" Target="../notesSlides/notesSlide15.xml"/><Relationship Id="rId9" Type="http://schemas.openxmlformats.org/officeDocument/2006/relationships/image" Target="../media/image86.png"/><Relationship Id="rId14" Type="http://schemas.openxmlformats.org/officeDocument/2006/relationships/image" Target="../media/image91.svg"/></Relationships>
</file>

<file path=ppt/slides/_rels/slide2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97.png"/><Relationship Id="rId18" Type="http://schemas.openxmlformats.org/officeDocument/2006/relationships/image" Target="../media/image100.svg"/><Relationship Id="rId3" Type="http://schemas.openxmlformats.org/officeDocument/2006/relationships/slideLayout" Target="../slideLayouts/slideLayout7.xml"/><Relationship Id="rId7" Type="http://schemas.openxmlformats.org/officeDocument/2006/relationships/image" Target="../media/image25.png"/><Relationship Id="rId12" Type="http://schemas.openxmlformats.org/officeDocument/2006/relationships/image" Target="../media/image96.svg"/><Relationship Id="rId17" Type="http://schemas.openxmlformats.org/officeDocument/2006/relationships/image" Target="../media/image99.png"/><Relationship Id="rId2" Type="http://schemas.openxmlformats.org/officeDocument/2006/relationships/tags" Target="../tags/tag134.xml"/><Relationship Id="rId16" Type="http://schemas.openxmlformats.org/officeDocument/2006/relationships/hyperlink" Target="https://esante.gouv.fr/sites/default/files/media_entity/documents/mode-demploi-hopital.pdf" TargetMode="External"/><Relationship Id="rId1" Type="http://schemas.openxmlformats.org/officeDocument/2006/relationships/vmlDrawing" Target="../drawings/vmlDrawing30.vml"/><Relationship Id="rId6" Type="http://schemas.openxmlformats.org/officeDocument/2006/relationships/image" Target="../media/image1.emf"/><Relationship Id="rId11" Type="http://schemas.openxmlformats.org/officeDocument/2006/relationships/image" Target="../media/image95.png"/><Relationship Id="rId5" Type="http://schemas.openxmlformats.org/officeDocument/2006/relationships/oleObject" Target="../embeddings/oleObject30.bin"/><Relationship Id="rId15" Type="http://schemas.openxmlformats.org/officeDocument/2006/relationships/hyperlink" Target="https://esante.gouv.fr/sites/default/files/media_entity/documents/planning-projet-hopital.xlsx" TargetMode="External"/><Relationship Id="rId10" Type="http://schemas.openxmlformats.org/officeDocument/2006/relationships/image" Target="../media/image94.svg"/><Relationship Id="rId4" Type="http://schemas.openxmlformats.org/officeDocument/2006/relationships/notesSlide" Target="../notesSlides/notesSlide16.xml"/><Relationship Id="rId9" Type="http://schemas.openxmlformats.org/officeDocument/2006/relationships/image" Target="../media/image93.png"/><Relationship Id="rId14" Type="http://schemas.openxmlformats.org/officeDocument/2006/relationships/image" Target="../media/image98.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slideLayout" Target="../slideLayouts/slideLayout7.xml"/><Relationship Id="rId7" Type="http://schemas.openxmlformats.org/officeDocument/2006/relationships/hyperlink" Target="mailto:ins@patient.mssante.fr" TargetMode="External"/><Relationship Id="rId2" Type="http://schemas.openxmlformats.org/officeDocument/2006/relationships/tags" Target="../tags/tag135.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8" Type="http://schemas.openxmlformats.org/officeDocument/2006/relationships/hyperlink" Target="https://www.monespacesante.fr/cgu" TargetMode="External"/><Relationship Id="rId3" Type="http://schemas.openxmlformats.org/officeDocument/2006/relationships/slideLayout" Target="../slideLayouts/slideLayout7.xml"/><Relationship Id="rId7" Type="http://schemas.openxmlformats.org/officeDocument/2006/relationships/hyperlink" Target="mailto:matriculeINS@patient.mssante.fr" TargetMode="External"/><Relationship Id="rId2" Type="http://schemas.openxmlformats.org/officeDocument/2006/relationships/tags" Target="../tags/tag136.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image" Target="../media/image102.svg"/><Relationship Id="rId5" Type="http://schemas.openxmlformats.org/officeDocument/2006/relationships/oleObject" Target="../embeddings/oleObject32.bin"/><Relationship Id="rId10" Type="http://schemas.openxmlformats.org/officeDocument/2006/relationships/image" Target="../media/image101.png"/><Relationship Id="rId4" Type="http://schemas.openxmlformats.org/officeDocument/2006/relationships/notesSlide" Target="../notesSlides/notesSlide18.xml"/><Relationship Id="rId9" Type="http://schemas.openxmlformats.org/officeDocument/2006/relationships/hyperlink" Target="https://www.monespacesante.fr/questions-frequentes/en-savoir-plus-sur-mon-espace-sante"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dmp.fr/matrice-habilitation/" TargetMode="External"/><Relationship Id="rId2" Type="http://schemas.openxmlformats.org/officeDocument/2006/relationships/tags" Target="../tags/tag137.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3.jpeg"/><Relationship Id="rId2" Type="http://schemas.openxmlformats.org/officeDocument/2006/relationships/tags" Target="../tags/tag13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4.png"/><Relationship Id="rId2" Type="http://schemas.openxmlformats.org/officeDocument/2006/relationships/tags" Target="../tags/tag141.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5.jpeg"/><Relationship Id="rId2" Type="http://schemas.openxmlformats.org/officeDocument/2006/relationships/tags" Target="../tags/tag142.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slideLayout" Target="../slideLayouts/slideLayout7.xml"/><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tags" Target="../tags/tag111.xml"/><Relationship Id="rId16" Type="http://schemas.openxmlformats.org/officeDocument/2006/relationships/image" Target="../media/image40.jpeg"/><Relationship Id="rId20" Type="http://schemas.openxmlformats.org/officeDocument/2006/relationships/image" Target="../media/image44.png"/><Relationship Id="rId1" Type="http://schemas.openxmlformats.org/officeDocument/2006/relationships/vmlDrawing" Target="../drawings/vmlDrawing16.vml"/><Relationship Id="rId6" Type="http://schemas.openxmlformats.org/officeDocument/2006/relationships/image" Target="../media/image1.emf"/><Relationship Id="rId11" Type="http://schemas.openxmlformats.org/officeDocument/2006/relationships/image" Target="../media/image35.svg"/><Relationship Id="rId5" Type="http://schemas.openxmlformats.org/officeDocument/2006/relationships/oleObject" Target="../embeddings/oleObject16.bin"/><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notesSlide" Target="../notesSlides/notesSlide2.xml"/><Relationship Id="rId9" Type="http://schemas.openxmlformats.org/officeDocument/2006/relationships/image" Target="../media/image33.pn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codes/article_lc/LEGIARTI000038887045" TargetMode="External"/><Relationship Id="rId2" Type="http://schemas.openxmlformats.org/officeDocument/2006/relationships/hyperlink" Target="https://www.legifrance.gouv.fr/jorf/id/JORFTEXT00004572662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notesSlide" Target="../notesSlides/notesSlide4.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slideLayout" Target="../slideLayouts/slideLayout7.xml"/><Relationship Id="rId17" Type="http://schemas.openxmlformats.org/officeDocument/2006/relationships/image" Target="../media/image47.jpeg"/><Relationship Id="rId2" Type="http://schemas.openxmlformats.org/officeDocument/2006/relationships/tags" Target="../tags/tag113.xml"/><Relationship Id="rId16" Type="http://schemas.openxmlformats.org/officeDocument/2006/relationships/image" Target="../media/image46.png"/><Relationship Id="rId1" Type="http://schemas.openxmlformats.org/officeDocument/2006/relationships/vmlDrawing" Target="../drawings/vmlDrawing18.v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5" Type="http://schemas.openxmlformats.org/officeDocument/2006/relationships/image" Target="../media/image1.emf"/><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slideLayout" Target="../slideLayouts/slideLayout7.xml"/><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tags" Target="../tags/tag123.xml"/><Relationship Id="rId16" Type="http://schemas.openxmlformats.org/officeDocument/2006/relationships/image" Target="../media/image57.svg"/><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image" Target="../media/image52.png"/><Relationship Id="rId5" Type="http://schemas.openxmlformats.org/officeDocument/2006/relationships/oleObject" Target="../embeddings/oleObject19.bin"/><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notesSlide" Target="../notesSlides/notesSlide5.xml"/><Relationship Id="rId9" Type="http://schemas.openxmlformats.org/officeDocument/2006/relationships/image" Target="../media/image50.png"/><Relationship Id="rId14"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BCC7-3BA9-4650-A067-B47ABBF5A31A}"/>
              </a:ext>
            </a:extLst>
          </p:cNvPr>
          <p:cNvSpPr>
            <a:spLocks noGrp="1"/>
          </p:cNvSpPr>
          <p:nvPr>
            <p:ph type="ctrTitle"/>
          </p:nvPr>
        </p:nvSpPr>
        <p:spPr>
          <a:xfrm>
            <a:off x="5615947" y="2244362"/>
            <a:ext cx="6036733" cy="1376660"/>
          </a:xfrm>
        </p:spPr>
        <p:txBody>
          <a:bodyPr/>
          <a:lstStyle/>
          <a:p>
            <a:r>
              <a:rPr lang="fr-FR" sz="3200"/>
              <a:t>Ségur du numérique en santé</a:t>
            </a:r>
          </a:p>
        </p:txBody>
      </p:sp>
      <p:sp>
        <p:nvSpPr>
          <p:cNvPr id="3" name="Text Placeholder 2">
            <a:extLst>
              <a:ext uri="{FF2B5EF4-FFF2-40B4-BE49-F238E27FC236}">
                <a16:creationId xmlns:a16="http://schemas.microsoft.com/office/drawing/2014/main" id="{B3BE6E66-01A5-4C59-A9DF-7ADE74C9C7B1}"/>
              </a:ext>
            </a:extLst>
          </p:cNvPr>
          <p:cNvSpPr>
            <a:spLocks noGrp="1"/>
          </p:cNvSpPr>
          <p:nvPr>
            <p:ph type="body" sz="quarter" idx="10"/>
          </p:nvPr>
        </p:nvSpPr>
        <p:spPr>
          <a:xfrm>
            <a:off x="5615948" y="3569208"/>
            <a:ext cx="6178785" cy="1856232"/>
          </a:xfrm>
        </p:spPr>
        <p:txBody>
          <a:bodyPr vert="horz" lIns="0" tIns="0" rIns="0" bIns="0" rtlCol="0" anchor="t">
            <a:noAutofit/>
          </a:bodyPr>
          <a:lstStyle/>
          <a:p>
            <a:pPr algn="just">
              <a:spcBef>
                <a:spcPts val="1200"/>
              </a:spcBef>
            </a:pPr>
            <a:r>
              <a:rPr lang="fr-FR" sz="2300" b="0"/>
              <a:t>Éléments de présentation de Mon espace santé et de la messagerie citoyenne à destination des établissements de santé pour la Commission Médicale d’Établissement  (CME) </a:t>
            </a:r>
            <a:endParaRPr lang="fr-FR" sz="2300" b="0">
              <a:cs typeface="Arial"/>
            </a:endParaRPr>
          </a:p>
        </p:txBody>
      </p:sp>
      <p:sp>
        <p:nvSpPr>
          <p:cNvPr id="4" name="Text Placeholder 3">
            <a:extLst>
              <a:ext uri="{FF2B5EF4-FFF2-40B4-BE49-F238E27FC236}">
                <a16:creationId xmlns:a16="http://schemas.microsoft.com/office/drawing/2014/main" id="{8A866910-C27C-4E19-ADB0-E61834937E05}"/>
              </a:ext>
            </a:extLst>
          </p:cNvPr>
          <p:cNvSpPr>
            <a:spLocks noGrp="1"/>
          </p:cNvSpPr>
          <p:nvPr>
            <p:ph type="body" sz="quarter" idx="12"/>
          </p:nvPr>
        </p:nvSpPr>
        <p:spPr>
          <a:xfrm>
            <a:off x="5615947" y="5396585"/>
            <a:ext cx="6036733" cy="513493"/>
          </a:xfrm>
        </p:spPr>
        <p:txBody>
          <a:bodyPr vert="horz" lIns="0" tIns="0" rIns="0" bIns="0" rtlCol="0" anchor="t">
            <a:normAutofit/>
          </a:bodyPr>
          <a:lstStyle/>
          <a:p>
            <a:r>
              <a:rPr lang="fr-FR"/>
              <a:t>10/05/2022 – Version 1.0 </a:t>
            </a:r>
            <a:endParaRPr lang="fr-FR">
              <a:cs typeface="Arial"/>
            </a:endParaRPr>
          </a:p>
        </p:txBody>
      </p:sp>
    </p:spTree>
    <p:extLst>
      <p:ext uri="{BB962C8B-B14F-4D97-AF65-F5344CB8AC3E}">
        <p14:creationId xmlns:p14="http://schemas.microsoft.com/office/powerpoint/2010/main" val="28989667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Focus sur la </a:t>
            </a:r>
            <a:r>
              <a:rPr lang="en-US" sz="2400" err="1"/>
              <a:t>Messagerie</a:t>
            </a:r>
            <a:r>
              <a:rPr lang="en-US" sz="2400"/>
              <a:t> </a:t>
            </a:r>
            <a:r>
              <a:rPr lang="en-US" sz="2400" err="1"/>
              <a:t>Sécurisée</a:t>
            </a:r>
            <a:r>
              <a:rPr lang="en-US" sz="2400"/>
              <a:t> de </a:t>
            </a:r>
            <a:r>
              <a:rPr lang="en-US" sz="2400" err="1"/>
              <a:t>Santé</a:t>
            </a:r>
          </a:p>
        </p:txBody>
      </p:sp>
      <p:pic>
        <p:nvPicPr>
          <p:cNvPr id="58" name="Picture 3">
            <a:extLst>
              <a:ext uri="{FF2B5EF4-FFF2-40B4-BE49-F238E27FC236}">
                <a16:creationId xmlns:a16="http://schemas.microsoft.com/office/drawing/2014/main" id="{060A03AF-55C2-40B8-9443-2BA72A83A863}"/>
              </a:ext>
            </a:extLst>
          </p:cNvPr>
          <p:cNvPicPr>
            <a:picLocks noChangeAspect="1"/>
          </p:cNvPicPr>
          <p:nvPr/>
        </p:nvPicPr>
        <p:blipFill>
          <a:blip r:embed="rId7"/>
          <a:stretch>
            <a:fillRect/>
          </a:stretch>
        </p:blipFill>
        <p:spPr>
          <a:xfrm>
            <a:off x="9194389" y="1227452"/>
            <a:ext cx="2623179" cy="5365900"/>
          </a:xfrm>
          <a:prstGeom prst="rect">
            <a:avLst/>
          </a:prstGeom>
          <a:ln w="76200">
            <a:solidFill>
              <a:srgbClr val="0C419A">
                <a:lumMod val="20000"/>
                <a:lumOff val="80000"/>
              </a:srgbClr>
            </a:solidFill>
          </a:ln>
        </p:spPr>
      </p:pic>
      <p:sp>
        <p:nvSpPr>
          <p:cNvPr id="59" name="TextBox 1">
            <a:extLst>
              <a:ext uri="{FF2B5EF4-FFF2-40B4-BE49-F238E27FC236}">
                <a16:creationId xmlns:a16="http://schemas.microsoft.com/office/drawing/2014/main" id="{EA662EC6-4F9E-4430-8D22-37549DD977AA}"/>
              </a:ext>
            </a:extLst>
          </p:cNvPr>
          <p:cNvSpPr txBox="1"/>
          <p:nvPr/>
        </p:nvSpPr>
        <p:spPr>
          <a:xfrm>
            <a:off x="458073" y="1052791"/>
            <a:ext cx="7771527" cy="523220"/>
          </a:xfrm>
          <a:prstGeom prst="rect">
            <a:avLst/>
          </a:prstGeom>
          <a:noFill/>
        </p:spPr>
        <p:txBody>
          <a:bodyPr wrap="square" rtlCol="0">
            <a:spAutoFit/>
          </a:bodyPr>
          <a:lstStyle/>
          <a:p>
            <a:pPr defTabSz="1219170"/>
            <a:r>
              <a:rPr lang="fr-FR" sz="1400">
                <a:solidFill>
                  <a:schemeClr val="tx1">
                    <a:lumMod val="75000"/>
                    <a:lumOff val="25000"/>
                  </a:schemeClr>
                </a:solidFill>
                <a:latin typeface="Arial" panose="020B0604020202020204"/>
                <a:ea typeface="Geneva" charset="-128"/>
              </a:rPr>
              <a:t>La</a:t>
            </a:r>
            <a:r>
              <a:rPr lang="fr-FR" sz="1400">
                <a:solidFill>
                  <a:srgbClr val="0C419A"/>
                </a:solidFill>
                <a:latin typeface="Arial" panose="020B0604020202020204"/>
                <a:ea typeface="Geneva" charset="-128"/>
              </a:rPr>
              <a:t> </a:t>
            </a:r>
            <a:r>
              <a:rPr lang="fr-FR" sz="1400" b="1">
                <a:solidFill>
                  <a:srgbClr val="D61252"/>
                </a:solidFill>
                <a:latin typeface="Arial" panose="020B0604020202020204"/>
                <a:ea typeface="Geneva" charset="-128"/>
              </a:rPr>
              <a:t>Messagerie de santé de Mon espace santé</a:t>
            </a:r>
            <a:r>
              <a:rPr lang="fr-FR" sz="1400">
                <a:solidFill>
                  <a:srgbClr val="D61252"/>
                </a:solidFill>
                <a:latin typeface="Arial" panose="020B0604020202020204"/>
                <a:ea typeface="Geneva" charset="-128"/>
              </a:rPr>
              <a:t> </a:t>
            </a:r>
            <a:r>
              <a:rPr lang="fr-FR" sz="1400">
                <a:solidFill>
                  <a:schemeClr val="tx1">
                    <a:lumMod val="75000"/>
                    <a:lumOff val="25000"/>
                  </a:schemeClr>
                </a:solidFill>
                <a:latin typeface="Arial" panose="020B0604020202020204"/>
                <a:ea typeface="Geneva" charset="-128"/>
              </a:rPr>
              <a:t>permet à l’usager d’échanger et d’être notifié d’événements : </a:t>
            </a:r>
          </a:p>
        </p:txBody>
      </p:sp>
      <p:sp>
        <p:nvSpPr>
          <p:cNvPr id="61" name="TextBox 12">
            <a:extLst>
              <a:ext uri="{FF2B5EF4-FFF2-40B4-BE49-F238E27FC236}">
                <a16:creationId xmlns:a16="http://schemas.microsoft.com/office/drawing/2014/main" id="{D3C105B2-5C59-4470-89C0-3C7F15332D10}"/>
              </a:ext>
            </a:extLst>
          </p:cNvPr>
          <p:cNvSpPr txBox="1"/>
          <p:nvPr/>
        </p:nvSpPr>
        <p:spPr>
          <a:xfrm>
            <a:off x="272547" y="2985821"/>
            <a:ext cx="3893054" cy="2036276"/>
          </a:xfrm>
          <a:prstGeom prst="roundRect">
            <a:avLst>
              <a:gd name="adj" fmla="val 11510"/>
            </a:avLst>
          </a:prstGeom>
          <a:solidFill>
            <a:sysClr val="window" lastClr="FFFFFF">
              <a:lumMod val="95000"/>
            </a:sysClr>
          </a:solidFill>
        </p:spPr>
        <p:txBody>
          <a:bodyPr wrap="square" lIns="96000" tIns="96000" rIns="96000" bIns="96000" rtlCol="0">
            <a:spAutoFit/>
          </a:bodyPr>
          <a:lstStyle/>
          <a:p>
            <a:pPr algn="just" defTabSz="1219170">
              <a:spcBef>
                <a:spcPts val="800"/>
              </a:spcBef>
              <a:spcAft>
                <a:spcPts val="800"/>
              </a:spcAft>
              <a:defRPr/>
            </a:pPr>
            <a:r>
              <a:rPr lang="fr-FR" sz="1400" b="1" kern="0">
                <a:solidFill>
                  <a:schemeClr val="tx1">
                    <a:lumMod val="75000"/>
                    <a:lumOff val="25000"/>
                  </a:schemeClr>
                </a:solidFill>
                <a:latin typeface="Arial" panose="020B0604020202020204"/>
                <a:ea typeface="Geneva" charset="-128"/>
              </a:rPr>
              <a:t>Tout professionnel de santé </a:t>
            </a:r>
            <a:r>
              <a:rPr lang="fr-FR" sz="1400" kern="0">
                <a:solidFill>
                  <a:schemeClr val="tx1">
                    <a:lumMod val="75000"/>
                    <a:lumOff val="25000"/>
                  </a:schemeClr>
                </a:solidFill>
                <a:latin typeface="Arial" panose="020B0604020202020204"/>
                <a:ea typeface="Geneva" charset="-128"/>
              </a:rPr>
              <a:t>peut s’équiper d’une boite aux lettres MSSanté.</a:t>
            </a:r>
            <a:endParaRPr lang="fr-FR" sz="1400" b="1" kern="0">
              <a:solidFill>
                <a:schemeClr val="tx1">
                  <a:lumMod val="75000"/>
                  <a:lumOff val="25000"/>
                </a:schemeClr>
              </a:solidFill>
              <a:latin typeface="Arial" panose="020B0604020202020204"/>
              <a:ea typeface="Geneva" charset="-128"/>
            </a:endParaRPr>
          </a:p>
          <a:p>
            <a:pPr algn="just" defTabSz="1219170">
              <a:spcBef>
                <a:spcPts val="800"/>
              </a:spcBef>
              <a:spcAft>
                <a:spcPts val="800"/>
              </a:spcAft>
              <a:defRPr/>
            </a:pPr>
            <a:r>
              <a:rPr lang="fr-FR" sz="1400" kern="0">
                <a:solidFill>
                  <a:schemeClr val="tx1">
                    <a:lumMod val="75000"/>
                    <a:lumOff val="25000"/>
                  </a:schemeClr>
                </a:solidFill>
                <a:latin typeface="Arial" panose="020B0604020202020204"/>
                <a:ea typeface="Geneva" charset="-128"/>
              </a:rPr>
              <a:t>Il s’agit d’un espace de confiance national d’échanger par email dans un environnement informatique garantissant la sécurité et la confidentialité des données échangées.</a:t>
            </a:r>
          </a:p>
        </p:txBody>
      </p:sp>
      <p:sp>
        <p:nvSpPr>
          <p:cNvPr id="62" name="TextBox 4">
            <a:extLst>
              <a:ext uri="{FF2B5EF4-FFF2-40B4-BE49-F238E27FC236}">
                <a16:creationId xmlns:a16="http://schemas.microsoft.com/office/drawing/2014/main" id="{D2EB5E4A-546B-4064-A6E0-3E7A431C5937}"/>
              </a:ext>
            </a:extLst>
          </p:cNvPr>
          <p:cNvSpPr txBox="1"/>
          <p:nvPr/>
        </p:nvSpPr>
        <p:spPr>
          <a:xfrm>
            <a:off x="1411890" y="1758615"/>
            <a:ext cx="2032113" cy="738664"/>
          </a:xfrm>
          <a:prstGeom prst="rect">
            <a:avLst/>
          </a:prstGeom>
          <a:noFill/>
        </p:spPr>
        <p:txBody>
          <a:bodyPr wrap="square" rtlCol="0">
            <a:spAutoFit/>
          </a:bodyPr>
          <a:lstStyle/>
          <a:p>
            <a:pPr defTabSz="1219170">
              <a:defRPr/>
            </a:pPr>
            <a:r>
              <a:rPr lang="fr-FR" sz="1400" kern="0">
                <a:solidFill>
                  <a:schemeClr val="tx1">
                    <a:lumMod val="75000"/>
                    <a:lumOff val="25000"/>
                  </a:schemeClr>
                </a:solidFill>
                <a:latin typeface="Arial" panose="020B0604020202020204"/>
                <a:ea typeface="Geneva" charset="-128"/>
              </a:rPr>
              <a:t>Une messagerie sécurisée et facile d’usage</a:t>
            </a:r>
          </a:p>
        </p:txBody>
      </p:sp>
      <p:grpSp>
        <p:nvGrpSpPr>
          <p:cNvPr id="63" name="Group 77">
            <a:extLst>
              <a:ext uri="{FF2B5EF4-FFF2-40B4-BE49-F238E27FC236}">
                <a16:creationId xmlns:a16="http://schemas.microsoft.com/office/drawing/2014/main" id="{1F768977-398C-423C-952C-792AF150D539}"/>
              </a:ext>
            </a:extLst>
          </p:cNvPr>
          <p:cNvGrpSpPr/>
          <p:nvPr/>
        </p:nvGrpSpPr>
        <p:grpSpPr>
          <a:xfrm>
            <a:off x="557899" y="1716466"/>
            <a:ext cx="720000" cy="720000"/>
            <a:chOff x="679593" y="2244180"/>
            <a:chExt cx="648000" cy="648000"/>
          </a:xfrm>
        </p:grpSpPr>
        <p:sp>
          <p:nvSpPr>
            <p:cNvPr id="64" name="Oval 10">
              <a:extLst>
                <a:ext uri="{FF2B5EF4-FFF2-40B4-BE49-F238E27FC236}">
                  <a16:creationId xmlns:a16="http://schemas.microsoft.com/office/drawing/2014/main" id="{7101F6ED-4FC3-47EC-869A-E130FBB704D8}"/>
                </a:ext>
              </a:extLst>
            </p:cNvPr>
            <p:cNvSpPr>
              <a:spLocks noChangeAspect="1"/>
            </p:cNvSpPr>
            <p:nvPr/>
          </p:nvSpPr>
          <p:spPr>
            <a:xfrm>
              <a:off x="679593" y="2244180"/>
              <a:ext cx="648000" cy="648000"/>
            </a:xfrm>
            <a:prstGeom prst="ellipse">
              <a:avLst/>
            </a:prstGeom>
            <a:solidFill>
              <a:srgbClr val="0C419A">
                <a:lumMod val="20000"/>
                <a:lumOff val="80000"/>
              </a:srgbClr>
            </a:solidFill>
            <a:ln w="12700" cap="flat" cmpd="sng" algn="ctr">
              <a:noFill/>
              <a:prstDash val="solid"/>
              <a:miter lim="800000"/>
            </a:ln>
            <a:effectLst/>
          </p:spPr>
          <p:txBody>
            <a:bodyPr rtlCol="0" anchor="ctr"/>
            <a:lstStyle/>
            <a:p>
              <a:pPr algn="ctr" defTabSz="1219170">
                <a:defRPr/>
              </a:pPr>
              <a:endParaRPr lang="fr-FR" sz="1400" kern="0">
                <a:solidFill>
                  <a:prstClr val="white"/>
                </a:solidFill>
                <a:latin typeface="Arial" panose="020B0604020202020204"/>
                <a:ea typeface="Geneva" charset="-128"/>
              </a:endParaRPr>
            </a:p>
          </p:txBody>
        </p:sp>
        <p:grpSp>
          <p:nvGrpSpPr>
            <p:cNvPr id="65" name="Group 13">
              <a:extLst>
                <a:ext uri="{FF2B5EF4-FFF2-40B4-BE49-F238E27FC236}">
                  <a16:creationId xmlns:a16="http://schemas.microsoft.com/office/drawing/2014/main" id="{6ED155C6-578F-45A1-8AD2-356C1BF68D6F}"/>
                </a:ext>
              </a:extLst>
            </p:cNvPr>
            <p:cNvGrpSpPr>
              <a:grpSpLocks noChangeAspect="1"/>
            </p:cNvGrpSpPr>
            <p:nvPr/>
          </p:nvGrpSpPr>
          <p:grpSpPr>
            <a:xfrm>
              <a:off x="713872" y="2406180"/>
              <a:ext cx="579442" cy="324000"/>
              <a:chOff x="4830763" y="3128963"/>
              <a:chExt cx="1663700" cy="930275"/>
            </a:xfrm>
            <a:solidFill>
              <a:srgbClr val="0C419A"/>
            </a:solidFill>
          </p:grpSpPr>
          <p:sp>
            <p:nvSpPr>
              <p:cNvPr id="66" name="Freeform 17">
                <a:extLst>
                  <a:ext uri="{FF2B5EF4-FFF2-40B4-BE49-F238E27FC236}">
                    <a16:creationId xmlns:a16="http://schemas.microsoft.com/office/drawing/2014/main" id="{A2A62A8D-D817-483C-8951-4CF63535BC59}"/>
                  </a:ext>
                </a:extLst>
              </p:cNvPr>
              <p:cNvSpPr>
                <a:spLocks/>
              </p:cNvSpPr>
              <p:nvPr/>
            </p:nvSpPr>
            <p:spPr bwMode="auto">
              <a:xfrm>
                <a:off x="4830763" y="3128963"/>
                <a:ext cx="911225" cy="930275"/>
              </a:xfrm>
              <a:custGeom>
                <a:avLst/>
                <a:gdLst>
                  <a:gd name="T0" fmla="*/ 54 w 574"/>
                  <a:gd name="T1" fmla="*/ 440 h 586"/>
                  <a:gd name="T2" fmla="*/ 42 w 574"/>
                  <a:gd name="T3" fmla="*/ 422 h 586"/>
                  <a:gd name="T4" fmla="*/ 24 w 574"/>
                  <a:gd name="T5" fmla="*/ 384 h 586"/>
                  <a:gd name="T6" fmla="*/ 14 w 574"/>
                  <a:gd name="T7" fmla="*/ 346 h 586"/>
                  <a:gd name="T8" fmla="*/ 6 w 574"/>
                  <a:gd name="T9" fmla="*/ 304 h 586"/>
                  <a:gd name="T10" fmla="*/ 6 w 574"/>
                  <a:gd name="T11" fmla="*/ 284 h 586"/>
                  <a:gd name="T12" fmla="*/ 12 w 574"/>
                  <a:gd name="T13" fmla="*/ 226 h 586"/>
                  <a:gd name="T14" fmla="*/ 28 w 574"/>
                  <a:gd name="T15" fmla="*/ 174 h 586"/>
                  <a:gd name="T16" fmla="*/ 54 w 574"/>
                  <a:gd name="T17" fmla="*/ 124 h 586"/>
                  <a:gd name="T18" fmla="*/ 90 w 574"/>
                  <a:gd name="T19" fmla="*/ 82 h 586"/>
                  <a:gd name="T20" fmla="*/ 132 w 574"/>
                  <a:gd name="T21" fmla="*/ 48 h 586"/>
                  <a:gd name="T22" fmla="*/ 180 w 574"/>
                  <a:gd name="T23" fmla="*/ 22 h 586"/>
                  <a:gd name="T24" fmla="*/ 232 w 574"/>
                  <a:gd name="T25" fmla="*/ 6 h 586"/>
                  <a:gd name="T26" fmla="*/ 290 w 574"/>
                  <a:gd name="T27" fmla="*/ 0 h 586"/>
                  <a:gd name="T28" fmla="*/ 318 w 574"/>
                  <a:gd name="T29" fmla="*/ 2 h 586"/>
                  <a:gd name="T30" fmla="*/ 374 w 574"/>
                  <a:gd name="T31" fmla="*/ 12 h 586"/>
                  <a:gd name="T32" fmla="*/ 424 w 574"/>
                  <a:gd name="T33" fmla="*/ 34 h 586"/>
                  <a:gd name="T34" fmla="*/ 470 w 574"/>
                  <a:gd name="T35" fmla="*/ 64 h 586"/>
                  <a:gd name="T36" fmla="*/ 508 w 574"/>
                  <a:gd name="T37" fmla="*/ 104 h 586"/>
                  <a:gd name="T38" fmla="*/ 538 w 574"/>
                  <a:gd name="T39" fmla="*/ 148 h 586"/>
                  <a:gd name="T40" fmla="*/ 560 w 574"/>
                  <a:gd name="T41" fmla="*/ 200 h 586"/>
                  <a:gd name="T42" fmla="*/ 572 w 574"/>
                  <a:gd name="T43" fmla="*/ 254 h 586"/>
                  <a:gd name="T44" fmla="*/ 574 w 574"/>
                  <a:gd name="T45" fmla="*/ 292 h 586"/>
                  <a:gd name="T46" fmla="*/ 556 w 574"/>
                  <a:gd name="T47" fmla="*/ 284 h 586"/>
                  <a:gd name="T48" fmla="*/ 554 w 574"/>
                  <a:gd name="T49" fmla="*/ 256 h 586"/>
                  <a:gd name="T50" fmla="*/ 544 w 574"/>
                  <a:gd name="T51" fmla="*/ 204 h 586"/>
                  <a:gd name="T52" fmla="*/ 522 w 574"/>
                  <a:gd name="T53" fmla="*/ 156 h 586"/>
                  <a:gd name="T54" fmla="*/ 494 w 574"/>
                  <a:gd name="T55" fmla="*/ 114 h 586"/>
                  <a:gd name="T56" fmla="*/ 458 w 574"/>
                  <a:gd name="T57" fmla="*/ 78 h 586"/>
                  <a:gd name="T58" fmla="*/ 416 w 574"/>
                  <a:gd name="T59" fmla="*/ 50 h 586"/>
                  <a:gd name="T60" fmla="*/ 368 w 574"/>
                  <a:gd name="T61" fmla="*/ 30 h 586"/>
                  <a:gd name="T62" fmla="*/ 316 w 574"/>
                  <a:gd name="T63" fmla="*/ 20 h 586"/>
                  <a:gd name="T64" fmla="*/ 290 w 574"/>
                  <a:gd name="T65" fmla="*/ 18 h 586"/>
                  <a:gd name="T66" fmla="*/ 236 w 574"/>
                  <a:gd name="T67" fmla="*/ 24 h 586"/>
                  <a:gd name="T68" fmla="*/ 186 w 574"/>
                  <a:gd name="T69" fmla="*/ 38 h 586"/>
                  <a:gd name="T70" fmla="*/ 142 w 574"/>
                  <a:gd name="T71" fmla="*/ 64 h 586"/>
                  <a:gd name="T72" fmla="*/ 102 w 574"/>
                  <a:gd name="T73" fmla="*/ 96 h 586"/>
                  <a:gd name="T74" fmla="*/ 70 w 574"/>
                  <a:gd name="T75" fmla="*/ 134 h 586"/>
                  <a:gd name="T76" fmla="*/ 46 w 574"/>
                  <a:gd name="T77" fmla="*/ 180 h 586"/>
                  <a:gd name="T78" fmla="*/ 30 w 574"/>
                  <a:gd name="T79" fmla="*/ 230 h 586"/>
                  <a:gd name="T80" fmla="*/ 24 w 574"/>
                  <a:gd name="T81" fmla="*/ 284 h 586"/>
                  <a:gd name="T82" fmla="*/ 24 w 574"/>
                  <a:gd name="T83" fmla="*/ 304 h 586"/>
                  <a:gd name="T84" fmla="*/ 30 w 574"/>
                  <a:gd name="T85" fmla="*/ 342 h 586"/>
                  <a:gd name="T86" fmla="*/ 42 w 574"/>
                  <a:gd name="T87" fmla="*/ 380 h 586"/>
                  <a:gd name="T88" fmla="*/ 60 w 574"/>
                  <a:gd name="T89" fmla="*/ 416 h 586"/>
                  <a:gd name="T90" fmla="*/ 74 w 574"/>
                  <a:gd name="T91" fmla="*/ 438 h 586"/>
                  <a:gd name="T92" fmla="*/ 154 w 574"/>
                  <a:gd name="T93" fmla="*/ 512 h 586"/>
                  <a:gd name="T94" fmla="*/ 158 w 574"/>
                  <a:gd name="T95" fmla="*/ 514 h 586"/>
                  <a:gd name="T96" fmla="*/ 222 w 574"/>
                  <a:gd name="T97" fmla="*/ 540 h 586"/>
                  <a:gd name="T98" fmla="*/ 290 w 574"/>
                  <a:gd name="T99" fmla="*/ 548 h 586"/>
                  <a:gd name="T100" fmla="*/ 322 w 574"/>
                  <a:gd name="T101" fmla="*/ 546 h 586"/>
                  <a:gd name="T102" fmla="*/ 386 w 574"/>
                  <a:gd name="T103" fmla="*/ 530 h 586"/>
                  <a:gd name="T104" fmla="*/ 442 w 574"/>
                  <a:gd name="T105" fmla="*/ 500 h 586"/>
                  <a:gd name="T106" fmla="*/ 490 w 574"/>
                  <a:gd name="T107" fmla="*/ 458 h 586"/>
                  <a:gd name="T108" fmla="*/ 514 w 574"/>
                  <a:gd name="T109" fmla="*/ 424 h 586"/>
                  <a:gd name="T110" fmla="*/ 524 w 574"/>
                  <a:gd name="T111" fmla="*/ 442 h 586"/>
                  <a:gd name="T112" fmla="*/ 504 w 574"/>
                  <a:gd name="T113" fmla="*/ 470 h 586"/>
                  <a:gd name="T114" fmla="*/ 452 w 574"/>
                  <a:gd name="T115" fmla="*/ 516 h 586"/>
                  <a:gd name="T116" fmla="*/ 392 w 574"/>
                  <a:gd name="T117" fmla="*/ 548 h 586"/>
                  <a:gd name="T118" fmla="*/ 324 w 574"/>
                  <a:gd name="T119" fmla="*/ 564 h 586"/>
                  <a:gd name="T120" fmla="*/ 290 w 574"/>
                  <a:gd name="T121" fmla="*/ 566 h 586"/>
                  <a:gd name="T122" fmla="*/ 218 w 574"/>
                  <a:gd name="T123" fmla="*/ 558 h 586"/>
                  <a:gd name="T124" fmla="*/ 152 w 574"/>
                  <a:gd name="T125" fmla="*/ 53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4" h="586">
                    <a:moveTo>
                      <a:pt x="0" y="586"/>
                    </a:moveTo>
                    <a:lnTo>
                      <a:pt x="54" y="440"/>
                    </a:lnTo>
                    <a:lnTo>
                      <a:pt x="54" y="440"/>
                    </a:lnTo>
                    <a:lnTo>
                      <a:pt x="42" y="422"/>
                    </a:lnTo>
                    <a:lnTo>
                      <a:pt x="32" y="404"/>
                    </a:lnTo>
                    <a:lnTo>
                      <a:pt x="24" y="384"/>
                    </a:lnTo>
                    <a:lnTo>
                      <a:pt x="18" y="364"/>
                    </a:lnTo>
                    <a:lnTo>
                      <a:pt x="14" y="346"/>
                    </a:lnTo>
                    <a:lnTo>
                      <a:pt x="10" y="324"/>
                    </a:lnTo>
                    <a:lnTo>
                      <a:pt x="6" y="304"/>
                    </a:lnTo>
                    <a:lnTo>
                      <a:pt x="6" y="284"/>
                    </a:lnTo>
                    <a:lnTo>
                      <a:pt x="6" y="284"/>
                    </a:lnTo>
                    <a:lnTo>
                      <a:pt x="8" y="254"/>
                    </a:lnTo>
                    <a:lnTo>
                      <a:pt x="12" y="226"/>
                    </a:lnTo>
                    <a:lnTo>
                      <a:pt x="18" y="200"/>
                    </a:lnTo>
                    <a:lnTo>
                      <a:pt x="28" y="174"/>
                    </a:lnTo>
                    <a:lnTo>
                      <a:pt x="40" y="148"/>
                    </a:lnTo>
                    <a:lnTo>
                      <a:pt x="54" y="124"/>
                    </a:lnTo>
                    <a:lnTo>
                      <a:pt x="72" y="104"/>
                    </a:lnTo>
                    <a:lnTo>
                      <a:pt x="90" y="82"/>
                    </a:lnTo>
                    <a:lnTo>
                      <a:pt x="110" y="64"/>
                    </a:lnTo>
                    <a:lnTo>
                      <a:pt x="132" y="48"/>
                    </a:lnTo>
                    <a:lnTo>
                      <a:pt x="154" y="34"/>
                    </a:lnTo>
                    <a:lnTo>
                      <a:pt x="180" y="22"/>
                    </a:lnTo>
                    <a:lnTo>
                      <a:pt x="206" y="12"/>
                    </a:lnTo>
                    <a:lnTo>
                      <a:pt x="232" y="6"/>
                    </a:lnTo>
                    <a:lnTo>
                      <a:pt x="260" y="2"/>
                    </a:lnTo>
                    <a:lnTo>
                      <a:pt x="290" y="0"/>
                    </a:lnTo>
                    <a:lnTo>
                      <a:pt x="290" y="0"/>
                    </a:lnTo>
                    <a:lnTo>
                      <a:pt x="318" y="2"/>
                    </a:lnTo>
                    <a:lnTo>
                      <a:pt x="346" y="6"/>
                    </a:lnTo>
                    <a:lnTo>
                      <a:pt x="374" y="12"/>
                    </a:lnTo>
                    <a:lnTo>
                      <a:pt x="400" y="22"/>
                    </a:lnTo>
                    <a:lnTo>
                      <a:pt x="424" y="34"/>
                    </a:lnTo>
                    <a:lnTo>
                      <a:pt x="448" y="48"/>
                    </a:lnTo>
                    <a:lnTo>
                      <a:pt x="470" y="64"/>
                    </a:lnTo>
                    <a:lnTo>
                      <a:pt x="490" y="82"/>
                    </a:lnTo>
                    <a:lnTo>
                      <a:pt x="508" y="104"/>
                    </a:lnTo>
                    <a:lnTo>
                      <a:pt x="524" y="124"/>
                    </a:lnTo>
                    <a:lnTo>
                      <a:pt x="538" y="148"/>
                    </a:lnTo>
                    <a:lnTo>
                      <a:pt x="550" y="174"/>
                    </a:lnTo>
                    <a:lnTo>
                      <a:pt x="560" y="200"/>
                    </a:lnTo>
                    <a:lnTo>
                      <a:pt x="568" y="226"/>
                    </a:lnTo>
                    <a:lnTo>
                      <a:pt x="572" y="254"/>
                    </a:lnTo>
                    <a:lnTo>
                      <a:pt x="574" y="284"/>
                    </a:lnTo>
                    <a:lnTo>
                      <a:pt x="574" y="292"/>
                    </a:lnTo>
                    <a:lnTo>
                      <a:pt x="556" y="292"/>
                    </a:lnTo>
                    <a:lnTo>
                      <a:pt x="556" y="284"/>
                    </a:lnTo>
                    <a:lnTo>
                      <a:pt x="556" y="284"/>
                    </a:lnTo>
                    <a:lnTo>
                      <a:pt x="554" y="256"/>
                    </a:lnTo>
                    <a:lnTo>
                      <a:pt x="550" y="230"/>
                    </a:lnTo>
                    <a:lnTo>
                      <a:pt x="544" y="204"/>
                    </a:lnTo>
                    <a:lnTo>
                      <a:pt x="534" y="180"/>
                    </a:lnTo>
                    <a:lnTo>
                      <a:pt x="522" y="156"/>
                    </a:lnTo>
                    <a:lnTo>
                      <a:pt x="510" y="134"/>
                    </a:lnTo>
                    <a:lnTo>
                      <a:pt x="494" y="114"/>
                    </a:lnTo>
                    <a:lnTo>
                      <a:pt x="478" y="96"/>
                    </a:lnTo>
                    <a:lnTo>
                      <a:pt x="458" y="78"/>
                    </a:lnTo>
                    <a:lnTo>
                      <a:pt x="438" y="64"/>
                    </a:lnTo>
                    <a:lnTo>
                      <a:pt x="416" y="50"/>
                    </a:lnTo>
                    <a:lnTo>
                      <a:pt x="392" y="38"/>
                    </a:lnTo>
                    <a:lnTo>
                      <a:pt x="368" y="30"/>
                    </a:lnTo>
                    <a:lnTo>
                      <a:pt x="344" y="24"/>
                    </a:lnTo>
                    <a:lnTo>
                      <a:pt x="316" y="20"/>
                    </a:lnTo>
                    <a:lnTo>
                      <a:pt x="290" y="18"/>
                    </a:lnTo>
                    <a:lnTo>
                      <a:pt x="290" y="18"/>
                    </a:lnTo>
                    <a:lnTo>
                      <a:pt x="262" y="20"/>
                    </a:lnTo>
                    <a:lnTo>
                      <a:pt x="236" y="24"/>
                    </a:lnTo>
                    <a:lnTo>
                      <a:pt x="210" y="30"/>
                    </a:lnTo>
                    <a:lnTo>
                      <a:pt x="186" y="38"/>
                    </a:lnTo>
                    <a:lnTo>
                      <a:pt x="164" y="50"/>
                    </a:lnTo>
                    <a:lnTo>
                      <a:pt x="142" y="64"/>
                    </a:lnTo>
                    <a:lnTo>
                      <a:pt x="120" y="78"/>
                    </a:lnTo>
                    <a:lnTo>
                      <a:pt x="102" y="96"/>
                    </a:lnTo>
                    <a:lnTo>
                      <a:pt x="84" y="114"/>
                    </a:lnTo>
                    <a:lnTo>
                      <a:pt x="70" y="134"/>
                    </a:lnTo>
                    <a:lnTo>
                      <a:pt x="56" y="156"/>
                    </a:lnTo>
                    <a:lnTo>
                      <a:pt x="46" y="180"/>
                    </a:lnTo>
                    <a:lnTo>
                      <a:pt x="36" y="204"/>
                    </a:lnTo>
                    <a:lnTo>
                      <a:pt x="30" y="230"/>
                    </a:lnTo>
                    <a:lnTo>
                      <a:pt x="26" y="256"/>
                    </a:lnTo>
                    <a:lnTo>
                      <a:pt x="24" y="284"/>
                    </a:lnTo>
                    <a:lnTo>
                      <a:pt x="24" y="284"/>
                    </a:lnTo>
                    <a:lnTo>
                      <a:pt x="24" y="304"/>
                    </a:lnTo>
                    <a:lnTo>
                      <a:pt x="28" y="324"/>
                    </a:lnTo>
                    <a:lnTo>
                      <a:pt x="30" y="342"/>
                    </a:lnTo>
                    <a:lnTo>
                      <a:pt x="36" y="362"/>
                    </a:lnTo>
                    <a:lnTo>
                      <a:pt x="42" y="380"/>
                    </a:lnTo>
                    <a:lnTo>
                      <a:pt x="50" y="398"/>
                    </a:lnTo>
                    <a:lnTo>
                      <a:pt x="60" y="416"/>
                    </a:lnTo>
                    <a:lnTo>
                      <a:pt x="70" y="434"/>
                    </a:lnTo>
                    <a:lnTo>
                      <a:pt x="74" y="438"/>
                    </a:lnTo>
                    <a:lnTo>
                      <a:pt x="30" y="556"/>
                    </a:lnTo>
                    <a:lnTo>
                      <a:pt x="154" y="512"/>
                    </a:lnTo>
                    <a:lnTo>
                      <a:pt x="158" y="514"/>
                    </a:lnTo>
                    <a:lnTo>
                      <a:pt x="158" y="514"/>
                    </a:lnTo>
                    <a:lnTo>
                      <a:pt x="188" y="528"/>
                    </a:lnTo>
                    <a:lnTo>
                      <a:pt x="222" y="540"/>
                    </a:lnTo>
                    <a:lnTo>
                      <a:pt x="256" y="546"/>
                    </a:lnTo>
                    <a:lnTo>
                      <a:pt x="290" y="548"/>
                    </a:lnTo>
                    <a:lnTo>
                      <a:pt x="290" y="548"/>
                    </a:lnTo>
                    <a:lnTo>
                      <a:pt x="322" y="546"/>
                    </a:lnTo>
                    <a:lnTo>
                      <a:pt x="354" y="540"/>
                    </a:lnTo>
                    <a:lnTo>
                      <a:pt x="386" y="530"/>
                    </a:lnTo>
                    <a:lnTo>
                      <a:pt x="414" y="518"/>
                    </a:lnTo>
                    <a:lnTo>
                      <a:pt x="442" y="500"/>
                    </a:lnTo>
                    <a:lnTo>
                      <a:pt x="466" y="480"/>
                    </a:lnTo>
                    <a:lnTo>
                      <a:pt x="490" y="458"/>
                    </a:lnTo>
                    <a:lnTo>
                      <a:pt x="510" y="432"/>
                    </a:lnTo>
                    <a:lnTo>
                      <a:pt x="514" y="424"/>
                    </a:lnTo>
                    <a:lnTo>
                      <a:pt x="530" y="434"/>
                    </a:lnTo>
                    <a:lnTo>
                      <a:pt x="524" y="442"/>
                    </a:lnTo>
                    <a:lnTo>
                      <a:pt x="524" y="442"/>
                    </a:lnTo>
                    <a:lnTo>
                      <a:pt x="504" y="470"/>
                    </a:lnTo>
                    <a:lnTo>
                      <a:pt x="478" y="494"/>
                    </a:lnTo>
                    <a:lnTo>
                      <a:pt x="452" y="516"/>
                    </a:lnTo>
                    <a:lnTo>
                      <a:pt x="422" y="534"/>
                    </a:lnTo>
                    <a:lnTo>
                      <a:pt x="392" y="548"/>
                    </a:lnTo>
                    <a:lnTo>
                      <a:pt x="358" y="558"/>
                    </a:lnTo>
                    <a:lnTo>
                      <a:pt x="324" y="564"/>
                    </a:lnTo>
                    <a:lnTo>
                      <a:pt x="290" y="566"/>
                    </a:lnTo>
                    <a:lnTo>
                      <a:pt x="290" y="566"/>
                    </a:lnTo>
                    <a:lnTo>
                      <a:pt x="254" y="564"/>
                    </a:lnTo>
                    <a:lnTo>
                      <a:pt x="218" y="558"/>
                    </a:lnTo>
                    <a:lnTo>
                      <a:pt x="184" y="546"/>
                    </a:lnTo>
                    <a:lnTo>
                      <a:pt x="152" y="530"/>
                    </a:lnTo>
                    <a:lnTo>
                      <a:pt x="0" y="586"/>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1400" kern="0">
                  <a:solidFill>
                    <a:srgbClr val="0C419A"/>
                  </a:solidFill>
                  <a:latin typeface="Arial" panose="020B0604020202020204"/>
                  <a:ea typeface="Geneva" charset="-128"/>
                </a:endParaRPr>
              </a:p>
            </p:txBody>
          </p:sp>
          <p:sp>
            <p:nvSpPr>
              <p:cNvPr id="67" name="Freeform 18">
                <a:extLst>
                  <a:ext uri="{FF2B5EF4-FFF2-40B4-BE49-F238E27FC236}">
                    <a16:creationId xmlns:a16="http://schemas.microsoft.com/office/drawing/2014/main" id="{4DEA7C1A-B1B8-45E0-AA82-9E14BF49DE0E}"/>
                  </a:ext>
                </a:extLst>
              </p:cNvPr>
              <p:cNvSpPr>
                <a:spLocks/>
              </p:cNvSpPr>
              <p:nvPr/>
            </p:nvSpPr>
            <p:spPr bwMode="auto">
              <a:xfrm>
                <a:off x="5586413" y="3128963"/>
                <a:ext cx="908050" cy="930275"/>
              </a:xfrm>
              <a:custGeom>
                <a:avLst/>
                <a:gdLst>
                  <a:gd name="T0" fmla="*/ 420 w 572"/>
                  <a:gd name="T1" fmla="*/ 530 h 586"/>
                  <a:gd name="T2" fmla="*/ 388 w 572"/>
                  <a:gd name="T3" fmla="*/ 546 h 586"/>
                  <a:gd name="T4" fmla="*/ 318 w 572"/>
                  <a:gd name="T5" fmla="*/ 564 h 586"/>
                  <a:gd name="T6" fmla="*/ 284 w 572"/>
                  <a:gd name="T7" fmla="*/ 566 h 586"/>
                  <a:gd name="T8" fmla="*/ 226 w 572"/>
                  <a:gd name="T9" fmla="*/ 560 h 586"/>
                  <a:gd name="T10" fmla="*/ 174 w 572"/>
                  <a:gd name="T11" fmla="*/ 544 h 586"/>
                  <a:gd name="T12" fmla="*/ 124 w 572"/>
                  <a:gd name="T13" fmla="*/ 518 h 586"/>
                  <a:gd name="T14" fmla="*/ 82 w 572"/>
                  <a:gd name="T15" fmla="*/ 484 h 586"/>
                  <a:gd name="T16" fmla="*/ 48 w 572"/>
                  <a:gd name="T17" fmla="*/ 442 h 586"/>
                  <a:gd name="T18" fmla="*/ 22 w 572"/>
                  <a:gd name="T19" fmla="*/ 394 h 586"/>
                  <a:gd name="T20" fmla="*/ 6 w 572"/>
                  <a:gd name="T21" fmla="*/ 340 h 586"/>
                  <a:gd name="T22" fmla="*/ 0 w 572"/>
                  <a:gd name="T23" fmla="*/ 284 h 586"/>
                  <a:gd name="T24" fmla="*/ 18 w 572"/>
                  <a:gd name="T25" fmla="*/ 274 h 586"/>
                  <a:gd name="T26" fmla="*/ 18 w 572"/>
                  <a:gd name="T27" fmla="*/ 284 h 586"/>
                  <a:gd name="T28" fmla="*/ 24 w 572"/>
                  <a:gd name="T29" fmla="*/ 336 h 586"/>
                  <a:gd name="T30" fmla="*/ 38 w 572"/>
                  <a:gd name="T31" fmla="*/ 386 h 586"/>
                  <a:gd name="T32" fmla="*/ 64 w 572"/>
                  <a:gd name="T33" fmla="*/ 432 h 586"/>
                  <a:gd name="T34" fmla="*/ 96 w 572"/>
                  <a:gd name="T35" fmla="*/ 470 h 586"/>
                  <a:gd name="T36" fmla="*/ 134 w 572"/>
                  <a:gd name="T37" fmla="*/ 504 h 586"/>
                  <a:gd name="T38" fmla="*/ 180 w 572"/>
                  <a:gd name="T39" fmla="*/ 528 h 586"/>
                  <a:gd name="T40" fmla="*/ 230 w 572"/>
                  <a:gd name="T41" fmla="*/ 544 h 586"/>
                  <a:gd name="T42" fmla="*/ 284 w 572"/>
                  <a:gd name="T43" fmla="*/ 548 h 586"/>
                  <a:gd name="T44" fmla="*/ 318 w 572"/>
                  <a:gd name="T45" fmla="*/ 546 h 586"/>
                  <a:gd name="T46" fmla="*/ 384 w 572"/>
                  <a:gd name="T47" fmla="*/ 528 h 586"/>
                  <a:gd name="T48" fmla="*/ 418 w 572"/>
                  <a:gd name="T49" fmla="*/ 512 h 586"/>
                  <a:gd name="T50" fmla="*/ 500 w 572"/>
                  <a:gd name="T51" fmla="*/ 438 h 586"/>
                  <a:gd name="T52" fmla="*/ 502 w 572"/>
                  <a:gd name="T53" fmla="*/ 434 h 586"/>
                  <a:gd name="T54" fmla="*/ 522 w 572"/>
                  <a:gd name="T55" fmla="*/ 398 h 586"/>
                  <a:gd name="T56" fmla="*/ 536 w 572"/>
                  <a:gd name="T57" fmla="*/ 362 h 586"/>
                  <a:gd name="T58" fmla="*/ 546 w 572"/>
                  <a:gd name="T59" fmla="*/ 324 h 586"/>
                  <a:gd name="T60" fmla="*/ 548 w 572"/>
                  <a:gd name="T61" fmla="*/ 284 h 586"/>
                  <a:gd name="T62" fmla="*/ 548 w 572"/>
                  <a:gd name="T63" fmla="*/ 256 h 586"/>
                  <a:gd name="T64" fmla="*/ 536 w 572"/>
                  <a:gd name="T65" fmla="*/ 204 h 586"/>
                  <a:gd name="T66" fmla="*/ 516 w 572"/>
                  <a:gd name="T67" fmla="*/ 156 h 586"/>
                  <a:gd name="T68" fmla="*/ 488 w 572"/>
                  <a:gd name="T69" fmla="*/ 114 h 586"/>
                  <a:gd name="T70" fmla="*/ 452 w 572"/>
                  <a:gd name="T71" fmla="*/ 78 h 586"/>
                  <a:gd name="T72" fmla="*/ 410 w 572"/>
                  <a:gd name="T73" fmla="*/ 50 h 586"/>
                  <a:gd name="T74" fmla="*/ 362 w 572"/>
                  <a:gd name="T75" fmla="*/ 30 h 586"/>
                  <a:gd name="T76" fmla="*/ 310 w 572"/>
                  <a:gd name="T77" fmla="*/ 20 h 586"/>
                  <a:gd name="T78" fmla="*/ 284 w 572"/>
                  <a:gd name="T79" fmla="*/ 18 h 586"/>
                  <a:gd name="T80" fmla="*/ 216 w 572"/>
                  <a:gd name="T81" fmla="*/ 26 h 586"/>
                  <a:gd name="T82" fmla="*/ 156 w 572"/>
                  <a:gd name="T83" fmla="*/ 50 h 586"/>
                  <a:gd name="T84" fmla="*/ 102 w 572"/>
                  <a:gd name="T85" fmla="*/ 88 h 586"/>
                  <a:gd name="T86" fmla="*/ 60 w 572"/>
                  <a:gd name="T87" fmla="*/ 140 h 586"/>
                  <a:gd name="T88" fmla="*/ 40 w 572"/>
                  <a:gd name="T89" fmla="*/ 138 h 586"/>
                  <a:gd name="T90" fmla="*/ 44 w 572"/>
                  <a:gd name="T91" fmla="*/ 130 h 586"/>
                  <a:gd name="T92" fmla="*/ 90 w 572"/>
                  <a:gd name="T93" fmla="*/ 76 h 586"/>
                  <a:gd name="T94" fmla="*/ 148 w 572"/>
                  <a:gd name="T95" fmla="*/ 34 h 586"/>
                  <a:gd name="T96" fmla="*/ 212 w 572"/>
                  <a:gd name="T97" fmla="*/ 8 h 586"/>
                  <a:gd name="T98" fmla="*/ 284 w 572"/>
                  <a:gd name="T99" fmla="*/ 0 h 586"/>
                  <a:gd name="T100" fmla="*/ 312 w 572"/>
                  <a:gd name="T101" fmla="*/ 2 h 586"/>
                  <a:gd name="T102" fmla="*/ 368 w 572"/>
                  <a:gd name="T103" fmla="*/ 12 h 586"/>
                  <a:gd name="T104" fmla="*/ 418 w 572"/>
                  <a:gd name="T105" fmla="*/ 34 h 586"/>
                  <a:gd name="T106" fmla="*/ 464 w 572"/>
                  <a:gd name="T107" fmla="*/ 64 h 586"/>
                  <a:gd name="T108" fmla="*/ 502 w 572"/>
                  <a:gd name="T109" fmla="*/ 104 h 586"/>
                  <a:gd name="T110" fmla="*/ 532 w 572"/>
                  <a:gd name="T111" fmla="*/ 148 h 586"/>
                  <a:gd name="T112" fmla="*/ 554 w 572"/>
                  <a:gd name="T113" fmla="*/ 200 h 586"/>
                  <a:gd name="T114" fmla="*/ 566 w 572"/>
                  <a:gd name="T115" fmla="*/ 254 h 586"/>
                  <a:gd name="T116" fmla="*/ 566 w 572"/>
                  <a:gd name="T117" fmla="*/ 284 h 586"/>
                  <a:gd name="T118" fmla="*/ 564 w 572"/>
                  <a:gd name="T119" fmla="*/ 324 h 586"/>
                  <a:gd name="T120" fmla="*/ 554 w 572"/>
                  <a:gd name="T121" fmla="*/ 364 h 586"/>
                  <a:gd name="T122" fmla="*/ 540 w 572"/>
                  <a:gd name="T123" fmla="*/ 404 h 586"/>
                  <a:gd name="T124" fmla="*/ 520 w 572"/>
                  <a:gd name="T125" fmla="*/ 4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586">
                    <a:moveTo>
                      <a:pt x="572" y="586"/>
                    </a:moveTo>
                    <a:lnTo>
                      <a:pt x="420" y="530"/>
                    </a:lnTo>
                    <a:lnTo>
                      <a:pt x="420" y="530"/>
                    </a:lnTo>
                    <a:lnTo>
                      <a:pt x="388" y="546"/>
                    </a:lnTo>
                    <a:lnTo>
                      <a:pt x="354" y="558"/>
                    </a:lnTo>
                    <a:lnTo>
                      <a:pt x="318" y="564"/>
                    </a:lnTo>
                    <a:lnTo>
                      <a:pt x="284" y="566"/>
                    </a:lnTo>
                    <a:lnTo>
                      <a:pt x="284" y="566"/>
                    </a:lnTo>
                    <a:lnTo>
                      <a:pt x="254" y="566"/>
                    </a:lnTo>
                    <a:lnTo>
                      <a:pt x="226" y="560"/>
                    </a:lnTo>
                    <a:lnTo>
                      <a:pt x="200" y="554"/>
                    </a:lnTo>
                    <a:lnTo>
                      <a:pt x="174" y="544"/>
                    </a:lnTo>
                    <a:lnTo>
                      <a:pt x="148" y="532"/>
                    </a:lnTo>
                    <a:lnTo>
                      <a:pt x="124" y="518"/>
                    </a:lnTo>
                    <a:lnTo>
                      <a:pt x="104" y="502"/>
                    </a:lnTo>
                    <a:lnTo>
                      <a:pt x="82" y="484"/>
                    </a:lnTo>
                    <a:lnTo>
                      <a:pt x="64" y="464"/>
                    </a:lnTo>
                    <a:lnTo>
                      <a:pt x="48" y="442"/>
                    </a:lnTo>
                    <a:lnTo>
                      <a:pt x="34" y="418"/>
                    </a:lnTo>
                    <a:lnTo>
                      <a:pt x="22" y="394"/>
                    </a:lnTo>
                    <a:lnTo>
                      <a:pt x="12" y="368"/>
                    </a:lnTo>
                    <a:lnTo>
                      <a:pt x="6" y="340"/>
                    </a:lnTo>
                    <a:lnTo>
                      <a:pt x="2" y="312"/>
                    </a:lnTo>
                    <a:lnTo>
                      <a:pt x="0" y="284"/>
                    </a:lnTo>
                    <a:lnTo>
                      <a:pt x="0" y="274"/>
                    </a:lnTo>
                    <a:lnTo>
                      <a:pt x="18" y="274"/>
                    </a:lnTo>
                    <a:lnTo>
                      <a:pt x="18" y="284"/>
                    </a:lnTo>
                    <a:lnTo>
                      <a:pt x="18" y="284"/>
                    </a:lnTo>
                    <a:lnTo>
                      <a:pt x="20" y="310"/>
                    </a:lnTo>
                    <a:lnTo>
                      <a:pt x="24" y="336"/>
                    </a:lnTo>
                    <a:lnTo>
                      <a:pt x="30" y="362"/>
                    </a:lnTo>
                    <a:lnTo>
                      <a:pt x="38" y="386"/>
                    </a:lnTo>
                    <a:lnTo>
                      <a:pt x="50" y="410"/>
                    </a:lnTo>
                    <a:lnTo>
                      <a:pt x="64" y="432"/>
                    </a:lnTo>
                    <a:lnTo>
                      <a:pt x="78" y="452"/>
                    </a:lnTo>
                    <a:lnTo>
                      <a:pt x="96" y="470"/>
                    </a:lnTo>
                    <a:lnTo>
                      <a:pt x="114" y="488"/>
                    </a:lnTo>
                    <a:lnTo>
                      <a:pt x="134" y="504"/>
                    </a:lnTo>
                    <a:lnTo>
                      <a:pt x="156" y="516"/>
                    </a:lnTo>
                    <a:lnTo>
                      <a:pt x="180" y="528"/>
                    </a:lnTo>
                    <a:lnTo>
                      <a:pt x="204" y="536"/>
                    </a:lnTo>
                    <a:lnTo>
                      <a:pt x="230" y="544"/>
                    </a:lnTo>
                    <a:lnTo>
                      <a:pt x="256" y="548"/>
                    </a:lnTo>
                    <a:lnTo>
                      <a:pt x="284" y="548"/>
                    </a:lnTo>
                    <a:lnTo>
                      <a:pt x="284" y="548"/>
                    </a:lnTo>
                    <a:lnTo>
                      <a:pt x="318" y="546"/>
                    </a:lnTo>
                    <a:lnTo>
                      <a:pt x="352" y="540"/>
                    </a:lnTo>
                    <a:lnTo>
                      <a:pt x="384" y="528"/>
                    </a:lnTo>
                    <a:lnTo>
                      <a:pt x="416" y="514"/>
                    </a:lnTo>
                    <a:lnTo>
                      <a:pt x="418" y="512"/>
                    </a:lnTo>
                    <a:lnTo>
                      <a:pt x="542" y="556"/>
                    </a:lnTo>
                    <a:lnTo>
                      <a:pt x="500" y="438"/>
                    </a:lnTo>
                    <a:lnTo>
                      <a:pt x="502" y="434"/>
                    </a:lnTo>
                    <a:lnTo>
                      <a:pt x="502" y="434"/>
                    </a:lnTo>
                    <a:lnTo>
                      <a:pt x="512" y="416"/>
                    </a:lnTo>
                    <a:lnTo>
                      <a:pt x="522" y="398"/>
                    </a:lnTo>
                    <a:lnTo>
                      <a:pt x="530" y="380"/>
                    </a:lnTo>
                    <a:lnTo>
                      <a:pt x="536" y="362"/>
                    </a:lnTo>
                    <a:lnTo>
                      <a:pt x="542" y="342"/>
                    </a:lnTo>
                    <a:lnTo>
                      <a:pt x="546" y="324"/>
                    </a:lnTo>
                    <a:lnTo>
                      <a:pt x="548" y="304"/>
                    </a:lnTo>
                    <a:lnTo>
                      <a:pt x="548" y="284"/>
                    </a:lnTo>
                    <a:lnTo>
                      <a:pt x="548" y="284"/>
                    </a:lnTo>
                    <a:lnTo>
                      <a:pt x="548" y="256"/>
                    </a:lnTo>
                    <a:lnTo>
                      <a:pt x="544" y="230"/>
                    </a:lnTo>
                    <a:lnTo>
                      <a:pt x="536" y="204"/>
                    </a:lnTo>
                    <a:lnTo>
                      <a:pt x="528" y="180"/>
                    </a:lnTo>
                    <a:lnTo>
                      <a:pt x="516" y="156"/>
                    </a:lnTo>
                    <a:lnTo>
                      <a:pt x="504" y="134"/>
                    </a:lnTo>
                    <a:lnTo>
                      <a:pt x="488" y="114"/>
                    </a:lnTo>
                    <a:lnTo>
                      <a:pt x="470" y="96"/>
                    </a:lnTo>
                    <a:lnTo>
                      <a:pt x="452" y="78"/>
                    </a:lnTo>
                    <a:lnTo>
                      <a:pt x="432" y="64"/>
                    </a:lnTo>
                    <a:lnTo>
                      <a:pt x="410" y="50"/>
                    </a:lnTo>
                    <a:lnTo>
                      <a:pt x="386" y="38"/>
                    </a:lnTo>
                    <a:lnTo>
                      <a:pt x="362" y="30"/>
                    </a:lnTo>
                    <a:lnTo>
                      <a:pt x="336" y="24"/>
                    </a:lnTo>
                    <a:lnTo>
                      <a:pt x="310" y="20"/>
                    </a:lnTo>
                    <a:lnTo>
                      <a:pt x="284" y="18"/>
                    </a:lnTo>
                    <a:lnTo>
                      <a:pt x="284" y="18"/>
                    </a:lnTo>
                    <a:lnTo>
                      <a:pt x="250" y="20"/>
                    </a:lnTo>
                    <a:lnTo>
                      <a:pt x="216" y="26"/>
                    </a:lnTo>
                    <a:lnTo>
                      <a:pt x="186" y="36"/>
                    </a:lnTo>
                    <a:lnTo>
                      <a:pt x="156" y="50"/>
                    </a:lnTo>
                    <a:lnTo>
                      <a:pt x="128" y="68"/>
                    </a:lnTo>
                    <a:lnTo>
                      <a:pt x="102" y="88"/>
                    </a:lnTo>
                    <a:lnTo>
                      <a:pt x="80" y="112"/>
                    </a:lnTo>
                    <a:lnTo>
                      <a:pt x="60" y="140"/>
                    </a:lnTo>
                    <a:lnTo>
                      <a:pt x="56" y="148"/>
                    </a:lnTo>
                    <a:lnTo>
                      <a:pt x="40" y="138"/>
                    </a:lnTo>
                    <a:lnTo>
                      <a:pt x="44" y="130"/>
                    </a:lnTo>
                    <a:lnTo>
                      <a:pt x="44" y="130"/>
                    </a:lnTo>
                    <a:lnTo>
                      <a:pt x="66" y="102"/>
                    </a:lnTo>
                    <a:lnTo>
                      <a:pt x="90" y="76"/>
                    </a:lnTo>
                    <a:lnTo>
                      <a:pt x="118" y="54"/>
                    </a:lnTo>
                    <a:lnTo>
                      <a:pt x="148" y="34"/>
                    </a:lnTo>
                    <a:lnTo>
                      <a:pt x="180" y="20"/>
                    </a:lnTo>
                    <a:lnTo>
                      <a:pt x="212" y="8"/>
                    </a:lnTo>
                    <a:lnTo>
                      <a:pt x="248" y="2"/>
                    </a:lnTo>
                    <a:lnTo>
                      <a:pt x="284" y="0"/>
                    </a:lnTo>
                    <a:lnTo>
                      <a:pt x="284" y="0"/>
                    </a:lnTo>
                    <a:lnTo>
                      <a:pt x="312" y="2"/>
                    </a:lnTo>
                    <a:lnTo>
                      <a:pt x="340" y="6"/>
                    </a:lnTo>
                    <a:lnTo>
                      <a:pt x="368" y="12"/>
                    </a:lnTo>
                    <a:lnTo>
                      <a:pt x="394" y="22"/>
                    </a:lnTo>
                    <a:lnTo>
                      <a:pt x="418" y="34"/>
                    </a:lnTo>
                    <a:lnTo>
                      <a:pt x="442" y="48"/>
                    </a:lnTo>
                    <a:lnTo>
                      <a:pt x="464" y="64"/>
                    </a:lnTo>
                    <a:lnTo>
                      <a:pt x="484" y="82"/>
                    </a:lnTo>
                    <a:lnTo>
                      <a:pt x="502" y="104"/>
                    </a:lnTo>
                    <a:lnTo>
                      <a:pt x="518" y="124"/>
                    </a:lnTo>
                    <a:lnTo>
                      <a:pt x="532" y="148"/>
                    </a:lnTo>
                    <a:lnTo>
                      <a:pt x="544" y="174"/>
                    </a:lnTo>
                    <a:lnTo>
                      <a:pt x="554" y="200"/>
                    </a:lnTo>
                    <a:lnTo>
                      <a:pt x="560" y="226"/>
                    </a:lnTo>
                    <a:lnTo>
                      <a:pt x="566" y="254"/>
                    </a:lnTo>
                    <a:lnTo>
                      <a:pt x="566" y="284"/>
                    </a:lnTo>
                    <a:lnTo>
                      <a:pt x="566" y="284"/>
                    </a:lnTo>
                    <a:lnTo>
                      <a:pt x="566" y="304"/>
                    </a:lnTo>
                    <a:lnTo>
                      <a:pt x="564" y="324"/>
                    </a:lnTo>
                    <a:lnTo>
                      <a:pt x="560" y="346"/>
                    </a:lnTo>
                    <a:lnTo>
                      <a:pt x="554" y="364"/>
                    </a:lnTo>
                    <a:lnTo>
                      <a:pt x="548" y="384"/>
                    </a:lnTo>
                    <a:lnTo>
                      <a:pt x="540" y="404"/>
                    </a:lnTo>
                    <a:lnTo>
                      <a:pt x="530" y="422"/>
                    </a:lnTo>
                    <a:lnTo>
                      <a:pt x="520" y="440"/>
                    </a:lnTo>
                    <a:lnTo>
                      <a:pt x="572" y="586"/>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1400" kern="0">
                  <a:solidFill>
                    <a:srgbClr val="0C419A"/>
                  </a:solidFill>
                  <a:latin typeface="Arial" panose="020B0604020202020204"/>
                  <a:ea typeface="Geneva" charset="-128"/>
                </a:endParaRPr>
              </a:p>
            </p:txBody>
          </p:sp>
          <p:sp>
            <p:nvSpPr>
              <p:cNvPr id="68" name="Freeform 19">
                <a:extLst>
                  <a:ext uri="{FF2B5EF4-FFF2-40B4-BE49-F238E27FC236}">
                    <a16:creationId xmlns:a16="http://schemas.microsoft.com/office/drawing/2014/main" id="{78F7EF0A-F438-4920-B654-71D6DDFA5978}"/>
                  </a:ext>
                </a:extLst>
              </p:cNvPr>
              <p:cNvSpPr>
                <a:spLocks noEditPoints="1"/>
              </p:cNvSpPr>
              <p:nvPr/>
            </p:nvSpPr>
            <p:spPr bwMode="auto">
              <a:xfrm>
                <a:off x="5141913" y="3567113"/>
                <a:ext cx="269875" cy="44450"/>
              </a:xfrm>
              <a:custGeom>
                <a:avLst/>
                <a:gdLst>
                  <a:gd name="T0" fmla="*/ 144 w 170"/>
                  <a:gd name="T1" fmla="*/ 14 h 28"/>
                  <a:gd name="T2" fmla="*/ 148 w 170"/>
                  <a:gd name="T3" fmla="*/ 4 h 28"/>
                  <a:gd name="T4" fmla="*/ 156 w 170"/>
                  <a:gd name="T5" fmla="*/ 0 h 28"/>
                  <a:gd name="T6" fmla="*/ 156 w 170"/>
                  <a:gd name="T7" fmla="*/ 0 h 28"/>
                  <a:gd name="T8" fmla="*/ 166 w 170"/>
                  <a:gd name="T9" fmla="*/ 4 h 28"/>
                  <a:gd name="T10" fmla="*/ 170 w 170"/>
                  <a:gd name="T11" fmla="*/ 14 h 28"/>
                  <a:gd name="T12" fmla="*/ 170 w 170"/>
                  <a:gd name="T13" fmla="*/ 14 h 28"/>
                  <a:gd name="T14" fmla="*/ 166 w 170"/>
                  <a:gd name="T15" fmla="*/ 24 h 28"/>
                  <a:gd name="T16" fmla="*/ 156 w 170"/>
                  <a:gd name="T17" fmla="*/ 28 h 28"/>
                  <a:gd name="T18" fmla="*/ 156 w 170"/>
                  <a:gd name="T19" fmla="*/ 28 h 28"/>
                  <a:gd name="T20" fmla="*/ 148 w 170"/>
                  <a:gd name="T21" fmla="*/ 24 h 28"/>
                  <a:gd name="T22" fmla="*/ 144 w 170"/>
                  <a:gd name="T23" fmla="*/ 14 h 28"/>
                  <a:gd name="T24" fmla="*/ 72 w 170"/>
                  <a:gd name="T25" fmla="*/ 14 h 28"/>
                  <a:gd name="T26" fmla="*/ 72 w 170"/>
                  <a:gd name="T27" fmla="*/ 8 h 28"/>
                  <a:gd name="T28" fmla="*/ 80 w 170"/>
                  <a:gd name="T29" fmla="*/ 2 h 28"/>
                  <a:gd name="T30" fmla="*/ 84 w 170"/>
                  <a:gd name="T31" fmla="*/ 0 h 28"/>
                  <a:gd name="T32" fmla="*/ 90 w 170"/>
                  <a:gd name="T33" fmla="*/ 2 h 28"/>
                  <a:gd name="T34" fmla="*/ 98 w 170"/>
                  <a:gd name="T35" fmla="*/ 8 h 28"/>
                  <a:gd name="T36" fmla="*/ 98 w 170"/>
                  <a:gd name="T37" fmla="*/ 14 h 28"/>
                  <a:gd name="T38" fmla="*/ 98 w 170"/>
                  <a:gd name="T39" fmla="*/ 18 h 28"/>
                  <a:gd name="T40" fmla="*/ 90 w 170"/>
                  <a:gd name="T41" fmla="*/ 26 h 28"/>
                  <a:gd name="T42" fmla="*/ 84 w 170"/>
                  <a:gd name="T43" fmla="*/ 28 h 28"/>
                  <a:gd name="T44" fmla="*/ 80 w 170"/>
                  <a:gd name="T45" fmla="*/ 26 h 28"/>
                  <a:gd name="T46" fmla="*/ 72 w 170"/>
                  <a:gd name="T47" fmla="*/ 18 h 28"/>
                  <a:gd name="T48" fmla="*/ 72 w 170"/>
                  <a:gd name="T49" fmla="*/ 14 h 28"/>
                  <a:gd name="T50" fmla="*/ 0 w 170"/>
                  <a:gd name="T51" fmla="*/ 14 h 28"/>
                  <a:gd name="T52" fmla="*/ 4 w 170"/>
                  <a:gd name="T53" fmla="*/ 4 h 28"/>
                  <a:gd name="T54" fmla="*/ 12 w 170"/>
                  <a:gd name="T55" fmla="*/ 0 h 28"/>
                  <a:gd name="T56" fmla="*/ 12 w 170"/>
                  <a:gd name="T57" fmla="*/ 0 h 28"/>
                  <a:gd name="T58" fmla="*/ 22 w 170"/>
                  <a:gd name="T59" fmla="*/ 4 h 28"/>
                  <a:gd name="T60" fmla="*/ 26 w 170"/>
                  <a:gd name="T61" fmla="*/ 14 h 28"/>
                  <a:gd name="T62" fmla="*/ 26 w 170"/>
                  <a:gd name="T63" fmla="*/ 14 h 28"/>
                  <a:gd name="T64" fmla="*/ 22 w 170"/>
                  <a:gd name="T65" fmla="*/ 24 h 28"/>
                  <a:gd name="T66" fmla="*/ 12 w 170"/>
                  <a:gd name="T67" fmla="*/ 28 h 28"/>
                  <a:gd name="T68" fmla="*/ 12 w 170"/>
                  <a:gd name="T69" fmla="*/ 28 h 28"/>
                  <a:gd name="T70" fmla="*/ 4 w 170"/>
                  <a:gd name="T71" fmla="*/ 24 h 28"/>
                  <a:gd name="T72" fmla="*/ 0 w 170"/>
                  <a:gd name="T7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28">
                    <a:moveTo>
                      <a:pt x="144" y="14"/>
                    </a:moveTo>
                    <a:lnTo>
                      <a:pt x="144" y="14"/>
                    </a:lnTo>
                    <a:lnTo>
                      <a:pt x="144" y="8"/>
                    </a:lnTo>
                    <a:lnTo>
                      <a:pt x="148" y="4"/>
                    </a:lnTo>
                    <a:lnTo>
                      <a:pt x="152" y="2"/>
                    </a:lnTo>
                    <a:lnTo>
                      <a:pt x="156" y="0"/>
                    </a:lnTo>
                    <a:lnTo>
                      <a:pt x="156" y="0"/>
                    </a:lnTo>
                    <a:lnTo>
                      <a:pt x="156" y="0"/>
                    </a:lnTo>
                    <a:lnTo>
                      <a:pt x="162" y="2"/>
                    </a:lnTo>
                    <a:lnTo>
                      <a:pt x="166" y="4"/>
                    </a:lnTo>
                    <a:lnTo>
                      <a:pt x="170" y="8"/>
                    </a:lnTo>
                    <a:lnTo>
                      <a:pt x="170" y="14"/>
                    </a:lnTo>
                    <a:lnTo>
                      <a:pt x="170" y="14"/>
                    </a:lnTo>
                    <a:lnTo>
                      <a:pt x="170" y="14"/>
                    </a:lnTo>
                    <a:lnTo>
                      <a:pt x="170" y="18"/>
                    </a:lnTo>
                    <a:lnTo>
                      <a:pt x="166" y="24"/>
                    </a:lnTo>
                    <a:lnTo>
                      <a:pt x="162" y="26"/>
                    </a:lnTo>
                    <a:lnTo>
                      <a:pt x="156" y="28"/>
                    </a:lnTo>
                    <a:lnTo>
                      <a:pt x="156" y="28"/>
                    </a:lnTo>
                    <a:lnTo>
                      <a:pt x="156" y="28"/>
                    </a:lnTo>
                    <a:lnTo>
                      <a:pt x="152" y="26"/>
                    </a:lnTo>
                    <a:lnTo>
                      <a:pt x="148" y="24"/>
                    </a:lnTo>
                    <a:lnTo>
                      <a:pt x="144" y="18"/>
                    </a:lnTo>
                    <a:lnTo>
                      <a:pt x="144" y="14"/>
                    </a:lnTo>
                    <a:lnTo>
                      <a:pt x="144" y="14"/>
                    </a:lnTo>
                    <a:close/>
                    <a:moveTo>
                      <a:pt x="72" y="14"/>
                    </a:moveTo>
                    <a:lnTo>
                      <a:pt x="72" y="14"/>
                    </a:lnTo>
                    <a:lnTo>
                      <a:pt x="72" y="8"/>
                    </a:lnTo>
                    <a:lnTo>
                      <a:pt x="76" y="4"/>
                    </a:lnTo>
                    <a:lnTo>
                      <a:pt x="80" y="2"/>
                    </a:lnTo>
                    <a:lnTo>
                      <a:pt x="84" y="0"/>
                    </a:lnTo>
                    <a:lnTo>
                      <a:pt x="84" y="0"/>
                    </a:lnTo>
                    <a:lnTo>
                      <a:pt x="84" y="0"/>
                    </a:lnTo>
                    <a:lnTo>
                      <a:pt x="90" y="2"/>
                    </a:lnTo>
                    <a:lnTo>
                      <a:pt x="94" y="4"/>
                    </a:lnTo>
                    <a:lnTo>
                      <a:pt x="98" y="8"/>
                    </a:lnTo>
                    <a:lnTo>
                      <a:pt x="98" y="14"/>
                    </a:lnTo>
                    <a:lnTo>
                      <a:pt x="98" y="14"/>
                    </a:lnTo>
                    <a:lnTo>
                      <a:pt x="98" y="14"/>
                    </a:lnTo>
                    <a:lnTo>
                      <a:pt x="98" y="18"/>
                    </a:lnTo>
                    <a:lnTo>
                      <a:pt x="94" y="24"/>
                    </a:lnTo>
                    <a:lnTo>
                      <a:pt x="90" y="26"/>
                    </a:lnTo>
                    <a:lnTo>
                      <a:pt x="84" y="28"/>
                    </a:lnTo>
                    <a:lnTo>
                      <a:pt x="84" y="28"/>
                    </a:lnTo>
                    <a:lnTo>
                      <a:pt x="84" y="28"/>
                    </a:lnTo>
                    <a:lnTo>
                      <a:pt x="80" y="26"/>
                    </a:lnTo>
                    <a:lnTo>
                      <a:pt x="76" y="24"/>
                    </a:lnTo>
                    <a:lnTo>
                      <a:pt x="72" y="18"/>
                    </a:lnTo>
                    <a:lnTo>
                      <a:pt x="72" y="14"/>
                    </a:lnTo>
                    <a:lnTo>
                      <a:pt x="72" y="14"/>
                    </a:lnTo>
                    <a:close/>
                    <a:moveTo>
                      <a:pt x="0" y="14"/>
                    </a:moveTo>
                    <a:lnTo>
                      <a:pt x="0" y="14"/>
                    </a:lnTo>
                    <a:lnTo>
                      <a:pt x="0" y="8"/>
                    </a:lnTo>
                    <a:lnTo>
                      <a:pt x="4" y="4"/>
                    </a:lnTo>
                    <a:lnTo>
                      <a:pt x="8" y="2"/>
                    </a:lnTo>
                    <a:lnTo>
                      <a:pt x="12" y="0"/>
                    </a:lnTo>
                    <a:lnTo>
                      <a:pt x="12" y="0"/>
                    </a:lnTo>
                    <a:lnTo>
                      <a:pt x="12" y="0"/>
                    </a:lnTo>
                    <a:lnTo>
                      <a:pt x="18" y="2"/>
                    </a:lnTo>
                    <a:lnTo>
                      <a:pt x="22" y="4"/>
                    </a:lnTo>
                    <a:lnTo>
                      <a:pt x="26" y="8"/>
                    </a:lnTo>
                    <a:lnTo>
                      <a:pt x="26" y="14"/>
                    </a:lnTo>
                    <a:lnTo>
                      <a:pt x="26" y="14"/>
                    </a:lnTo>
                    <a:lnTo>
                      <a:pt x="26" y="14"/>
                    </a:lnTo>
                    <a:lnTo>
                      <a:pt x="26" y="18"/>
                    </a:lnTo>
                    <a:lnTo>
                      <a:pt x="22" y="24"/>
                    </a:lnTo>
                    <a:lnTo>
                      <a:pt x="18" y="26"/>
                    </a:lnTo>
                    <a:lnTo>
                      <a:pt x="12" y="28"/>
                    </a:lnTo>
                    <a:lnTo>
                      <a:pt x="12" y="28"/>
                    </a:lnTo>
                    <a:lnTo>
                      <a:pt x="12" y="28"/>
                    </a:lnTo>
                    <a:lnTo>
                      <a:pt x="8" y="26"/>
                    </a:lnTo>
                    <a:lnTo>
                      <a:pt x="4" y="24"/>
                    </a:lnTo>
                    <a:lnTo>
                      <a:pt x="0" y="18"/>
                    </a:lnTo>
                    <a:lnTo>
                      <a:pt x="0" y="14"/>
                    </a:lnTo>
                    <a:lnTo>
                      <a:pt x="0" y="14"/>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1400" kern="0">
                  <a:solidFill>
                    <a:srgbClr val="0C419A"/>
                  </a:solidFill>
                  <a:latin typeface="Arial" panose="020B0604020202020204"/>
                  <a:ea typeface="Geneva" charset="-128"/>
                </a:endParaRPr>
              </a:p>
            </p:txBody>
          </p:sp>
          <p:sp>
            <p:nvSpPr>
              <p:cNvPr id="69" name="Rectangle 20">
                <a:extLst>
                  <a:ext uri="{FF2B5EF4-FFF2-40B4-BE49-F238E27FC236}">
                    <a16:creationId xmlns:a16="http://schemas.microsoft.com/office/drawing/2014/main" id="{E2EB7F20-743D-4CC0-919A-BB9738EED5CB}"/>
                  </a:ext>
                </a:extLst>
              </p:cNvPr>
              <p:cNvSpPr>
                <a:spLocks noChangeArrowheads="1"/>
              </p:cNvSpPr>
              <p:nvPr/>
            </p:nvSpPr>
            <p:spPr bwMode="auto">
              <a:xfrm>
                <a:off x="5856288" y="3471863"/>
                <a:ext cx="358775" cy="28575"/>
              </a:xfrm>
              <a:prstGeom prst="rect">
                <a:avLst/>
              </a:pr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1400" kern="0">
                  <a:solidFill>
                    <a:srgbClr val="0C419A"/>
                  </a:solidFill>
                  <a:latin typeface="Arial" panose="020B0604020202020204"/>
                  <a:ea typeface="Geneva" charset="-128"/>
                </a:endParaRPr>
              </a:p>
            </p:txBody>
          </p:sp>
          <p:sp>
            <p:nvSpPr>
              <p:cNvPr id="70" name="Rectangle 21">
                <a:extLst>
                  <a:ext uri="{FF2B5EF4-FFF2-40B4-BE49-F238E27FC236}">
                    <a16:creationId xmlns:a16="http://schemas.microsoft.com/office/drawing/2014/main" id="{E2426759-22BA-4B04-BBD6-7A15BE482433}"/>
                  </a:ext>
                </a:extLst>
              </p:cNvPr>
              <p:cNvSpPr>
                <a:spLocks noChangeArrowheads="1"/>
              </p:cNvSpPr>
              <p:nvPr/>
            </p:nvSpPr>
            <p:spPr bwMode="auto">
              <a:xfrm>
                <a:off x="5856288" y="3573463"/>
                <a:ext cx="358775" cy="28575"/>
              </a:xfrm>
              <a:prstGeom prst="rect">
                <a:avLst/>
              </a:pr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1400" kern="0">
                  <a:solidFill>
                    <a:srgbClr val="0C419A"/>
                  </a:solidFill>
                  <a:latin typeface="Arial" panose="020B0604020202020204"/>
                  <a:ea typeface="Geneva" charset="-128"/>
                </a:endParaRPr>
              </a:p>
            </p:txBody>
          </p:sp>
          <p:sp>
            <p:nvSpPr>
              <p:cNvPr id="71" name="Rectangle 22">
                <a:extLst>
                  <a:ext uri="{FF2B5EF4-FFF2-40B4-BE49-F238E27FC236}">
                    <a16:creationId xmlns:a16="http://schemas.microsoft.com/office/drawing/2014/main" id="{1590FFB2-47E1-4C80-B8AF-4440934308AE}"/>
                  </a:ext>
                </a:extLst>
              </p:cNvPr>
              <p:cNvSpPr>
                <a:spLocks noChangeArrowheads="1"/>
              </p:cNvSpPr>
              <p:nvPr/>
            </p:nvSpPr>
            <p:spPr bwMode="auto">
              <a:xfrm>
                <a:off x="5856288" y="3675063"/>
                <a:ext cx="358775" cy="28575"/>
              </a:xfrm>
              <a:prstGeom prst="rect">
                <a:avLst/>
              </a:pr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1400" kern="0">
                  <a:solidFill>
                    <a:srgbClr val="0C419A"/>
                  </a:solidFill>
                  <a:latin typeface="Arial" panose="020B0604020202020204"/>
                  <a:ea typeface="Geneva" charset="-128"/>
                </a:endParaRPr>
              </a:p>
            </p:txBody>
          </p:sp>
        </p:grpSp>
      </p:grpSp>
      <p:sp>
        <p:nvSpPr>
          <p:cNvPr id="72" name="TextBox 7">
            <a:extLst>
              <a:ext uri="{FF2B5EF4-FFF2-40B4-BE49-F238E27FC236}">
                <a16:creationId xmlns:a16="http://schemas.microsoft.com/office/drawing/2014/main" id="{91ADC86D-3EE8-4601-A8F3-D2E7C20ABD53}"/>
              </a:ext>
            </a:extLst>
          </p:cNvPr>
          <p:cNvSpPr txBox="1"/>
          <p:nvPr/>
        </p:nvSpPr>
        <p:spPr>
          <a:xfrm>
            <a:off x="6800973" y="1758615"/>
            <a:ext cx="2032113" cy="543867"/>
          </a:xfrm>
          <a:prstGeom prst="rect">
            <a:avLst/>
          </a:prstGeom>
          <a:noFill/>
        </p:spPr>
        <p:txBody>
          <a:bodyPr wrap="square" rtlCol="0">
            <a:spAutoFit/>
          </a:bodyPr>
          <a:lstStyle/>
          <a:p>
            <a:pPr defTabSz="1219170">
              <a:defRPr/>
            </a:pPr>
            <a:r>
              <a:rPr lang="fr-FR" sz="1400" kern="0">
                <a:solidFill>
                  <a:schemeClr val="tx1">
                    <a:lumMod val="75000"/>
                    <a:lumOff val="25000"/>
                  </a:schemeClr>
                </a:solidFill>
                <a:latin typeface="Arial" panose="020B0604020202020204"/>
                <a:ea typeface="Geneva" charset="-128"/>
              </a:rPr>
              <a:t>Des échanges avec son cercle de soins</a:t>
            </a:r>
          </a:p>
        </p:txBody>
      </p:sp>
      <p:grpSp>
        <p:nvGrpSpPr>
          <p:cNvPr id="73" name="Group 11">
            <a:extLst>
              <a:ext uri="{FF2B5EF4-FFF2-40B4-BE49-F238E27FC236}">
                <a16:creationId xmlns:a16="http://schemas.microsoft.com/office/drawing/2014/main" id="{CEF7073B-1B9D-467C-AFDF-0F210EAAF7F6}"/>
              </a:ext>
            </a:extLst>
          </p:cNvPr>
          <p:cNvGrpSpPr/>
          <p:nvPr/>
        </p:nvGrpSpPr>
        <p:grpSpPr>
          <a:xfrm>
            <a:off x="5995913" y="1716466"/>
            <a:ext cx="720000" cy="720000"/>
            <a:chOff x="5122629" y="2244180"/>
            <a:chExt cx="648000" cy="648000"/>
          </a:xfrm>
        </p:grpSpPr>
        <p:sp>
          <p:nvSpPr>
            <p:cNvPr id="74" name="Oval 70">
              <a:extLst>
                <a:ext uri="{FF2B5EF4-FFF2-40B4-BE49-F238E27FC236}">
                  <a16:creationId xmlns:a16="http://schemas.microsoft.com/office/drawing/2014/main" id="{7497F425-5024-458B-BD0A-2CED86050A1F}"/>
                </a:ext>
              </a:extLst>
            </p:cNvPr>
            <p:cNvSpPr>
              <a:spLocks noChangeAspect="1"/>
            </p:cNvSpPr>
            <p:nvPr/>
          </p:nvSpPr>
          <p:spPr>
            <a:xfrm>
              <a:off x="5122629" y="2244180"/>
              <a:ext cx="648000" cy="648000"/>
            </a:xfrm>
            <a:prstGeom prst="ellipse">
              <a:avLst/>
            </a:prstGeom>
            <a:solidFill>
              <a:srgbClr val="0C419A">
                <a:lumMod val="20000"/>
                <a:lumOff val="80000"/>
              </a:srgbClr>
            </a:solidFill>
            <a:ln w="12700" cap="flat" cmpd="sng" algn="ctr">
              <a:noFill/>
              <a:prstDash val="solid"/>
              <a:miter lim="800000"/>
            </a:ln>
            <a:effectLst/>
          </p:spPr>
          <p:txBody>
            <a:bodyPr rtlCol="0" anchor="ctr"/>
            <a:lstStyle/>
            <a:p>
              <a:pPr algn="ctr" defTabSz="1219170">
                <a:defRPr/>
              </a:pPr>
              <a:endParaRPr lang="fr-FR" sz="1400" kern="0">
                <a:solidFill>
                  <a:prstClr val="white"/>
                </a:solidFill>
                <a:latin typeface="Arial" panose="020B0604020202020204"/>
                <a:ea typeface="Geneva" charset="-128"/>
              </a:endParaRPr>
            </a:p>
          </p:txBody>
        </p:sp>
        <p:grpSp>
          <p:nvGrpSpPr>
            <p:cNvPr id="75" name="Group 36">
              <a:extLst>
                <a:ext uri="{FF2B5EF4-FFF2-40B4-BE49-F238E27FC236}">
                  <a16:creationId xmlns:a16="http://schemas.microsoft.com/office/drawing/2014/main" id="{1239924F-4C8F-44BA-B1AE-51D15274C1D8}"/>
                </a:ext>
              </a:extLst>
            </p:cNvPr>
            <p:cNvGrpSpPr>
              <a:grpSpLocks noChangeAspect="1"/>
            </p:cNvGrpSpPr>
            <p:nvPr/>
          </p:nvGrpSpPr>
          <p:grpSpPr bwMode="auto">
            <a:xfrm>
              <a:off x="5236614" y="2334180"/>
              <a:ext cx="420030" cy="468000"/>
              <a:chOff x="595" y="1906"/>
              <a:chExt cx="718" cy="800"/>
            </a:xfrm>
            <a:solidFill>
              <a:srgbClr val="0C419A"/>
            </a:solidFill>
          </p:grpSpPr>
          <p:sp>
            <p:nvSpPr>
              <p:cNvPr id="76" name="Freeform 37">
                <a:extLst>
                  <a:ext uri="{FF2B5EF4-FFF2-40B4-BE49-F238E27FC236}">
                    <a16:creationId xmlns:a16="http://schemas.microsoft.com/office/drawing/2014/main" id="{3C94940A-B522-4DF8-9FF3-3031F8444D4C}"/>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77" name="Freeform 38">
                <a:extLst>
                  <a:ext uri="{FF2B5EF4-FFF2-40B4-BE49-F238E27FC236}">
                    <a16:creationId xmlns:a16="http://schemas.microsoft.com/office/drawing/2014/main" id="{7AE6536E-F666-42A7-A7FA-5362965A8769}"/>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78" name="Freeform 39">
                <a:extLst>
                  <a:ext uri="{FF2B5EF4-FFF2-40B4-BE49-F238E27FC236}">
                    <a16:creationId xmlns:a16="http://schemas.microsoft.com/office/drawing/2014/main" id="{B2D97E13-18DD-4797-807B-8AF296E571FF}"/>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79" name="Freeform 40">
                <a:extLst>
                  <a:ext uri="{FF2B5EF4-FFF2-40B4-BE49-F238E27FC236}">
                    <a16:creationId xmlns:a16="http://schemas.microsoft.com/office/drawing/2014/main" id="{16030D06-FC9F-40E6-AE22-FE2EB23E0B35}"/>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80" name="Freeform 41">
                <a:extLst>
                  <a:ext uri="{FF2B5EF4-FFF2-40B4-BE49-F238E27FC236}">
                    <a16:creationId xmlns:a16="http://schemas.microsoft.com/office/drawing/2014/main" id="{A8E565E7-EED4-4B38-910A-D05AB08E8710}"/>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81" name="Freeform 42">
                <a:extLst>
                  <a:ext uri="{FF2B5EF4-FFF2-40B4-BE49-F238E27FC236}">
                    <a16:creationId xmlns:a16="http://schemas.microsoft.com/office/drawing/2014/main" id="{AF02E548-9892-4F04-B656-268B7F489A6B}"/>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grpSp>
      </p:grpSp>
      <p:sp>
        <p:nvSpPr>
          <p:cNvPr id="82" name="TextBox 9">
            <a:extLst>
              <a:ext uri="{FF2B5EF4-FFF2-40B4-BE49-F238E27FC236}">
                <a16:creationId xmlns:a16="http://schemas.microsoft.com/office/drawing/2014/main" id="{B6DCAE94-72B0-4D1C-AB8A-0B603B42C899}"/>
              </a:ext>
            </a:extLst>
          </p:cNvPr>
          <p:cNvSpPr txBox="1"/>
          <p:nvPr/>
        </p:nvSpPr>
        <p:spPr>
          <a:xfrm>
            <a:off x="4178208" y="1773395"/>
            <a:ext cx="1740917" cy="543867"/>
          </a:xfrm>
          <a:prstGeom prst="rect">
            <a:avLst/>
          </a:prstGeom>
          <a:noFill/>
        </p:spPr>
        <p:txBody>
          <a:bodyPr wrap="square" rtlCol="0">
            <a:spAutoFit/>
          </a:bodyPr>
          <a:lstStyle/>
          <a:p>
            <a:pPr defTabSz="1219170">
              <a:defRPr/>
            </a:pPr>
            <a:r>
              <a:rPr lang="fr-FR" sz="1400" kern="0">
                <a:solidFill>
                  <a:schemeClr val="tx1">
                    <a:lumMod val="75000"/>
                    <a:lumOff val="25000"/>
                  </a:schemeClr>
                </a:solidFill>
                <a:latin typeface="Arial" panose="020B0604020202020204"/>
                <a:ea typeface="Geneva" charset="-128"/>
              </a:rPr>
              <a:t>Envoi et réception de pièces jointes</a:t>
            </a:r>
          </a:p>
        </p:txBody>
      </p:sp>
      <p:grpSp>
        <p:nvGrpSpPr>
          <p:cNvPr id="83" name="Group 73">
            <a:extLst>
              <a:ext uri="{FF2B5EF4-FFF2-40B4-BE49-F238E27FC236}">
                <a16:creationId xmlns:a16="http://schemas.microsoft.com/office/drawing/2014/main" id="{7387E843-F019-40B7-9BC2-F90DA297BF65}"/>
              </a:ext>
            </a:extLst>
          </p:cNvPr>
          <p:cNvGrpSpPr/>
          <p:nvPr/>
        </p:nvGrpSpPr>
        <p:grpSpPr>
          <a:xfrm>
            <a:off x="3287501" y="1731244"/>
            <a:ext cx="720000" cy="720000"/>
            <a:chOff x="679593" y="3028881"/>
            <a:chExt cx="648000" cy="648000"/>
          </a:xfrm>
        </p:grpSpPr>
        <p:sp>
          <p:nvSpPr>
            <p:cNvPr id="84" name="Oval 68">
              <a:extLst>
                <a:ext uri="{FF2B5EF4-FFF2-40B4-BE49-F238E27FC236}">
                  <a16:creationId xmlns:a16="http://schemas.microsoft.com/office/drawing/2014/main" id="{CAFF32EE-31F4-4462-9187-7BF052261E1F}"/>
                </a:ext>
              </a:extLst>
            </p:cNvPr>
            <p:cNvSpPr>
              <a:spLocks noChangeAspect="1"/>
            </p:cNvSpPr>
            <p:nvPr/>
          </p:nvSpPr>
          <p:spPr>
            <a:xfrm>
              <a:off x="679593" y="3028881"/>
              <a:ext cx="648000" cy="648000"/>
            </a:xfrm>
            <a:prstGeom prst="ellipse">
              <a:avLst/>
            </a:prstGeom>
            <a:solidFill>
              <a:srgbClr val="0C419A">
                <a:lumMod val="20000"/>
                <a:lumOff val="80000"/>
              </a:srgbClr>
            </a:solidFill>
            <a:ln w="12700" cap="flat" cmpd="sng" algn="ctr">
              <a:noFill/>
              <a:prstDash val="solid"/>
              <a:miter lim="800000"/>
            </a:ln>
            <a:effectLst/>
          </p:spPr>
          <p:txBody>
            <a:bodyPr rtlCol="0" anchor="ctr"/>
            <a:lstStyle/>
            <a:p>
              <a:pPr algn="ctr" defTabSz="1219170">
                <a:defRPr/>
              </a:pPr>
              <a:endParaRPr lang="fr-FR" sz="1400" kern="0">
                <a:solidFill>
                  <a:prstClr val="white"/>
                </a:solidFill>
                <a:latin typeface="Arial" panose="020B0604020202020204"/>
                <a:ea typeface="Geneva" charset="-128"/>
              </a:endParaRPr>
            </a:p>
          </p:txBody>
        </p:sp>
        <p:grpSp>
          <p:nvGrpSpPr>
            <p:cNvPr id="85" name="Group 82">
              <a:extLst>
                <a:ext uri="{FF2B5EF4-FFF2-40B4-BE49-F238E27FC236}">
                  <a16:creationId xmlns:a16="http://schemas.microsoft.com/office/drawing/2014/main" id="{D80C4072-CC7C-436B-BE96-4D2524C569AA}"/>
                </a:ext>
              </a:extLst>
            </p:cNvPr>
            <p:cNvGrpSpPr>
              <a:grpSpLocks noChangeAspect="1"/>
            </p:cNvGrpSpPr>
            <p:nvPr/>
          </p:nvGrpSpPr>
          <p:grpSpPr bwMode="auto">
            <a:xfrm>
              <a:off x="795133" y="3120391"/>
              <a:ext cx="416920" cy="464980"/>
              <a:chOff x="554" y="2986"/>
              <a:chExt cx="694" cy="774"/>
            </a:xfrm>
            <a:solidFill>
              <a:srgbClr val="0C419A"/>
            </a:solidFill>
          </p:grpSpPr>
          <p:sp>
            <p:nvSpPr>
              <p:cNvPr id="86" name="Freeform 83">
                <a:extLst>
                  <a:ext uri="{FF2B5EF4-FFF2-40B4-BE49-F238E27FC236}">
                    <a16:creationId xmlns:a16="http://schemas.microsoft.com/office/drawing/2014/main" id="{8EFCD48D-AC5A-41A6-92F4-AA2DBB090C66}"/>
                  </a:ext>
                </a:extLst>
              </p:cNvPr>
              <p:cNvSpPr>
                <a:spLocks/>
              </p:cNvSpPr>
              <p:nvPr/>
            </p:nvSpPr>
            <p:spPr bwMode="auto">
              <a:xfrm>
                <a:off x="556" y="3324"/>
                <a:ext cx="262" cy="434"/>
              </a:xfrm>
              <a:custGeom>
                <a:avLst/>
                <a:gdLst>
                  <a:gd name="T0" fmla="*/ 12 w 262"/>
                  <a:gd name="T1" fmla="*/ 434 h 434"/>
                  <a:gd name="T2" fmla="*/ 0 w 262"/>
                  <a:gd name="T3" fmla="*/ 420 h 434"/>
                  <a:gd name="T4" fmla="*/ 234 w 262"/>
                  <a:gd name="T5" fmla="*/ 216 h 434"/>
                  <a:gd name="T6" fmla="*/ 2 w 262"/>
                  <a:gd name="T7" fmla="*/ 14 h 434"/>
                  <a:gd name="T8" fmla="*/ 14 w 262"/>
                  <a:gd name="T9" fmla="*/ 0 h 434"/>
                  <a:gd name="T10" fmla="*/ 262 w 262"/>
                  <a:gd name="T11" fmla="*/ 216 h 434"/>
                  <a:gd name="T12" fmla="*/ 12 w 26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262" h="434">
                    <a:moveTo>
                      <a:pt x="12" y="434"/>
                    </a:moveTo>
                    <a:lnTo>
                      <a:pt x="0" y="420"/>
                    </a:lnTo>
                    <a:lnTo>
                      <a:pt x="234" y="216"/>
                    </a:lnTo>
                    <a:lnTo>
                      <a:pt x="2" y="14"/>
                    </a:lnTo>
                    <a:lnTo>
                      <a:pt x="14" y="0"/>
                    </a:lnTo>
                    <a:lnTo>
                      <a:pt x="262" y="216"/>
                    </a:lnTo>
                    <a:lnTo>
                      <a:pt x="12"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87" name="Freeform 84">
                <a:extLst>
                  <a:ext uri="{FF2B5EF4-FFF2-40B4-BE49-F238E27FC236}">
                    <a16:creationId xmlns:a16="http://schemas.microsoft.com/office/drawing/2014/main" id="{3F89E042-316B-49E7-B006-07CB90596E68}"/>
                  </a:ext>
                </a:extLst>
              </p:cNvPr>
              <p:cNvSpPr>
                <a:spLocks/>
              </p:cNvSpPr>
              <p:nvPr/>
            </p:nvSpPr>
            <p:spPr bwMode="auto">
              <a:xfrm>
                <a:off x="984" y="3324"/>
                <a:ext cx="262" cy="432"/>
              </a:xfrm>
              <a:custGeom>
                <a:avLst/>
                <a:gdLst>
                  <a:gd name="T0" fmla="*/ 248 w 262"/>
                  <a:gd name="T1" fmla="*/ 432 h 432"/>
                  <a:gd name="T2" fmla="*/ 0 w 262"/>
                  <a:gd name="T3" fmla="*/ 216 h 432"/>
                  <a:gd name="T4" fmla="*/ 252 w 262"/>
                  <a:gd name="T5" fmla="*/ 0 h 432"/>
                  <a:gd name="T6" fmla="*/ 262 w 262"/>
                  <a:gd name="T7" fmla="*/ 12 h 432"/>
                  <a:gd name="T8" fmla="*/ 28 w 262"/>
                  <a:gd name="T9" fmla="*/ 216 h 432"/>
                  <a:gd name="T10" fmla="*/ 260 w 262"/>
                  <a:gd name="T11" fmla="*/ 418 h 432"/>
                  <a:gd name="T12" fmla="*/ 248 w 262"/>
                  <a:gd name="T13" fmla="*/ 432 h 432"/>
                </a:gdLst>
                <a:ahLst/>
                <a:cxnLst>
                  <a:cxn ang="0">
                    <a:pos x="T0" y="T1"/>
                  </a:cxn>
                  <a:cxn ang="0">
                    <a:pos x="T2" y="T3"/>
                  </a:cxn>
                  <a:cxn ang="0">
                    <a:pos x="T4" y="T5"/>
                  </a:cxn>
                  <a:cxn ang="0">
                    <a:pos x="T6" y="T7"/>
                  </a:cxn>
                  <a:cxn ang="0">
                    <a:pos x="T8" y="T9"/>
                  </a:cxn>
                  <a:cxn ang="0">
                    <a:pos x="T10" y="T11"/>
                  </a:cxn>
                  <a:cxn ang="0">
                    <a:pos x="T12" y="T13"/>
                  </a:cxn>
                </a:cxnLst>
                <a:rect l="0" t="0" r="r" b="b"/>
                <a:pathLst>
                  <a:path w="262" h="432">
                    <a:moveTo>
                      <a:pt x="248" y="432"/>
                    </a:moveTo>
                    <a:lnTo>
                      <a:pt x="0" y="216"/>
                    </a:lnTo>
                    <a:lnTo>
                      <a:pt x="252" y="0"/>
                    </a:lnTo>
                    <a:lnTo>
                      <a:pt x="262" y="12"/>
                    </a:lnTo>
                    <a:lnTo>
                      <a:pt x="28" y="216"/>
                    </a:lnTo>
                    <a:lnTo>
                      <a:pt x="260" y="418"/>
                    </a:lnTo>
                    <a:lnTo>
                      <a:pt x="248"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88" name="Rectangle 85">
                <a:extLst>
                  <a:ext uri="{FF2B5EF4-FFF2-40B4-BE49-F238E27FC236}">
                    <a16:creationId xmlns:a16="http://schemas.microsoft.com/office/drawing/2014/main" id="{E50EE3D4-4CB7-4929-B605-A064BA64F438}"/>
                  </a:ext>
                </a:extLst>
              </p:cNvPr>
              <p:cNvSpPr>
                <a:spLocks noChangeArrowheads="1"/>
              </p:cNvSpPr>
              <p:nvPr/>
            </p:nvSpPr>
            <p:spPr bwMode="auto">
              <a:xfrm>
                <a:off x="792" y="3532"/>
                <a:ext cx="21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89" name="Freeform 86">
                <a:extLst>
                  <a:ext uri="{FF2B5EF4-FFF2-40B4-BE49-F238E27FC236}">
                    <a16:creationId xmlns:a16="http://schemas.microsoft.com/office/drawing/2014/main" id="{EC274177-06A5-4439-95E8-6E5365820F60}"/>
                  </a:ext>
                </a:extLst>
              </p:cNvPr>
              <p:cNvSpPr>
                <a:spLocks/>
              </p:cNvSpPr>
              <p:nvPr/>
            </p:nvSpPr>
            <p:spPr bwMode="auto">
              <a:xfrm>
                <a:off x="638" y="2986"/>
                <a:ext cx="526" cy="422"/>
              </a:xfrm>
              <a:custGeom>
                <a:avLst/>
                <a:gdLst>
                  <a:gd name="T0" fmla="*/ 526 w 526"/>
                  <a:gd name="T1" fmla="*/ 422 h 422"/>
                  <a:gd name="T2" fmla="*/ 508 w 526"/>
                  <a:gd name="T3" fmla="*/ 422 h 422"/>
                  <a:gd name="T4" fmla="*/ 508 w 526"/>
                  <a:gd name="T5" fmla="*/ 18 h 422"/>
                  <a:gd name="T6" fmla="*/ 18 w 526"/>
                  <a:gd name="T7" fmla="*/ 18 h 422"/>
                  <a:gd name="T8" fmla="*/ 18 w 526"/>
                  <a:gd name="T9" fmla="*/ 422 h 422"/>
                  <a:gd name="T10" fmla="*/ 0 w 526"/>
                  <a:gd name="T11" fmla="*/ 422 h 422"/>
                  <a:gd name="T12" fmla="*/ 0 w 526"/>
                  <a:gd name="T13" fmla="*/ 0 h 422"/>
                  <a:gd name="T14" fmla="*/ 526 w 526"/>
                  <a:gd name="T15" fmla="*/ 0 h 422"/>
                  <a:gd name="T16" fmla="*/ 526 w 526"/>
                  <a:gd name="T17"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422">
                    <a:moveTo>
                      <a:pt x="526" y="422"/>
                    </a:moveTo>
                    <a:lnTo>
                      <a:pt x="508" y="422"/>
                    </a:lnTo>
                    <a:lnTo>
                      <a:pt x="508" y="18"/>
                    </a:lnTo>
                    <a:lnTo>
                      <a:pt x="18" y="18"/>
                    </a:lnTo>
                    <a:lnTo>
                      <a:pt x="18" y="422"/>
                    </a:lnTo>
                    <a:lnTo>
                      <a:pt x="0" y="422"/>
                    </a:lnTo>
                    <a:lnTo>
                      <a:pt x="0" y="0"/>
                    </a:lnTo>
                    <a:lnTo>
                      <a:pt x="526" y="0"/>
                    </a:lnTo>
                    <a:lnTo>
                      <a:pt x="526"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0" name="Freeform 87">
                <a:extLst>
                  <a:ext uri="{FF2B5EF4-FFF2-40B4-BE49-F238E27FC236}">
                    <a16:creationId xmlns:a16="http://schemas.microsoft.com/office/drawing/2014/main" id="{B44FEAF0-590E-4113-874E-3B335B4320CE}"/>
                  </a:ext>
                </a:extLst>
              </p:cNvPr>
              <p:cNvSpPr>
                <a:spLocks noEditPoints="1"/>
              </p:cNvSpPr>
              <p:nvPr/>
            </p:nvSpPr>
            <p:spPr bwMode="auto">
              <a:xfrm>
                <a:off x="686" y="3128"/>
                <a:ext cx="430" cy="268"/>
              </a:xfrm>
              <a:custGeom>
                <a:avLst/>
                <a:gdLst>
                  <a:gd name="T0" fmla="*/ 430 w 430"/>
                  <a:gd name="T1" fmla="*/ 268 h 268"/>
                  <a:gd name="T2" fmla="*/ 0 w 430"/>
                  <a:gd name="T3" fmla="*/ 268 h 268"/>
                  <a:gd name="T4" fmla="*/ 0 w 430"/>
                  <a:gd name="T5" fmla="*/ 0 h 268"/>
                  <a:gd name="T6" fmla="*/ 430 w 430"/>
                  <a:gd name="T7" fmla="*/ 0 h 268"/>
                  <a:gd name="T8" fmla="*/ 430 w 430"/>
                  <a:gd name="T9" fmla="*/ 268 h 268"/>
                  <a:gd name="T10" fmla="*/ 18 w 430"/>
                  <a:gd name="T11" fmla="*/ 250 h 268"/>
                  <a:gd name="T12" fmla="*/ 412 w 430"/>
                  <a:gd name="T13" fmla="*/ 250 h 268"/>
                  <a:gd name="T14" fmla="*/ 412 w 430"/>
                  <a:gd name="T15" fmla="*/ 18 h 268"/>
                  <a:gd name="T16" fmla="*/ 18 w 430"/>
                  <a:gd name="T17" fmla="*/ 18 h 268"/>
                  <a:gd name="T18" fmla="*/ 18 w 430"/>
                  <a:gd name="T19" fmla="*/ 25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268">
                    <a:moveTo>
                      <a:pt x="430" y="268"/>
                    </a:moveTo>
                    <a:lnTo>
                      <a:pt x="0" y="268"/>
                    </a:lnTo>
                    <a:lnTo>
                      <a:pt x="0" y="0"/>
                    </a:lnTo>
                    <a:lnTo>
                      <a:pt x="430" y="0"/>
                    </a:lnTo>
                    <a:lnTo>
                      <a:pt x="430" y="268"/>
                    </a:lnTo>
                    <a:close/>
                    <a:moveTo>
                      <a:pt x="18" y="250"/>
                    </a:moveTo>
                    <a:lnTo>
                      <a:pt x="412" y="250"/>
                    </a:lnTo>
                    <a:lnTo>
                      <a:pt x="412" y="18"/>
                    </a:lnTo>
                    <a:lnTo>
                      <a:pt x="18" y="18"/>
                    </a:lnTo>
                    <a:lnTo>
                      <a:pt x="18"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1" name="Freeform 88">
                <a:extLst>
                  <a:ext uri="{FF2B5EF4-FFF2-40B4-BE49-F238E27FC236}">
                    <a16:creationId xmlns:a16="http://schemas.microsoft.com/office/drawing/2014/main" id="{EB402AF3-53EA-4644-941D-D08208177E04}"/>
                  </a:ext>
                </a:extLst>
              </p:cNvPr>
              <p:cNvSpPr>
                <a:spLocks/>
              </p:cNvSpPr>
              <p:nvPr/>
            </p:nvSpPr>
            <p:spPr bwMode="auto">
              <a:xfrm>
                <a:off x="1146" y="3260"/>
                <a:ext cx="102" cy="148"/>
              </a:xfrm>
              <a:custGeom>
                <a:avLst/>
                <a:gdLst>
                  <a:gd name="T0" fmla="*/ 102 w 102"/>
                  <a:gd name="T1" fmla="*/ 148 h 148"/>
                  <a:gd name="T2" fmla="*/ 84 w 102"/>
                  <a:gd name="T3" fmla="*/ 148 h 148"/>
                  <a:gd name="T4" fmla="*/ 84 w 102"/>
                  <a:gd name="T5" fmla="*/ 72 h 148"/>
                  <a:gd name="T6" fmla="*/ 0 w 102"/>
                  <a:gd name="T7" fmla="*/ 14 h 148"/>
                  <a:gd name="T8" fmla="*/ 10 w 102"/>
                  <a:gd name="T9" fmla="*/ 0 h 148"/>
                  <a:gd name="T10" fmla="*/ 102 w 102"/>
                  <a:gd name="T11" fmla="*/ 62 h 148"/>
                  <a:gd name="T12" fmla="*/ 102 w 10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48"/>
                    </a:moveTo>
                    <a:lnTo>
                      <a:pt x="84" y="148"/>
                    </a:lnTo>
                    <a:lnTo>
                      <a:pt x="84" y="72"/>
                    </a:lnTo>
                    <a:lnTo>
                      <a:pt x="0" y="14"/>
                    </a:lnTo>
                    <a:lnTo>
                      <a:pt x="10" y="0"/>
                    </a:lnTo>
                    <a:lnTo>
                      <a:pt x="102" y="62"/>
                    </a:lnTo>
                    <a:lnTo>
                      <a:pt x="10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2" name="Freeform 89">
                <a:extLst>
                  <a:ext uri="{FF2B5EF4-FFF2-40B4-BE49-F238E27FC236}">
                    <a16:creationId xmlns:a16="http://schemas.microsoft.com/office/drawing/2014/main" id="{93B51A34-1A61-4714-9E00-49049C3D121B}"/>
                  </a:ext>
                </a:extLst>
              </p:cNvPr>
              <p:cNvSpPr>
                <a:spLocks/>
              </p:cNvSpPr>
              <p:nvPr/>
            </p:nvSpPr>
            <p:spPr bwMode="auto">
              <a:xfrm>
                <a:off x="554" y="3262"/>
                <a:ext cx="102" cy="124"/>
              </a:xfrm>
              <a:custGeom>
                <a:avLst/>
                <a:gdLst>
                  <a:gd name="T0" fmla="*/ 18 w 102"/>
                  <a:gd name="T1" fmla="*/ 124 h 124"/>
                  <a:gd name="T2" fmla="*/ 0 w 102"/>
                  <a:gd name="T3" fmla="*/ 124 h 124"/>
                  <a:gd name="T4" fmla="*/ 0 w 102"/>
                  <a:gd name="T5" fmla="*/ 56 h 124"/>
                  <a:gd name="T6" fmla="*/ 92 w 102"/>
                  <a:gd name="T7" fmla="*/ 0 h 124"/>
                  <a:gd name="T8" fmla="*/ 102 w 102"/>
                  <a:gd name="T9" fmla="*/ 16 h 124"/>
                  <a:gd name="T10" fmla="*/ 18 w 102"/>
                  <a:gd name="T11" fmla="*/ 66 h 124"/>
                  <a:gd name="T12" fmla="*/ 18 w 102"/>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2" h="124">
                    <a:moveTo>
                      <a:pt x="18" y="124"/>
                    </a:moveTo>
                    <a:lnTo>
                      <a:pt x="0" y="124"/>
                    </a:lnTo>
                    <a:lnTo>
                      <a:pt x="0" y="56"/>
                    </a:lnTo>
                    <a:lnTo>
                      <a:pt x="92" y="0"/>
                    </a:lnTo>
                    <a:lnTo>
                      <a:pt x="102" y="16"/>
                    </a:lnTo>
                    <a:lnTo>
                      <a:pt x="18" y="66"/>
                    </a:lnTo>
                    <a:lnTo>
                      <a:pt x="18"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3" name="Rectangle 90">
                <a:extLst>
                  <a:ext uri="{FF2B5EF4-FFF2-40B4-BE49-F238E27FC236}">
                    <a16:creationId xmlns:a16="http://schemas.microsoft.com/office/drawing/2014/main" id="{D00B0E4B-6B6B-48BB-A953-C3D00AE10E94}"/>
                  </a:ext>
                </a:extLst>
              </p:cNvPr>
              <p:cNvSpPr>
                <a:spLocks noChangeArrowheads="1"/>
              </p:cNvSpPr>
              <p:nvPr/>
            </p:nvSpPr>
            <p:spPr bwMode="auto">
              <a:xfrm>
                <a:off x="686" y="3034"/>
                <a:ext cx="17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4" name="Rectangle 91">
                <a:extLst>
                  <a:ext uri="{FF2B5EF4-FFF2-40B4-BE49-F238E27FC236}">
                    <a16:creationId xmlns:a16="http://schemas.microsoft.com/office/drawing/2014/main" id="{0B535E17-D49F-4A8D-8688-0D7CF038AE40}"/>
                  </a:ext>
                </a:extLst>
              </p:cNvPr>
              <p:cNvSpPr>
                <a:spLocks noChangeArrowheads="1"/>
              </p:cNvSpPr>
              <p:nvPr/>
            </p:nvSpPr>
            <p:spPr bwMode="auto">
              <a:xfrm>
                <a:off x="686" y="3082"/>
                <a:ext cx="31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5" name="Rectangle 92">
                <a:extLst>
                  <a:ext uri="{FF2B5EF4-FFF2-40B4-BE49-F238E27FC236}">
                    <a16:creationId xmlns:a16="http://schemas.microsoft.com/office/drawing/2014/main" id="{04F708B7-3707-41C2-B6C8-D11DF57A09E6}"/>
                  </a:ext>
                </a:extLst>
              </p:cNvPr>
              <p:cNvSpPr>
                <a:spLocks noChangeArrowheads="1"/>
              </p:cNvSpPr>
              <p:nvPr/>
            </p:nvSpPr>
            <p:spPr bwMode="auto">
              <a:xfrm>
                <a:off x="834" y="3442"/>
                <a:ext cx="2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6" name="Rectangle 93">
                <a:extLst>
                  <a:ext uri="{FF2B5EF4-FFF2-40B4-BE49-F238E27FC236}">
                    <a16:creationId xmlns:a16="http://schemas.microsoft.com/office/drawing/2014/main" id="{D67A09D3-CB40-4FB4-B0AB-168872A7EC8F}"/>
                  </a:ext>
                </a:extLst>
              </p:cNvPr>
              <p:cNvSpPr>
                <a:spLocks noChangeArrowheads="1"/>
              </p:cNvSpPr>
              <p:nvPr/>
            </p:nvSpPr>
            <p:spPr bwMode="auto">
              <a:xfrm>
                <a:off x="888" y="3442"/>
                <a:ext cx="2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7" name="Rectangle 94">
                <a:extLst>
                  <a:ext uri="{FF2B5EF4-FFF2-40B4-BE49-F238E27FC236}">
                    <a16:creationId xmlns:a16="http://schemas.microsoft.com/office/drawing/2014/main" id="{555AD6A4-E190-4E16-9D16-67DBC9676EB0}"/>
                  </a:ext>
                </a:extLst>
              </p:cNvPr>
              <p:cNvSpPr>
                <a:spLocks noChangeArrowheads="1"/>
              </p:cNvSpPr>
              <p:nvPr/>
            </p:nvSpPr>
            <p:spPr bwMode="auto">
              <a:xfrm>
                <a:off x="942" y="3442"/>
                <a:ext cx="26"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8" name="Freeform 95">
                <a:extLst>
                  <a:ext uri="{FF2B5EF4-FFF2-40B4-BE49-F238E27FC236}">
                    <a16:creationId xmlns:a16="http://schemas.microsoft.com/office/drawing/2014/main" id="{762D2AC1-66AB-47AB-A016-8E7922F85941}"/>
                  </a:ext>
                </a:extLst>
              </p:cNvPr>
              <p:cNvSpPr>
                <a:spLocks/>
              </p:cNvSpPr>
              <p:nvPr/>
            </p:nvSpPr>
            <p:spPr bwMode="auto">
              <a:xfrm>
                <a:off x="554" y="3322"/>
                <a:ext cx="694" cy="438"/>
              </a:xfrm>
              <a:custGeom>
                <a:avLst/>
                <a:gdLst>
                  <a:gd name="T0" fmla="*/ 694 w 694"/>
                  <a:gd name="T1" fmla="*/ 438 h 438"/>
                  <a:gd name="T2" fmla="*/ 0 w 694"/>
                  <a:gd name="T3" fmla="*/ 438 h 438"/>
                  <a:gd name="T4" fmla="*/ 0 w 694"/>
                  <a:gd name="T5" fmla="*/ 0 h 438"/>
                  <a:gd name="T6" fmla="*/ 18 w 694"/>
                  <a:gd name="T7" fmla="*/ 0 h 438"/>
                  <a:gd name="T8" fmla="*/ 18 w 694"/>
                  <a:gd name="T9" fmla="*/ 420 h 438"/>
                  <a:gd name="T10" fmla="*/ 676 w 694"/>
                  <a:gd name="T11" fmla="*/ 420 h 438"/>
                  <a:gd name="T12" fmla="*/ 676 w 694"/>
                  <a:gd name="T13" fmla="*/ 0 h 438"/>
                  <a:gd name="T14" fmla="*/ 694 w 694"/>
                  <a:gd name="T15" fmla="*/ 0 h 438"/>
                  <a:gd name="T16" fmla="*/ 694 w 694"/>
                  <a:gd name="T1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4" h="438">
                    <a:moveTo>
                      <a:pt x="694" y="438"/>
                    </a:moveTo>
                    <a:lnTo>
                      <a:pt x="0" y="438"/>
                    </a:lnTo>
                    <a:lnTo>
                      <a:pt x="0" y="0"/>
                    </a:lnTo>
                    <a:lnTo>
                      <a:pt x="18" y="0"/>
                    </a:lnTo>
                    <a:lnTo>
                      <a:pt x="18" y="420"/>
                    </a:lnTo>
                    <a:lnTo>
                      <a:pt x="676" y="420"/>
                    </a:lnTo>
                    <a:lnTo>
                      <a:pt x="676" y="0"/>
                    </a:lnTo>
                    <a:lnTo>
                      <a:pt x="694" y="0"/>
                    </a:lnTo>
                    <a:lnTo>
                      <a:pt x="694" y="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sp>
            <p:nvSpPr>
              <p:cNvPr id="99" name="Freeform 96">
                <a:extLst>
                  <a:ext uri="{FF2B5EF4-FFF2-40B4-BE49-F238E27FC236}">
                    <a16:creationId xmlns:a16="http://schemas.microsoft.com/office/drawing/2014/main" id="{2EE1D409-F69B-483A-AAC6-BD0715E68DA7}"/>
                  </a:ext>
                </a:extLst>
              </p:cNvPr>
              <p:cNvSpPr>
                <a:spLocks noEditPoints="1"/>
              </p:cNvSpPr>
              <p:nvPr/>
            </p:nvSpPr>
            <p:spPr bwMode="auto">
              <a:xfrm>
                <a:off x="830" y="3190"/>
                <a:ext cx="142" cy="146"/>
              </a:xfrm>
              <a:custGeom>
                <a:avLst/>
                <a:gdLst>
                  <a:gd name="T0" fmla="*/ 140 w 142"/>
                  <a:gd name="T1" fmla="*/ 106 h 146"/>
                  <a:gd name="T2" fmla="*/ 122 w 142"/>
                  <a:gd name="T3" fmla="*/ 130 h 146"/>
                  <a:gd name="T4" fmla="*/ 104 w 142"/>
                  <a:gd name="T5" fmla="*/ 140 h 146"/>
                  <a:gd name="T6" fmla="*/ 74 w 142"/>
                  <a:gd name="T7" fmla="*/ 146 h 146"/>
                  <a:gd name="T8" fmla="*/ 46 w 142"/>
                  <a:gd name="T9" fmla="*/ 140 h 146"/>
                  <a:gd name="T10" fmla="*/ 22 w 142"/>
                  <a:gd name="T11" fmla="*/ 126 h 146"/>
                  <a:gd name="T12" fmla="*/ 2 w 142"/>
                  <a:gd name="T13" fmla="*/ 88 h 146"/>
                  <a:gd name="T14" fmla="*/ 2 w 142"/>
                  <a:gd name="T15" fmla="*/ 58 h 146"/>
                  <a:gd name="T16" fmla="*/ 22 w 142"/>
                  <a:gd name="T17" fmla="*/ 20 h 146"/>
                  <a:gd name="T18" fmla="*/ 46 w 142"/>
                  <a:gd name="T19" fmla="*/ 4 h 146"/>
                  <a:gd name="T20" fmla="*/ 76 w 142"/>
                  <a:gd name="T21" fmla="*/ 0 h 146"/>
                  <a:gd name="T22" fmla="*/ 112 w 142"/>
                  <a:gd name="T23" fmla="*/ 10 h 146"/>
                  <a:gd name="T24" fmla="*/ 132 w 142"/>
                  <a:gd name="T25" fmla="*/ 26 h 146"/>
                  <a:gd name="T26" fmla="*/ 142 w 142"/>
                  <a:gd name="T27" fmla="*/ 60 h 146"/>
                  <a:gd name="T28" fmla="*/ 138 w 142"/>
                  <a:gd name="T29" fmla="*/ 84 h 146"/>
                  <a:gd name="T30" fmla="*/ 122 w 142"/>
                  <a:gd name="T31" fmla="*/ 102 h 146"/>
                  <a:gd name="T32" fmla="*/ 102 w 142"/>
                  <a:gd name="T33" fmla="*/ 112 h 146"/>
                  <a:gd name="T34" fmla="*/ 90 w 142"/>
                  <a:gd name="T35" fmla="*/ 112 h 146"/>
                  <a:gd name="T36" fmla="*/ 80 w 142"/>
                  <a:gd name="T37" fmla="*/ 102 h 146"/>
                  <a:gd name="T38" fmla="*/ 62 w 142"/>
                  <a:gd name="T39" fmla="*/ 112 h 146"/>
                  <a:gd name="T40" fmla="*/ 46 w 142"/>
                  <a:gd name="T41" fmla="*/ 110 h 146"/>
                  <a:gd name="T42" fmla="*/ 34 w 142"/>
                  <a:gd name="T43" fmla="*/ 96 h 146"/>
                  <a:gd name="T44" fmla="*/ 32 w 142"/>
                  <a:gd name="T45" fmla="*/ 76 h 146"/>
                  <a:gd name="T46" fmla="*/ 46 w 142"/>
                  <a:gd name="T47" fmla="*/ 50 h 146"/>
                  <a:gd name="T48" fmla="*/ 58 w 142"/>
                  <a:gd name="T49" fmla="*/ 38 h 146"/>
                  <a:gd name="T50" fmla="*/ 74 w 142"/>
                  <a:gd name="T51" fmla="*/ 34 h 146"/>
                  <a:gd name="T52" fmla="*/ 90 w 142"/>
                  <a:gd name="T53" fmla="*/ 40 h 146"/>
                  <a:gd name="T54" fmla="*/ 112 w 142"/>
                  <a:gd name="T55" fmla="*/ 38 h 146"/>
                  <a:gd name="T56" fmla="*/ 92 w 142"/>
                  <a:gd name="T57" fmla="*/ 98 h 146"/>
                  <a:gd name="T58" fmla="*/ 98 w 142"/>
                  <a:gd name="T59" fmla="*/ 104 h 146"/>
                  <a:gd name="T60" fmla="*/ 110 w 142"/>
                  <a:gd name="T61" fmla="*/ 100 h 146"/>
                  <a:gd name="T62" fmla="*/ 120 w 142"/>
                  <a:gd name="T63" fmla="*/ 90 h 146"/>
                  <a:gd name="T64" fmla="*/ 130 w 142"/>
                  <a:gd name="T65" fmla="*/ 70 h 146"/>
                  <a:gd name="T66" fmla="*/ 130 w 142"/>
                  <a:gd name="T67" fmla="*/ 50 h 146"/>
                  <a:gd name="T68" fmla="*/ 116 w 142"/>
                  <a:gd name="T69" fmla="*/ 24 h 146"/>
                  <a:gd name="T70" fmla="*/ 98 w 142"/>
                  <a:gd name="T71" fmla="*/ 12 h 146"/>
                  <a:gd name="T72" fmla="*/ 76 w 142"/>
                  <a:gd name="T73" fmla="*/ 10 h 146"/>
                  <a:gd name="T74" fmla="*/ 40 w 142"/>
                  <a:gd name="T75" fmla="*/ 20 h 146"/>
                  <a:gd name="T76" fmla="*/ 22 w 142"/>
                  <a:gd name="T77" fmla="*/ 38 h 146"/>
                  <a:gd name="T78" fmla="*/ 12 w 142"/>
                  <a:gd name="T79" fmla="*/ 74 h 146"/>
                  <a:gd name="T80" fmla="*/ 16 w 142"/>
                  <a:gd name="T81" fmla="*/ 98 h 146"/>
                  <a:gd name="T82" fmla="*/ 30 w 142"/>
                  <a:gd name="T83" fmla="*/ 118 h 146"/>
                  <a:gd name="T84" fmla="*/ 62 w 142"/>
                  <a:gd name="T85" fmla="*/ 136 h 146"/>
                  <a:gd name="T86" fmla="*/ 90 w 142"/>
                  <a:gd name="T87" fmla="*/ 134 h 146"/>
                  <a:gd name="T88" fmla="*/ 118 w 142"/>
                  <a:gd name="T89" fmla="*/ 118 h 146"/>
                  <a:gd name="T90" fmla="*/ 82 w 142"/>
                  <a:gd name="T91" fmla="*/ 80 h 146"/>
                  <a:gd name="T92" fmla="*/ 88 w 142"/>
                  <a:gd name="T93" fmla="*/ 56 h 146"/>
                  <a:gd name="T94" fmla="*/ 86 w 142"/>
                  <a:gd name="T95" fmla="*/ 46 h 146"/>
                  <a:gd name="T96" fmla="*/ 78 w 142"/>
                  <a:gd name="T97" fmla="*/ 44 h 146"/>
                  <a:gd name="T98" fmla="*/ 66 w 142"/>
                  <a:gd name="T99" fmla="*/ 46 h 146"/>
                  <a:gd name="T100" fmla="*/ 56 w 142"/>
                  <a:gd name="T101" fmla="*/ 58 h 146"/>
                  <a:gd name="T102" fmla="*/ 46 w 142"/>
                  <a:gd name="T103" fmla="*/ 88 h 146"/>
                  <a:gd name="T104" fmla="*/ 50 w 142"/>
                  <a:gd name="T105" fmla="*/ 100 h 146"/>
                  <a:gd name="T106" fmla="*/ 58 w 142"/>
                  <a:gd name="T107" fmla="*/ 104 h 146"/>
                  <a:gd name="T108" fmla="*/ 76 w 142"/>
                  <a:gd name="T10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 h="146">
                    <a:moveTo>
                      <a:pt x="128" y="106"/>
                    </a:moveTo>
                    <a:lnTo>
                      <a:pt x="140" y="106"/>
                    </a:lnTo>
                    <a:lnTo>
                      <a:pt x="140" y="106"/>
                    </a:lnTo>
                    <a:lnTo>
                      <a:pt x="136" y="114"/>
                    </a:lnTo>
                    <a:lnTo>
                      <a:pt x="130" y="122"/>
                    </a:lnTo>
                    <a:lnTo>
                      <a:pt x="122" y="130"/>
                    </a:lnTo>
                    <a:lnTo>
                      <a:pt x="114" y="136"/>
                    </a:lnTo>
                    <a:lnTo>
                      <a:pt x="114" y="136"/>
                    </a:lnTo>
                    <a:lnTo>
                      <a:pt x="104" y="140"/>
                    </a:lnTo>
                    <a:lnTo>
                      <a:pt x="94" y="144"/>
                    </a:lnTo>
                    <a:lnTo>
                      <a:pt x="84" y="146"/>
                    </a:lnTo>
                    <a:lnTo>
                      <a:pt x="74" y="146"/>
                    </a:lnTo>
                    <a:lnTo>
                      <a:pt x="74" y="146"/>
                    </a:lnTo>
                    <a:lnTo>
                      <a:pt x="60" y="144"/>
                    </a:lnTo>
                    <a:lnTo>
                      <a:pt x="46" y="140"/>
                    </a:lnTo>
                    <a:lnTo>
                      <a:pt x="34" y="134"/>
                    </a:lnTo>
                    <a:lnTo>
                      <a:pt x="22" y="126"/>
                    </a:lnTo>
                    <a:lnTo>
                      <a:pt x="22" y="126"/>
                    </a:lnTo>
                    <a:lnTo>
                      <a:pt x="12" y="114"/>
                    </a:lnTo>
                    <a:lnTo>
                      <a:pt x="6" y="102"/>
                    </a:lnTo>
                    <a:lnTo>
                      <a:pt x="2" y="88"/>
                    </a:lnTo>
                    <a:lnTo>
                      <a:pt x="0" y="74"/>
                    </a:lnTo>
                    <a:lnTo>
                      <a:pt x="0" y="74"/>
                    </a:lnTo>
                    <a:lnTo>
                      <a:pt x="2" y="58"/>
                    </a:lnTo>
                    <a:lnTo>
                      <a:pt x="6" y="44"/>
                    </a:lnTo>
                    <a:lnTo>
                      <a:pt x="12" y="32"/>
                    </a:lnTo>
                    <a:lnTo>
                      <a:pt x="22" y="20"/>
                    </a:lnTo>
                    <a:lnTo>
                      <a:pt x="22" y="20"/>
                    </a:lnTo>
                    <a:lnTo>
                      <a:pt x="34" y="12"/>
                    </a:lnTo>
                    <a:lnTo>
                      <a:pt x="46" y="4"/>
                    </a:lnTo>
                    <a:lnTo>
                      <a:pt x="60" y="0"/>
                    </a:lnTo>
                    <a:lnTo>
                      <a:pt x="76" y="0"/>
                    </a:lnTo>
                    <a:lnTo>
                      <a:pt x="76" y="0"/>
                    </a:lnTo>
                    <a:lnTo>
                      <a:pt x="88" y="0"/>
                    </a:lnTo>
                    <a:lnTo>
                      <a:pt x="102" y="4"/>
                    </a:lnTo>
                    <a:lnTo>
                      <a:pt x="112" y="10"/>
                    </a:lnTo>
                    <a:lnTo>
                      <a:pt x="122" y="18"/>
                    </a:lnTo>
                    <a:lnTo>
                      <a:pt x="122" y="18"/>
                    </a:lnTo>
                    <a:lnTo>
                      <a:pt x="132" y="26"/>
                    </a:lnTo>
                    <a:lnTo>
                      <a:pt x="138" y="36"/>
                    </a:lnTo>
                    <a:lnTo>
                      <a:pt x="140" y="48"/>
                    </a:lnTo>
                    <a:lnTo>
                      <a:pt x="142" y="60"/>
                    </a:lnTo>
                    <a:lnTo>
                      <a:pt x="142" y="60"/>
                    </a:lnTo>
                    <a:lnTo>
                      <a:pt x="140" y="72"/>
                    </a:lnTo>
                    <a:lnTo>
                      <a:pt x="138" y="84"/>
                    </a:lnTo>
                    <a:lnTo>
                      <a:pt x="132" y="92"/>
                    </a:lnTo>
                    <a:lnTo>
                      <a:pt x="122" y="102"/>
                    </a:lnTo>
                    <a:lnTo>
                      <a:pt x="122" y="102"/>
                    </a:lnTo>
                    <a:lnTo>
                      <a:pt x="116" y="106"/>
                    </a:lnTo>
                    <a:lnTo>
                      <a:pt x="108" y="110"/>
                    </a:lnTo>
                    <a:lnTo>
                      <a:pt x="102" y="112"/>
                    </a:lnTo>
                    <a:lnTo>
                      <a:pt x="94" y="112"/>
                    </a:lnTo>
                    <a:lnTo>
                      <a:pt x="94" y="112"/>
                    </a:lnTo>
                    <a:lnTo>
                      <a:pt x="90" y="112"/>
                    </a:lnTo>
                    <a:lnTo>
                      <a:pt x="84" y="110"/>
                    </a:lnTo>
                    <a:lnTo>
                      <a:pt x="82" y="106"/>
                    </a:lnTo>
                    <a:lnTo>
                      <a:pt x="80" y="102"/>
                    </a:lnTo>
                    <a:lnTo>
                      <a:pt x="80" y="102"/>
                    </a:lnTo>
                    <a:lnTo>
                      <a:pt x="68" y="110"/>
                    </a:lnTo>
                    <a:lnTo>
                      <a:pt x="62" y="112"/>
                    </a:lnTo>
                    <a:lnTo>
                      <a:pt x="56" y="112"/>
                    </a:lnTo>
                    <a:lnTo>
                      <a:pt x="56" y="112"/>
                    </a:lnTo>
                    <a:lnTo>
                      <a:pt x="46" y="110"/>
                    </a:lnTo>
                    <a:lnTo>
                      <a:pt x="38" y="104"/>
                    </a:lnTo>
                    <a:lnTo>
                      <a:pt x="38" y="104"/>
                    </a:lnTo>
                    <a:lnTo>
                      <a:pt x="34" y="96"/>
                    </a:lnTo>
                    <a:lnTo>
                      <a:pt x="32" y="84"/>
                    </a:lnTo>
                    <a:lnTo>
                      <a:pt x="32" y="84"/>
                    </a:lnTo>
                    <a:lnTo>
                      <a:pt x="32" y="76"/>
                    </a:lnTo>
                    <a:lnTo>
                      <a:pt x="36" y="66"/>
                    </a:lnTo>
                    <a:lnTo>
                      <a:pt x="40" y="58"/>
                    </a:lnTo>
                    <a:lnTo>
                      <a:pt x="46" y="50"/>
                    </a:lnTo>
                    <a:lnTo>
                      <a:pt x="46" y="50"/>
                    </a:lnTo>
                    <a:lnTo>
                      <a:pt x="52" y="42"/>
                    </a:lnTo>
                    <a:lnTo>
                      <a:pt x="58" y="38"/>
                    </a:lnTo>
                    <a:lnTo>
                      <a:pt x="66" y="34"/>
                    </a:lnTo>
                    <a:lnTo>
                      <a:pt x="74" y="34"/>
                    </a:lnTo>
                    <a:lnTo>
                      <a:pt x="74" y="34"/>
                    </a:lnTo>
                    <a:lnTo>
                      <a:pt x="80" y="34"/>
                    </a:lnTo>
                    <a:lnTo>
                      <a:pt x="86" y="36"/>
                    </a:lnTo>
                    <a:lnTo>
                      <a:pt x="90" y="40"/>
                    </a:lnTo>
                    <a:lnTo>
                      <a:pt x="94" y="44"/>
                    </a:lnTo>
                    <a:lnTo>
                      <a:pt x="98" y="38"/>
                    </a:lnTo>
                    <a:lnTo>
                      <a:pt x="112" y="38"/>
                    </a:lnTo>
                    <a:lnTo>
                      <a:pt x="94" y="90"/>
                    </a:lnTo>
                    <a:lnTo>
                      <a:pt x="94" y="90"/>
                    </a:lnTo>
                    <a:lnTo>
                      <a:pt x="92" y="98"/>
                    </a:lnTo>
                    <a:lnTo>
                      <a:pt x="92" y="98"/>
                    </a:lnTo>
                    <a:lnTo>
                      <a:pt x="92" y="102"/>
                    </a:lnTo>
                    <a:lnTo>
                      <a:pt x="98" y="104"/>
                    </a:lnTo>
                    <a:lnTo>
                      <a:pt x="98" y="104"/>
                    </a:lnTo>
                    <a:lnTo>
                      <a:pt x="104" y="102"/>
                    </a:lnTo>
                    <a:lnTo>
                      <a:pt x="110" y="100"/>
                    </a:lnTo>
                    <a:lnTo>
                      <a:pt x="116" y="96"/>
                    </a:lnTo>
                    <a:lnTo>
                      <a:pt x="120" y="90"/>
                    </a:lnTo>
                    <a:lnTo>
                      <a:pt x="120" y="90"/>
                    </a:lnTo>
                    <a:lnTo>
                      <a:pt x="126" y="84"/>
                    </a:lnTo>
                    <a:lnTo>
                      <a:pt x="128" y="76"/>
                    </a:lnTo>
                    <a:lnTo>
                      <a:pt x="130" y="70"/>
                    </a:lnTo>
                    <a:lnTo>
                      <a:pt x="132" y="62"/>
                    </a:lnTo>
                    <a:lnTo>
                      <a:pt x="132" y="62"/>
                    </a:lnTo>
                    <a:lnTo>
                      <a:pt x="130" y="50"/>
                    </a:lnTo>
                    <a:lnTo>
                      <a:pt x="128" y="40"/>
                    </a:lnTo>
                    <a:lnTo>
                      <a:pt x="122" y="32"/>
                    </a:lnTo>
                    <a:lnTo>
                      <a:pt x="116" y="24"/>
                    </a:lnTo>
                    <a:lnTo>
                      <a:pt x="116" y="24"/>
                    </a:lnTo>
                    <a:lnTo>
                      <a:pt x="106" y="18"/>
                    </a:lnTo>
                    <a:lnTo>
                      <a:pt x="98" y="12"/>
                    </a:lnTo>
                    <a:lnTo>
                      <a:pt x="86" y="10"/>
                    </a:lnTo>
                    <a:lnTo>
                      <a:pt x="76" y="10"/>
                    </a:lnTo>
                    <a:lnTo>
                      <a:pt x="76" y="10"/>
                    </a:lnTo>
                    <a:lnTo>
                      <a:pt x="62" y="10"/>
                    </a:lnTo>
                    <a:lnTo>
                      <a:pt x="50" y="14"/>
                    </a:lnTo>
                    <a:lnTo>
                      <a:pt x="40" y="20"/>
                    </a:lnTo>
                    <a:lnTo>
                      <a:pt x="30" y="28"/>
                    </a:lnTo>
                    <a:lnTo>
                      <a:pt x="30" y="28"/>
                    </a:lnTo>
                    <a:lnTo>
                      <a:pt x="22" y="38"/>
                    </a:lnTo>
                    <a:lnTo>
                      <a:pt x="16" y="48"/>
                    </a:lnTo>
                    <a:lnTo>
                      <a:pt x="12" y="60"/>
                    </a:lnTo>
                    <a:lnTo>
                      <a:pt x="12" y="74"/>
                    </a:lnTo>
                    <a:lnTo>
                      <a:pt x="12" y="74"/>
                    </a:lnTo>
                    <a:lnTo>
                      <a:pt x="12" y="86"/>
                    </a:lnTo>
                    <a:lnTo>
                      <a:pt x="16" y="98"/>
                    </a:lnTo>
                    <a:lnTo>
                      <a:pt x="22" y="108"/>
                    </a:lnTo>
                    <a:lnTo>
                      <a:pt x="30" y="118"/>
                    </a:lnTo>
                    <a:lnTo>
                      <a:pt x="30" y="118"/>
                    </a:lnTo>
                    <a:lnTo>
                      <a:pt x="40" y="126"/>
                    </a:lnTo>
                    <a:lnTo>
                      <a:pt x="50" y="132"/>
                    </a:lnTo>
                    <a:lnTo>
                      <a:pt x="62" y="136"/>
                    </a:lnTo>
                    <a:lnTo>
                      <a:pt x="74" y="136"/>
                    </a:lnTo>
                    <a:lnTo>
                      <a:pt x="74" y="136"/>
                    </a:lnTo>
                    <a:lnTo>
                      <a:pt x="90" y="134"/>
                    </a:lnTo>
                    <a:lnTo>
                      <a:pt x="106" y="128"/>
                    </a:lnTo>
                    <a:lnTo>
                      <a:pt x="106" y="128"/>
                    </a:lnTo>
                    <a:lnTo>
                      <a:pt x="118" y="118"/>
                    </a:lnTo>
                    <a:lnTo>
                      <a:pt x="128" y="106"/>
                    </a:lnTo>
                    <a:lnTo>
                      <a:pt x="128" y="106"/>
                    </a:lnTo>
                    <a:close/>
                    <a:moveTo>
                      <a:pt x="82" y="80"/>
                    </a:moveTo>
                    <a:lnTo>
                      <a:pt x="86" y="68"/>
                    </a:lnTo>
                    <a:lnTo>
                      <a:pt x="86" y="68"/>
                    </a:lnTo>
                    <a:lnTo>
                      <a:pt x="88" y="56"/>
                    </a:lnTo>
                    <a:lnTo>
                      <a:pt x="88" y="56"/>
                    </a:lnTo>
                    <a:lnTo>
                      <a:pt x="88" y="52"/>
                    </a:lnTo>
                    <a:lnTo>
                      <a:pt x="86" y="46"/>
                    </a:lnTo>
                    <a:lnTo>
                      <a:pt x="86" y="46"/>
                    </a:lnTo>
                    <a:lnTo>
                      <a:pt x="82" y="44"/>
                    </a:lnTo>
                    <a:lnTo>
                      <a:pt x="78" y="44"/>
                    </a:lnTo>
                    <a:lnTo>
                      <a:pt x="78" y="44"/>
                    </a:lnTo>
                    <a:lnTo>
                      <a:pt x="72" y="44"/>
                    </a:lnTo>
                    <a:lnTo>
                      <a:pt x="66" y="46"/>
                    </a:lnTo>
                    <a:lnTo>
                      <a:pt x="62" y="52"/>
                    </a:lnTo>
                    <a:lnTo>
                      <a:pt x="56" y="58"/>
                    </a:lnTo>
                    <a:lnTo>
                      <a:pt x="56" y="58"/>
                    </a:lnTo>
                    <a:lnTo>
                      <a:pt x="50" y="72"/>
                    </a:lnTo>
                    <a:lnTo>
                      <a:pt x="48" y="80"/>
                    </a:lnTo>
                    <a:lnTo>
                      <a:pt x="46" y="88"/>
                    </a:lnTo>
                    <a:lnTo>
                      <a:pt x="46" y="88"/>
                    </a:lnTo>
                    <a:lnTo>
                      <a:pt x="48" y="96"/>
                    </a:lnTo>
                    <a:lnTo>
                      <a:pt x="50" y="100"/>
                    </a:lnTo>
                    <a:lnTo>
                      <a:pt x="54" y="102"/>
                    </a:lnTo>
                    <a:lnTo>
                      <a:pt x="58" y="104"/>
                    </a:lnTo>
                    <a:lnTo>
                      <a:pt x="58" y="104"/>
                    </a:lnTo>
                    <a:lnTo>
                      <a:pt x="66" y="102"/>
                    </a:lnTo>
                    <a:lnTo>
                      <a:pt x="72" y="98"/>
                    </a:lnTo>
                    <a:lnTo>
                      <a:pt x="76" y="90"/>
                    </a:lnTo>
                    <a:lnTo>
                      <a:pt x="82" y="80"/>
                    </a:lnTo>
                    <a:lnTo>
                      <a:pt x="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400" kern="0">
                  <a:solidFill>
                    <a:srgbClr val="0C419A"/>
                  </a:solidFill>
                  <a:latin typeface="Arial" panose="020B0604020202020204"/>
                  <a:ea typeface="Geneva" charset="-128"/>
                </a:endParaRPr>
              </a:p>
            </p:txBody>
          </p:sp>
        </p:grpSp>
      </p:grpSp>
      <p:sp>
        <p:nvSpPr>
          <p:cNvPr id="3" name="Rectangle : coins arrondis 2">
            <a:extLst>
              <a:ext uri="{FF2B5EF4-FFF2-40B4-BE49-F238E27FC236}">
                <a16:creationId xmlns:a16="http://schemas.microsoft.com/office/drawing/2014/main" id="{04171A63-1986-4C00-B6F4-62D8BA92DB4E}"/>
              </a:ext>
            </a:extLst>
          </p:cNvPr>
          <p:cNvSpPr/>
          <p:nvPr/>
        </p:nvSpPr>
        <p:spPr>
          <a:xfrm>
            <a:off x="4526904" y="2565166"/>
            <a:ext cx="4150752" cy="3597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0" name="ZoneTexte 49">
            <a:extLst>
              <a:ext uri="{FF2B5EF4-FFF2-40B4-BE49-F238E27FC236}">
                <a16:creationId xmlns:a16="http://schemas.microsoft.com/office/drawing/2014/main" id="{636B0DFC-668B-4047-A525-33AEE48FC3A6}"/>
              </a:ext>
            </a:extLst>
          </p:cNvPr>
          <p:cNvSpPr txBox="1"/>
          <p:nvPr/>
        </p:nvSpPr>
        <p:spPr>
          <a:xfrm>
            <a:off x="4751269" y="2684370"/>
            <a:ext cx="3785615" cy="3477875"/>
          </a:xfrm>
          <a:prstGeom prst="rect">
            <a:avLst/>
          </a:prstGeom>
          <a:noFill/>
        </p:spPr>
        <p:txBody>
          <a:bodyPr wrap="square">
            <a:spAutoFit/>
          </a:bodyPr>
          <a:lstStyle/>
          <a:p>
            <a:pPr algn="just" defTabSz="1219170">
              <a:spcAft>
                <a:spcPts val="400"/>
              </a:spcAft>
            </a:pPr>
            <a:r>
              <a:rPr lang="fr-FR" sz="1400">
                <a:solidFill>
                  <a:schemeClr val="tx1">
                    <a:lumMod val="75000"/>
                    <a:lumOff val="25000"/>
                  </a:schemeClr>
                </a:solidFill>
                <a:latin typeface="Arial" panose="020B0604020202020204"/>
                <a:ea typeface="Geneva" charset="-128"/>
              </a:rPr>
              <a:t>La messagerie permettra à l’usager d’</a:t>
            </a:r>
            <a:r>
              <a:rPr lang="fr-FR" sz="1400" b="1">
                <a:solidFill>
                  <a:schemeClr val="tx1">
                    <a:lumMod val="75000"/>
                    <a:lumOff val="25000"/>
                  </a:schemeClr>
                </a:solidFill>
                <a:latin typeface="Arial" panose="020B0604020202020204"/>
                <a:ea typeface="Geneva" charset="-128"/>
              </a:rPr>
              <a:t>échanger</a:t>
            </a:r>
            <a:r>
              <a:rPr lang="fr-FR" sz="1400">
                <a:solidFill>
                  <a:schemeClr val="tx1">
                    <a:lumMod val="75000"/>
                    <a:lumOff val="25000"/>
                  </a:schemeClr>
                </a:solidFill>
                <a:latin typeface="Arial" panose="020B0604020202020204"/>
                <a:ea typeface="Geneva" charset="-128"/>
              </a:rPr>
              <a:t> avec ses professionnels de santé. A noter:  </a:t>
            </a:r>
          </a:p>
          <a:p>
            <a:pPr marL="285750" indent="-285750" algn="just" defTabSz="1219170">
              <a:spcAft>
                <a:spcPts val="400"/>
              </a:spcAft>
              <a:buFont typeface="Wingdings" panose="05000000000000000000" pitchFamily="2" charset="2"/>
              <a:buChar char="q"/>
            </a:pPr>
            <a:r>
              <a:rPr lang="fr-FR" sz="1400">
                <a:solidFill>
                  <a:schemeClr val="tx1">
                    <a:lumMod val="75000"/>
                    <a:lumOff val="25000"/>
                  </a:schemeClr>
                </a:solidFill>
                <a:ea typeface="Geneva" charset="-128"/>
              </a:rPr>
              <a:t>Un patient doit avoir son profil Mon espace santé </a:t>
            </a:r>
            <a:r>
              <a:rPr lang="fr-FR" sz="1400" b="1">
                <a:solidFill>
                  <a:schemeClr val="tx1">
                    <a:lumMod val="75000"/>
                    <a:lumOff val="25000"/>
                  </a:schemeClr>
                </a:solidFill>
                <a:ea typeface="Geneva" charset="-128"/>
              </a:rPr>
              <a:t>ouvert</a:t>
            </a:r>
            <a:r>
              <a:rPr lang="fr-FR" sz="1400">
                <a:solidFill>
                  <a:schemeClr val="tx1">
                    <a:lumMod val="75000"/>
                    <a:lumOff val="25000"/>
                  </a:schemeClr>
                </a:solidFill>
                <a:ea typeface="Geneva" charset="-128"/>
              </a:rPr>
              <a:t> pour recevoir un message (activé manuellement par l’usager ou ouvert automatiquement par l’opt-out).</a:t>
            </a:r>
            <a:endParaRPr lang="fr-FR" sz="1400">
              <a:solidFill>
                <a:schemeClr val="tx1">
                  <a:lumMod val="75000"/>
                  <a:lumOff val="25000"/>
                </a:schemeClr>
              </a:solidFill>
              <a:latin typeface="Arial" panose="020B0604020202020204"/>
              <a:ea typeface="Geneva" charset="-128"/>
            </a:endParaRPr>
          </a:p>
          <a:p>
            <a:pPr marL="285750" indent="-285750" algn="just" defTabSz="1219170">
              <a:spcAft>
                <a:spcPts val="400"/>
              </a:spcAft>
              <a:buFont typeface="Wingdings" panose="05000000000000000000" pitchFamily="2" charset="2"/>
              <a:buChar char="q"/>
            </a:pPr>
            <a:r>
              <a:rPr lang="fr-FR" sz="1400">
                <a:solidFill>
                  <a:schemeClr val="tx1">
                    <a:lumMod val="75000"/>
                    <a:lumOff val="25000"/>
                  </a:schemeClr>
                </a:solidFill>
                <a:latin typeface="Arial" panose="020B0604020202020204"/>
                <a:ea typeface="Geneva" charset="-128"/>
              </a:rPr>
              <a:t>Un </a:t>
            </a:r>
            <a:r>
              <a:rPr lang="fr-FR" sz="1400" b="1">
                <a:solidFill>
                  <a:schemeClr val="tx1">
                    <a:lumMod val="75000"/>
                    <a:lumOff val="25000"/>
                  </a:schemeClr>
                </a:solidFill>
                <a:latin typeface="Arial" panose="020B0604020202020204"/>
                <a:ea typeface="Geneva" charset="-128"/>
              </a:rPr>
              <a:t>patient ne peut pas contacter un professionnel de santé s’il n’a pas déjà été contacté par celui-ci </a:t>
            </a:r>
            <a:r>
              <a:rPr lang="fr-FR" sz="1400">
                <a:solidFill>
                  <a:schemeClr val="tx1">
                    <a:lumMod val="75000"/>
                    <a:lumOff val="25000"/>
                  </a:schemeClr>
                </a:solidFill>
                <a:latin typeface="Arial" panose="020B0604020202020204"/>
                <a:ea typeface="Geneva" charset="-128"/>
              </a:rPr>
              <a:t>via la messagerie de Mon espace santé.</a:t>
            </a:r>
          </a:p>
          <a:p>
            <a:pPr marL="285750" indent="-285750" algn="just" defTabSz="1219170">
              <a:spcAft>
                <a:spcPts val="400"/>
              </a:spcAft>
              <a:buFont typeface="Wingdings" panose="05000000000000000000" pitchFamily="2" charset="2"/>
              <a:buChar char="q"/>
            </a:pPr>
            <a:r>
              <a:rPr lang="fr-FR" sz="1400">
                <a:solidFill>
                  <a:schemeClr val="tx1">
                    <a:lumMod val="75000"/>
                    <a:lumOff val="25000"/>
                  </a:schemeClr>
                </a:solidFill>
                <a:ea typeface="Geneva" charset="-128"/>
              </a:rPr>
              <a:t>Quand il le souhaite, le professionnel de santé peut </a:t>
            </a:r>
            <a:r>
              <a:rPr lang="fr-FR" sz="1400" b="1">
                <a:solidFill>
                  <a:schemeClr val="tx1">
                    <a:lumMod val="75000"/>
                    <a:lumOff val="25000"/>
                  </a:schemeClr>
                </a:solidFill>
                <a:ea typeface="Geneva" charset="-128"/>
              </a:rPr>
              <a:t>mettre fin aux échanges avec un patient.</a:t>
            </a:r>
            <a:endParaRPr lang="fr-FR" sz="1400" b="1">
              <a:solidFill>
                <a:schemeClr val="tx1">
                  <a:lumMod val="75000"/>
                  <a:lumOff val="25000"/>
                </a:schemeClr>
              </a:solidFill>
              <a:latin typeface="Arial" panose="020B0604020202020204"/>
              <a:ea typeface="Geneva" charset="-128"/>
            </a:endParaRPr>
          </a:p>
        </p:txBody>
      </p:sp>
    </p:spTree>
    <p:extLst>
      <p:ext uri="{BB962C8B-B14F-4D97-AF65-F5344CB8AC3E}">
        <p14:creationId xmlns:p14="http://schemas.microsoft.com/office/powerpoint/2010/main" val="33887853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3"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Focus sur la </a:t>
            </a:r>
            <a:r>
              <a:rPr lang="en-US" sz="2400" err="1"/>
              <a:t>messagerie</a:t>
            </a:r>
            <a:r>
              <a:rPr lang="en-US" sz="2400"/>
              <a:t> </a:t>
            </a:r>
            <a:r>
              <a:rPr lang="en-US" sz="2400" err="1"/>
              <a:t>sécurisée</a:t>
            </a:r>
            <a:r>
              <a:rPr lang="en-US" sz="2400"/>
              <a:t> de </a:t>
            </a:r>
            <a:r>
              <a:rPr lang="en-US" sz="2400" err="1"/>
              <a:t>santé</a:t>
            </a:r>
            <a:endParaRPr lang="en-US" sz="2400"/>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11</a:t>
            </a:fld>
            <a:endParaRPr lang="fr-FR"/>
          </a:p>
        </p:txBody>
      </p:sp>
      <p:sp>
        <p:nvSpPr>
          <p:cNvPr id="143" name="Arrow: Chevron 212">
            <a:extLst>
              <a:ext uri="{FF2B5EF4-FFF2-40B4-BE49-F238E27FC236}">
                <a16:creationId xmlns:a16="http://schemas.microsoft.com/office/drawing/2014/main" id="{0B4279B2-CAFB-46BE-A897-D8A257511CCF}"/>
              </a:ext>
            </a:extLst>
          </p:cNvPr>
          <p:cNvSpPr/>
          <p:nvPr/>
        </p:nvSpPr>
        <p:spPr>
          <a:xfrm>
            <a:off x="5717989" y="1124744"/>
            <a:ext cx="577335" cy="5431525"/>
          </a:xfrm>
          <a:prstGeom prst="chevron">
            <a:avLst>
              <a:gd name="adj" fmla="val 83827"/>
            </a:avLst>
          </a:prstGeom>
          <a:solidFill>
            <a:schemeClr val="tx1">
              <a:lumMod val="50000"/>
              <a:lumOff val="50000"/>
            </a:schemeClr>
          </a:solidFill>
          <a:ln w="12700" cap="flat" cmpd="sng" algn="ctr">
            <a:noFill/>
            <a:prstDash val="solid"/>
            <a:miter lim="800000"/>
          </a:ln>
          <a:effectLst/>
        </p:spPr>
        <p:txBody>
          <a:bodyPr rtlCol="0" anchor="ctr"/>
          <a:lstStyle/>
          <a:p>
            <a:pPr algn="ctr" defTabSz="1219170">
              <a:defRPr/>
            </a:pPr>
            <a:endParaRPr lang="fr-FR" sz="2400" kern="0">
              <a:solidFill>
                <a:srgbClr val="0C419A"/>
              </a:solidFill>
              <a:latin typeface="Arial" panose="020B0604020202020204"/>
              <a:ea typeface="Geneva" charset="-128"/>
            </a:endParaRPr>
          </a:p>
        </p:txBody>
      </p:sp>
      <p:sp>
        <p:nvSpPr>
          <p:cNvPr id="144" name="TextBox 255">
            <a:extLst>
              <a:ext uri="{FF2B5EF4-FFF2-40B4-BE49-F238E27FC236}">
                <a16:creationId xmlns:a16="http://schemas.microsoft.com/office/drawing/2014/main" id="{D564C9AC-760C-4547-A66B-CFAAE62C622E}"/>
              </a:ext>
            </a:extLst>
          </p:cNvPr>
          <p:cNvSpPr txBox="1"/>
          <p:nvPr/>
        </p:nvSpPr>
        <p:spPr>
          <a:xfrm>
            <a:off x="1249623" y="1627167"/>
            <a:ext cx="3744416" cy="338554"/>
          </a:xfrm>
          <a:prstGeom prst="rect">
            <a:avLst/>
          </a:prstGeom>
          <a:noFill/>
        </p:spPr>
        <p:txBody>
          <a:bodyPr wrap="square" rtlCol="0">
            <a:spAutoFit/>
          </a:bodyPr>
          <a:lstStyle/>
          <a:p>
            <a:pPr defTabSz="1219170"/>
            <a:r>
              <a:rPr lang="fr-FR" sz="1600" b="1">
                <a:solidFill>
                  <a:srgbClr val="11577F"/>
                </a:solidFill>
                <a:latin typeface="Arial" panose="020B0604020202020204"/>
                <a:ea typeface="Geneva" charset="-128"/>
              </a:rPr>
              <a:t>Avant l’arrivée de Mon espace santé</a:t>
            </a:r>
          </a:p>
        </p:txBody>
      </p:sp>
      <p:sp>
        <p:nvSpPr>
          <p:cNvPr id="145" name="TextBox 256">
            <a:extLst>
              <a:ext uri="{FF2B5EF4-FFF2-40B4-BE49-F238E27FC236}">
                <a16:creationId xmlns:a16="http://schemas.microsoft.com/office/drawing/2014/main" id="{BED95C05-5743-4636-A7C7-DE0C61614378}"/>
              </a:ext>
            </a:extLst>
          </p:cNvPr>
          <p:cNvSpPr txBox="1"/>
          <p:nvPr/>
        </p:nvSpPr>
        <p:spPr>
          <a:xfrm>
            <a:off x="6095999" y="1635188"/>
            <a:ext cx="5751565" cy="584775"/>
          </a:xfrm>
          <a:prstGeom prst="rect">
            <a:avLst/>
          </a:prstGeom>
          <a:noFill/>
        </p:spPr>
        <p:txBody>
          <a:bodyPr wrap="square" rtlCol="0">
            <a:spAutoFit/>
          </a:bodyPr>
          <a:lstStyle/>
          <a:p>
            <a:pPr algn="ctr" defTabSz="1219170"/>
            <a:r>
              <a:rPr lang="fr-FR" sz="1600" b="1">
                <a:solidFill>
                  <a:srgbClr val="E73083"/>
                </a:solidFill>
                <a:latin typeface="Arial" panose="020B0604020202020204"/>
                <a:ea typeface="Geneva" charset="-128"/>
              </a:rPr>
              <a:t>Professionnel de santé dont le patient a un profil Mon espace santé</a:t>
            </a:r>
          </a:p>
        </p:txBody>
      </p:sp>
      <p:sp>
        <p:nvSpPr>
          <p:cNvPr id="146" name="Rectangle 145">
            <a:extLst>
              <a:ext uri="{FF2B5EF4-FFF2-40B4-BE49-F238E27FC236}">
                <a16:creationId xmlns:a16="http://schemas.microsoft.com/office/drawing/2014/main" id="{B8616E8D-B2E6-4189-BA40-A427F481877C}"/>
              </a:ext>
            </a:extLst>
          </p:cNvPr>
          <p:cNvSpPr/>
          <p:nvPr/>
        </p:nvSpPr>
        <p:spPr>
          <a:xfrm>
            <a:off x="2305257" y="2156901"/>
            <a:ext cx="1032000" cy="1200000"/>
          </a:xfrm>
          <a:prstGeom prst="rect">
            <a:avLst/>
          </a:prstGeom>
          <a:solidFill>
            <a:sysClr val="window" lastClr="FFFFFF"/>
          </a:solidFill>
          <a:ln w="12700" cap="flat" cmpd="sng" algn="ctr">
            <a:no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grpSp>
        <p:nvGrpSpPr>
          <p:cNvPr id="147" name="Group 188">
            <a:extLst>
              <a:ext uri="{FF2B5EF4-FFF2-40B4-BE49-F238E27FC236}">
                <a16:creationId xmlns:a16="http://schemas.microsoft.com/office/drawing/2014/main" id="{0AC4EF6C-CF2E-4C67-B9D5-E0787F1F1538}"/>
              </a:ext>
            </a:extLst>
          </p:cNvPr>
          <p:cNvGrpSpPr>
            <a:grpSpLocks noChangeAspect="1"/>
          </p:cNvGrpSpPr>
          <p:nvPr/>
        </p:nvGrpSpPr>
        <p:grpSpPr>
          <a:xfrm>
            <a:off x="2338384" y="2070002"/>
            <a:ext cx="945531" cy="1373801"/>
            <a:chOff x="7229336" y="3011905"/>
            <a:chExt cx="1296680" cy="1884001"/>
          </a:xfrm>
        </p:grpSpPr>
        <p:grpSp>
          <p:nvGrpSpPr>
            <p:cNvPr id="148" name="Group 189">
              <a:extLst>
                <a:ext uri="{FF2B5EF4-FFF2-40B4-BE49-F238E27FC236}">
                  <a16:creationId xmlns:a16="http://schemas.microsoft.com/office/drawing/2014/main" id="{2BDFA849-1A57-437F-B64E-5F7CDCAA9A7C}"/>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158" name="Freeform 31">
                <a:extLst>
                  <a:ext uri="{FF2B5EF4-FFF2-40B4-BE49-F238E27FC236}">
                    <a16:creationId xmlns:a16="http://schemas.microsoft.com/office/drawing/2014/main" id="{8B74EE21-592B-439D-AE9F-3CD6E15B9DC8}"/>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59" name="Freeform 32">
                <a:extLst>
                  <a:ext uri="{FF2B5EF4-FFF2-40B4-BE49-F238E27FC236}">
                    <a16:creationId xmlns:a16="http://schemas.microsoft.com/office/drawing/2014/main" id="{BE9D07B9-E17B-4110-B753-7B8D7256B8D0}"/>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60" name="Freeform 33">
                <a:extLst>
                  <a:ext uri="{FF2B5EF4-FFF2-40B4-BE49-F238E27FC236}">
                    <a16:creationId xmlns:a16="http://schemas.microsoft.com/office/drawing/2014/main" id="{13560FF1-8DE5-4C8E-8FB2-179C2E1E93BB}"/>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61" name="Freeform 34">
                <a:extLst>
                  <a:ext uri="{FF2B5EF4-FFF2-40B4-BE49-F238E27FC236}">
                    <a16:creationId xmlns:a16="http://schemas.microsoft.com/office/drawing/2014/main" id="{AB429842-C36F-4475-BC7B-3AD1E71416B3}"/>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62" name="Freeform 35">
                <a:extLst>
                  <a:ext uri="{FF2B5EF4-FFF2-40B4-BE49-F238E27FC236}">
                    <a16:creationId xmlns:a16="http://schemas.microsoft.com/office/drawing/2014/main" id="{D726B0D6-2DD0-4DC4-900F-413024051ECD}"/>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63" name="Freeform 36">
                <a:extLst>
                  <a:ext uri="{FF2B5EF4-FFF2-40B4-BE49-F238E27FC236}">
                    <a16:creationId xmlns:a16="http://schemas.microsoft.com/office/drawing/2014/main" id="{AC40D0B6-ABDE-4117-B572-23D1DB24D7A1}"/>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grpSp>
          <p:nvGrpSpPr>
            <p:cNvPr id="149" name="Group 36">
              <a:extLst>
                <a:ext uri="{FF2B5EF4-FFF2-40B4-BE49-F238E27FC236}">
                  <a16:creationId xmlns:a16="http://schemas.microsoft.com/office/drawing/2014/main" id="{A1B38A59-D16C-4FB8-894A-D17A368E8BC9}"/>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152" name="Freeform 37">
                <a:extLst>
                  <a:ext uri="{FF2B5EF4-FFF2-40B4-BE49-F238E27FC236}">
                    <a16:creationId xmlns:a16="http://schemas.microsoft.com/office/drawing/2014/main" id="{ABE62F68-15EB-4488-8AD9-BA681D09403B}"/>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53" name="Freeform 38">
                <a:extLst>
                  <a:ext uri="{FF2B5EF4-FFF2-40B4-BE49-F238E27FC236}">
                    <a16:creationId xmlns:a16="http://schemas.microsoft.com/office/drawing/2014/main" id="{A5A1D16A-9C30-4CA9-8B99-94B6A33A315E}"/>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54" name="Freeform 39">
                <a:extLst>
                  <a:ext uri="{FF2B5EF4-FFF2-40B4-BE49-F238E27FC236}">
                    <a16:creationId xmlns:a16="http://schemas.microsoft.com/office/drawing/2014/main" id="{BD69E624-DF0A-4D89-BE80-25135D1200BB}"/>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55" name="Freeform 40">
                <a:extLst>
                  <a:ext uri="{FF2B5EF4-FFF2-40B4-BE49-F238E27FC236}">
                    <a16:creationId xmlns:a16="http://schemas.microsoft.com/office/drawing/2014/main" id="{C0B67F0B-1C7D-43CE-A163-9DE4042296DA}"/>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56" name="Freeform 41">
                <a:extLst>
                  <a:ext uri="{FF2B5EF4-FFF2-40B4-BE49-F238E27FC236}">
                    <a16:creationId xmlns:a16="http://schemas.microsoft.com/office/drawing/2014/main" id="{8A2E8F4D-00B3-4321-B7D4-106D853B57FC}"/>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57" name="Freeform 42">
                <a:extLst>
                  <a:ext uri="{FF2B5EF4-FFF2-40B4-BE49-F238E27FC236}">
                    <a16:creationId xmlns:a16="http://schemas.microsoft.com/office/drawing/2014/main" id="{6C544B25-F217-4A57-8E74-4C15A5E079CA}"/>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grpSp>
        <p:sp>
          <p:nvSpPr>
            <p:cNvPr id="150" name="Rectangle 149">
              <a:extLst>
                <a:ext uri="{FF2B5EF4-FFF2-40B4-BE49-F238E27FC236}">
                  <a16:creationId xmlns:a16="http://schemas.microsoft.com/office/drawing/2014/main" id="{34AD0847-8CAF-424C-B376-51323A1F4E21}"/>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sp>
          <p:nvSpPr>
            <p:cNvPr id="151" name="Freeform 32">
              <a:extLst>
                <a:ext uri="{FF2B5EF4-FFF2-40B4-BE49-F238E27FC236}">
                  <a16:creationId xmlns:a16="http://schemas.microsoft.com/office/drawing/2014/main" id="{FCCB0B32-9C37-4DDD-8534-22AFB54D9B3E}"/>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sp>
        <p:nvSpPr>
          <p:cNvPr id="164" name="TextBox 51">
            <a:extLst>
              <a:ext uri="{FF2B5EF4-FFF2-40B4-BE49-F238E27FC236}">
                <a16:creationId xmlns:a16="http://schemas.microsoft.com/office/drawing/2014/main" id="{E6D6015A-3024-4689-8975-B416655D3F01}"/>
              </a:ext>
            </a:extLst>
          </p:cNvPr>
          <p:cNvSpPr txBox="1"/>
          <p:nvPr/>
        </p:nvSpPr>
        <p:spPr>
          <a:xfrm>
            <a:off x="1740368" y="5083248"/>
            <a:ext cx="2730753" cy="738664"/>
          </a:xfrm>
          <a:prstGeom prst="rect">
            <a:avLst/>
          </a:prstGeom>
          <a:noFill/>
        </p:spPr>
        <p:txBody>
          <a:bodyPr wrap="square" rtlCol="0">
            <a:spAutoFit/>
          </a:bodyPr>
          <a:lstStyle/>
          <a:p>
            <a:pPr algn="just" defTabSz="1219170"/>
            <a:r>
              <a:rPr lang="fr-FR" sz="1400">
                <a:solidFill>
                  <a:srgbClr val="4CBBB6"/>
                </a:solidFill>
                <a:latin typeface="Arial" panose="020B0604020202020204"/>
                <a:ea typeface="Geneva" charset="-128"/>
              </a:rPr>
              <a:t>Écrire aux autres professionnels de santé disposant d’une boite aux lettres sécurisée MSSanté</a:t>
            </a:r>
          </a:p>
        </p:txBody>
      </p:sp>
      <p:pic>
        <p:nvPicPr>
          <p:cNvPr id="165" name="Picture 11">
            <a:extLst>
              <a:ext uri="{FF2B5EF4-FFF2-40B4-BE49-F238E27FC236}">
                <a16:creationId xmlns:a16="http://schemas.microsoft.com/office/drawing/2014/main" id="{A564BB68-CACE-4ABB-B3C8-BFCEF62EA00D}"/>
              </a:ext>
            </a:extLst>
          </p:cNvPr>
          <p:cNvPicPr>
            <a:picLocks noChangeAspect="1"/>
          </p:cNvPicPr>
          <p:nvPr/>
        </p:nvPicPr>
        <p:blipFill>
          <a:blip r:embed="rId7"/>
          <a:stretch>
            <a:fillRect/>
          </a:stretch>
        </p:blipFill>
        <p:spPr>
          <a:xfrm>
            <a:off x="1996003" y="3446806"/>
            <a:ext cx="1650509" cy="947212"/>
          </a:xfrm>
          <a:prstGeom prst="rect">
            <a:avLst/>
          </a:prstGeom>
        </p:spPr>
      </p:pic>
      <p:grpSp>
        <p:nvGrpSpPr>
          <p:cNvPr id="166" name="Group 86">
            <a:extLst>
              <a:ext uri="{FF2B5EF4-FFF2-40B4-BE49-F238E27FC236}">
                <a16:creationId xmlns:a16="http://schemas.microsoft.com/office/drawing/2014/main" id="{8C3E5671-4013-41FE-9C13-55A854413349}"/>
              </a:ext>
            </a:extLst>
          </p:cNvPr>
          <p:cNvGrpSpPr>
            <a:grpSpLocks noChangeAspect="1"/>
          </p:cNvGrpSpPr>
          <p:nvPr/>
        </p:nvGrpSpPr>
        <p:grpSpPr>
          <a:xfrm>
            <a:off x="1084247" y="4857765"/>
            <a:ext cx="602564" cy="875492"/>
            <a:chOff x="7229340" y="3011905"/>
            <a:chExt cx="1296678" cy="1884001"/>
          </a:xfrm>
        </p:grpSpPr>
        <p:grpSp>
          <p:nvGrpSpPr>
            <p:cNvPr id="167" name="Group 87">
              <a:extLst>
                <a:ext uri="{FF2B5EF4-FFF2-40B4-BE49-F238E27FC236}">
                  <a16:creationId xmlns:a16="http://schemas.microsoft.com/office/drawing/2014/main" id="{75F3FCC4-F57E-4A5B-B6B2-23934211F250}"/>
                </a:ext>
              </a:extLst>
            </p:cNvPr>
            <p:cNvGrpSpPr>
              <a:grpSpLocks noChangeAspect="1"/>
            </p:cNvGrpSpPr>
            <p:nvPr/>
          </p:nvGrpSpPr>
          <p:grpSpPr>
            <a:xfrm>
              <a:off x="7229340" y="3011905"/>
              <a:ext cx="1296678" cy="1440000"/>
              <a:chOff x="6278564" y="1503363"/>
              <a:chExt cx="603248" cy="669925"/>
            </a:xfrm>
            <a:solidFill>
              <a:srgbClr val="545859"/>
            </a:solidFill>
          </p:grpSpPr>
          <p:sp>
            <p:nvSpPr>
              <p:cNvPr id="177" name="Freeform 31">
                <a:extLst>
                  <a:ext uri="{FF2B5EF4-FFF2-40B4-BE49-F238E27FC236}">
                    <a16:creationId xmlns:a16="http://schemas.microsoft.com/office/drawing/2014/main" id="{34617E31-6481-4DBE-8FD2-6EED239A8D6C}"/>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78" name="Freeform 32">
                <a:extLst>
                  <a:ext uri="{FF2B5EF4-FFF2-40B4-BE49-F238E27FC236}">
                    <a16:creationId xmlns:a16="http://schemas.microsoft.com/office/drawing/2014/main" id="{F2DF5CF3-7A1A-422D-B7C4-372864EC1B44}"/>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79" name="Freeform 33">
                <a:extLst>
                  <a:ext uri="{FF2B5EF4-FFF2-40B4-BE49-F238E27FC236}">
                    <a16:creationId xmlns:a16="http://schemas.microsoft.com/office/drawing/2014/main" id="{5167923E-2F7B-4DB0-8A8D-64D9735254E9}"/>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80" name="Freeform 34">
                <a:extLst>
                  <a:ext uri="{FF2B5EF4-FFF2-40B4-BE49-F238E27FC236}">
                    <a16:creationId xmlns:a16="http://schemas.microsoft.com/office/drawing/2014/main" id="{FAD1E6CA-034B-4FFF-9184-7A849652F7DF}"/>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81" name="Freeform 35">
                <a:extLst>
                  <a:ext uri="{FF2B5EF4-FFF2-40B4-BE49-F238E27FC236}">
                    <a16:creationId xmlns:a16="http://schemas.microsoft.com/office/drawing/2014/main" id="{B8145E63-22A7-43DA-B472-F928484F7540}"/>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82" name="Freeform 36">
                <a:extLst>
                  <a:ext uri="{FF2B5EF4-FFF2-40B4-BE49-F238E27FC236}">
                    <a16:creationId xmlns:a16="http://schemas.microsoft.com/office/drawing/2014/main" id="{B6FC4C44-2D53-41EE-8A67-AD8EA4E3CB21}"/>
                  </a:ext>
                </a:extLst>
              </p:cNvPr>
              <p:cNvSpPr>
                <a:spLocks/>
              </p:cNvSpPr>
              <p:nvPr/>
            </p:nvSpPr>
            <p:spPr bwMode="auto">
              <a:xfrm>
                <a:off x="6278564" y="1936750"/>
                <a:ext cx="236537"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grpSp>
          <p:nvGrpSpPr>
            <p:cNvPr id="168" name="Group 36">
              <a:extLst>
                <a:ext uri="{FF2B5EF4-FFF2-40B4-BE49-F238E27FC236}">
                  <a16:creationId xmlns:a16="http://schemas.microsoft.com/office/drawing/2014/main" id="{13545B26-4853-4D32-AB26-270DAFFE50B8}"/>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171" name="Freeform 37">
                <a:extLst>
                  <a:ext uri="{FF2B5EF4-FFF2-40B4-BE49-F238E27FC236}">
                    <a16:creationId xmlns:a16="http://schemas.microsoft.com/office/drawing/2014/main" id="{C86486C3-049C-4F40-8AFC-B58958677502}"/>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72" name="Freeform 38">
                <a:extLst>
                  <a:ext uri="{FF2B5EF4-FFF2-40B4-BE49-F238E27FC236}">
                    <a16:creationId xmlns:a16="http://schemas.microsoft.com/office/drawing/2014/main" id="{B1FCDD06-9F64-4E59-AD90-616BA3707AB2}"/>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73" name="Freeform 39">
                <a:extLst>
                  <a:ext uri="{FF2B5EF4-FFF2-40B4-BE49-F238E27FC236}">
                    <a16:creationId xmlns:a16="http://schemas.microsoft.com/office/drawing/2014/main" id="{7628D259-072D-4CD5-BD6A-CD76885EE851}"/>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74" name="Freeform 40">
                <a:extLst>
                  <a:ext uri="{FF2B5EF4-FFF2-40B4-BE49-F238E27FC236}">
                    <a16:creationId xmlns:a16="http://schemas.microsoft.com/office/drawing/2014/main" id="{A053D7F4-53D8-49F5-8760-81BAE2C8E566}"/>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75" name="Freeform 41">
                <a:extLst>
                  <a:ext uri="{FF2B5EF4-FFF2-40B4-BE49-F238E27FC236}">
                    <a16:creationId xmlns:a16="http://schemas.microsoft.com/office/drawing/2014/main" id="{FC663099-A086-41DC-B925-CAE26970945E}"/>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76" name="Freeform 42">
                <a:extLst>
                  <a:ext uri="{FF2B5EF4-FFF2-40B4-BE49-F238E27FC236}">
                    <a16:creationId xmlns:a16="http://schemas.microsoft.com/office/drawing/2014/main" id="{C759B38F-9F7F-45BD-A3D9-DA73487A9932}"/>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grpSp>
        <p:sp>
          <p:nvSpPr>
            <p:cNvPr id="169" name="Rectangle 168">
              <a:extLst>
                <a:ext uri="{FF2B5EF4-FFF2-40B4-BE49-F238E27FC236}">
                  <a16:creationId xmlns:a16="http://schemas.microsoft.com/office/drawing/2014/main" id="{A87278C9-67F1-4421-A401-A0E707B1747F}"/>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sp>
          <p:nvSpPr>
            <p:cNvPr id="170" name="Freeform 32">
              <a:extLst>
                <a:ext uri="{FF2B5EF4-FFF2-40B4-BE49-F238E27FC236}">
                  <a16:creationId xmlns:a16="http://schemas.microsoft.com/office/drawing/2014/main" id="{FEB291B7-631A-4251-BB0E-9F692261CD99}"/>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cxnSp>
        <p:nvCxnSpPr>
          <p:cNvPr id="183" name="Straight Arrow Connector 234">
            <a:extLst>
              <a:ext uri="{FF2B5EF4-FFF2-40B4-BE49-F238E27FC236}">
                <a16:creationId xmlns:a16="http://schemas.microsoft.com/office/drawing/2014/main" id="{1E523BAA-B5A1-4722-8AA2-ED1EA81FA26F}"/>
              </a:ext>
            </a:extLst>
          </p:cNvPr>
          <p:cNvCxnSpPr>
            <a:cxnSpLocks/>
            <a:stCxn id="165" idx="2"/>
          </p:cNvCxnSpPr>
          <p:nvPr/>
        </p:nvCxnSpPr>
        <p:spPr>
          <a:xfrm flipH="1">
            <a:off x="2809145" y="4394018"/>
            <a:ext cx="12112" cy="708197"/>
          </a:xfrm>
          <a:prstGeom prst="straightConnector1">
            <a:avLst/>
          </a:prstGeom>
          <a:noFill/>
          <a:ln w="6350" cap="flat" cmpd="sng" algn="ctr">
            <a:solidFill>
              <a:srgbClr val="27507C"/>
            </a:solidFill>
            <a:prstDash val="solid"/>
            <a:miter lim="800000"/>
            <a:tailEnd type="triangle"/>
          </a:ln>
          <a:effectLst/>
        </p:spPr>
      </p:cxnSp>
      <p:sp>
        <p:nvSpPr>
          <p:cNvPr id="184" name="Rectangle 183">
            <a:extLst>
              <a:ext uri="{FF2B5EF4-FFF2-40B4-BE49-F238E27FC236}">
                <a16:creationId xmlns:a16="http://schemas.microsoft.com/office/drawing/2014/main" id="{711B678A-B613-42F2-90B6-1C7B3907225D}"/>
              </a:ext>
            </a:extLst>
          </p:cNvPr>
          <p:cNvSpPr/>
          <p:nvPr/>
        </p:nvSpPr>
        <p:spPr>
          <a:xfrm>
            <a:off x="8356344" y="2252912"/>
            <a:ext cx="1032000" cy="1200000"/>
          </a:xfrm>
          <a:prstGeom prst="rect">
            <a:avLst/>
          </a:prstGeom>
          <a:noFill/>
          <a:ln w="12700" cap="flat" cmpd="sng" algn="ctr">
            <a:no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grpSp>
        <p:nvGrpSpPr>
          <p:cNvPr id="185" name="Group 210">
            <a:extLst>
              <a:ext uri="{FF2B5EF4-FFF2-40B4-BE49-F238E27FC236}">
                <a16:creationId xmlns:a16="http://schemas.microsoft.com/office/drawing/2014/main" id="{BCD324F9-C73F-48FB-903C-7BE546BB69C9}"/>
              </a:ext>
            </a:extLst>
          </p:cNvPr>
          <p:cNvGrpSpPr>
            <a:grpSpLocks noChangeAspect="1"/>
          </p:cNvGrpSpPr>
          <p:nvPr/>
        </p:nvGrpSpPr>
        <p:grpSpPr>
          <a:xfrm>
            <a:off x="8399579" y="2166013"/>
            <a:ext cx="945531" cy="1373801"/>
            <a:chOff x="7229336" y="3011905"/>
            <a:chExt cx="1296680" cy="1884001"/>
          </a:xfrm>
        </p:grpSpPr>
        <p:grpSp>
          <p:nvGrpSpPr>
            <p:cNvPr id="186" name="Group 211">
              <a:extLst>
                <a:ext uri="{FF2B5EF4-FFF2-40B4-BE49-F238E27FC236}">
                  <a16:creationId xmlns:a16="http://schemas.microsoft.com/office/drawing/2014/main" id="{9A69C8B2-51E2-4A8C-B395-C2FE7A5435D7}"/>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196" name="Freeform 31">
                <a:extLst>
                  <a:ext uri="{FF2B5EF4-FFF2-40B4-BE49-F238E27FC236}">
                    <a16:creationId xmlns:a16="http://schemas.microsoft.com/office/drawing/2014/main" id="{3695667E-AC25-4127-B139-1C14C2409AEE}"/>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97" name="Freeform 32">
                <a:extLst>
                  <a:ext uri="{FF2B5EF4-FFF2-40B4-BE49-F238E27FC236}">
                    <a16:creationId xmlns:a16="http://schemas.microsoft.com/office/drawing/2014/main" id="{92211A35-75C8-4259-8F62-5E04BB8AD034}"/>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98" name="Freeform 33">
                <a:extLst>
                  <a:ext uri="{FF2B5EF4-FFF2-40B4-BE49-F238E27FC236}">
                    <a16:creationId xmlns:a16="http://schemas.microsoft.com/office/drawing/2014/main" id="{484D0EBA-537A-484C-91FB-AECBF9ACCB41}"/>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199" name="Freeform 34">
                <a:extLst>
                  <a:ext uri="{FF2B5EF4-FFF2-40B4-BE49-F238E27FC236}">
                    <a16:creationId xmlns:a16="http://schemas.microsoft.com/office/drawing/2014/main" id="{1CE8EE87-76BF-425E-B4C9-F190A77F56C8}"/>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00" name="Freeform 35">
                <a:extLst>
                  <a:ext uri="{FF2B5EF4-FFF2-40B4-BE49-F238E27FC236}">
                    <a16:creationId xmlns:a16="http://schemas.microsoft.com/office/drawing/2014/main" id="{B5063393-75C8-4E06-8061-11E1B72FDB45}"/>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01" name="Freeform 36">
                <a:extLst>
                  <a:ext uri="{FF2B5EF4-FFF2-40B4-BE49-F238E27FC236}">
                    <a16:creationId xmlns:a16="http://schemas.microsoft.com/office/drawing/2014/main" id="{2E92F50C-8FFD-4EED-8FBE-784162B5726A}"/>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grpSp>
          <p:nvGrpSpPr>
            <p:cNvPr id="187" name="Group 36">
              <a:extLst>
                <a:ext uri="{FF2B5EF4-FFF2-40B4-BE49-F238E27FC236}">
                  <a16:creationId xmlns:a16="http://schemas.microsoft.com/office/drawing/2014/main" id="{B49BE342-8C3E-4A10-97F2-67426BD22F3C}"/>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190" name="Freeform 37">
                <a:extLst>
                  <a:ext uri="{FF2B5EF4-FFF2-40B4-BE49-F238E27FC236}">
                    <a16:creationId xmlns:a16="http://schemas.microsoft.com/office/drawing/2014/main" id="{893FC1D2-3EFF-489A-929F-5C4915C7FF2C}"/>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91" name="Freeform 38">
                <a:extLst>
                  <a:ext uri="{FF2B5EF4-FFF2-40B4-BE49-F238E27FC236}">
                    <a16:creationId xmlns:a16="http://schemas.microsoft.com/office/drawing/2014/main" id="{3146CEE4-8E15-4213-9FCF-6A3E75169654}"/>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92" name="Freeform 39">
                <a:extLst>
                  <a:ext uri="{FF2B5EF4-FFF2-40B4-BE49-F238E27FC236}">
                    <a16:creationId xmlns:a16="http://schemas.microsoft.com/office/drawing/2014/main" id="{36907BC0-F937-4A0E-801B-8EFBC8A54337}"/>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93" name="Freeform 40">
                <a:extLst>
                  <a:ext uri="{FF2B5EF4-FFF2-40B4-BE49-F238E27FC236}">
                    <a16:creationId xmlns:a16="http://schemas.microsoft.com/office/drawing/2014/main" id="{D6884278-29D4-4339-814B-27F4AE7D0497}"/>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94" name="Freeform 41">
                <a:extLst>
                  <a:ext uri="{FF2B5EF4-FFF2-40B4-BE49-F238E27FC236}">
                    <a16:creationId xmlns:a16="http://schemas.microsoft.com/office/drawing/2014/main" id="{A9BC5B6C-E68F-4273-B862-544ACF6F53E4}"/>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sp>
            <p:nvSpPr>
              <p:cNvPr id="195" name="Freeform 42">
                <a:extLst>
                  <a:ext uri="{FF2B5EF4-FFF2-40B4-BE49-F238E27FC236}">
                    <a16:creationId xmlns:a16="http://schemas.microsoft.com/office/drawing/2014/main" id="{A28EE260-E9D5-429E-8553-A57E2B4A17BE}"/>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latin typeface="Arial" panose="020B0604020202020204"/>
                  <a:ea typeface="Geneva" charset="-128"/>
                </a:endParaRPr>
              </a:p>
            </p:txBody>
          </p:sp>
        </p:grpSp>
        <p:sp>
          <p:nvSpPr>
            <p:cNvPr id="188" name="Rectangle 187">
              <a:extLst>
                <a:ext uri="{FF2B5EF4-FFF2-40B4-BE49-F238E27FC236}">
                  <a16:creationId xmlns:a16="http://schemas.microsoft.com/office/drawing/2014/main" id="{856197FB-6360-42E8-BBAF-B8A631B0FE52}"/>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sp>
          <p:nvSpPr>
            <p:cNvPr id="189" name="Freeform 32">
              <a:extLst>
                <a:ext uri="{FF2B5EF4-FFF2-40B4-BE49-F238E27FC236}">
                  <a16:creationId xmlns:a16="http://schemas.microsoft.com/office/drawing/2014/main" id="{F3D72E11-00F1-4298-B009-50C8447D20C6}"/>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sp>
        <p:nvSpPr>
          <p:cNvPr id="203" name="TextBox 55">
            <a:extLst>
              <a:ext uri="{FF2B5EF4-FFF2-40B4-BE49-F238E27FC236}">
                <a16:creationId xmlns:a16="http://schemas.microsoft.com/office/drawing/2014/main" id="{95644B74-479C-4B4E-842A-6BA4C07B74DC}"/>
              </a:ext>
            </a:extLst>
          </p:cNvPr>
          <p:cNvSpPr txBox="1"/>
          <p:nvPr/>
        </p:nvSpPr>
        <p:spPr>
          <a:xfrm>
            <a:off x="9175645" y="5282624"/>
            <a:ext cx="2304255" cy="707694"/>
          </a:xfrm>
          <a:prstGeom prst="rect">
            <a:avLst/>
          </a:prstGeom>
          <a:noFill/>
        </p:spPr>
        <p:txBody>
          <a:bodyPr wrap="square" rtlCol="0">
            <a:spAutoFit/>
          </a:bodyPr>
          <a:lstStyle>
            <a:defPPr>
              <a:defRPr lang="fr-FR"/>
            </a:defPPr>
            <a:lvl1pPr algn="ctr">
              <a:defRPr sz="1400">
                <a:solidFill>
                  <a:srgbClr val="4CBBB6"/>
                </a:solidFill>
              </a:defRPr>
            </a:lvl1pPr>
          </a:lstStyle>
          <a:p>
            <a:pPr algn="just" defTabSz="1219170"/>
            <a:r>
              <a:rPr lang="fr-FR" sz="1333">
                <a:solidFill>
                  <a:srgbClr val="D61252"/>
                </a:solidFill>
                <a:latin typeface="Arial" panose="020B0604020202020204"/>
                <a:ea typeface="Geneva" charset="-128"/>
              </a:rPr>
              <a:t>Ecrire à ses patients sur leur messagerie de santé Mon espace santé</a:t>
            </a:r>
          </a:p>
        </p:txBody>
      </p:sp>
      <p:pic>
        <p:nvPicPr>
          <p:cNvPr id="204" name="Picture 72">
            <a:extLst>
              <a:ext uri="{FF2B5EF4-FFF2-40B4-BE49-F238E27FC236}">
                <a16:creationId xmlns:a16="http://schemas.microsoft.com/office/drawing/2014/main" id="{6FB42BD7-A427-43ED-AC11-E295E9796C99}"/>
              </a:ext>
            </a:extLst>
          </p:cNvPr>
          <p:cNvPicPr>
            <a:picLocks noChangeAspect="1"/>
          </p:cNvPicPr>
          <p:nvPr/>
        </p:nvPicPr>
        <p:blipFill>
          <a:blip r:embed="rId7"/>
          <a:stretch>
            <a:fillRect/>
          </a:stretch>
        </p:blipFill>
        <p:spPr>
          <a:xfrm>
            <a:off x="8045086" y="3615986"/>
            <a:ext cx="1650509" cy="947212"/>
          </a:xfrm>
          <a:prstGeom prst="rect">
            <a:avLst/>
          </a:prstGeom>
        </p:spPr>
      </p:pic>
      <p:grpSp>
        <p:nvGrpSpPr>
          <p:cNvPr id="205" name="Group 120">
            <a:extLst>
              <a:ext uri="{FF2B5EF4-FFF2-40B4-BE49-F238E27FC236}">
                <a16:creationId xmlns:a16="http://schemas.microsoft.com/office/drawing/2014/main" id="{8AC79676-CAF9-48D2-A466-24F6C1520F27}"/>
              </a:ext>
            </a:extLst>
          </p:cNvPr>
          <p:cNvGrpSpPr>
            <a:grpSpLocks noChangeAspect="1"/>
          </p:cNvGrpSpPr>
          <p:nvPr/>
        </p:nvGrpSpPr>
        <p:grpSpPr>
          <a:xfrm>
            <a:off x="6603255" y="4364495"/>
            <a:ext cx="602565" cy="875492"/>
            <a:chOff x="7229336" y="3011905"/>
            <a:chExt cx="1296680" cy="1884001"/>
          </a:xfrm>
        </p:grpSpPr>
        <p:grpSp>
          <p:nvGrpSpPr>
            <p:cNvPr id="206" name="Group 121">
              <a:extLst>
                <a:ext uri="{FF2B5EF4-FFF2-40B4-BE49-F238E27FC236}">
                  <a16:creationId xmlns:a16="http://schemas.microsoft.com/office/drawing/2014/main" id="{B7CC9C62-074B-473F-98C4-D865006FC80E}"/>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216" name="Freeform 31">
                <a:extLst>
                  <a:ext uri="{FF2B5EF4-FFF2-40B4-BE49-F238E27FC236}">
                    <a16:creationId xmlns:a16="http://schemas.microsoft.com/office/drawing/2014/main" id="{69EA0610-2F1C-4EE8-ADB3-9C2E3122BBDF}"/>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sp>
            <p:nvSpPr>
              <p:cNvPr id="217" name="Freeform 32">
                <a:extLst>
                  <a:ext uri="{FF2B5EF4-FFF2-40B4-BE49-F238E27FC236}">
                    <a16:creationId xmlns:a16="http://schemas.microsoft.com/office/drawing/2014/main" id="{1EB1E98C-41D5-463C-A7D5-2E57D52A8707}"/>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sp>
            <p:nvSpPr>
              <p:cNvPr id="218" name="Freeform 33">
                <a:extLst>
                  <a:ext uri="{FF2B5EF4-FFF2-40B4-BE49-F238E27FC236}">
                    <a16:creationId xmlns:a16="http://schemas.microsoft.com/office/drawing/2014/main" id="{9CC479FD-0CC5-44A2-A432-607E695EF182}"/>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sp>
            <p:nvSpPr>
              <p:cNvPr id="219" name="Freeform 34">
                <a:extLst>
                  <a:ext uri="{FF2B5EF4-FFF2-40B4-BE49-F238E27FC236}">
                    <a16:creationId xmlns:a16="http://schemas.microsoft.com/office/drawing/2014/main" id="{2392FA9B-C501-472A-BC73-A28EEA48845D}"/>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sp>
            <p:nvSpPr>
              <p:cNvPr id="220" name="Freeform 35">
                <a:extLst>
                  <a:ext uri="{FF2B5EF4-FFF2-40B4-BE49-F238E27FC236}">
                    <a16:creationId xmlns:a16="http://schemas.microsoft.com/office/drawing/2014/main" id="{92F55945-61C0-4BCA-8A5D-3C00A67FB1BC}"/>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sp>
            <p:nvSpPr>
              <p:cNvPr id="221" name="Freeform 36">
                <a:extLst>
                  <a:ext uri="{FF2B5EF4-FFF2-40B4-BE49-F238E27FC236}">
                    <a16:creationId xmlns:a16="http://schemas.microsoft.com/office/drawing/2014/main" id="{174CFEBA-FFAD-4845-ACC8-34773E4B5510}"/>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grpSp>
        <p:grpSp>
          <p:nvGrpSpPr>
            <p:cNvPr id="207" name="Group 36">
              <a:extLst>
                <a:ext uri="{FF2B5EF4-FFF2-40B4-BE49-F238E27FC236}">
                  <a16:creationId xmlns:a16="http://schemas.microsoft.com/office/drawing/2014/main" id="{232B71B6-86F1-42C2-A71E-0650849B9A5A}"/>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210" name="Freeform 37">
                <a:extLst>
                  <a:ext uri="{FF2B5EF4-FFF2-40B4-BE49-F238E27FC236}">
                    <a16:creationId xmlns:a16="http://schemas.microsoft.com/office/drawing/2014/main" id="{7D173458-D530-410B-987E-806908852651}"/>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333" kern="0">
                  <a:solidFill>
                    <a:srgbClr val="0C419A"/>
                  </a:solidFill>
                  <a:latin typeface="Arial" panose="020B0604020202020204"/>
                  <a:ea typeface="Geneva" charset="-128"/>
                </a:endParaRPr>
              </a:p>
            </p:txBody>
          </p:sp>
          <p:sp>
            <p:nvSpPr>
              <p:cNvPr id="211" name="Freeform 38">
                <a:extLst>
                  <a:ext uri="{FF2B5EF4-FFF2-40B4-BE49-F238E27FC236}">
                    <a16:creationId xmlns:a16="http://schemas.microsoft.com/office/drawing/2014/main" id="{3BD2A906-DB03-44D4-B47A-17D302718026}"/>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333" kern="0">
                  <a:solidFill>
                    <a:srgbClr val="0C419A"/>
                  </a:solidFill>
                  <a:latin typeface="Arial" panose="020B0604020202020204"/>
                  <a:ea typeface="Geneva" charset="-128"/>
                </a:endParaRPr>
              </a:p>
            </p:txBody>
          </p:sp>
          <p:sp>
            <p:nvSpPr>
              <p:cNvPr id="212" name="Freeform 39">
                <a:extLst>
                  <a:ext uri="{FF2B5EF4-FFF2-40B4-BE49-F238E27FC236}">
                    <a16:creationId xmlns:a16="http://schemas.microsoft.com/office/drawing/2014/main" id="{29EC8BD3-B733-445F-A31A-4A6DB7B4C26B}"/>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333" kern="0">
                  <a:solidFill>
                    <a:srgbClr val="0C419A"/>
                  </a:solidFill>
                  <a:latin typeface="Arial" panose="020B0604020202020204"/>
                  <a:ea typeface="Geneva" charset="-128"/>
                </a:endParaRPr>
              </a:p>
            </p:txBody>
          </p:sp>
          <p:sp>
            <p:nvSpPr>
              <p:cNvPr id="213" name="Freeform 40">
                <a:extLst>
                  <a:ext uri="{FF2B5EF4-FFF2-40B4-BE49-F238E27FC236}">
                    <a16:creationId xmlns:a16="http://schemas.microsoft.com/office/drawing/2014/main" id="{1054BC65-3789-4454-BC57-DECD807F8735}"/>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333" kern="0">
                  <a:solidFill>
                    <a:srgbClr val="0C419A"/>
                  </a:solidFill>
                  <a:latin typeface="Arial" panose="020B0604020202020204"/>
                  <a:ea typeface="Geneva" charset="-128"/>
                </a:endParaRPr>
              </a:p>
            </p:txBody>
          </p:sp>
          <p:sp>
            <p:nvSpPr>
              <p:cNvPr id="214" name="Freeform 41">
                <a:extLst>
                  <a:ext uri="{FF2B5EF4-FFF2-40B4-BE49-F238E27FC236}">
                    <a16:creationId xmlns:a16="http://schemas.microsoft.com/office/drawing/2014/main" id="{90C6201A-D7AE-46B0-8028-ECCF4CD5B7DE}"/>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333" kern="0">
                  <a:solidFill>
                    <a:srgbClr val="0C419A"/>
                  </a:solidFill>
                  <a:latin typeface="Arial" panose="020B0604020202020204"/>
                  <a:ea typeface="Geneva" charset="-128"/>
                </a:endParaRPr>
              </a:p>
            </p:txBody>
          </p:sp>
          <p:sp>
            <p:nvSpPr>
              <p:cNvPr id="215" name="Freeform 42">
                <a:extLst>
                  <a:ext uri="{FF2B5EF4-FFF2-40B4-BE49-F238E27FC236}">
                    <a16:creationId xmlns:a16="http://schemas.microsoft.com/office/drawing/2014/main" id="{9EE76CEC-325B-467C-9DA4-3672CDAA4EA6}"/>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1333" kern="0">
                  <a:solidFill>
                    <a:srgbClr val="0C419A"/>
                  </a:solidFill>
                  <a:latin typeface="Arial" panose="020B0604020202020204"/>
                  <a:ea typeface="Geneva" charset="-128"/>
                </a:endParaRPr>
              </a:p>
            </p:txBody>
          </p:sp>
        </p:grpSp>
        <p:sp>
          <p:nvSpPr>
            <p:cNvPr id="208" name="Rectangle 207">
              <a:extLst>
                <a:ext uri="{FF2B5EF4-FFF2-40B4-BE49-F238E27FC236}">
                  <a16:creationId xmlns:a16="http://schemas.microsoft.com/office/drawing/2014/main" id="{E435B3D3-044D-44A2-AD06-1802B5C4429F}"/>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1333" kern="0">
                <a:solidFill>
                  <a:prstClr val="white"/>
                </a:solidFill>
                <a:latin typeface="Arial" panose="020B0604020202020204"/>
                <a:ea typeface="Geneva" charset="-128"/>
              </a:endParaRPr>
            </a:p>
          </p:txBody>
        </p:sp>
        <p:sp>
          <p:nvSpPr>
            <p:cNvPr id="209" name="Freeform 32">
              <a:extLst>
                <a:ext uri="{FF2B5EF4-FFF2-40B4-BE49-F238E27FC236}">
                  <a16:creationId xmlns:a16="http://schemas.microsoft.com/office/drawing/2014/main" id="{C0A9D7AC-AC50-4909-94DE-56B8EA8DC927}"/>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1333" kern="0">
                <a:solidFill>
                  <a:srgbClr val="0C419A"/>
                </a:solidFill>
                <a:latin typeface="Arial" panose="020B0604020202020204"/>
                <a:ea typeface="Geneva" charset="-128"/>
              </a:endParaRPr>
            </a:p>
          </p:txBody>
        </p:sp>
      </p:grpSp>
      <p:grpSp>
        <p:nvGrpSpPr>
          <p:cNvPr id="222" name="Group 158">
            <a:extLst>
              <a:ext uri="{FF2B5EF4-FFF2-40B4-BE49-F238E27FC236}">
                <a16:creationId xmlns:a16="http://schemas.microsoft.com/office/drawing/2014/main" id="{994D73AC-97F0-401A-B8D5-D448EE388EAB}"/>
              </a:ext>
            </a:extLst>
          </p:cNvPr>
          <p:cNvGrpSpPr>
            <a:grpSpLocks noChangeAspect="1"/>
          </p:cNvGrpSpPr>
          <p:nvPr/>
        </p:nvGrpSpPr>
        <p:grpSpPr>
          <a:xfrm>
            <a:off x="10423781" y="4389108"/>
            <a:ext cx="760595" cy="886649"/>
            <a:chOff x="2438621" y="1977075"/>
            <a:chExt cx="774435" cy="902784"/>
          </a:xfrm>
        </p:grpSpPr>
        <p:sp>
          <p:nvSpPr>
            <p:cNvPr id="223" name="Rectangle 222">
              <a:extLst>
                <a:ext uri="{FF2B5EF4-FFF2-40B4-BE49-F238E27FC236}">
                  <a16:creationId xmlns:a16="http://schemas.microsoft.com/office/drawing/2014/main" id="{3006CB9B-2D32-4C34-A304-754AFC0EA6D0}"/>
                </a:ext>
              </a:extLst>
            </p:cNvPr>
            <p:cNvSpPr/>
            <p:nvPr/>
          </p:nvSpPr>
          <p:spPr>
            <a:xfrm>
              <a:off x="2438836" y="1977075"/>
              <a:ext cx="774000" cy="900000"/>
            </a:xfrm>
            <a:prstGeom prst="rect">
              <a:avLst/>
            </a:prstGeom>
            <a:noFill/>
            <a:ln w="12700" cap="flat" cmpd="sng" algn="ctr">
              <a:no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grpSp>
          <p:nvGrpSpPr>
            <p:cNvPr id="224" name="Group 160">
              <a:extLst>
                <a:ext uri="{FF2B5EF4-FFF2-40B4-BE49-F238E27FC236}">
                  <a16:creationId xmlns:a16="http://schemas.microsoft.com/office/drawing/2014/main" id="{21F687BF-A62C-4BAC-B9C2-1533EF996840}"/>
                </a:ext>
              </a:extLst>
            </p:cNvPr>
            <p:cNvGrpSpPr>
              <a:grpSpLocks noChangeAspect="1"/>
            </p:cNvGrpSpPr>
            <p:nvPr/>
          </p:nvGrpSpPr>
          <p:grpSpPr>
            <a:xfrm>
              <a:off x="2438621" y="1977657"/>
              <a:ext cx="774435" cy="902202"/>
              <a:chOff x="7217946" y="2881108"/>
              <a:chExt cx="1521531" cy="1772557"/>
            </a:xfrm>
          </p:grpSpPr>
          <p:grpSp>
            <p:nvGrpSpPr>
              <p:cNvPr id="225" name="Group 53">
                <a:extLst>
                  <a:ext uri="{FF2B5EF4-FFF2-40B4-BE49-F238E27FC236}">
                    <a16:creationId xmlns:a16="http://schemas.microsoft.com/office/drawing/2014/main" id="{155F6296-643C-45F2-8F3E-FCA94D65562F}"/>
                  </a:ext>
                </a:extLst>
              </p:cNvPr>
              <p:cNvGrpSpPr>
                <a:grpSpLocks noChangeAspect="1"/>
              </p:cNvGrpSpPr>
              <p:nvPr/>
            </p:nvGrpSpPr>
            <p:grpSpPr bwMode="auto">
              <a:xfrm>
                <a:off x="7217946" y="2881108"/>
                <a:ext cx="1306622" cy="1439863"/>
                <a:chOff x="429" y="3030"/>
                <a:chExt cx="690" cy="907"/>
              </a:xfrm>
              <a:solidFill>
                <a:srgbClr val="545859"/>
              </a:solidFill>
            </p:grpSpPr>
            <p:sp>
              <p:nvSpPr>
                <p:cNvPr id="236" name="Freeform 54">
                  <a:extLst>
                    <a:ext uri="{FF2B5EF4-FFF2-40B4-BE49-F238E27FC236}">
                      <a16:creationId xmlns:a16="http://schemas.microsoft.com/office/drawing/2014/main" id="{B7EEF2D3-D413-4F4A-8DEF-78A2514D3D96}"/>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7" name="Freeform 55">
                  <a:extLst>
                    <a:ext uri="{FF2B5EF4-FFF2-40B4-BE49-F238E27FC236}">
                      <a16:creationId xmlns:a16="http://schemas.microsoft.com/office/drawing/2014/main" id="{D5E59232-A26B-4F2B-A9CC-C064A81C36FA}"/>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8" name="Freeform 56">
                  <a:extLst>
                    <a:ext uri="{FF2B5EF4-FFF2-40B4-BE49-F238E27FC236}">
                      <a16:creationId xmlns:a16="http://schemas.microsoft.com/office/drawing/2014/main" id="{BD8598F3-7ACD-4BEE-8A7F-BE8B9C6836A5}"/>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9" name="Freeform 57">
                  <a:extLst>
                    <a:ext uri="{FF2B5EF4-FFF2-40B4-BE49-F238E27FC236}">
                      <a16:creationId xmlns:a16="http://schemas.microsoft.com/office/drawing/2014/main" id="{B296210A-AF47-4717-80E0-E00A84F75B3A}"/>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40" name="Freeform 58">
                  <a:extLst>
                    <a:ext uri="{FF2B5EF4-FFF2-40B4-BE49-F238E27FC236}">
                      <a16:creationId xmlns:a16="http://schemas.microsoft.com/office/drawing/2014/main" id="{95BCEE36-9A79-47A1-A635-4AD8D58DEF16}"/>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sp>
            <p:nvSpPr>
              <p:cNvPr id="226" name="Oval 162">
                <a:extLst>
                  <a:ext uri="{FF2B5EF4-FFF2-40B4-BE49-F238E27FC236}">
                    <a16:creationId xmlns:a16="http://schemas.microsoft.com/office/drawing/2014/main" id="{B1FAAE43-9379-4CCB-B678-01E821DCA4E6}"/>
                  </a:ext>
                </a:extLst>
              </p:cNvPr>
              <p:cNvSpPr/>
              <p:nvPr/>
            </p:nvSpPr>
            <p:spPr>
              <a:xfrm>
                <a:off x="8282940" y="3957978"/>
                <a:ext cx="422284" cy="493045"/>
              </a:xfrm>
              <a:prstGeom prst="ellipse">
                <a:avLst/>
              </a:prstGeom>
              <a:solidFill>
                <a:sysClr val="window" lastClr="FFFFFF"/>
              </a:solidFill>
              <a:ln w="12700" cap="flat" cmpd="sng" algn="ctr">
                <a:noFill/>
                <a:prstDash val="solid"/>
                <a:miter lim="800000"/>
              </a:ln>
              <a:effectLst/>
            </p:spPr>
            <p:txBody>
              <a:bodyPr rtlCol="0" anchor="ctr"/>
              <a:lstStyle/>
              <a:p>
                <a:pPr algn="ctr" defTabSz="1219170">
                  <a:defRPr/>
                </a:pPr>
                <a:endParaRPr lang="fr-FR" sz="2400" kern="0">
                  <a:solidFill>
                    <a:prstClr val="white"/>
                  </a:solidFill>
                  <a:latin typeface="Arial" panose="020B0604020202020204"/>
                  <a:ea typeface="Geneva" charset="-128"/>
                </a:endParaRPr>
              </a:p>
            </p:txBody>
          </p:sp>
          <p:grpSp>
            <p:nvGrpSpPr>
              <p:cNvPr id="227" name="Group 163">
                <a:extLst>
                  <a:ext uri="{FF2B5EF4-FFF2-40B4-BE49-F238E27FC236}">
                    <a16:creationId xmlns:a16="http://schemas.microsoft.com/office/drawing/2014/main" id="{88C4D34D-10BE-4240-9D9D-B92901548E97}"/>
                  </a:ext>
                </a:extLst>
              </p:cNvPr>
              <p:cNvGrpSpPr>
                <a:grpSpLocks noChangeAspect="1"/>
              </p:cNvGrpSpPr>
              <p:nvPr/>
            </p:nvGrpSpPr>
            <p:grpSpPr>
              <a:xfrm>
                <a:off x="7915503" y="3951195"/>
                <a:ext cx="823974" cy="702470"/>
                <a:chOff x="2827355" y="4926013"/>
                <a:chExt cx="1327133" cy="1131435"/>
              </a:xfrm>
              <a:solidFill>
                <a:srgbClr val="C74E5A"/>
              </a:solidFill>
            </p:grpSpPr>
            <p:sp>
              <p:nvSpPr>
                <p:cNvPr id="228" name="Freeform 66">
                  <a:extLst>
                    <a:ext uri="{FF2B5EF4-FFF2-40B4-BE49-F238E27FC236}">
                      <a16:creationId xmlns:a16="http://schemas.microsoft.com/office/drawing/2014/main" id="{D0D49D20-F785-4BE3-BD60-C182FDDA67A1}"/>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29" name="Freeform 67">
                  <a:extLst>
                    <a:ext uri="{FF2B5EF4-FFF2-40B4-BE49-F238E27FC236}">
                      <a16:creationId xmlns:a16="http://schemas.microsoft.com/office/drawing/2014/main" id="{39AA4E4A-6507-4071-9F62-30481AD619A3}"/>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0" name="Freeform 68">
                  <a:extLst>
                    <a:ext uri="{FF2B5EF4-FFF2-40B4-BE49-F238E27FC236}">
                      <a16:creationId xmlns:a16="http://schemas.microsoft.com/office/drawing/2014/main" id="{32BF324B-CBF1-4222-ABF6-73C55C48BF53}"/>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1" name="Freeform 67">
                  <a:extLst>
                    <a:ext uri="{FF2B5EF4-FFF2-40B4-BE49-F238E27FC236}">
                      <a16:creationId xmlns:a16="http://schemas.microsoft.com/office/drawing/2014/main" id="{34553F28-C58A-4B2E-8DDF-DD7A80EC5174}"/>
                    </a:ext>
                  </a:extLst>
                </p:cNvPr>
                <p:cNvSpPr>
                  <a:spLocks/>
                </p:cNvSpPr>
                <p:nvPr/>
              </p:nvSpPr>
              <p:spPr bwMode="auto">
                <a:xfrm>
                  <a:off x="3004595" y="5548311"/>
                  <a:ext cx="971551" cy="507998"/>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2" name="Freeform 68">
                  <a:extLst>
                    <a:ext uri="{FF2B5EF4-FFF2-40B4-BE49-F238E27FC236}">
                      <a16:creationId xmlns:a16="http://schemas.microsoft.com/office/drawing/2014/main" id="{49ED418F-6004-4A5D-A51A-DC7BF4C24BFA}"/>
                    </a:ext>
                  </a:extLst>
                </p:cNvPr>
                <p:cNvSpPr>
                  <a:spLocks/>
                </p:cNvSpPr>
                <p:nvPr/>
              </p:nvSpPr>
              <p:spPr bwMode="auto">
                <a:xfrm>
                  <a:off x="2829972" y="5256210"/>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grp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3" name="Freeform 66">
                  <a:extLst>
                    <a:ext uri="{FF2B5EF4-FFF2-40B4-BE49-F238E27FC236}">
                      <a16:creationId xmlns:a16="http://schemas.microsoft.com/office/drawing/2014/main" id="{03955D03-E211-4591-B4EE-4DE499293FB8}"/>
                    </a:ext>
                  </a:extLst>
                </p:cNvPr>
                <p:cNvSpPr>
                  <a:spLocks/>
                </p:cNvSpPr>
                <p:nvPr/>
              </p:nvSpPr>
              <p:spPr bwMode="auto">
                <a:xfrm>
                  <a:off x="2859645" y="4927152"/>
                  <a:ext cx="1263651" cy="561974"/>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rgbClr val="E11A81"/>
                </a:solid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4" name="Freeform 67">
                  <a:extLst>
                    <a:ext uri="{FF2B5EF4-FFF2-40B4-BE49-F238E27FC236}">
                      <a16:creationId xmlns:a16="http://schemas.microsoft.com/office/drawing/2014/main" id="{6ED674A1-E0D4-442C-8901-45E826BB08F4}"/>
                    </a:ext>
                  </a:extLst>
                </p:cNvPr>
                <p:cNvSpPr>
                  <a:spLocks/>
                </p:cNvSpPr>
                <p:nvPr/>
              </p:nvSpPr>
              <p:spPr bwMode="auto">
                <a:xfrm>
                  <a:off x="3001979" y="5549450"/>
                  <a:ext cx="971551" cy="507998"/>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rgbClr val="E11A81"/>
                </a:solid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sp>
              <p:nvSpPr>
                <p:cNvPr id="235" name="Freeform 68">
                  <a:extLst>
                    <a:ext uri="{FF2B5EF4-FFF2-40B4-BE49-F238E27FC236}">
                      <a16:creationId xmlns:a16="http://schemas.microsoft.com/office/drawing/2014/main" id="{DF299E20-AD34-48E5-8418-239CD9211675}"/>
                    </a:ext>
                  </a:extLst>
                </p:cNvPr>
                <p:cNvSpPr>
                  <a:spLocks/>
                </p:cNvSpPr>
                <p:nvPr/>
              </p:nvSpPr>
              <p:spPr bwMode="auto">
                <a:xfrm>
                  <a:off x="2827355" y="5257349"/>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rgbClr val="E11A81"/>
                </a:solid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latin typeface="Arial" panose="020B0604020202020204"/>
                    <a:ea typeface="Geneva" charset="-128"/>
                  </a:endParaRPr>
                </a:p>
              </p:txBody>
            </p:sp>
          </p:grpSp>
        </p:grpSp>
      </p:grpSp>
      <p:cxnSp>
        <p:nvCxnSpPr>
          <p:cNvPr id="241" name="Straight Arrow Connector 178">
            <a:extLst>
              <a:ext uri="{FF2B5EF4-FFF2-40B4-BE49-F238E27FC236}">
                <a16:creationId xmlns:a16="http://schemas.microsoft.com/office/drawing/2014/main" id="{B1A81716-FEA8-4F50-B2E3-9B21C8A75443}"/>
              </a:ext>
            </a:extLst>
          </p:cNvPr>
          <p:cNvCxnSpPr>
            <a:cxnSpLocks/>
            <a:stCxn id="204" idx="2"/>
          </p:cNvCxnSpPr>
          <p:nvPr/>
        </p:nvCxnSpPr>
        <p:spPr>
          <a:xfrm flipH="1">
            <a:off x="7620911" y="4563198"/>
            <a:ext cx="1249430" cy="703188"/>
          </a:xfrm>
          <a:prstGeom prst="straightConnector1">
            <a:avLst/>
          </a:prstGeom>
          <a:noFill/>
          <a:ln w="6350" cap="flat" cmpd="sng" algn="ctr">
            <a:solidFill>
              <a:srgbClr val="27507C"/>
            </a:solidFill>
            <a:prstDash val="solid"/>
            <a:miter lim="800000"/>
            <a:tailEnd type="triangle"/>
          </a:ln>
          <a:effectLst/>
        </p:spPr>
      </p:cxnSp>
      <p:cxnSp>
        <p:nvCxnSpPr>
          <p:cNvPr id="242" name="Straight Arrow Connector 181">
            <a:extLst>
              <a:ext uri="{FF2B5EF4-FFF2-40B4-BE49-F238E27FC236}">
                <a16:creationId xmlns:a16="http://schemas.microsoft.com/office/drawing/2014/main" id="{5836B936-68B5-4D7F-B190-AAEF32F79CAB}"/>
              </a:ext>
            </a:extLst>
          </p:cNvPr>
          <p:cNvCxnSpPr>
            <a:cxnSpLocks/>
            <a:stCxn id="204" idx="2"/>
            <a:endCxn id="203" idx="0"/>
          </p:cNvCxnSpPr>
          <p:nvPr/>
        </p:nvCxnSpPr>
        <p:spPr>
          <a:xfrm>
            <a:off x="8870340" y="4563197"/>
            <a:ext cx="1457432" cy="719427"/>
          </a:xfrm>
          <a:prstGeom prst="straightConnector1">
            <a:avLst/>
          </a:prstGeom>
          <a:noFill/>
          <a:ln w="6350" cap="flat" cmpd="sng" algn="ctr">
            <a:solidFill>
              <a:srgbClr val="27507C"/>
            </a:solidFill>
            <a:prstDash val="solid"/>
            <a:miter lim="800000"/>
            <a:tailEnd type="triangle"/>
          </a:ln>
          <a:effectLst/>
        </p:spPr>
      </p:cxnSp>
      <p:sp>
        <p:nvSpPr>
          <p:cNvPr id="243" name="Rectangle à coins arrondis 130">
            <a:extLst>
              <a:ext uri="{FF2B5EF4-FFF2-40B4-BE49-F238E27FC236}">
                <a16:creationId xmlns:a16="http://schemas.microsoft.com/office/drawing/2014/main" id="{DA978E7A-FBA2-4FA4-9FEF-0AA5AEBE4CD7}"/>
              </a:ext>
            </a:extLst>
          </p:cNvPr>
          <p:cNvSpPr/>
          <p:nvPr/>
        </p:nvSpPr>
        <p:spPr>
          <a:xfrm rot="20700000">
            <a:off x="401227" y="1230844"/>
            <a:ext cx="1391952" cy="3210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AVANT</a:t>
            </a:r>
          </a:p>
        </p:txBody>
      </p:sp>
      <p:sp>
        <p:nvSpPr>
          <p:cNvPr id="244" name="Rectangle à coins arrondis 131">
            <a:extLst>
              <a:ext uri="{FF2B5EF4-FFF2-40B4-BE49-F238E27FC236}">
                <a16:creationId xmlns:a16="http://schemas.microsoft.com/office/drawing/2014/main" id="{B7B3CF14-7DC6-40DA-8531-98092FD169EE}"/>
              </a:ext>
            </a:extLst>
          </p:cNvPr>
          <p:cNvSpPr/>
          <p:nvPr/>
        </p:nvSpPr>
        <p:spPr>
          <a:xfrm rot="20700000">
            <a:off x="5720306" y="1291094"/>
            <a:ext cx="1391952" cy="3210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MAINTENANT</a:t>
            </a:r>
          </a:p>
        </p:txBody>
      </p:sp>
      <p:sp>
        <p:nvSpPr>
          <p:cNvPr id="108" name="TextBox 51">
            <a:extLst>
              <a:ext uri="{FF2B5EF4-FFF2-40B4-BE49-F238E27FC236}">
                <a16:creationId xmlns:a16="http://schemas.microsoft.com/office/drawing/2014/main" id="{67E14219-43FA-4652-B9C4-6FB073829007}"/>
              </a:ext>
            </a:extLst>
          </p:cNvPr>
          <p:cNvSpPr txBox="1"/>
          <p:nvPr/>
        </p:nvSpPr>
        <p:spPr>
          <a:xfrm>
            <a:off x="5984635" y="5306977"/>
            <a:ext cx="2730753" cy="738664"/>
          </a:xfrm>
          <a:prstGeom prst="rect">
            <a:avLst/>
          </a:prstGeom>
          <a:noFill/>
        </p:spPr>
        <p:txBody>
          <a:bodyPr wrap="square" rtlCol="0">
            <a:spAutoFit/>
          </a:bodyPr>
          <a:lstStyle/>
          <a:p>
            <a:pPr algn="just" defTabSz="1219170"/>
            <a:r>
              <a:rPr lang="fr-FR" sz="1400">
                <a:solidFill>
                  <a:srgbClr val="4CBBB6"/>
                </a:solidFill>
                <a:latin typeface="Arial" panose="020B0604020202020204"/>
                <a:ea typeface="Geneva" charset="-128"/>
              </a:rPr>
              <a:t>Écrire aux autres professionnels de santé disposant d’une boite aux lettres sécurisée MSSanté</a:t>
            </a:r>
          </a:p>
        </p:txBody>
      </p:sp>
    </p:spTree>
    <p:extLst>
      <p:ext uri="{BB962C8B-B14F-4D97-AF65-F5344CB8AC3E}">
        <p14:creationId xmlns:p14="http://schemas.microsoft.com/office/powerpoint/2010/main" val="21400038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1"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fr-FR" sz="2400"/>
              <a:t>Mon espace santé : pour qui ?</a:t>
            </a:r>
            <a:endParaRPr lang="en-US" sz="2400"/>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12</a:t>
            </a:fld>
            <a:endParaRPr lang="fr-FR"/>
          </a:p>
        </p:txBody>
      </p:sp>
      <p:sp>
        <p:nvSpPr>
          <p:cNvPr id="20" name="TextBox 12">
            <a:extLst>
              <a:ext uri="{FF2B5EF4-FFF2-40B4-BE49-F238E27FC236}">
                <a16:creationId xmlns:a16="http://schemas.microsoft.com/office/drawing/2014/main" id="{7FC3D7D0-0BDF-4056-B356-82BDD8002C97}"/>
              </a:ext>
            </a:extLst>
          </p:cNvPr>
          <p:cNvSpPr txBox="1"/>
          <p:nvPr/>
        </p:nvSpPr>
        <p:spPr>
          <a:xfrm>
            <a:off x="334897" y="1039203"/>
            <a:ext cx="10753285" cy="1231106"/>
          </a:xfrm>
          <a:prstGeom prst="rect">
            <a:avLst/>
          </a:prstGeom>
          <a:noFill/>
        </p:spPr>
        <p:txBody>
          <a:bodyPr wrap="square" rtlCol="0">
            <a:spAutoFit/>
          </a:bodyPr>
          <a:lstStyle/>
          <a:p>
            <a:pPr algn="just" defTabSz="1219170"/>
            <a:r>
              <a:rPr lang="fr-FR" sz="1600" b="1">
                <a:solidFill>
                  <a:srgbClr val="E73083"/>
                </a:solidFill>
                <a:ea typeface="Geneva" charset="-128"/>
              </a:rPr>
              <a:t>Avec l’arrivée de Mon espace santé </a:t>
            </a:r>
          </a:p>
          <a:p>
            <a:pPr algn="just" defTabSz="1219170"/>
            <a:endParaRPr lang="fr-FR" sz="1600" b="1">
              <a:solidFill>
                <a:srgbClr val="E73083"/>
              </a:solidFill>
              <a:ea typeface="Geneva" charset="-128"/>
            </a:endParaRPr>
          </a:p>
          <a:p>
            <a:pPr marL="285750" indent="-285750" algn="just" defTabSz="1219170">
              <a:buFont typeface="Arial" panose="020B0604020202020204" pitchFamily="34" charset="0"/>
              <a:buChar char="•"/>
            </a:pPr>
            <a:r>
              <a:rPr lang="fr-FR" sz="1400">
                <a:solidFill>
                  <a:srgbClr val="545859"/>
                </a:solidFill>
                <a:ea typeface="Geneva" charset="-128"/>
              </a:rPr>
              <a:t>Tous les usagers qui ne se sont </a:t>
            </a:r>
            <a:r>
              <a:rPr lang="fr-FR" sz="1400" b="1">
                <a:solidFill>
                  <a:srgbClr val="545859"/>
                </a:solidFill>
                <a:ea typeface="Geneva" charset="-128"/>
              </a:rPr>
              <a:t>pas opposés </a:t>
            </a:r>
            <a:r>
              <a:rPr lang="fr-FR" sz="1400">
                <a:solidFill>
                  <a:srgbClr val="545859"/>
                </a:solidFill>
                <a:ea typeface="Geneva" charset="-128"/>
              </a:rPr>
              <a:t>à la création de Mon espace santé se verront </a:t>
            </a:r>
            <a:r>
              <a:rPr lang="fr-FR" sz="1400" b="1">
                <a:solidFill>
                  <a:srgbClr val="545859"/>
                </a:solidFill>
                <a:ea typeface="Geneva" charset="-128"/>
              </a:rPr>
              <a:t>créer</a:t>
            </a:r>
            <a:r>
              <a:rPr lang="fr-FR" sz="1400">
                <a:solidFill>
                  <a:srgbClr val="545859"/>
                </a:solidFill>
                <a:ea typeface="Geneva" charset="-128"/>
              </a:rPr>
              <a:t> un </a:t>
            </a:r>
            <a:r>
              <a:rPr lang="fr-FR" sz="1400" b="1">
                <a:solidFill>
                  <a:srgbClr val="545859"/>
                </a:solidFill>
                <a:ea typeface="Geneva" charset="-128"/>
              </a:rPr>
              <a:t>dossier médical </a:t>
            </a:r>
            <a:r>
              <a:rPr lang="fr-FR" sz="1400">
                <a:solidFill>
                  <a:srgbClr val="545859"/>
                </a:solidFill>
                <a:ea typeface="Geneva" charset="-128"/>
              </a:rPr>
              <a:t>et une </a:t>
            </a:r>
            <a:r>
              <a:rPr lang="fr-FR" sz="1400" b="1">
                <a:solidFill>
                  <a:srgbClr val="545859"/>
                </a:solidFill>
                <a:ea typeface="Geneva" charset="-128"/>
              </a:rPr>
              <a:t>messagerie de santé dans Mon espace santé</a:t>
            </a:r>
          </a:p>
          <a:p>
            <a:pPr marL="285750" indent="-285750" algn="just" defTabSz="1219170">
              <a:buFont typeface="Arial" panose="020B0604020202020204" pitchFamily="34" charset="0"/>
              <a:buChar char="•"/>
            </a:pPr>
            <a:r>
              <a:rPr lang="fr-FR" sz="1400">
                <a:solidFill>
                  <a:srgbClr val="545859"/>
                </a:solidFill>
                <a:ea typeface="Geneva" charset="-128"/>
              </a:rPr>
              <a:t>les usagers qui disposaient déjà d’un DMP retrouveront toutes leurs données dans Mon espace santé. </a:t>
            </a:r>
          </a:p>
        </p:txBody>
      </p:sp>
      <p:grpSp>
        <p:nvGrpSpPr>
          <p:cNvPr id="21" name="Groupe 20"/>
          <p:cNvGrpSpPr/>
          <p:nvPr/>
        </p:nvGrpSpPr>
        <p:grpSpPr>
          <a:xfrm>
            <a:off x="861160" y="2779776"/>
            <a:ext cx="5722520" cy="2934266"/>
            <a:chOff x="827584" y="1659610"/>
            <a:chExt cx="6264696" cy="3053583"/>
          </a:xfrm>
        </p:grpSpPr>
        <p:cxnSp>
          <p:nvCxnSpPr>
            <p:cNvPr id="22" name="Straight Connector 52">
              <a:extLst>
                <a:ext uri="{FF2B5EF4-FFF2-40B4-BE49-F238E27FC236}">
                  <a16:creationId xmlns:a16="http://schemas.microsoft.com/office/drawing/2014/main" id="{C3F45DA7-0856-4965-9EBD-1758F72F8FD9}"/>
                </a:ext>
              </a:extLst>
            </p:cNvPr>
            <p:cNvCxnSpPr/>
            <p:nvPr/>
          </p:nvCxnSpPr>
          <p:spPr>
            <a:xfrm>
              <a:off x="4572000" y="2589193"/>
              <a:ext cx="0" cy="2124000"/>
            </a:xfrm>
            <a:prstGeom prst="line">
              <a:avLst/>
            </a:prstGeom>
            <a:noFill/>
            <a:ln w="19050" cap="flat" cmpd="sng" algn="ctr">
              <a:solidFill>
                <a:srgbClr val="545859">
                  <a:lumMod val="40000"/>
                  <a:lumOff val="60000"/>
                </a:srgbClr>
              </a:solidFill>
              <a:prstDash val="dash"/>
              <a:miter lim="800000"/>
            </a:ln>
            <a:effectLst/>
          </p:spPr>
        </p:cxnSp>
        <p:grpSp>
          <p:nvGrpSpPr>
            <p:cNvPr id="23" name="Groupe 22"/>
            <p:cNvGrpSpPr/>
            <p:nvPr/>
          </p:nvGrpSpPr>
          <p:grpSpPr>
            <a:xfrm>
              <a:off x="827584" y="1659610"/>
              <a:ext cx="6264696" cy="2856356"/>
              <a:chOff x="827584" y="1659610"/>
              <a:chExt cx="6264696" cy="2856356"/>
            </a:xfrm>
          </p:grpSpPr>
          <p:sp>
            <p:nvSpPr>
              <p:cNvPr id="24" name="Rectangle 23">
                <a:extLst>
                  <a:ext uri="{FF2B5EF4-FFF2-40B4-BE49-F238E27FC236}">
                    <a16:creationId xmlns:a16="http://schemas.microsoft.com/office/drawing/2014/main" id="{9D1994FB-C71A-4C40-A030-4F1EAB03A141}"/>
                  </a:ext>
                </a:extLst>
              </p:cNvPr>
              <p:cNvSpPr/>
              <p:nvPr/>
            </p:nvSpPr>
            <p:spPr>
              <a:xfrm>
                <a:off x="827584" y="2589193"/>
                <a:ext cx="1512168" cy="720000"/>
              </a:xfrm>
              <a:prstGeom prst="rect">
                <a:avLst/>
              </a:prstGeom>
              <a:solidFill>
                <a:srgbClr val="0C419A"/>
              </a:solidFill>
              <a:ln w="12700" cap="flat" cmpd="sng" algn="ctr">
                <a:noFill/>
                <a:prstDash val="solid"/>
                <a:miter lim="800000"/>
              </a:ln>
              <a:effectLst/>
            </p:spPr>
            <p:txBody>
              <a:bodyPr rtlCol="0" anchor="ctr"/>
              <a:lstStyle/>
              <a:p>
                <a:pPr algn="ctr" defTabSz="1219170">
                  <a:defRPr/>
                </a:pPr>
                <a:r>
                  <a:rPr lang="fr-FR" sz="1600" kern="0">
                    <a:solidFill>
                      <a:prstClr val="white"/>
                    </a:solidFill>
                    <a:ea typeface="Geneva" charset="-128"/>
                  </a:rPr>
                  <a:t>Dossier médical</a:t>
                </a:r>
              </a:p>
            </p:txBody>
          </p:sp>
          <p:sp>
            <p:nvSpPr>
              <p:cNvPr id="25" name="Rectangle 24">
                <a:extLst>
                  <a:ext uri="{FF2B5EF4-FFF2-40B4-BE49-F238E27FC236}">
                    <a16:creationId xmlns:a16="http://schemas.microsoft.com/office/drawing/2014/main" id="{2CE0A4D1-9672-4C5C-A869-F45D818292C4}"/>
                  </a:ext>
                </a:extLst>
              </p:cNvPr>
              <p:cNvSpPr/>
              <p:nvPr/>
            </p:nvSpPr>
            <p:spPr>
              <a:xfrm>
                <a:off x="827584" y="3723958"/>
                <a:ext cx="1512168" cy="720000"/>
              </a:xfrm>
              <a:prstGeom prst="rect">
                <a:avLst/>
              </a:prstGeom>
              <a:solidFill>
                <a:srgbClr val="0C419A"/>
              </a:solidFill>
              <a:ln w="12700" cap="flat" cmpd="sng" algn="ctr">
                <a:noFill/>
                <a:prstDash val="solid"/>
                <a:miter lim="800000"/>
              </a:ln>
              <a:effectLst/>
            </p:spPr>
            <p:txBody>
              <a:bodyPr rtlCol="0" anchor="ctr"/>
              <a:lstStyle/>
              <a:p>
                <a:pPr algn="ctr" defTabSz="1219170">
                  <a:defRPr/>
                </a:pPr>
                <a:r>
                  <a:rPr lang="fr-FR" sz="1600" kern="0">
                    <a:solidFill>
                      <a:prstClr val="white"/>
                    </a:solidFill>
                    <a:ea typeface="Geneva" charset="-128"/>
                  </a:rPr>
                  <a:t>Messagerie de santé</a:t>
                </a:r>
              </a:p>
            </p:txBody>
          </p:sp>
          <p:grpSp>
            <p:nvGrpSpPr>
              <p:cNvPr id="26" name="Groupe 25"/>
              <p:cNvGrpSpPr/>
              <p:nvPr/>
            </p:nvGrpSpPr>
            <p:grpSpPr>
              <a:xfrm>
                <a:off x="2771800" y="1659610"/>
                <a:ext cx="1793213" cy="648000"/>
                <a:chOff x="2771800" y="1659610"/>
                <a:chExt cx="1793213" cy="648000"/>
              </a:xfrm>
            </p:grpSpPr>
            <p:grpSp>
              <p:nvGrpSpPr>
                <p:cNvPr id="67" name="Group 16">
                  <a:extLst>
                    <a:ext uri="{FF2B5EF4-FFF2-40B4-BE49-F238E27FC236}">
                      <a16:creationId xmlns:a16="http://schemas.microsoft.com/office/drawing/2014/main" id="{38108BAC-0695-4655-A3DD-4F2496E0299D}"/>
                    </a:ext>
                  </a:extLst>
                </p:cNvPr>
                <p:cNvGrpSpPr/>
                <p:nvPr/>
              </p:nvGrpSpPr>
              <p:grpSpPr>
                <a:xfrm>
                  <a:off x="2771800" y="1659610"/>
                  <a:ext cx="648000" cy="648000"/>
                  <a:chOff x="2438619" y="1977075"/>
                  <a:chExt cx="774434" cy="900000"/>
                </a:xfrm>
              </p:grpSpPr>
              <p:sp>
                <p:nvSpPr>
                  <p:cNvPr id="69" name="Rectangle 68">
                    <a:extLst>
                      <a:ext uri="{FF2B5EF4-FFF2-40B4-BE49-F238E27FC236}">
                        <a16:creationId xmlns:a16="http://schemas.microsoft.com/office/drawing/2014/main" id="{2A4BAAC0-120A-4D47-8D3F-F73AE2BCB68C}"/>
                      </a:ext>
                    </a:extLst>
                  </p:cNvPr>
                  <p:cNvSpPr/>
                  <p:nvPr/>
                </p:nvSpPr>
                <p:spPr>
                  <a:xfrm>
                    <a:off x="2438836" y="1977075"/>
                    <a:ext cx="774000" cy="900000"/>
                  </a:xfrm>
                  <a:prstGeom prst="rect">
                    <a:avLst/>
                  </a:prstGeom>
                  <a:noFill/>
                  <a:ln w="12700" cap="flat" cmpd="sng" algn="ctr">
                    <a:no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grpSp>
                <p:nvGrpSpPr>
                  <p:cNvPr id="70" name="Group 19">
                    <a:extLst>
                      <a:ext uri="{FF2B5EF4-FFF2-40B4-BE49-F238E27FC236}">
                        <a16:creationId xmlns:a16="http://schemas.microsoft.com/office/drawing/2014/main" id="{B0614751-256B-4C81-9A88-8B1EA21120F8}"/>
                      </a:ext>
                    </a:extLst>
                  </p:cNvPr>
                  <p:cNvGrpSpPr>
                    <a:grpSpLocks noChangeAspect="1"/>
                  </p:cNvGrpSpPr>
                  <p:nvPr/>
                </p:nvGrpSpPr>
                <p:grpSpPr>
                  <a:xfrm>
                    <a:off x="2438619" y="1977661"/>
                    <a:ext cx="774434" cy="898837"/>
                    <a:chOff x="7217946" y="2881111"/>
                    <a:chExt cx="1521530" cy="1765943"/>
                  </a:xfrm>
                </p:grpSpPr>
                <p:grpSp>
                  <p:nvGrpSpPr>
                    <p:cNvPr id="71" name="Group 20">
                      <a:extLst>
                        <a:ext uri="{FF2B5EF4-FFF2-40B4-BE49-F238E27FC236}">
                          <a16:creationId xmlns:a16="http://schemas.microsoft.com/office/drawing/2014/main" id="{1B7202BC-3245-46AE-98C3-E047147E728B}"/>
                        </a:ext>
                      </a:extLst>
                    </p:cNvPr>
                    <p:cNvGrpSpPr>
                      <a:grpSpLocks noChangeAspect="1"/>
                    </p:cNvGrpSpPr>
                    <p:nvPr/>
                  </p:nvGrpSpPr>
                  <p:grpSpPr bwMode="auto">
                    <a:xfrm>
                      <a:off x="7217946" y="2881111"/>
                      <a:ext cx="1306622" cy="1439864"/>
                      <a:chOff x="429" y="3030"/>
                      <a:chExt cx="690" cy="907"/>
                    </a:xfrm>
                    <a:solidFill>
                      <a:srgbClr val="545859"/>
                    </a:solidFill>
                  </p:grpSpPr>
                  <p:sp>
                    <p:nvSpPr>
                      <p:cNvPr id="77" name="Freeform 54">
                        <a:extLst>
                          <a:ext uri="{FF2B5EF4-FFF2-40B4-BE49-F238E27FC236}">
                            <a16:creationId xmlns:a16="http://schemas.microsoft.com/office/drawing/2014/main" id="{1CF6CB70-C213-478D-8B5C-5DA6A5011D07}"/>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78" name="Freeform 55">
                        <a:extLst>
                          <a:ext uri="{FF2B5EF4-FFF2-40B4-BE49-F238E27FC236}">
                            <a16:creationId xmlns:a16="http://schemas.microsoft.com/office/drawing/2014/main" id="{4E5A3DF9-834C-4AD1-861B-58A9833F91D3}"/>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79" name="Freeform 56">
                        <a:extLst>
                          <a:ext uri="{FF2B5EF4-FFF2-40B4-BE49-F238E27FC236}">
                            <a16:creationId xmlns:a16="http://schemas.microsoft.com/office/drawing/2014/main" id="{977C5B7B-8E3C-46F0-9364-8E85AB74D1E7}"/>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80" name="Freeform 57">
                        <a:extLst>
                          <a:ext uri="{FF2B5EF4-FFF2-40B4-BE49-F238E27FC236}">
                            <a16:creationId xmlns:a16="http://schemas.microsoft.com/office/drawing/2014/main" id="{4702219D-C46F-467B-AE4D-CE5B4E462026}"/>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81" name="Freeform 58">
                        <a:extLst>
                          <a:ext uri="{FF2B5EF4-FFF2-40B4-BE49-F238E27FC236}">
                            <a16:creationId xmlns:a16="http://schemas.microsoft.com/office/drawing/2014/main" id="{DB939A0C-F53E-4E1B-ACC1-7E45E771B032}"/>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sp>
                  <p:nvSpPr>
                    <p:cNvPr id="72" name="Oval 21">
                      <a:extLst>
                        <a:ext uri="{FF2B5EF4-FFF2-40B4-BE49-F238E27FC236}">
                          <a16:creationId xmlns:a16="http://schemas.microsoft.com/office/drawing/2014/main" id="{463C7455-6E57-4F15-B695-534974E80BF1}"/>
                        </a:ext>
                      </a:extLst>
                    </p:cNvPr>
                    <p:cNvSpPr/>
                    <p:nvPr/>
                  </p:nvSpPr>
                  <p:spPr>
                    <a:xfrm>
                      <a:off x="8282940" y="3957978"/>
                      <a:ext cx="422284" cy="493045"/>
                    </a:xfrm>
                    <a:prstGeom prst="ellipse">
                      <a:avLst/>
                    </a:prstGeom>
                    <a:solidFill>
                      <a:sysClr val="window" lastClr="FFFFFF"/>
                    </a:solidFill>
                    <a:ln w="12700" cap="flat" cmpd="sng" algn="ctr">
                      <a:no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grpSp>
                  <p:nvGrpSpPr>
                    <p:cNvPr id="73" name="Group 22">
                      <a:extLst>
                        <a:ext uri="{FF2B5EF4-FFF2-40B4-BE49-F238E27FC236}">
                          <a16:creationId xmlns:a16="http://schemas.microsoft.com/office/drawing/2014/main" id="{30E4F8EB-BE4D-415B-BC3C-2E026C76B6D8}"/>
                        </a:ext>
                      </a:extLst>
                    </p:cNvPr>
                    <p:cNvGrpSpPr>
                      <a:grpSpLocks noChangeAspect="1"/>
                    </p:cNvGrpSpPr>
                    <p:nvPr/>
                  </p:nvGrpSpPr>
                  <p:grpSpPr>
                    <a:xfrm>
                      <a:off x="7917463" y="3951201"/>
                      <a:ext cx="822013" cy="695853"/>
                      <a:chOff x="2830513" y="4926013"/>
                      <a:chExt cx="1323975" cy="1120775"/>
                    </a:xfrm>
                    <a:solidFill>
                      <a:srgbClr val="C74E5A"/>
                    </a:solidFill>
                  </p:grpSpPr>
                  <p:sp>
                    <p:nvSpPr>
                      <p:cNvPr id="74" name="Freeform 66">
                        <a:extLst>
                          <a:ext uri="{FF2B5EF4-FFF2-40B4-BE49-F238E27FC236}">
                            <a16:creationId xmlns:a16="http://schemas.microsoft.com/office/drawing/2014/main" id="{1A52A110-EFB3-4511-969D-88C54871B5C6}"/>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rgbClr val="E11A81"/>
                      </a:solid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75" name="Freeform 67">
                        <a:extLst>
                          <a:ext uri="{FF2B5EF4-FFF2-40B4-BE49-F238E27FC236}">
                            <a16:creationId xmlns:a16="http://schemas.microsoft.com/office/drawing/2014/main" id="{9902CBC8-1917-4152-88B8-203F448B14A2}"/>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rgbClr val="E11A81"/>
                      </a:solid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76" name="Freeform 68">
                        <a:extLst>
                          <a:ext uri="{FF2B5EF4-FFF2-40B4-BE49-F238E27FC236}">
                            <a16:creationId xmlns:a16="http://schemas.microsoft.com/office/drawing/2014/main" id="{CC341394-2BF2-40CE-95B7-1447786FEDE4}"/>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rgbClr val="E11A81"/>
                      </a:solidFill>
                      <a:ln>
                        <a:noFill/>
                      </a:ln>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grpSp>
            </p:grpSp>
            <p:sp>
              <p:nvSpPr>
                <p:cNvPr id="68" name="TextBox 17">
                  <a:extLst>
                    <a:ext uri="{FF2B5EF4-FFF2-40B4-BE49-F238E27FC236}">
                      <a16:creationId xmlns:a16="http://schemas.microsoft.com/office/drawing/2014/main" id="{8149372B-FD31-47BB-8A2C-2F3002CDBF5F}"/>
                    </a:ext>
                  </a:extLst>
                </p:cNvPr>
                <p:cNvSpPr txBox="1"/>
                <p:nvPr/>
              </p:nvSpPr>
              <p:spPr>
                <a:xfrm>
                  <a:off x="3059832" y="1816336"/>
                  <a:ext cx="1505181" cy="284742"/>
                </a:xfrm>
                <a:prstGeom prst="rect">
                  <a:avLst/>
                </a:prstGeom>
                <a:noFill/>
              </p:spPr>
              <p:txBody>
                <a:bodyPr wrap="square" rtlCol="0">
                  <a:spAutoFit/>
                </a:bodyPr>
                <a:lstStyle/>
                <a:p>
                  <a:pPr algn="ctr" defTabSz="1219170">
                    <a:defRPr/>
                  </a:pPr>
                  <a:r>
                    <a:rPr lang="fr-FR" sz="1867" b="1" kern="0">
                      <a:solidFill>
                        <a:srgbClr val="E11A81"/>
                      </a:solidFill>
                      <a:ea typeface="Geneva" charset="-128"/>
                    </a:rPr>
                    <a:t>Usager</a:t>
                  </a:r>
                </a:p>
              </p:txBody>
            </p:sp>
          </p:grpSp>
          <p:grpSp>
            <p:nvGrpSpPr>
              <p:cNvPr id="27" name="Groupe 26"/>
              <p:cNvGrpSpPr/>
              <p:nvPr/>
            </p:nvGrpSpPr>
            <p:grpSpPr>
              <a:xfrm>
                <a:off x="4788024" y="1675754"/>
                <a:ext cx="2295038" cy="679972"/>
                <a:chOff x="5563215" y="1491630"/>
                <a:chExt cx="2295038" cy="679972"/>
              </a:xfrm>
            </p:grpSpPr>
            <p:grpSp>
              <p:nvGrpSpPr>
                <p:cNvPr id="49" name="Group 32">
                  <a:extLst>
                    <a:ext uri="{FF2B5EF4-FFF2-40B4-BE49-F238E27FC236}">
                      <a16:creationId xmlns:a16="http://schemas.microsoft.com/office/drawing/2014/main" id="{B6E382A3-0739-4C22-83BC-2CD9480C8A81}"/>
                    </a:ext>
                  </a:extLst>
                </p:cNvPr>
                <p:cNvGrpSpPr>
                  <a:grpSpLocks noChangeAspect="1"/>
                </p:cNvGrpSpPr>
                <p:nvPr/>
              </p:nvGrpSpPr>
              <p:grpSpPr>
                <a:xfrm>
                  <a:off x="5563215" y="1491630"/>
                  <a:ext cx="468000" cy="679972"/>
                  <a:chOff x="7229336" y="3011905"/>
                  <a:chExt cx="1296680" cy="1884001"/>
                </a:xfrm>
              </p:grpSpPr>
              <p:grpSp>
                <p:nvGrpSpPr>
                  <p:cNvPr id="51" name="Group 34">
                    <a:extLst>
                      <a:ext uri="{FF2B5EF4-FFF2-40B4-BE49-F238E27FC236}">
                        <a16:creationId xmlns:a16="http://schemas.microsoft.com/office/drawing/2014/main" id="{5A2D6A2D-492B-42D5-89A0-99E5B72051AE}"/>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61" name="Freeform 31">
                      <a:extLst>
                        <a:ext uri="{FF2B5EF4-FFF2-40B4-BE49-F238E27FC236}">
                          <a16:creationId xmlns:a16="http://schemas.microsoft.com/office/drawing/2014/main" id="{40C62E94-C5EB-4CF0-B649-F2B97E207583}"/>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62" name="Freeform 32">
                      <a:extLst>
                        <a:ext uri="{FF2B5EF4-FFF2-40B4-BE49-F238E27FC236}">
                          <a16:creationId xmlns:a16="http://schemas.microsoft.com/office/drawing/2014/main" id="{64C10A16-D494-4543-9091-B707E935CB7C}"/>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63" name="Freeform 33">
                      <a:extLst>
                        <a:ext uri="{FF2B5EF4-FFF2-40B4-BE49-F238E27FC236}">
                          <a16:creationId xmlns:a16="http://schemas.microsoft.com/office/drawing/2014/main" id="{CE950FDE-2DE9-42C6-909C-5A3A3A3580A6}"/>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64" name="Freeform 34">
                      <a:extLst>
                        <a:ext uri="{FF2B5EF4-FFF2-40B4-BE49-F238E27FC236}">
                          <a16:creationId xmlns:a16="http://schemas.microsoft.com/office/drawing/2014/main" id="{7B614EA7-2E74-4CAF-9618-5EEDD6064E7F}"/>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65" name="Freeform 35">
                      <a:extLst>
                        <a:ext uri="{FF2B5EF4-FFF2-40B4-BE49-F238E27FC236}">
                          <a16:creationId xmlns:a16="http://schemas.microsoft.com/office/drawing/2014/main" id="{F5865A64-104D-493F-9273-B4B3C5182C28}"/>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66" name="Freeform 36">
                      <a:extLst>
                        <a:ext uri="{FF2B5EF4-FFF2-40B4-BE49-F238E27FC236}">
                          <a16:creationId xmlns:a16="http://schemas.microsoft.com/office/drawing/2014/main" id="{D2ADB12A-CBDA-43E4-9424-6FEE4E8F722B}"/>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grpSp>
                <p:nvGrpSpPr>
                  <p:cNvPr id="52" name="Group 36">
                    <a:extLst>
                      <a:ext uri="{FF2B5EF4-FFF2-40B4-BE49-F238E27FC236}">
                        <a16:creationId xmlns:a16="http://schemas.microsoft.com/office/drawing/2014/main" id="{91D0B6B8-64EB-4148-B8D2-800CF444945C}"/>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55" name="Freeform 37">
                      <a:extLst>
                        <a:ext uri="{FF2B5EF4-FFF2-40B4-BE49-F238E27FC236}">
                          <a16:creationId xmlns:a16="http://schemas.microsoft.com/office/drawing/2014/main" id="{887FE06D-E711-42B0-922F-7133561A8145}"/>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56" name="Freeform 38">
                      <a:extLst>
                        <a:ext uri="{FF2B5EF4-FFF2-40B4-BE49-F238E27FC236}">
                          <a16:creationId xmlns:a16="http://schemas.microsoft.com/office/drawing/2014/main" id="{58DC23DD-9E13-44F6-8F73-2075ED54299B}"/>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57" name="Freeform 39">
                      <a:extLst>
                        <a:ext uri="{FF2B5EF4-FFF2-40B4-BE49-F238E27FC236}">
                          <a16:creationId xmlns:a16="http://schemas.microsoft.com/office/drawing/2014/main" id="{E5740FE9-7FCE-42DB-ABFF-E70CDFD6082F}"/>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58" name="Freeform 40">
                      <a:extLst>
                        <a:ext uri="{FF2B5EF4-FFF2-40B4-BE49-F238E27FC236}">
                          <a16:creationId xmlns:a16="http://schemas.microsoft.com/office/drawing/2014/main" id="{1D7E7C5C-AC80-4C55-8407-55E12189D822}"/>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59" name="Freeform 41">
                      <a:extLst>
                        <a:ext uri="{FF2B5EF4-FFF2-40B4-BE49-F238E27FC236}">
                          <a16:creationId xmlns:a16="http://schemas.microsoft.com/office/drawing/2014/main" id="{4EE129AC-2848-43CD-8942-E320FB8489C7}"/>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60" name="Freeform 42">
                      <a:extLst>
                        <a:ext uri="{FF2B5EF4-FFF2-40B4-BE49-F238E27FC236}">
                          <a16:creationId xmlns:a16="http://schemas.microsoft.com/office/drawing/2014/main" id="{E6C38D24-AFD0-48B7-AE4B-12E8224AA8B2}"/>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grpSp>
              <p:sp>
                <p:nvSpPr>
                  <p:cNvPr id="53" name="Rectangle 52">
                    <a:extLst>
                      <a:ext uri="{FF2B5EF4-FFF2-40B4-BE49-F238E27FC236}">
                        <a16:creationId xmlns:a16="http://schemas.microsoft.com/office/drawing/2014/main" id="{E690D915-E18F-4A5C-A92B-1C747FC41276}"/>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sp>
                <p:nvSpPr>
                  <p:cNvPr id="54" name="Freeform 32">
                    <a:extLst>
                      <a:ext uri="{FF2B5EF4-FFF2-40B4-BE49-F238E27FC236}">
                        <a16:creationId xmlns:a16="http://schemas.microsoft.com/office/drawing/2014/main" id="{F0B286F3-51E4-48C4-9262-DFEFBC0B6AEE}"/>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sp>
              <p:nvSpPr>
                <p:cNvPr id="50" name="TextBox 33">
                  <a:extLst>
                    <a:ext uri="{FF2B5EF4-FFF2-40B4-BE49-F238E27FC236}">
                      <a16:creationId xmlns:a16="http://schemas.microsoft.com/office/drawing/2014/main" id="{7BC34DAA-FE30-4C90-91C7-542D3BE12424}"/>
                    </a:ext>
                  </a:extLst>
                </p:cNvPr>
                <p:cNvSpPr txBox="1"/>
                <p:nvPr/>
              </p:nvSpPr>
              <p:spPr>
                <a:xfrm>
                  <a:off x="5748255" y="1659610"/>
                  <a:ext cx="2109998" cy="284742"/>
                </a:xfrm>
                <a:prstGeom prst="rect">
                  <a:avLst/>
                </a:prstGeom>
                <a:noFill/>
              </p:spPr>
              <p:txBody>
                <a:bodyPr wrap="square" rtlCol="0">
                  <a:spAutoFit/>
                </a:bodyPr>
                <a:lstStyle/>
                <a:p>
                  <a:pPr algn="ctr" defTabSz="1219170">
                    <a:defRPr/>
                  </a:pPr>
                  <a:r>
                    <a:rPr lang="fr-FR" sz="1867" b="1" kern="0">
                      <a:solidFill>
                        <a:srgbClr val="2A9CA9"/>
                      </a:solidFill>
                      <a:ea typeface="Geneva" charset="-128"/>
                    </a:rPr>
                    <a:t>Professionnel</a:t>
                  </a:r>
                </a:p>
              </p:txBody>
            </p:sp>
          </p:grpSp>
          <p:pic>
            <p:nvPicPr>
              <p:cNvPr id="28" name="Picture 50">
                <a:extLst>
                  <a:ext uri="{FF2B5EF4-FFF2-40B4-BE49-F238E27FC236}">
                    <a16:creationId xmlns:a16="http://schemas.microsoft.com/office/drawing/2014/main" id="{B3E42009-21FC-4B20-8651-681CFC713958}"/>
                  </a:ext>
                </a:extLst>
              </p:cNvPr>
              <p:cNvPicPr>
                <a:picLocks noChangeAspect="1"/>
              </p:cNvPicPr>
              <p:nvPr/>
            </p:nvPicPr>
            <p:blipFill>
              <a:blip r:embed="rId7"/>
              <a:stretch>
                <a:fillRect/>
              </a:stretch>
            </p:blipFill>
            <p:spPr>
              <a:xfrm>
                <a:off x="5220072" y="2695092"/>
                <a:ext cx="900000" cy="638741"/>
              </a:xfrm>
              <a:prstGeom prst="rect">
                <a:avLst/>
              </a:prstGeom>
            </p:spPr>
          </p:pic>
          <p:pic>
            <p:nvPicPr>
              <p:cNvPr id="29" name="Picture 51">
                <a:extLst>
                  <a:ext uri="{FF2B5EF4-FFF2-40B4-BE49-F238E27FC236}">
                    <a16:creationId xmlns:a16="http://schemas.microsoft.com/office/drawing/2014/main" id="{C62B9A66-A1A7-4EA8-8543-C4C88645C672}"/>
                  </a:ext>
                </a:extLst>
              </p:cNvPr>
              <p:cNvPicPr>
                <a:picLocks noChangeAspect="1"/>
              </p:cNvPicPr>
              <p:nvPr/>
            </p:nvPicPr>
            <p:blipFill>
              <a:blip r:embed="rId8"/>
              <a:stretch>
                <a:fillRect/>
              </a:stretch>
            </p:blipFill>
            <p:spPr>
              <a:xfrm>
                <a:off x="4932040" y="3744879"/>
                <a:ext cx="1764000" cy="747669"/>
              </a:xfrm>
              <a:prstGeom prst="rect">
                <a:avLst/>
              </a:prstGeom>
            </p:spPr>
          </p:pic>
          <p:cxnSp>
            <p:nvCxnSpPr>
              <p:cNvPr id="30" name="Straight Connector 53">
                <a:extLst>
                  <a:ext uri="{FF2B5EF4-FFF2-40B4-BE49-F238E27FC236}">
                    <a16:creationId xmlns:a16="http://schemas.microsoft.com/office/drawing/2014/main" id="{4C500938-CC6C-4948-964B-4F43D6B9FB8E}"/>
                  </a:ext>
                </a:extLst>
              </p:cNvPr>
              <p:cNvCxnSpPr>
                <a:cxnSpLocks/>
              </p:cNvCxnSpPr>
              <p:nvPr/>
            </p:nvCxnSpPr>
            <p:spPr>
              <a:xfrm>
                <a:off x="2411760" y="3507854"/>
                <a:ext cx="4680520" cy="0"/>
              </a:xfrm>
              <a:prstGeom prst="line">
                <a:avLst/>
              </a:prstGeom>
              <a:noFill/>
              <a:ln w="19050" cap="flat" cmpd="sng" algn="ctr">
                <a:solidFill>
                  <a:srgbClr val="545859">
                    <a:lumMod val="40000"/>
                    <a:lumOff val="60000"/>
                  </a:srgbClr>
                </a:solidFill>
                <a:prstDash val="dash"/>
                <a:miter lim="800000"/>
              </a:ln>
              <a:effectLst/>
            </p:spPr>
          </p:cxnSp>
          <p:pic>
            <p:nvPicPr>
              <p:cNvPr id="31" name="Image 5">
                <a:extLst>
                  <a:ext uri="{FF2B5EF4-FFF2-40B4-BE49-F238E27FC236}">
                    <a16:creationId xmlns:a16="http://schemas.microsoft.com/office/drawing/2014/main" id="{47B6977E-9A00-43E8-BC03-0B37BD1B9D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7311" y="2643830"/>
                <a:ext cx="1060633" cy="648000"/>
              </a:xfrm>
              <a:prstGeom prst="rect">
                <a:avLst/>
              </a:prstGeom>
            </p:spPr>
          </p:pic>
          <p:pic>
            <p:nvPicPr>
              <p:cNvPr id="32" name="Image 5">
                <a:extLst>
                  <a:ext uri="{FF2B5EF4-FFF2-40B4-BE49-F238E27FC236}">
                    <a16:creationId xmlns:a16="http://schemas.microsoft.com/office/drawing/2014/main" id="{47D1D8FD-DEFC-40A1-ADAE-95079EDB8A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9317" y="3867966"/>
                <a:ext cx="1060635" cy="648000"/>
              </a:xfrm>
              <a:prstGeom prst="rect">
                <a:avLst/>
              </a:prstGeom>
            </p:spPr>
          </p:pic>
        </p:grpSp>
      </p:grpSp>
      <p:sp>
        <p:nvSpPr>
          <p:cNvPr id="82" name="Rectangle 81"/>
          <p:cNvSpPr/>
          <p:nvPr/>
        </p:nvSpPr>
        <p:spPr>
          <a:xfrm>
            <a:off x="7044113" y="2898311"/>
            <a:ext cx="4792287" cy="2267287"/>
          </a:xfrm>
          <a:prstGeom prst="rect">
            <a:avLst/>
          </a:prstGeom>
          <a:solidFill>
            <a:srgbClr val="EBF9FF"/>
          </a:solidFill>
        </p:spPr>
        <p:txBody>
          <a:bodyPr wrap="square" anchor="ctr">
            <a:spAutoFit/>
          </a:bodyPr>
          <a:lstStyle/>
          <a:p>
            <a:pPr marL="0" marR="0" lvl="0" indent="0" algn="just" defTabSz="1219170" eaLnBrk="1" fontAlgn="auto" latinLnBrk="0" hangingPunct="1">
              <a:lnSpc>
                <a:spcPct val="100000"/>
              </a:lnSpc>
              <a:spcBef>
                <a:spcPts val="400"/>
              </a:spcBef>
              <a:spcAft>
                <a:spcPts val="400"/>
              </a:spcAft>
              <a:buClrTx/>
              <a:buSzTx/>
              <a:buFontTx/>
              <a:buNone/>
              <a:tabLst/>
              <a:defRPr/>
            </a:pPr>
            <a:r>
              <a:rPr kumimoji="0" lang="fr-FR" sz="1600" b="0" i="0" u="none" strike="noStrike" kern="0" cap="none" spc="0" normalizeH="0" baseline="0" noProof="0">
                <a:ln>
                  <a:noFill/>
                </a:ln>
                <a:solidFill>
                  <a:schemeClr val="tx1">
                    <a:lumMod val="75000"/>
                    <a:lumOff val="25000"/>
                  </a:schemeClr>
                </a:solidFill>
                <a:effectLst/>
                <a:uLnTx/>
                <a:uFillTx/>
                <a:ea typeface="Geneva" charset="-128"/>
              </a:rPr>
              <a:t>Côté professionnels, </a:t>
            </a:r>
            <a:r>
              <a:rPr kumimoji="0" lang="fr-FR" sz="1600" b="1" i="0" u="none" strike="noStrike" kern="0" cap="none" spc="0" normalizeH="0" baseline="0" noProof="0">
                <a:ln>
                  <a:noFill/>
                </a:ln>
                <a:solidFill>
                  <a:schemeClr val="tx1">
                    <a:lumMod val="75000"/>
                    <a:lumOff val="25000"/>
                  </a:schemeClr>
                </a:solidFill>
                <a:effectLst/>
                <a:uLnTx/>
                <a:uFillTx/>
                <a:ea typeface="Geneva" charset="-128"/>
              </a:rPr>
              <a:t>vous n’interagissez pas directement </a:t>
            </a:r>
            <a:r>
              <a:rPr lang="fr-FR" sz="1600" b="1" kern="0">
                <a:solidFill>
                  <a:schemeClr val="tx1">
                    <a:lumMod val="75000"/>
                    <a:lumOff val="25000"/>
                  </a:schemeClr>
                </a:solidFill>
                <a:ea typeface="Geneva" charset="-128"/>
              </a:rPr>
              <a:t>avec le service </a:t>
            </a:r>
            <a:r>
              <a:rPr kumimoji="0" lang="fr-FR" sz="1600" b="1" i="0" u="none" strike="noStrike" kern="0" cap="none" spc="0" normalizeH="0" baseline="0" noProof="0">
                <a:ln>
                  <a:noFill/>
                </a:ln>
                <a:solidFill>
                  <a:schemeClr val="tx1">
                    <a:lumMod val="75000"/>
                    <a:lumOff val="25000"/>
                  </a:schemeClr>
                </a:solidFill>
                <a:effectLst/>
                <a:uLnTx/>
                <a:uFillTx/>
                <a:ea typeface="Geneva" charset="-128"/>
              </a:rPr>
              <a:t>Mon espace santé </a:t>
            </a:r>
            <a:r>
              <a:rPr kumimoji="0" lang="fr-FR" sz="1600" b="0" i="0" u="none" strike="noStrike" kern="0" cap="none" spc="0" normalizeH="0" baseline="0" noProof="0">
                <a:ln>
                  <a:noFill/>
                </a:ln>
                <a:solidFill>
                  <a:schemeClr val="tx1">
                    <a:lumMod val="75000"/>
                    <a:lumOff val="25000"/>
                  </a:schemeClr>
                </a:solidFill>
                <a:effectLst/>
                <a:uLnTx/>
                <a:uFillTx/>
                <a:ea typeface="Geneva" charset="-128"/>
              </a:rPr>
              <a:t>mais : </a:t>
            </a:r>
          </a:p>
          <a:p>
            <a:pPr marL="285750" marR="0" lvl="0" indent="-285750" algn="just" defTabSz="121917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fr-FR" sz="1600" kern="0">
                <a:solidFill>
                  <a:schemeClr val="tx1">
                    <a:lumMod val="75000"/>
                    <a:lumOff val="25000"/>
                  </a:schemeClr>
                </a:solidFill>
                <a:ea typeface="Geneva" charset="-128"/>
              </a:rPr>
              <a:t>À</a:t>
            </a:r>
            <a:r>
              <a:rPr kumimoji="0" lang="fr-FR" sz="1600" b="0" i="0" u="none" strike="noStrike" kern="0" cap="none" spc="0" normalizeH="0" baseline="0" noProof="0">
                <a:ln>
                  <a:noFill/>
                </a:ln>
                <a:solidFill>
                  <a:schemeClr val="tx1">
                    <a:lumMod val="75000"/>
                    <a:lumOff val="25000"/>
                  </a:schemeClr>
                </a:solidFill>
                <a:effectLst/>
                <a:uLnTx/>
                <a:uFillTx/>
                <a:ea typeface="Geneva" charset="-128"/>
              </a:rPr>
              <a:t> travers vos logiciels métier et/ou webdmp.fr  partage de documents de santé ;</a:t>
            </a:r>
          </a:p>
          <a:p>
            <a:pPr marL="285750" marR="0" lvl="0" indent="-285750" algn="just" defTabSz="121917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fr-FR" sz="1600" kern="0">
                <a:solidFill>
                  <a:schemeClr val="tx1">
                    <a:lumMod val="75000"/>
                    <a:lumOff val="25000"/>
                  </a:schemeClr>
                </a:solidFill>
                <a:ea typeface="Geneva" charset="-128"/>
              </a:rPr>
              <a:t>À</a:t>
            </a:r>
            <a:r>
              <a:rPr kumimoji="0" lang="fr-FR" sz="1600" b="0" i="0" u="none" strike="noStrike" kern="0" cap="none" spc="0" normalizeH="0" baseline="0" noProof="0">
                <a:ln>
                  <a:noFill/>
                </a:ln>
                <a:solidFill>
                  <a:schemeClr val="tx1">
                    <a:lumMod val="75000"/>
                    <a:lumOff val="25000"/>
                  </a:schemeClr>
                </a:solidFill>
                <a:effectLst/>
                <a:uLnTx/>
                <a:uFillTx/>
                <a:ea typeface="Geneva" charset="-128"/>
              </a:rPr>
              <a:t> travers votre Messagerie Sécurisée de Santé pour les échanges par messagerie avec vos patients.</a:t>
            </a:r>
          </a:p>
        </p:txBody>
      </p:sp>
      <p:sp>
        <p:nvSpPr>
          <p:cNvPr id="83" name="Rectangle 82">
            <a:extLst>
              <a:ext uri="{FF2B5EF4-FFF2-40B4-BE49-F238E27FC236}">
                <a16:creationId xmlns:a16="http://schemas.microsoft.com/office/drawing/2014/main" id="{8BFDD681-5EBB-4FCC-B4AC-CA95B2BD9787}"/>
              </a:ext>
            </a:extLst>
          </p:cNvPr>
          <p:cNvSpPr/>
          <p:nvPr/>
        </p:nvSpPr>
        <p:spPr>
          <a:xfrm>
            <a:off x="7044112" y="5298543"/>
            <a:ext cx="4792287" cy="830997"/>
          </a:xfrm>
          <a:prstGeom prst="rect">
            <a:avLst/>
          </a:prstGeom>
          <a:solidFill>
            <a:srgbClr val="EBF9FF"/>
          </a:solidFill>
        </p:spPr>
        <p:txBody>
          <a:bodyPr wrap="square" anchor="ctr">
            <a:spAutoFit/>
          </a:bodyPr>
          <a:lstStyle/>
          <a:p>
            <a:pPr marL="0" marR="0" lvl="0" indent="0" algn="just" defTabSz="1219170" eaLnBrk="1" fontAlgn="auto" latinLnBrk="0" hangingPunct="1">
              <a:lnSpc>
                <a:spcPct val="100000"/>
              </a:lnSpc>
              <a:spcBef>
                <a:spcPts val="400"/>
              </a:spcBef>
              <a:spcAft>
                <a:spcPts val="400"/>
              </a:spcAft>
              <a:buClrTx/>
              <a:buSzTx/>
              <a:buFontTx/>
              <a:buNone/>
              <a:tabLst/>
              <a:defRPr/>
            </a:pPr>
            <a:r>
              <a:rPr lang="fr-FR" sz="1600" b="0">
                <a:solidFill>
                  <a:schemeClr val="tx1">
                    <a:lumMod val="75000"/>
                    <a:lumOff val="25000"/>
                  </a:schemeClr>
                </a:solidFill>
                <a:latin typeface="Arial"/>
                <a:cs typeface="Arial"/>
              </a:rPr>
              <a:t>Dans le cadre du Ségur, des travaux ont été menés pour favoriser le développement </a:t>
            </a:r>
            <a:r>
              <a:rPr lang="fr-FR" sz="1600" b="1">
                <a:solidFill>
                  <a:schemeClr val="tx1">
                    <a:lumMod val="75000"/>
                    <a:lumOff val="25000"/>
                  </a:schemeClr>
                </a:solidFill>
                <a:latin typeface="Arial"/>
                <a:cs typeface="Arial"/>
              </a:rPr>
              <a:t>de solutions pratiques pour les professionnels.</a:t>
            </a:r>
            <a:endParaRPr kumimoji="0" lang="fr-FR" sz="1600" b="1" i="0" u="none" strike="noStrike" kern="0" cap="none" spc="0" normalizeH="0" baseline="0" noProof="0">
              <a:ln>
                <a:noFill/>
              </a:ln>
              <a:solidFill>
                <a:schemeClr val="tx1">
                  <a:lumMod val="75000"/>
                  <a:lumOff val="25000"/>
                </a:schemeClr>
              </a:solidFill>
              <a:effectLst/>
              <a:uLnTx/>
              <a:uFillTx/>
              <a:ea typeface="Geneva" charset="-128"/>
            </a:endParaRPr>
          </a:p>
        </p:txBody>
      </p:sp>
      <p:sp>
        <p:nvSpPr>
          <p:cNvPr id="84" name="Rectangle 83">
            <a:extLst>
              <a:ext uri="{FF2B5EF4-FFF2-40B4-BE49-F238E27FC236}">
                <a16:creationId xmlns:a16="http://schemas.microsoft.com/office/drawing/2014/main" id="{FC65AC33-DCEF-4D05-BCC7-3CE53C6D073C}"/>
              </a:ext>
            </a:extLst>
          </p:cNvPr>
          <p:cNvSpPr/>
          <p:nvPr/>
        </p:nvSpPr>
        <p:spPr>
          <a:xfrm>
            <a:off x="861160" y="5759992"/>
            <a:ext cx="3110511" cy="622680"/>
          </a:xfrm>
          <a:prstGeom prst="rect">
            <a:avLst/>
          </a:prstGeom>
          <a:solidFill>
            <a:schemeClr val="accent5">
              <a:lumMod val="60000"/>
              <a:lumOff val="40000"/>
            </a:schemeClr>
          </a:solidFill>
        </p:spPr>
        <p:txBody>
          <a:bodyPr wrap="square" anchor="ctr">
            <a:noAutofit/>
          </a:bodyPr>
          <a:lstStyle/>
          <a:p>
            <a:pPr marL="0" marR="0" lvl="0" indent="0" algn="just" defTabSz="1219170" eaLnBrk="1" fontAlgn="auto" latinLnBrk="0" hangingPunct="1">
              <a:lnSpc>
                <a:spcPct val="100000"/>
              </a:lnSpc>
              <a:spcBef>
                <a:spcPts val="400"/>
              </a:spcBef>
              <a:spcAft>
                <a:spcPts val="400"/>
              </a:spcAft>
              <a:buClrTx/>
              <a:buSzTx/>
              <a:buFontTx/>
              <a:buNone/>
              <a:tabLst/>
              <a:defRPr/>
            </a:pPr>
            <a:r>
              <a:rPr lang="fr-FR" sz="1600">
                <a:solidFill>
                  <a:schemeClr val="tx2">
                    <a:lumMod val="75000"/>
                  </a:schemeClr>
                </a:solidFill>
                <a:hlinkClick r:id="rId10">
                  <a:extLst>
                    <a:ext uri="{A12FA001-AC4F-418D-AE19-62706E023703}">
                      <ahyp:hlinkClr xmlns:ahyp="http://schemas.microsoft.com/office/drawing/2018/hyperlinkcolor" val="tx"/>
                    </a:ext>
                  </a:extLst>
                </a:hlinkClick>
              </a:rPr>
              <a:t>https://www.monespacesante.fr/</a:t>
            </a:r>
            <a:endParaRPr kumimoji="0" lang="fr-FR" sz="1600" b="1" i="0" u="none" strike="noStrike" kern="0" cap="none" spc="0" normalizeH="0" baseline="0" noProof="0">
              <a:ln>
                <a:noFill/>
              </a:ln>
              <a:solidFill>
                <a:schemeClr val="tx2">
                  <a:lumMod val="75000"/>
                </a:schemeClr>
              </a:solidFill>
              <a:effectLst/>
              <a:uLnTx/>
              <a:uFillTx/>
              <a:ea typeface="Geneva" charset="-128"/>
            </a:endParaRPr>
          </a:p>
        </p:txBody>
      </p:sp>
    </p:spTree>
    <p:extLst>
      <p:ext uri="{BB962C8B-B14F-4D97-AF65-F5344CB8AC3E}">
        <p14:creationId xmlns:p14="http://schemas.microsoft.com/office/powerpoint/2010/main" val="28965172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F382-FBB3-BE9E-F914-7283016688E7}"/>
              </a:ext>
            </a:extLst>
          </p:cNvPr>
          <p:cNvSpPr>
            <a:spLocks noGrp="1"/>
          </p:cNvSpPr>
          <p:nvPr>
            <p:ph type="title"/>
          </p:nvPr>
        </p:nvSpPr>
        <p:spPr/>
        <p:txBody>
          <a:bodyPr/>
          <a:lstStyle/>
          <a:p>
            <a:r>
              <a:rPr lang="en-US" sz="2650"/>
              <a:t>Focus sur la </a:t>
            </a:r>
            <a:r>
              <a:rPr lang="en-US" sz="2650" err="1"/>
              <a:t>Messagerie</a:t>
            </a:r>
            <a:r>
              <a:rPr lang="en-US" sz="2650"/>
              <a:t> </a:t>
            </a:r>
            <a:r>
              <a:rPr lang="en-US" sz="2650" err="1"/>
              <a:t>Sécurisée</a:t>
            </a:r>
            <a:r>
              <a:rPr lang="en-US" sz="2650"/>
              <a:t> de </a:t>
            </a:r>
            <a:r>
              <a:rPr lang="en-US" sz="2650" err="1"/>
              <a:t>Santé</a:t>
            </a:r>
          </a:p>
        </p:txBody>
      </p:sp>
      <p:sp>
        <p:nvSpPr>
          <p:cNvPr id="3" name="Slide Number Placeholder 2">
            <a:extLst>
              <a:ext uri="{FF2B5EF4-FFF2-40B4-BE49-F238E27FC236}">
                <a16:creationId xmlns:a16="http://schemas.microsoft.com/office/drawing/2014/main" id="{A542852B-6BC1-E2E7-59C8-1D0DD14DDD91}"/>
              </a:ext>
            </a:extLst>
          </p:cNvPr>
          <p:cNvSpPr>
            <a:spLocks noGrp="1"/>
          </p:cNvSpPr>
          <p:nvPr>
            <p:ph type="sldNum" sz="quarter" idx="12"/>
          </p:nvPr>
        </p:nvSpPr>
        <p:spPr/>
        <p:txBody>
          <a:bodyPr/>
          <a:lstStyle/>
          <a:p>
            <a:fld id="{646E7B68-C406-4B5C-B79D-A1CDE10CB85D}" type="slidenum">
              <a:rPr lang="fr-FR" smtClean="0"/>
              <a:pPr/>
              <a:t>13</a:t>
            </a:fld>
            <a:endParaRPr lang="fr-FR"/>
          </a:p>
        </p:txBody>
      </p:sp>
      <p:sp>
        <p:nvSpPr>
          <p:cNvPr id="6" name="Footer Placeholder 5">
            <a:extLst>
              <a:ext uri="{FF2B5EF4-FFF2-40B4-BE49-F238E27FC236}">
                <a16:creationId xmlns:a16="http://schemas.microsoft.com/office/drawing/2014/main" id="{B87D9E05-3F3C-9EFF-56FE-F7860380E4E5}"/>
              </a:ext>
            </a:extLst>
          </p:cNvPr>
          <p:cNvSpPr>
            <a:spLocks noGrp="1"/>
          </p:cNvSpPr>
          <p:nvPr>
            <p:ph type="ftr" sz="quarter" idx="18"/>
          </p:nvPr>
        </p:nvSpPr>
        <p:spPr/>
        <p:txBody>
          <a:bodyPr/>
          <a:lstStyle/>
          <a:p>
            <a:r>
              <a:rPr lang="fr-FR">
                <a:latin typeface="Arial"/>
                <a:ea typeface="+mn-ea"/>
              </a:rPr>
              <a:t>| Titre du document</a:t>
            </a:r>
          </a:p>
        </p:txBody>
      </p:sp>
      <p:pic>
        <p:nvPicPr>
          <p:cNvPr id="7" name="Picture 7">
            <a:extLst>
              <a:ext uri="{FF2B5EF4-FFF2-40B4-BE49-F238E27FC236}">
                <a16:creationId xmlns:a16="http://schemas.microsoft.com/office/drawing/2014/main" id="{ED151341-260E-9B25-FA21-0ABEECC69AD0}"/>
              </a:ext>
            </a:extLst>
          </p:cNvPr>
          <p:cNvPicPr>
            <a:picLocks noChangeAspect="1"/>
          </p:cNvPicPr>
          <p:nvPr/>
        </p:nvPicPr>
        <p:blipFill rotWithShape="1">
          <a:blip r:embed="rId2"/>
          <a:srcRect l="9264" t="41974" r="35790" b="19081"/>
          <a:stretch/>
        </p:blipFill>
        <p:spPr>
          <a:xfrm>
            <a:off x="772160" y="2133570"/>
            <a:ext cx="10557256" cy="4172321"/>
          </a:xfrm>
          <a:prstGeom prst="rect">
            <a:avLst/>
          </a:prstGeom>
        </p:spPr>
      </p:pic>
      <p:sp>
        <p:nvSpPr>
          <p:cNvPr id="4" name="ZoneTexte 3">
            <a:extLst>
              <a:ext uri="{FF2B5EF4-FFF2-40B4-BE49-F238E27FC236}">
                <a16:creationId xmlns:a16="http://schemas.microsoft.com/office/drawing/2014/main" id="{F5F7026C-D527-4B34-A7BB-178CDC9B010E}"/>
              </a:ext>
            </a:extLst>
          </p:cNvPr>
          <p:cNvSpPr txBox="1"/>
          <p:nvPr/>
        </p:nvSpPr>
        <p:spPr>
          <a:xfrm>
            <a:off x="1210564" y="931892"/>
            <a:ext cx="9680448" cy="1335819"/>
          </a:xfrm>
          <a:prstGeom prst="rect">
            <a:avLst/>
          </a:prstGeom>
          <a:noFill/>
        </p:spPr>
        <p:txBody>
          <a:bodyPr wrap="none" lIns="72000" tIns="108000" rIns="72000" bIns="108000" rtlCol="0" anchor="ctr" anchorCtr="0">
            <a:normAutofit/>
          </a:bodyPr>
          <a:lstStyle/>
          <a:p>
            <a:pPr algn="ctr"/>
            <a:r>
              <a:rPr lang="fr-FR" b="1">
                <a:solidFill>
                  <a:srgbClr val="575757"/>
                </a:solidFill>
              </a:rPr>
              <a:t>Pour les professionnels, trois types de boites aux lettres (BAL) </a:t>
            </a:r>
          </a:p>
          <a:p>
            <a:pPr algn="ctr"/>
            <a:r>
              <a:rPr lang="fr-FR" b="1">
                <a:solidFill>
                  <a:srgbClr val="575757"/>
                </a:solidFill>
              </a:rPr>
              <a:t>sont disponibles pour échanger des données de santé avec MSSanté.</a:t>
            </a:r>
          </a:p>
          <a:p>
            <a:pPr algn="ctr"/>
            <a:endParaRPr lang="fr-FR" b="1">
              <a:solidFill>
                <a:srgbClr val="575757"/>
              </a:solidFill>
            </a:endParaRPr>
          </a:p>
          <a:p>
            <a:pPr algn="ctr"/>
            <a:r>
              <a:rPr lang="fr-FR" b="1">
                <a:solidFill>
                  <a:srgbClr val="575757"/>
                </a:solidFill>
              </a:rPr>
              <a:t>Celles-ci doivent être définies au sein des établissements au regard de leur organisation.</a:t>
            </a:r>
          </a:p>
        </p:txBody>
      </p:sp>
      <p:sp>
        <p:nvSpPr>
          <p:cNvPr id="5" name="ZoneTexte 4">
            <a:extLst>
              <a:ext uri="{FF2B5EF4-FFF2-40B4-BE49-F238E27FC236}">
                <a16:creationId xmlns:a16="http://schemas.microsoft.com/office/drawing/2014/main" id="{6D8F622D-943E-4CA2-AC36-2923B28FDD50}"/>
              </a:ext>
            </a:extLst>
          </p:cNvPr>
          <p:cNvSpPr txBox="1"/>
          <p:nvPr/>
        </p:nvSpPr>
        <p:spPr>
          <a:xfrm>
            <a:off x="2968101" y="4192298"/>
            <a:ext cx="3310128" cy="914400"/>
          </a:xfrm>
          <a:prstGeom prst="rect">
            <a:avLst/>
          </a:prstGeom>
          <a:noFill/>
        </p:spPr>
        <p:txBody>
          <a:bodyPr wrap="none" lIns="72000" tIns="108000" rIns="72000" bIns="108000" rtlCol="0" anchor="ctr" anchorCtr="0">
            <a:normAutofit/>
          </a:bodyPr>
          <a:lstStyle/>
          <a:p>
            <a:pPr algn="ctr"/>
            <a:r>
              <a:rPr lang="fr-FR" sz="1500" b="1" i="1"/>
              <a:t>Commune à une équipe : </a:t>
            </a:r>
          </a:p>
          <a:p>
            <a:pPr algn="ctr"/>
            <a:r>
              <a:rPr lang="fr-FR" sz="1500" b="1" i="1"/>
              <a:t>secrétariat, service…</a:t>
            </a:r>
          </a:p>
        </p:txBody>
      </p:sp>
      <p:sp>
        <p:nvSpPr>
          <p:cNvPr id="8" name="ZoneTexte 7">
            <a:extLst>
              <a:ext uri="{FF2B5EF4-FFF2-40B4-BE49-F238E27FC236}">
                <a16:creationId xmlns:a16="http://schemas.microsoft.com/office/drawing/2014/main" id="{6AF42DD4-527B-4457-8723-0DD3B14CED4E}"/>
              </a:ext>
            </a:extLst>
          </p:cNvPr>
          <p:cNvSpPr txBox="1"/>
          <p:nvPr/>
        </p:nvSpPr>
        <p:spPr>
          <a:xfrm>
            <a:off x="2968101" y="5390506"/>
            <a:ext cx="3310128" cy="914400"/>
          </a:xfrm>
          <a:prstGeom prst="rect">
            <a:avLst/>
          </a:prstGeom>
          <a:noFill/>
        </p:spPr>
        <p:txBody>
          <a:bodyPr wrap="none" lIns="72000" tIns="108000" rIns="72000" bIns="108000" rtlCol="0" anchor="ctr" anchorCtr="0">
            <a:normAutofit/>
          </a:bodyPr>
          <a:lstStyle/>
          <a:p>
            <a:pPr algn="ctr"/>
            <a:r>
              <a:rPr lang="fr-FR" sz="1500" b="1" i="1"/>
              <a:t>Pour des envois directement </a:t>
            </a:r>
          </a:p>
          <a:p>
            <a:pPr algn="ctr"/>
            <a:r>
              <a:rPr lang="fr-FR" sz="1500" b="1" i="1"/>
              <a:t>depuis l’application métier</a:t>
            </a:r>
          </a:p>
        </p:txBody>
      </p:sp>
      <p:sp>
        <p:nvSpPr>
          <p:cNvPr id="9" name="ZoneTexte 8">
            <a:extLst>
              <a:ext uri="{FF2B5EF4-FFF2-40B4-BE49-F238E27FC236}">
                <a16:creationId xmlns:a16="http://schemas.microsoft.com/office/drawing/2014/main" id="{6B9D97B4-E684-473C-BA2D-49C3F098567A}"/>
              </a:ext>
            </a:extLst>
          </p:cNvPr>
          <p:cNvSpPr txBox="1"/>
          <p:nvPr/>
        </p:nvSpPr>
        <p:spPr>
          <a:xfrm>
            <a:off x="2968101" y="2994090"/>
            <a:ext cx="3310128" cy="914400"/>
          </a:xfrm>
          <a:prstGeom prst="rect">
            <a:avLst/>
          </a:prstGeom>
          <a:noFill/>
        </p:spPr>
        <p:txBody>
          <a:bodyPr wrap="none" lIns="72000" tIns="108000" rIns="72000" bIns="108000" rtlCol="0" anchor="ctr" anchorCtr="0">
            <a:normAutofit/>
          </a:bodyPr>
          <a:lstStyle/>
          <a:p>
            <a:pPr algn="ctr"/>
            <a:r>
              <a:rPr lang="fr-FR" sz="1500" b="1" i="1"/>
              <a:t>Dédiée à un utilisateur unique</a:t>
            </a:r>
          </a:p>
        </p:txBody>
      </p:sp>
    </p:spTree>
    <p:extLst>
      <p:ext uri="{BB962C8B-B14F-4D97-AF65-F5344CB8AC3E}">
        <p14:creationId xmlns:p14="http://schemas.microsoft.com/office/powerpoint/2010/main" val="2838644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3"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Focus sur le DMP</a:t>
            </a:r>
          </a:p>
        </p:txBody>
      </p:sp>
      <p:grpSp>
        <p:nvGrpSpPr>
          <p:cNvPr id="107" name="Groupe 106"/>
          <p:cNvGrpSpPr/>
          <p:nvPr/>
        </p:nvGrpSpPr>
        <p:grpSpPr>
          <a:xfrm>
            <a:off x="479425" y="1548718"/>
            <a:ext cx="7536402" cy="4616498"/>
            <a:chOff x="-4899" y="1109351"/>
            <a:chExt cx="6382724" cy="3462373"/>
          </a:xfrm>
        </p:grpSpPr>
        <p:grpSp>
          <p:nvGrpSpPr>
            <p:cNvPr id="108" name="Groupe 107"/>
            <p:cNvGrpSpPr/>
            <p:nvPr/>
          </p:nvGrpSpPr>
          <p:grpSpPr>
            <a:xfrm>
              <a:off x="-4899" y="1203598"/>
              <a:ext cx="6382724" cy="3368126"/>
              <a:chOff x="-4899" y="1059582"/>
              <a:chExt cx="6382724" cy="3368126"/>
            </a:xfrm>
          </p:grpSpPr>
          <p:sp>
            <p:nvSpPr>
              <p:cNvPr id="126" name="TextBox 14">
                <a:extLst>
                  <a:ext uri="{FF2B5EF4-FFF2-40B4-BE49-F238E27FC236}">
                    <a16:creationId xmlns:a16="http://schemas.microsoft.com/office/drawing/2014/main" id="{BE63A679-26FC-47FF-8DA8-BE6105AB629F}"/>
                  </a:ext>
                </a:extLst>
              </p:cNvPr>
              <p:cNvSpPr txBox="1"/>
              <p:nvPr/>
            </p:nvSpPr>
            <p:spPr>
              <a:xfrm>
                <a:off x="-4899" y="3797627"/>
                <a:ext cx="1264531" cy="623248"/>
              </a:xfrm>
              <a:prstGeom prst="rect">
                <a:avLst/>
              </a:prstGeom>
              <a:noFill/>
            </p:spPr>
            <p:txBody>
              <a:bodyPr wrap="square" rtlCol="0">
                <a:spAutoFit/>
              </a:bodyPr>
              <a:lstStyle/>
              <a:p>
                <a:pPr algn="ctr" defTabSz="1219170"/>
                <a:r>
                  <a:rPr lang="fr-FR" sz="1600">
                    <a:solidFill>
                      <a:srgbClr val="2A9CA9"/>
                    </a:solidFill>
                    <a:ea typeface="Geneva" charset="-128"/>
                  </a:rPr>
                  <a:t>Création* / Réactivation* / Fermeture</a:t>
                </a:r>
              </a:p>
            </p:txBody>
          </p:sp>
          <p:sp>
            <p:nvSpPr>
              <p:cNvPr id="127" name="TextBox 15">
                <a:extLst>
                  <a:ext uri="{FF2B5EF4-FFF2-40B4-BE49-F238E27FC236}">
                    <a16:creationId xmlns:a16="http://schemas.microsoft.com/office/drawing/2014/main" id="{F1CFD80B-200B-4579-AF5F-879F9021FD7F}"/>
                  </a:ext>
                </a:extLst>
              </p:cNvPr>
              <p:cNvSpPr txBox="1"/>
              <p:nvPr/>
            </p:nvSpPr>
            <p:spPr>
              <a:xfrm>
                <a:off x="3347864" y="3795886"/>
                <a:ext cx="1188928" cy="253916"/>
              </a:xfrm>
              <a:prstGeom prst="rect">
                <a:avLst/>
              </a:prstGeom>
              <a:noFill/>
            </p:spPr>
            <p:txBody>
              <a:bodyPr wrap="square" rtlCol="0">
                <a:spAutoFit/>
              </a:bodyPr>
              <a:lstStyle/>
              <a:p>
                <a:pPr algn="ctr" defTabSz="1219170"/>
                <a:r>
                  <a:rPr lang="fr-FR" sz="1600">
                    <a:solidFill>
                      <a:srgbClr val="2A9CA9"/>
                    </a:solidFill>
                    <a:ea typeface="Geneva" charset="-128"/>
                  </a:rPr>
                  <a:t>Alimentation</a:t>
                </a:r>
              </a:p>
            </p:txBody>
          </p:sp>
          <p:grpSp>
            <p:nvGrpSpPr>
              <p:cNvPr id="128" name="Groupe 127"/>
              <p:cNvGrpSpPr/>
              <p:nvPr/>
            </p:nvGrpSpPr>
            <p:grpSpPr>
              <a:xfrm>
                <a:off x="461504" y="1059582"/>
                <a:ext cx="5916321" cy="3368126"/>
                <a:chOff x="461504" y="1052749"/>
                <a:chExt cx="5916321" cy="3368126"/>
              </a:xfrm>
            </p:grpSpPr>
            <p:cxnSp>
              <p:nvCxnSpPr>
                <p:cNvPr id="129" name="Connector: Elbow 10">
                  <a:extLst>
                    <a:ext uri="{FF2B5EF4-FFF2-40B4-BE49-F238E27FC236}">
                      <a16:creationId xmlns:a16="http://schemas.microsoft.com/office/drawing/2014/main" id="{D65443E5-8F73-457A-923D-D2AF7AEB399D}"/>
                    </a:ext>
                  </a:extLst>
                </p:cNvPr>
                <p:cNvCxnSpPr>
                  <a:cxnSpLocks/>
                  <a:stCxn id="140" idx="1"/>
                  <a:endCxn id="130" idx="1"/>
                </p:cNvCxnSpPr>
                <p:nvPr/>
              </p:nvCxnSpPr>
              <p:spPr>
                <a:xfrm rot="10800000" flipV="1">
                  <a:off x="1679970" y="1502749"/>
                  <a:ext cx="173146" cy="1345742"/>
                </a:xfrm>
                <a:prstGeom prst="bentConnector3">
                  <a:avLst>
                    <a:gd name="adj1" fmla="val 496081"/>
                  </a:avLst>
                </a:prstGeom>
                <a:noFill/>
                <a:ln w="6350" cap="flat" cmpd="sng" algn="ctr">
                  <a:solidFill>
                    <a:srgbClr val="27507C"/>
                  </a:solidFill>
                  <a:prstDash val="solid"/>
                  <a:miter lim="800000"/>
                  <a:tailEnd type="triangle"/>
                </a:ln>
                <a:effectLst/>
              </p:spPr>
            </p:cxnSp>
            <p:pic>
              <p:nvPicPr>
                <p:cNvPr id="130" name="Picture 29">
                  <a:extLst>
                    <a:ext uri="{FF2B5EF4-FFF2-40B4-BE49-F238E27FC236}">
                      <a16:creationId xmlns:a16="http://schemas.microsoft.com/office/drawing/2014/main" id="{0DFBA1C5-6635-462E-BC63-9802BFAB4FA4}"/>
                    </a:ext>
                  </a:extLst>
                </p:cNvPr>
                <p:cNvPicPr>
                  <a:picLocks noChangeAspect="1"/>
                </p:cNvPicPr>
                <p:nvPr/>
              </p:nvPicPr>
              <p:blipFill>
                <a:blip r:embed="rId7"/>
                <a:stretch>
                  <a:fillRect/>
                </a:stretch>
              </p:blipFill>
              <p:spPr>
                <a:xfrm>
                  <a:off x="1679970" y="2450951"/>
                  <a:ext cx="1120293" cy="795079"/>
                </a:xfrm>
                <a:prstGeom prst="rect">
                  <a:avLst/>
                </a:prstGeom>
              </p:spPr>
            </p:pic>
            <p:cxnSp>
              <p:nvCxnSpPr>
                <p:cNvPr id="131" name="Connector: Elbow 2">
                  <a:extLst>
                    <a:ext uri="{FF2B5EF4-FFF2-40B4-BE49-F238E27FC236}">
                      <a16:creationId xmlns:a16="http://schemas.microsoft.com/office/drawing/2014/main" id="{E9831123-29DE-4029-B474-2D49607C2A7A}"/>
                    </a:ext>
                  </a:extLst>
                </p:cNvPr>
                <p:cNvCxnSpPr>
                  <a:cxnSpLocks/>
                  <a:stCxn id="130" idx="3"/>
                  <a:endCxn id="140" idx="3"/>
                </p:cNvCxnSpPr>
                <p:nvPr/>
              </p:nvCxnSpPr>
              <p:spPr>
                <a:xfrm flipH="1" flipV="1">
                  <a:off x="2627116" y="1502749"/>
                  <a:ext cx="173147" cy="1345742"/>
                </a:xfrm>
                <a:prstGeom prst="bentConnector3">
                  <a:avLst>
                    <a:gd name="adj1" fmla="val -425419"/>
                  </a:avLst>
                </a:prstGeom>
                <a:noFill/>
                <a:ln w="6350" cap="flat" cmpd="sng" algn="ctr">
                  <a:solidFill>
                    <a:srgbClr val="11577F"/>
                  </a:solidFill>
                  <a:prstDash val="solid"/>
                  <a:miter lim="800000"/>
                  <a:headEnd type="triangle"/>
                  <a:tailEnd type="none"/>
                </a:ln>
                <a:effectLst/>
              </p:spPr>
            </p:cxnSp>
            <p:sp>
              <p:nvSpPr>
                <p:cNvPr id="132" name="TextBox 31">
                  <a:extLst>
                    <a:ext uri="{FF2B5EF4-FFF2-40B4-BE49-F238E27FC236}">
                      <a16:creationId xmlns:a16="http://schemas.microsoft.com/office/drawing/2014/main" id="{772CDF18-5B11-4C3A-B231-F69C75A6F894}"/>
                    </a:ext>
                  </a:extLst>
                </p:cNvPr>
                <p:cNvSpPr txBox="1"/>
                <p:nvPr/>
              </p:nvSpPr>
              <p:spPr>
                <a:xfrm>
                  <a:off x="1071048" y="3797627"/>
                  <a:ext cx="1412720" cy="623248"/>
                </a:xfrm>
                <a:prstGeom prst="rect">
                  <a:avLst/>
                </a:prstGeom>
                <a:noFill/>
              </p:spPr>
              <p:txBody>
                <a:bodyPr wrap="square" rtlCol="0">
                  <a:spAutoFit/>
                </a:bodyPr>
                <a:lstStyle/>
                <a:p>
                  <a:pPr algn="ctr" defTabSz="1219170"/>
                  <a:r>
                    <a:rPr lang="fr-FR" sz="1600">
                      <a:solidFill>
                        <a:srgbClr val="2A9CA9"/>
                      </a:solidFill>
                      <a:ea typeface="Geneva" charset="-128"/>
                    </a:rPr>
                    <a:t>Modification des données administratives</a:t>
                  </a:r>
                </a:p>
              </p:txBody>
            </p:sp>
            <p:sp>
              <p:nvSpPr>
                <p:cNvPr id="133" name="TextBox 32">
                  <a:extLst>
                    <a:ext uri="{FF2B5EF4-FFF2-40B4-BE49-F238E27FC236}">
                      <a16:creationId xmlns:a16="http://schemas.microsoft.com/office/drawing/2014/main" id="{74D93AAC-B3AE-4AEF-851E-9618256392EA}"/>
                    </a:ext>
                  </a:extLst>
                </p:cNvPr>
                <p:cNvSpPr txBox="1"/>
                <p:nvPr/>
              </p:nvSpPr>
              <p:spPr>
                <a:xfrm>
                  <a:off x="2339752" y="3795886"/>
                  <a:ext cx="1224178" cy="253915"/>
                </a:xfrm>
                <a:prstGeom prst="rect">
                  <a:avLst/>
                </a:prstGeom>
                <a:noFill/>
              </p:spPr>
              <p:txBody>
                <a:bodyPr wrap="square" rtlCol="0">
                  <a:spAutoFit/>
                </a:bodyPr>
                <a:lstStyle/>
                <a:p>
                  <a:pPr algn="ctr" defTabSz="1219170"/>
                  <a:r>
                    <a:rPr lang="fr-FR" sz="1600">
                      <a:solidFill>
                        <a:srgbClr val="2A9CA9"/>
                      </a:solidFill>
                      <a:ea typeface="Geneva" charset="-128"/>
                    </a:rPr>
                    <a:t>Consultation</a:t>
                  </a:r>
                </a:p>
              </p:txBody>
            </p:sp>
            <p:cxnSp>
              <p:nvCxnSpPr>
                <p:cNvPr id="134" name="Straight Arrow Connector 178">
                  <a:extLst>
                    <a:ext uri="{FF2B5EF4-FFF2-40B4-BE49-F238E27FC236}">
                      <a16:creationId xmlns:a16="http://schemas.microsoft.com/office/drawing/2014/main" id="{8A3E84E8-7E73-442F-92DD-28AB4D0D5B94}"/>
                    </a:ext>
                  </a:extLst>
                </p:cNvPr>
                <p:cNvCxnSpPr>
                  <a:cxnSpLocks/>
                  <a:stCxn id="130" idx="2"/>
                  <a:endCxn id="127" idx="0"/>
                </p:cNvCxnSpPr>
                <p:nvPr/>
              </p:nvCxnSpPr>
              <p:spPr>
                <a:xfrm>
                  <a:off x="2240117" y="3246030"/>
                  <a:ext cx="1702211" cy="549856"/>
                </a:xfrm>
                <a:prstGeom prst="straightConnector1">
                  <a:avLst/>
                </a:prstGeom>
                <a:noFill/>
                <a:ln w="6350" cap="flat" cmpd="sng" algn="ctr">
                  <a:solidFill>
                    <a:srgbClr val="11577F"/>
                  </a:solidFill>
                  <a:prstDash val="solid"/>
                  <a:miter lim="800000"/>
                  <a:tailEnd type="triangle"/>
                </a:ln>
                <a:effectLst/>
              </p:spPr>
            </p:cxnSp>
            <p:cxnSp>
              <p:nvCxnSpPr>
                <p:cNvPr id="135" name="Straight Arrow Connector 179">
                  <a:extLst>
                    <a:ext uri="{FF2B5EF4-FFF2-40B4-BE49-F238E27FC236}">
                      <a16:creationId xmlns:a16="http://schemas.microsoft.com/office/drawing/2014/main" id="{FC10C97A-830E-44B5-A1D6-C6F28F2B5B0D}"/>
                    </a:ext>
                  </a:extLst>
                </p:cNvPr>
                <p:cNvCxnSpPr>
                  <a:cxnSpLocks/>
                  <a:stCxn id="130" idx="2"/>
                  <a:endCxn id="133" idx="0"/>
                </p:cNvCxnSpPr>
                <p:nvPr/>
              </p:nvCxnSpPr>
              <p:spPr>
                <a:xfrm>
                  <a:off x="2240117" y="3246030"/>
                  <a:ext cx="711724" cy="549856"/>
                </a:xfrm>
                <a:prstGeom prst="straightConnector1">
                  <a:avLst/>
                </a:prstGeom>
                <a:noFill/>
                <a:ln w="6350" cap="flat" cmpd="sng" algn="ctr">
                  <a:solidFill>
                    <a:srgbClr val="11577F"/>
                  </a:solidFill>
                  <a:prstDash val="solid"/>
                  <a:miter lim="800000"/>
                  <a:tailEnd type="triangle"/>
                </a:ln>
                <a:effectLst/>
              </p:spPr>
            </p:cxnSp>
            <p:cxnSp>
              <p:nvCxnSpPr>
                <p:cNvPr id="136" name="Straight Arrow Connector 184">
                  <a:extLst>
                    <a:ext uri="{FF2B5EF4-FFF2-40B4-BE49-F238E27FC236}">
                      <a16:creationId xmlns:a16="http://schemas.microsoft.com/office/drawing/2014/main" id="{DCA0A79A-092C-471B-BBEA-CE2C2021D27E}"/>
                    </a:ext>
                  </a:extLst>
                </p:cNvPr>
                <p:cNvCxnSpPr>
                  <a:cxnSpLocks/>
                  <a:stCxn id="130" idx="2"/>
                  <a:endCxn id="132" idx="0"/>
                </p:cNvCxnSpPr>
                <p:nvPr/>
              </p:nvCxnSpPr>
              <p:spPr>
                <a:xfrm flipH="1">
                  <a:off x="1777408" y="3246030"/>
                  <a:ext cx="462709" cy="551597"/>
                </a:xfrm>
                <a:prstGeom prst="straightConnector1">
                  <a:avLst/>
                </a:prstGeom>
                <a:noFill/>
                <a:ln w="6350" cap="flat" cmpd="sng" algn="ctr">
                  <a:solidFill>
                    <a:srgbClr val="11577F"/>
                  </a:solidFill>
                  <a:prstDash val="solid"/>
                  <a:miter lim="800000"/>
                  <a:tailEnd type="triangle"/>
                </a:ln>
                <a:effectLst/>
              </p:spPr>
            </p:cxnSp>
            <p:cxnSp>
              <p:nvCxnSpPr>
                <p:cNvPr id="137" name="Straight Arrow Connector 187">
                  <a:extLst>
                    <a:ext uri="{FF2B5EF4-FFF2-40B4-BE49-F238E27FC236}">
                      <a16:creationId xmlns:a16="http://schemas.microsoft.com/office/drawing/2014/main" id="{103A57A6-7727-4CBB-B23F-FD7BC2FD6EAB}"/>
                    </a:ext>
                  </a:extLst>
                </p:cNvPr>
                <p:cNvCxnSpPr>
                  <a:cxnSpLocks/>
                  <a:stCxn id="130" idx="2"/>
                  <a:endCxn id="126" idx="0"/>
                </p:cNvCxnSpPr>
                <p:nvPr/>
              </p:nvCxnSpPr>
              <p:spPr>
                <a:xfrm flipH="1">
                  <a:off x="627367" y="3246030"/>
                  <a:ext cx="1612750" cy="551597"/>
                </a:xfrm>
                <a:prstGeom prst="straightConnector1">
                  <a:avLst/>
                </a:prstGeom>
                <a:noFill/>
                <a:ln w="6350" cap="flat" cmpd="sng" algn="ctr">
                  <a:solidFill>
                    <a:srgbClr val="11577F"/>
                  </a:solidFill>
                  <a:prstDash val="solid"/>
                  <a:miter lim="800000"/>
                  <a:tailEnd type="triangle"/>
                </a:ln>
                <a:effectLst/>
              </p:spPr>
            </p:cxnSp>
            <p:sp>
              <p:nvSpPr>
                <p:cNvPr id="138" name="TextBox 177">
                  <a:extLst>
                    <a:ext uri="{FF2B5EF4-FFF2-40B4-BE49-F238E27FC236}">
                      <a16:creationId xmlns:a16="http://schemas.microsoft.com/office/drawing/2014/main" id="{A364AB74-2573-4F25-91B8-2E0A0A8BE0EA}"/>
                    </a:ext>
                  </a:extLst>
                </p:cNvPr>
                <p:cNvSpPr txBox="1"/>
                <p:nvPr/>
              </p:nvSpPr>
              <p:spPr>
                <a:xfrm>
                  <a:off x="461504" y="1974027"/>
                  <a:ext cx="1061193" cy="637753"/>
                </a:xfrm>
                <a:prstGeom prst="rect">
                  <a:avLst/>
                </a:prstGeom>
                <a:solidFill>
                  <a:sysClr val="window" lastClr="FFFFFF"/>
                </a:solidFill>
              </p:spPr>
              <p:txBody>
                <a:bodyPr wrap="square" lIns="144000" tIns="96000" rIns="144000" bIns="96000" rtlCol="0">
                  <a:spAutoFit/>
                </a:bodyPr>
                <a:lstStyle/>
                <a:p>
                  <a:pPr algn="ctr" defTabSz="1219170">
                    <a:defRPr/>
                  </a:pPr>
                  <a:r>
                    <a:rPr lang="fr-FR" sz="2133" kern="0">
                      <a:solidFill>
                        <a:srgbClr val="11577F"/>
                      </a:solidFill>
                      <a:ea typeface="Geneva" charset="-128"/>
                    </a:rPr>
                    <a:t>Logiciel métier</a:t>
                  </a:r>
                </a:p>
              </p:txBody>
            </p:sp>
            <p:sp>
              <p:nvSpPr>
                <p:cNvPr id="139" name="TextBox 180">
                  <a:extLst>
                    <a:ext uri="{FF2B5EF4-FFF2-40B4-BE49-F238E27FC236}">
                      <a16:creationId xmlns:a16="http://schemas.microsoft.com/office/drawing/2014/main" id="{631B67B8-AA8A-43E7-B5E0-F57CAA02B2E3}"/>
                    </a:ext>
                  </a:extLst>
                </p:cNvPr>
                <p:cNvSpPr txBox="1"/>
                <p:nvPr/>
              </p:nvSpPr>
              <p:spPr>
                <a:xfrm>
                  <a:off x="2843773" y="1974027"/>
                  <a:ext cx="1225104" cy="607071"/>
                </a:xfrm>
                <a:prstGeom prst="rect">
                  <a:avLst/>
                </a:prstGeom>
                <a:solidFill>
                  <a:sysClr val="window" lastClr="FFFFFF"/>
                </a:solidFill>
              </p:spPr>
              <p:txBody>
                <a:bodyPr wrap="square" lIns="144000" tIns="96000" rIns="144000" bIns="96000" rtlCol="0">
                  <a:spAutoFit/>
                </a:bodyPr>
                <a:lstStyle/>
                <a:p>
                  <a:pPr algn="ctr" defTabSz="1219170">
                    <a:defRPr/>
                  </a:pPr>
                  <a:r>
                    <a:rPr lang="fr-FR" sz="2000" kern="0">
                      <a:solidFill>
                        <a:srgbClr val="002060"/>
                      </a:solidFill>
                      <a:ea typeface="Geneva" charset="-128"/>
                    </a:rPr>
                    <a:t>Site dmp.fr</a:t>
                  </a:r>
                </a:p>
              </p:txBody>
            </p:sp>
            <p:sp>
              <p:nvSpPr>
                <p:cNvPr id="140" name="Rectangle 139">
                  <a:extLst>
                    <a:ext uri="{FF2B5EF4-FFF2-40B4-BE49-F238E27FC236}">
                      <a16:creationId xmlns:a16="http://schemas.microsoft.com/office/drawing/2014/main" id="{D458019C-A166-4AE3-99AD-F8E2D95535F1}"/>
                    </a:ext>
                  </a:extLst>
                </p:cNvPr>
                <p:cNvSpPr/>
                <p:nvPr/>
              </p:nvSpPr>
              <p:spPr>
                <a:xfrm>
                  <a:off x="1853116" y="1052749"/>
                  <a:ext cx="774000" cy="900000"/>
                </a:xfrm>
                <a:prstGeom prst="rect">
                  <a:avLst/>
                </a:prstGeom>
                <a:solidFill>
                  <a:sysClr val="window" lastClr="FFFFFF"/>
                </a:solidFill>
                <a:ln w="12700" cap="flat" cmpd="sng" algn="ctr">
                  <a:no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sp>
              <p:nvSpPr>
                <p:cNvPr id="141" name="TextBox 177">
                  <a:extLst>
                    <a:ext uri="{FF2B5EF4-FFF2-40B4-BE49-F238E27FC236}">
                      <a16:creationId xmlns:a16="http://schemas.microsoft.com/office/drawing/2014/main" id="{A364AB74-2573-4F25-91B8-2E0A0A8BE0EA}"/>
                    </a:ext>
                  </a:extLst>
                </p:cNvPr>
                <p:cNvSpPr txBox="1"/>
                <p:nvPr/>
              </p:nvSpPr>
              <p:spPr>
                <a:xfrm>
                  <a:off x="5316632" y="1958686"/>
                  <a:ext cx="1061193" cy="637753"/>
                </a:xfrm>
                <a:prstGeom prst="rect">
                  <a:avLst/>
                </a:prstGeom>
                <a:solidFill>
                  <a:sysClr val="window" lastClr="FFFFFF"/>
                </a:solidFill>
              </p:spPr>
              <p:txBody>
                <a:bodyPr wrap="square" lIns="144000" tIns="96000" rIns="144000" bIns="96000" rtlCol="0">
                  <a:spAutoFit/>
                </a:bodyPr>
                <a:lstStyle/>
                <a:p>
                  <a:pPr algn="ctr" defTabSz="1219170">
                    <a:defRPr/>
                  </a:pPr>
                  <a:r>
                    <a:rPr lang="fr-FR" sz="2133" kern="0">
                      <a:solidFill>
                        <a:srgbClr val="11577F"/>
                      </a:solidFill>
                      <a:ea typeface="Geneva" charset="-128"/>
                    </a:rPr>
                    <a:t>Logiciel métier</a:t>
                  </a:r>
                </a:p>
              </p:txBody>
            </p:sp>
          </p:grpSp>
        </p:grpSp>
        <p:grpSp>
          <p:nvGrpSpPr>
            <p:cNvPr id="109" name="Group 188">
              <a:extLst>
                <a:ext uri="{FF2B5EF4-FFF2-40B4-BE49-F238E27FC236}">
                  <a16:creationId xmlns:a16="http://schemas.microsoft.com/office/drawing/2014/main" id="{7CB69F50-95A2-4C1D-A7CC-7A19140048E6}"/>
                </a:ext>
              </a:extLst>
            </p:cNvPr>
            <p:cNvGrpSpPr>
              <a:grpSpLocks noChangeAspect="1"/>
            </p:cNvGrpSpPr>
            <p:nvPr/>
          </p:nvGrpSpPr>
          <p:grpSpPr>
            <a:xfrm>
              <a:off x="1885542" y="1109351"/>
              <a:ext cx="709148" cy="1030351"/>
              <a:chOff x="7229336" y="3011905"/>
              <a:chExt cx="1296680" cy="1884001"/>
            </a:xfrm>
          </p:grpSpPr>
          <p:grpSp>
            <p:nvGrpSpPr>
              <p:cNvPr id="110" name="Group 189">
                <a:extLst>
                  <a:ext uri="{FF2B5EF4-FFF2-40B4-BE49-F238E27FC236}">
                    <a16:creationId xmlns:a16="http://schemas.microsoft.com/office/drawing/2014/main" id="{8FC06DCF-B12A-4807-ABA3-7F96BE91429B}"/>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120" name="Freeform 31">
                  <a:extLst>
                    <a:ext uri="{FF2B5EF4-FFF2-40B4-BE49-F238E27FC236}">
                      <a16:creationId xmlns:a16="http://schemas.microsoft.com/office/drawing/2014/main" id="{B36A301B-0476-4369-AD52-2A58C0216641}"/>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121" name="Freeform 32">
                  <a:extLst>
                    <a:ext uri="{FF2B5EF4-FFF2-40B4-BE49-F238E27FC236}">
                      <a16:creationId xmlns:a16="http://schemas.microsoft.com/office/drawing/2014/main" id="{D111928E-E492-499B-AF28-F5F71D91F14F}"/>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122" name="Freeform 33">
                  <a:extLst>
                    <a:ext uri="{FF2B5EF4-FFF2-40B4-BE49-F238E27FC236}">
                      <a16:creationId xmlns:a16="http://schemas.microsoft.com/office/drawing/2014/main" id="{F2DF50A3-A361-49A3-AE17-5AE110BF2141}"/>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123" name="Freeform 34">
                  <a:extLst>
                    <a:ext uri="{FF2B5EF4-FFF2-40B4-BE49-F238E27FC236}">
                      <a16:creationId xmlns:a16="http://schemas.microsoft.com/office/drawing/2014/main" id="{E1D46D63-AE2E-4ED6-8E07-590ADE8339EF}"/>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124" name="Freeform 35">
                  <a:extLst>
                    <a:ext uri="{FF2B5EF4-FFF2-40B4-BE49-F238E27FC236}">
                      <a16:creationId xmlns:a16="http://schemas.microsoft.com/office/drawing/2014/main" id="{67D34B53-C58D-4150-8B7C-2CFF4F646324}"/>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125" name="Freeform 36">
                  <a:extLst>
                    <a:ext uri="{FF2B5EF4-FFF2-40B4-BE49-F238E27FC236}">
                      <a16:creationId xmlns:a16="http://schemas.microsoft.com/office/drawing/2014/main" id="{D53503F3-BA8B-47EF-99FB-712D46948662}"/>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grpSp>
            <p:nvGrpSpPr>
              <p:cNvPr id="111" name="Group 36">
                <a:extLst>
                  <a:ext uri="{FF2B5EF4-FFF2-40B4-BE49-F238E27FC236}">
                    <a16:creationId xmlns:a16="http://schemas.microsoft.com/office/drawing/2014/main" id="{CED0202B-ACED-44DF-9471-6C8052F5373C}"/>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114" name="Freeform 37">
                  <a:extLst>
                    <a:ext uri="{FF2B5EF4-FFF2-40B4-BE49-F238E27FC236}">
                      <a16:creationId xmlns:a16="http://schemas.microsoft.com/office/drawing/2014/main" id="{305E8272-8325-4F0A-8C5E-41F87FC81552}"/>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115" name="Freeform 38">
                  <a:extLst>
                    <a:ext uri="{FF2B5EF4-FFF2-40B4-BE49-F238E27FC236}">
                      <a16:creationId xmlns:a16="http://schemas.microsoft.com/office/drawing/2014/main" id="{BDC4D96C-C33D-4546-AB4B-297D39F8D559}"/>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116" name="Freeform 39">
                  <a:extLst>
                    <a:ext uri="{FF2B5EF4-FFF2-40B4-BE49-F238E27FC236}">
                      <a16:creationId xmlns:a16="http://schemas.microsoft.com/office/drawing/2014/main" id="{1F32B916-3636-4713-B02C-635A468E16BE}"/>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117" name="Freeform 40">
                  <a:extLst>
                    <a:ext uri="{FF2B5EF4-FFF2-40B4-BE49-F238E27FC236}">
                      <a16:creationId xmlns:a16="http://schemas.microsoft.com/office/drawing/2014/main" id="{FDAC1749-801E-466E-A371-8BC53007921E}"/>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118" name="Freeform 41">
                  <a:extLst>
                    <a:ext uri="{FF2B5EF4-FFF2-40B4-BE49-F238E27FC236}">
                      <a16:creationId xmlns:a16="http://schemas.microsoft.com/office/drawing/2014/main" id="{E1CC003E-021F-4A09-AB5B-A567B9738B52}"/>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119" name="Freeform 42">
                  <a:extLst>
                    <a:ext uri="{FF2B5EF4-FFF2-40B4-BE49-F238E27FC236}">
                      <a16:creationId xmlns:a16="http://schemas.microsoft.com/office/drawing/2014/main" id="{732B74D9-92A8-445F-8F36-0D22961971BB}"/>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grpSp>
          <p:sp>
            <p:nvSpPr>
              <p:cNvPr id="112" name="Rectangle 111">
                <a:extLst>
                  <a:ext uri="{FF2B5EF4-FFF2-40B4-BE49-F238E27FC236}">
                    <a16:creationId xmlns:a16="http://schemas.microsoft.com/office/drawing/2014/main" id="{5C99B30D-2AC6-43D8-89F5-EB671A59C5F2}"/>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sp>
            <p:nvSpPr>
              <p:cNvPr id="113" name="Freeform 32">
                <a:extLst>
                  <a:ext uri="{FF2B5EF4-FFF2-40B4-BE49-F238E27FC236}">
                    <a16:creationId xmlns:a16="http://schemas.microsoft.com/office/drawing/2014/main" id="{BC9B9F2C-031E-4AA6-9E8E-A9CBB219CABA}"/>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grpSp>
      <p:grpSp>
        <p:nvGrpSpPr>
          <p:cNvPr id="142" name="Groupe 141"/>
          <p:cNvGrpSpPr/>
          <p:nvPr/>
        </p:nvGrpSpPr>
        <p:grpSpPr>
          <a:xfrm>
            <a:off x="6194950" y="1594484"/>
            <a:ext cx="5479969" cy="4616498"/>
            <a:chOff x="-4899" y="1109351"/>
            <a:chExt cx="4541691" cy="3462373"/>
          </a:xfrm>
        </p:grpSpPr>
        <p:grpSp>
          <p:nvGrpSpPr>
            <p:cNvPr id="245" name="Groupe 244"/>
            <p:cNvGrpSpPr/>
            <p:nvPr/>
          </p:nvGrpSpPr>
          <p:grpSpPr>
            <a:xfrm>
              <a:off x="-4899" y="1203598"/>
              <a:ext cx="4541691" cy="3368126"/>
              <a:chOff x="-4899" y="1059582"/>
              <a:chExt cx="4541691" cy="3368126"/>
            </a:xfrm>
          </p:grpSpPr>
          <p:sp>
            <p:nvSpPr>
              <p:cNvPr id="263" name="TextBox 14">
                <a:extLst>
                  <a:ext uri="{FF2B5EF4-FFF2-40B4-BE49-F238E27FC236}">
                    <a16:creationId xmlns:a16="http://schemas.microsoft.com/office/drawing/2014/main" id="{BE63A679-26FC-47FF-8DA8-BE6105AB629F}"/>
                  </a:ext>
                </a:extLst>
              </p:cNvPr>
              <p:cNvSpPr txBox="1"/>
              <p:nvPr/>
            </p:nvSpPr>
            <p:spPr>
              <a:xfrm>
                <a:off x="-4899" y="3797627"/>
                <a:ext cx="1264531" cy="623248"/>
              </a:xfrm>
              <a:prstGeom prst="rect">
                <a:avLst/>
              </a:prstGeom>
              <a:noFill/>
            </p:spPr>
            <p:txBody>
              <a:bodyPr wrap="square" rtlCol="0">
                <a:spAutoFit/>
              </a:bodyPr>
              <a:lstStyle/>
              <a:p>
                <a:pPr algn="ctr" defTabSz="1219170"/>
                <a:r>
                  <a:rPr lang="fr-FR" sz="1600">
                    <a:solidFill>
                      <a:srgbClr val="2A9CA9"/>
                    </a:solidFill>
                    <a:ea typeface="Geneva" charset="-128"/>
                  </a:rPr>
                  <a:t>Création / Réactivation / Fermeture</a:t>
                </a:r>
              </a:p>
            </p:txBody>
          </p:sp>
          <p:sp>
            <p:nvSpPr>
              <p:cNvPr id="264" name="TextBox 15">
                <a:extLst>
                  <a:ext uri="{FF2B5EF4-FFF2-40B4-BE49-F238E27FC236}">
                    <a16:creationId xmlns:a16="http://schemas.microsoft.com/office/drawing/2014/main" id="{F1CFD80B-200B-4579-AF5F-879F9021FD7F}"/>
                  </a:ext>
                </a:extLst>
              </p:cNvPr>
              <p:cNvSpPr txBox="1"/>
              <p:nvPr/>
            </p:nvSpPr>
            <p:spPr>
              <a:xfrm>
                <a:off x="3347864" y="3795886"/>
                <a:ext cx="1188928" cy="253916"/>
              </a:xfrm>
              <a:prstGeom prst="rect">
                <a:avLst/>
              </a:prstGeom>
              <a:noFill/>
            </p:spPr>
            <p:txBody>
              <a:bodyPr wrap="square" rtlCol="0">
                <a:spAutoFit/>
              </a:bodyPr>
              <a:lstStyle/>
              <a:p>
                <a:pPr algn="ctr" defTabSz="1219170"/>
                <a:r>
                  <a:rPr lang="fr-FR" sz="1600">
                    <a:solidFill>
                      <a:srgbClr val="2A9CA9"/>
                    </a:solidFill>
                    <a:ea typeface="Geneva" charset="-128"/>
                  </a:rPr>
                  <a:t>Alimentation</a:t>
                </a:r>
              </a:p>
            </p:txBody>
          </p:sp>
          <p:grpSp>
            <p:nvGrpSpPr>
              <p:cNvPr id="265" name="Groupe 264"/>
              <p:cNvGrpSpPr/>
              <p:nvPr/>
            </p:nvGrpSpPr>
            <p:grpSpPr>
              <a:xfrm>
                <a:off x="627367" y="1059582"/>
                <a:ext cx="3441510" cy="3368126"/>
                <a:chOff x="627367" y="1052749"/>
                <a:chExt cx="3441510" cy="3368126"/>
              </a:xfrm>
            </p:grpSpPr>
            <p:cxnSp>
              <p:nvCxnSpPr>
                <p:cNvPr id="266" name="Connector: Elbow 10">
                  <a:extLst>
                    <a:ext uri="{FF2B5EF4-FFF2-40B4-BE49-F238E27FC236}">
                      <a16:creationId xmlns:a16="http://schemas.microsoft.com/office/drawing/2014/main" id="{D65443E5-8F73-457A-923D-D2AF7AEB399D}"/>
                    </a:ext>
                  </a:extLst>
                </p:cNvPr>
                <p:cNvCxnSpPr>
                  <a:cxnSpLocks/>
                  <a:stCxn id="276" idx="1"/>
                  <a:endCxn id="267" idx="1"/>
                </p:cNvCxnSpPr>
                <p:nvPr/>
              </p:nvCxnSpPr>
              <p:spPr>
                <a:xfrm rot="10800000" flipV="1">
                  <a:off x="1679970" y="1502749"/>
                  <a:ext cx="173146" cy="1345742"/>
                </a:xfrm>
                <a:prstGeom prst="bentConnector3">
                  <a:avLst>
                    <a:gd name="adj1" fmla="val 496081"/>
                  </a:avLst>
                </a:prstGeom>
                <a:noFill/>
                <a:ln w="6350" cap="flat" cmpd="sng" algn="ctr">
                  <a:solidFill>
                    <a:srgbClr val="27507C"/>
                  </a:solidFill>
                  <a:prstDash val="solid"/>
                  <a:miter lim="800000"/>
                  <a:tailEnd type="triangle"/>
                </a:ln>
                <a:effectLst/>
              </p:spPr>
            </p:cxnSp>
            <p:pic>
              <p:nvPicPr>
                <p:cNvPr id="267" name="Picture 29">
                  <a:extLst>
                    <a:ext uri="{FF2B5EF4-FFF2-40B4-BE49-F238E27FC236}">
                      <a16:creationId xmlns:a16="http://schemas.microsoft.com/office/drawing/2014/main" id="{0DFBA1C5-6635-462E-BC63-9802BFAB4FA4}"/>
                    </a:ext>
                  </a:extLst>
                </p:cNvPr>
                <p:cNvPicPr>
                  <a:picLocks noChangeAspect="1"/>
                </p:cNvPicPr>
                <p:nvPr/>
              </p:nvPicPr>
              <p:blipFill>
                <a:blip r:embed="rId7"/>
                <a:stretch>
                  <a:fillRect/>
                </a:stretch>
              </p:blipFill>
              <p:spPr>
                <a:xfrm>
                  <a:off x="1679970" y="2450951"/>
                  <a:ext cx="1120293" cy="795079"/>
                </a:xfrm>
                <a:prstGeom prst="rect">
                  <a:avLst/>
                </a:prstGeom>
              </p:spPr>
            </p:pic>
            <p:cxnSp>
              <p:nvCxnSpPr>
                <p:cNvPr id="268" name="Connector: Elbow 2">
                  <a:extLst>
                    <a:ext uri="{FF2B5EF4-FFF2-40B4-BE49-F238E27FC236}">
                      <a16:creationId xmlns:a16="http://schemas.microsoft.com/office/drawing/2014/main" id="{E9831123-29DE-4029-B474-2D49607C2A7A}"/>
                    </a:ext>
                  </a:extLst>
                </p:cNvPr>
                <p:cNvCxnSpPr>
                  <a:cxnSpLocks/>
                  <a:stCxn id="267" idx="3"/>
                  <a:endCxn id="276" idx="3"/>
                </p:cNvCxnSpPr>
                <p:nvPr/>
              </p:nvCxnSpPr>
              <p:spPr>
                <a:xfrm flipH="1" flipV="1">
                  <a:off x="2627116" y="1502749"/>
                  <a:ext cx="173147" cy="1345742"/>
                </a:xfrm>
                <a:prstGeom prst="bentConnector3">
                  <a:avLst>
                    <a:gd name="adj1" fmla="val -425419"/>
                  </a:avLst>
                </a:prstGeom>
                <a:noFill/>
                <a:ln w="6350" cap="flat" cmpd="sng" algn="ctr">
                  <a:solidFill>
                    <a:srgbClr val="11577F"/>
                  </a:solidFill>
                  <a:prstDash val="solid"/>
                  <a:miter lim="800000"/>
                  <a:headEnd type="triangle"/>
                  <a:tailEnd type="none"/>
                </a:ln>
                <a:effectLst/>
              </p:spPr>
            </p:cxnSp>
            <p:sp>
              <p:nvSpPr>
                <p:cNvPr id="269" name="TextBox 31">
                  <a:extLst>
                    <a:ext uri="{FF2B5EF4-FFF2-40B4-BE49-F238E27FC236}">
                      <a16:creationId xmlns:a16="http://schemas.microsoft.com/office/drawing/2014/main" id="{772CDF18-5B11-4C3A-B231-F69C75A6F894}"/>
                    </a:ext>
                  </a:extLst>
                </p:cNvPr>
                <p:cNvSpPr txBox="1"/>
                <p:nvPr/>
              </p:nvSpPr>
              <p:spPr>
                <a:xfrm>
                  <a:off x="1071048" y="3797627"/>
                  <a:ext cx="1412720" cy="623248"/>
                </a:xfrm>
                <a:prstGeom prst="rect">
                  <a:avLst/>
                </a:prstGeom>
                <a:noFill/>
              </p:spPr>
              <p:txBody>
                <a:bodyPr wrap="square" rtlCol="0">
                  <a:spAutoFit/>
                </a:bodyPr>
                <a:lstStyle/>
                <a:p>
                  <a:pPr algn="ctr" defTabSz="1219170"/>
                  <a:r>
                    <a:rPr lang="fr-FR" sz="1600">
                      <a:solidFill>
                        <a:srgbClr val="2A9CA9"/>
                      </a:solidFill>
                      <a:ea typeface="Geneva" charset="-128"/>
                    </a:rPr>
                    <a:t>Modification des données administratives</a:t>
                  </a:r>
                </a:p>
              </p:txBody>
            </p:sp>
            <p:sp>
              <p:nvSpPr>
                <p:cNvPr id="270" name="TextBox 32">
                  <a:extLst>
                    <a:ext uri="{FF2B5EF4-FFF2-40B4-BE49-F238E27FC236}">
                      <a16:creationId xmlns:a16="http://schemas.microsoft.com/office/drawing/2014/main" id="{74D93AAC-B3AE-4AEF-851E-9618256392EA}"/>
                    </a:ext>
                  </a:extLst>
                </p:cNvPr>
                <p:cNvSpPr txBox="1"/>
                <p:nvPr/>
              </p:nvSpPr>
              <p:spPr>
                <a:xfrm>
                  <a:off x="2339752" y="3795886"/>
                  <a:ext cx="1224178" cy="253915"/>
                </a:xfrm>
                <a:prstGeom prst="rect">
                  <a:avLst/>
                </a:prstGeom>
                <a:noFill/>
              </p:spPr>
              <p:txBody>
                <a:bodyPr wrap="square" rtlCol="0">
                  <a:spAutoFit/>
                </a:bodyPr>
                <a:lstStyle/>
                <a:p>
                  <a:pPr algn="ctr" defTabSz="1219170"/>
                  <a:r>
                    <a:rPr lang="fr-FR" sz="1600">
                      <a:solidFill>
                        <a:srgbClr val="2A9CA9"/>
                      </a:solidFill>
                      <a:ea typeface="Geneva" charset="-128"/>
                    </a:rPr>
                    <a:t>Consultation</a:t>
                  </a:r>
                </a:p>
              </p:txBody>
            </p:sp>
            <p:cxnSp>
              <p:nvCxnSpPr>
                <p:cNvPr id="271" name="Straight Arrow Connector 178">
                  <a:extLst>
                    <a:ext uri="{FF2B5EF4-FFF2-40B4-BE49-F238E27FC236}">
                      <a16:creationId xmlns:a16="http://schemas.microsoft.com/office/drawing/2014/main" id="{8A3E84E8-7E73-442F-92DD-28AB4D0D5B94}"/>
                    </a:ext>
                  </a:extLst>
                </p:cNvPr>
                <p:cNvCxnSpPr>
                  <a:cxnSpLocks/>
                  <a:stCxn id="267" idx="2"/>
                  <a:endCxn id="264" idx="0"/>
                </p:cNvCxnSpPr>
                <p:nvPr/>
              </p:nvCxnSpPr>
              <p:spPr>
                <a:xfrm>
                  <a:off x="2240117" y="3246030"/>
                  <a:ext cx="1702211" cy="549856"/>
                </a:xfrm>
                <a:prstGeom prst="straightConnector1">
                  <a:avLst/>
                </a:prstGeom>
                <a:noFill/>
                <a:ln w="6350" cap="flat" cmpd="sng" algn="ctr">
                  <a:solidFill>
                    <a:srgbClr val="11577F"/>
                  </a:solidFill>
                  <a:prstDash val="solid"/>
                  <a:miter lim="800000"/>
                  <a:tailEnd type="triangle"/>
                </a:ln>
                <a:effectLst/>
              </p:spPr>
            </p:cxnSp>
            <p:cxnSp>
              <p:nvCxnSpPr>
                <p:cNvPr id="272" name="Straight Arrow Connector 179">
                  <a:extLst>
                    <a:ext uri="{FF2B5EF4-FFF2-40B4-BE49-F238E27FC236}">
                      <a16:creationId xmlns:a16="http://schemas.microsoft.com/office/drawing/2014/main" id="{FC10C97A-830E-44B5-A1D6-C6F28F2B5B0D}"/>
                    </a:ext>
                  </a:extLst>
                </p:cNvPr>
                <p:cNvCxnSpPr>
                  <a:cxnSpLocks/>
                  <a:stCxn id="267" idx="2"/>
                  <a:endCxn id="270" idx="0"/>
                </p:cNvCxnSpPr>
                <p:nvPr/>
              </p:nvCxnSpPr>
              <p:spPr>
                <a:xfrm>
                  <a:off x="2240117" y="3246030"/>
                  <a:ext cx="711724" cy="549856"/>
                </a:xfrm>
                <a:prstGeom prst="straightConnector1">
                  <a:avLst/>
                </a:prstGeom>
                <a:noFill/>
                <a:ln w="6350" cap="flat" cmpd="sng" algn="ctr">
                  <a:solidFill>
                    <a:srgbClr val="11577F"/>
                  </a:solidFill>
                  <a:prstDash val="solid"/>
                  <a:miter lim="800000"/>
                  <a:tailEnd type="triangle"/>
                </a:ln>
                <a:effectLst/>
              </p:spPr>
            </p:cxnSp>
            <p:cxnSp>
              <p:nvCxnSpPr>
                <p:cNvPr id="273" name="Straight Arrow Connector 184">
                  <a:extLst>
                    <a:ext uri="{FF2B5EF4-FFF2-40B4-BE49-F238E27FC236}">
                      <a16:creationId xmlns:a16="http://schemas.microsoft.com/office/drawing/2014/main" id="{DCA0A79A-092C-471B-BBEA-CE2C2021D27E}"/>
                    </a:ext>
                  </a:extLst>
                </p:cNvPr>
                <p:cNvCxnSpPr>
                  <a:cxnSpLocks/>
                  <a:stCxn id="267" idx="2"/>
                  <a:endCxn id="269" idx="0"/>
                </p:cNvCxnSpPr>
                <p:nvPr/>
              </p:nvCxnSpPr>
              <p:spPr>
                <a:xfrm flipH="1">
                  <a:off x="1777408" y="3246030"/>
                  <a:ext cx="462709" cy="551597"/>
                </a:xfrm>
                <a:prstGeom prst="straightConnector1">
                  <a:avLst/>
                </a:prstGeom>
                <a:noFill/>
                <a:ln w="6350" cap="flat" cmpd="sng" algn="ctr">
                  <a:solidFill>
                    <a:srgbClr val="11577F"/>
                  </a:solidFill>
                  <a:prstDash val="solid"/>
                  <a:miter lim="800000"/>
                  <a:tailEnd type="triangle"/>
                </a:ln>
                <a:effectLst/>
              </p:spPr>
            </p:cxnSp>
            <p:cxnSp>
              <p:nvCxnSpPr>
                <p:cNvPr id="274" name="Straight Arrow Connector 187">
                  <a:extLst>
                    <a:ext uri="{FF2B5EF4-FFF2-40B4-BE49-F238E27FC236}">
                      <a16:creationId xmlns:a16="http://schemas.microsoft.com/office/drawing/2014/main" id="{103A57A6-7727-4CBB-B23F-FD7BC2FD6EAB}"/>
                    </a:ext>
                  </a:extLst>
                </p:cNvPr>
                <p:cNvCxnSpPr>
                  <a:cxnSpLocks/>
                  <a:stCxn id="267" idx="2"/>
                  <a:endCxn id="263" idx="0"/>
                </p:cNvCxnSpPr>
                <p:nvPr/>
              </p:nvCxnSpPr>
              <p:spPr>
                <a:xfrm flipH="1">
                  <a:off x="627367" y="3246030"/>
                  <a:ext cx="1612750" cy="551597"/>
                </a:xfrm>
                <a:prstGeom prst="straightConnector1">
                  <a:avLst/>
                </a:prstGeom>
                <a:noFill/>
                <a:ln w="6350" cap="flat" cmpd="sng" algn="ctr">
                  <a:solidFill>
                    <a:srgbClr val="11577F"/>
                  </a:solidFill>
                  <a:prstDash val="solid"/>
                  <a:miter lim="800000"/>
                  <a:tailEnd type="triangle"/>
                </a:ln>
                <a:effectLst/>
              </p:spPr>
            </p:cxnSp>
            <p:sp>
              <p:nvSpPr>
                <p:cNvPr id="275" name="TextBox 180">
                  <a:extLst>
                    <a:ext uri="{FF2B5EF4-FFF2-40B4-BE49-F238E27FC236}">
                      <a16:creationId xmlns:a16="http://schemas.microsoft.com/office/drawing/2014/main" id="{631B67B8-AA8A-43E7-B5E0-F57CAA02B2E3}"/>
                    </a:ext>
                  </a:extLst>
                </p:cNvPr>
                <p:cNvSpPr txBox="1"/>
                <p:nvPr/>
              </p:nvSpPr>
              <p:spPr>
                <a:xfrm>
                  <a:off x="2843773" y="1974027"/>
                  <a:ext cx="1225104" cy="607071"/>
                </a:xfrm>
                <a:prstGeom prst="rect">
                  <a:avLst/>
                </a:prstGeom>
                <a:solidFill>
                  <a:sysClr val="window" lastClr="FFFFFF"/>
                </a:solidFill>
              </p:spPr>
              <p:txBody>
                <a:bodyPr wrap="square" lIns="144000" tIns="96000" rIns="144000" bIns="96000" rtlCol="0">
                  <a:spAutoFit/>
                </a:bodyPr>
                <a:lstStyle/>
                <a:p>
                  <a:pPr algn="ctr" defTabSz="1219170">
                    <a:defRPr/>
                  </a:pPr>
                  <a:r>
                    <a:rPr lang="fr-FR" sz="2000" kern="0">
                      <a:solidFill>
                        <a:srgbClr val="002060"/>
                      </a:solidFill>
                      <a:ea typeface="Geneva" charset="-128"/>
                    </a:rPr>
                    <a:t>Site dmp.fr</a:t>
                  </a:r>
                </a:p>
              </p:txBody>
            </p:sp>
            <p:sp>
              <p:nvSpPr>
                <p:cNvPr id="276" name="Rectangle 275">
                  <a:extLst>
                    <a:ext uri="{FF2B5EF4-FFF2-40B4-BE49-F238E27FC236}">
                      <a16:creationId xmlns:a16="http://schemas.microsoft.com/office/drawing/2014/main" id="{D458019C-A166-4AE3-99AD-F8E2D95535F1}"/>
                    </a:ext>
                  </a:extLst>
                </p:cNvPr>
                <p:cNvSpPr/>
                <p:nvPr/>
              </p:nvSpPr>
              <p:spPr>
                <a:xfrm>
                  <a:off x="1853116" y="1052749"/>
                  <a:ext cx="774000" cy="900000"/>
                </a:xfrm>
                <a:prstGeom prst="rect">
                  <a:avLst/>
                </a:prstGeom>
                <a:solidFill>
                  <a:sysClr val="window" lastClr="FFFFFF"/>
                </a:solidFill>
                <a:ln w="12700" cap="flat" cmpd="sng" algn="ctr">
                  <a:no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grpSp>
        </p:grpSp>
        <p:grpSp>
          <p:nvGrpSpPr>
            <p:cNvPr id="246" name="Group 188">
              <a:extLst>
                <a:ext uri="{FF2B5EF4-FFF2-40B4-BE49-F238E27FC236}">
                  <a16:creationId xmlns:a16="http://schemas.microsoft.com/office/drawing/2014/main" id="{7CB69F50-95A2-4C1D-A7CC-7A19140048E6}"/>
                </a:ext>
              </a:extLst>
            </p:cNvPr>
            <p:cNvGrpSpPr>
              <a:grpSpLocks noChangeAspect="1"/>
            </p:cNvGrpSpPr>
            <p:nvPr/>
          </p:nvGrpSpPr>
          <p:grpSpPr>
            <a:xfrm>
              <a:off x="1885542" y="1109351"/>
              <a:ext cx="709148" cy="1030351"/>
              <a:chOff x="7229336" y="3011905"/>
              <a:chExt cx="1296680" cy="1884001"/>
            </a:xfrm>
          </p:grpSpPr>
          <p:grpSp>
            <p:nvGrpSpPr>
              <p:cNvPr id="247" name="Group 189">
                <a:extLst>
                  <a:ext uri="{FF2B5EF4-FFF2-40B4-BE49-F238E27FC236}">
                    <a16:creationId xmlns:a16="http://schemas.microsoft.com/office/drawing/2014/main" id="{8FC06DCF-B12A-4807-ABA3-7F96BE91429B}"/>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257" name="Freeform 31">
                  <a:extLst>
                    <a:ext uri="{FF2B5EF4-FFF2-40B4-BE49-F238E27FC236}">
                      <a16:creationId xmlns:a16="http://schemas.microsoft.com/office/drawing/2014/main" id="{B36A301B-0476-4369-AD52-2A58C0216641}"/>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258" name="Freeform 32">
                  <a:extLst>
                    <a:ext uri="{FF2B5EF4-FFF2-40B4-BE49-F238E27FC236}">
                      <a16:creationId xmlns:a16="http://schemas.microsoft.com/office/drawing/2014/main" id="{D111928E-E492-499B-AF28-F5F71D91F14F}"/>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259" name="Freeform 33">
                  <a:extLst>
                    <a:ext uri="{FF2B5EF4-FFF2-40B4-BE49-F238E27FC236}">
                      <a16:creationId xmlns:a16="http://schemas.microsoft.com/office/drawing/2014/main" id="{F2DF50A3-A361-49A3-AE17-5AE110BF2141}"/>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260" name="Freeform 34">
                  <a:extLst>
                    <a:ext uri="{FF2B5EF4-FFF2-40B4-BE49-F238E27FC236}">
                      <a16:creationId xmlns:a16="http://schemas.microsoft.com/office/drawing/2014/main" id="{E1D46D63-AE2E-4ED6-8E07-590ADE8339EF}"/>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261" name="Freeform 35">
                  <a:extLst>
                    <a:ext uri="{FF2B5EF4-FFF2-40B4-BE49-F238E27FC236}">
                      <a16:creationId xmlns:a16="http://schemas.microsoft.com/office/drawing/2014/main" id="{67D34B53-C58D-4150-8B7C-2CFF4F646324}"/>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sp>
              <p:nvSpPr>
                <p:cNvPr id="262" name="Freeform 36">
                  <a:extLst>
                    <a:ext uri="{FF2B5EF4-FFF2-40B4-BE49-F238E27FC236}">
                      <a16:creationId xmlns:a16="http://schemas.microsoft.com/office/drawing/2014/main" id="{D53503F3-BA8B-47EF-99FB-712D46948662}"/>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grpSp>
            <p:nvGrpSpPr>
              <p:cNvPr id="248" name="Group 36">
                <a:extLst>
                  <a:ext uri="{FF2B5EF4-FFF2-40B4-BE49-F238E27FC236}">
                    <a16:creationId xmlns:a16="http://schemas.microsoft.com/office/drawing/2014/main" id="{CED0202B-ACED-44DF-9471-6C8052F5373C}"/>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251" name="Freeform 37">
                  <a:extLst>
                    <a:ext uri="{FF2B5EF4-FFF2-40B4-BE49-F238E27FC236}">
                      <a16:creationId xmlns:a16="http://schemas.microsoft.com/office/drawing/2014/main" id="{305E8272-8325-4F0A-8C5E-41F87FC81552}"/>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252" name="Freeform 38">
                  <a:extLst>
                    <a:ext uri="{FF2B5EF4-FFF2-40B4-BE49-F238E27FC236}">
                      <a16:creationId xmlns:a16="http://schemas.microsoft.com/office/drawing/2014/main" id="{BDC4D96C-C33D-4546-AB4B-297D39F8D559}"/>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253" name="Freeform 39">
                  <a:extLst>
                    <a:ext uri="{FF2B5EF4-FFF2-40B4-BE49-F238E27FC236}">
                      <a16:creationId xmlns:a16="http://schemas.microsoft.com/office/drawing/2014/main" id="{1F32B916-3636-4713-B02C-635A468E16BE}"/>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254" name="Freeform 40">
                  <a:extLst>
                    <a:ext uri="{FF2B5EF4-FFF2-40B4-BE49-F238E27FC236}">
                      <a16:creationId xmlns:a16="http://schemas.microsoft.com/office/drawing/2014/main" id="{FDAC1749-801E-466E-A371-8BC53007921E}"/>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255" name="Freeform 41">
                  <a:extLst>
                    <a:ext uri="{FF2B5EF4-FFF2-40B4-BE49-F238E27FC236}">
                      <a16:creationId xmlns:a16="http://schemas.microsoft.com/office/drawing/2014/main" id="{E1CC003E-021F-4A09-AB5B-A567B9738B52}"/>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sp>
              <p:nvSpPr>
                <p:cNvPr id="256" name="Freeform 42">
                  <a:extLst>
                    <a:ext uri="{FF2B5EF4-FFF2-40B4-BE49-F238E27FC236}">
                      <a16:creationId xmlns:a16="http://schemas.microsoft.com/office/drawing/2014/main" id="{732B74D9-92A8-445F-8F36-0D22961971BB}"/>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a:solidFill>
                      <a:srgbClr val="0C419A"/>
                    </a:solidFill>
                    <a:ea typeface="Geneva" charset="-128"/>
                  </a:endParaRPr>
                </a:p>
              </p:txBody>
            </p:sp>
          </p:grpSp>
          <p:sp>
            <p:nvSpPr>
              <p:cNvPr id="249" name="Rectangle 248">
                <a:extLst>
                  <a:ext uri="{FF2B5EF4-FFF2-40B4-BE49-F238E27FC236}">
                    <a16:creationId xmlns:a16="http://schemas.microsoft.com/office/drawing/2014/main" id="{5C99B30D-2AC6-43D8-89F5-EB671A59C5F2}"/>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sp>
            <p:nvSpPr>
              <p:cNvPr id="250" name="Freeform 32">
                <a:extLst>
                  <a:ext uri="{FF2B5EF4-FFF2-40B4-BE49-F238E27FC236}">
                    <a16:creationId xmlns:a16="http://schemas.microsoft.com/office/drawing/2014/main" id="{BC9B9F2C-031E-4AA6-9E8E-A9CBB219CABA}"/>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IN" sz="2400" kern="0">
                  <a:solidFill>
                    <a:srgbClr val="0C419A"/>
                  </a:solidFill>
                  <a:ea typeface="Geneva" charset="-128"/>
                </a:endParaRPr>
              </a:p>
            </p:txBody>
          </p:sp>
        </p:grpSp>
      </p:grpSp>
      <p:sp>
        <p:nvSpPr>
          <p:cNvPr id="277" name="Multiplication Sign 243">
            <a:extLst>
              <a:ext uri="{FF2B5EF4-FFF2-40B4-BE49-F238E27FC236}">
                <a16:creationId xmlns:a16="http://schemas.microsoft.com/office/drawing/2014/main" id="{7BB6E70C-D9D3-41D4-887F-8EF32460B77E}"/>
              </a:ext>
            </a:extLst>
          </p:cNvPr>
          <p:cNvSpPr>
            <a:spLocks noChangeAspect="1"/>
          </p:cNvSpPr>
          <p:nvPr/>
        </p:nvSpPr>
        <p:spPr>
          <a:xfrm>
            <a:off x="6424627" y="5331220"/>
            <a:ext cx="927179" cy="960000"/>
          </a:xfrm>
          <a:prstGeom prst="mathMultiply">
            <a:avLst>
              <a:gd name="adj1" fmla="val 9957"/>
            </a:avLst>
          </a:prstGeom>
          <a:solidFill>
            <a:srgbClr val="C74E5A"/>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sp>
        <p:nvSpPr>
          <p:cNvPr id="278" name="Multiplication Sign 244">
            <a:extLst>
              <a:ext uri="{FF2B5EF4-FFF2-40B4-BE49-F238E27FC236}">
                <a16:creationId xmlns:a16="http://schemas.microsoft.com/office/drawing/2014/main" id="{06290752-69D2-47FE-B9DE-77FE331356EF}"/>
              </a:ext>
            </a:extLst>
          </p:cNvPr>
          <p:cNvSpPr>
            <a:spLocks noChangeAspect="1"/>
          </p:cNvSpPr>
          <p:nvPr/>
        </p:nvSpPr>
        <p:spPr>
          <a:xfrm>
            <a:off x="7872082" y="5319116"/>
            <a:ext cx="927179" cy="960000"/>
          </a:xfrm>
          <a:prstGeom prst="mathMultiply">
            <a:avLst>
              <a:gd name="adj1" fmla="val 9957"/>
            </a:avLst>
          </a:prstGeom>
          <a:solidFill>
            <a:srgbClr val="C74E5A"/>
          </a:solidFill>
          <a:ln w="12700" cap="flat" cmpd="sng" algn="ctr">
            <a:solidFill>
              <a:sysClr val="window" lastClr="FFFFFF"/>
            </a:solidFill>
            <a:prstDash val="solid"/>
            <a:miter lim="800000"/>
          </a:ln>
          <a:effectLst/>
        </p:spPr>
        <p:txBody>
          <a:bodyPr rtlCol="0" anchor="ctr"/>
          <a:lstStyle/>
          <a:p>
            <a:pPr algn="ctr" defTabSz="1219170">
              <a:defRPr/>
            </a:pPr>
            <a:endParaRPr lang="fr-FR" sz="2400" kern="0">
              <a:solidFill>
                <a:prstClr val="white"/>
              </a:solidFill>
              <a:ea typeface="Geneva" charset="-128"/>
            </a:endParaRPr>
          </a:p>
        </p:txBody>
      </p:sp>
      <p:sp>
        <p:nvSpPr>
          <p:cNvPr id="279" name="Arrow: Chevron 212">
            <a:extLst>
              <a:ext uri="{FF2B5EF4-FFF2-40B4-BE49-F238E27FC236}">
                <a16:creationId xmlns:a16="http://schemas.microsoft.com/office/drawing/2014/main" id="{B4DC4F25-2A68-4691-A0E5-28254E99B109}"/>
              </a:ext>
            </a:extLst>
          </p:cNvPr>
          <p:cNvSpPr/>
          <p:nvPr/>
        </p:nvSpPr>
        <p:spPr>
          <a:xfrm>
            <a:off x="5828375" y="1159748"/>
            <a:ext cx="557597" cy="4947963"/>
          </a:xfrm>
          <a:prstGeom prst="chevron">
            <a:avLst>
              <a:gd name="adj" fmla="val 83827"/>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fr-FR" sz="32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280" name="TextBox 318">
            <a:extLst>
              <a:ext uri="{FF2B5EF4-FFF2-40B4-BE49-F238E27FC236}">
                <a16:creationId xmlns:a16="http://schemas.microsoft.com/office/drawing/2014/main" id="{AB2A2768-D9E8-4F36-8FB0-23128F070212}"/>
              </a:ext>
            </a:extLst>
          </p:cNvPr>
          <p:cNvSpPr txBox="1"/>
          <p:nvPr/>
        </p:nvSpPr>
        <p:spPr>
          <a:xfrm>
            <a:off x="1072453" y="1046445"/>
            <a:ext cx="3837560" cy="584775"/>
          </a:xfrm>
          <a:prstGeom prst="rect">
            <a:avLst/>
          </a:prstGeom>
          <a:noFill/>
        </p:spPr>
        <p:txBody>
          <a:bodyPr wrap="square" rtlCol="0">
            <a:spAutoFit/>
          </a:bodyPr>
          <a:lstStyle/>
          <a:p>
            <a:pPr algn="ctr" defTabSz="1219170"/>
            <a:r>
              <a:rPr lang="fr-FR" sz="1600" b="1">
                <a:solidFill>
                  <a:srgbClr val="11577F"/>
                </a:solidFill>
                <a:ea typeface="Geneva" charset="-128"/>
              </a:rPr>
              <a:t>Professionnel de santé  dont le patient a un DMP</a:t>
            </a:r>
          </a:p>
        </p:txBody>
      </p:sp>
      <p:sp>
        <p:nvSpPr>
          <p:cNvPr id="281" name="TextBox 319">
            <a:extLst>
              <a:ext uri="{FF2B5EF4-FFF2-40B4-BE49-F238E27FC236}">
                <a16:creationId xmlns:a16="http://schemas.microsoft.com/office/drawing/2014/main" id="{85BC5CD2-5DEE-4649-9D83-8285BF7C82F7}"/>
              </a:ext>
            </a:extLst>
          </p:cNvPr>
          <p:cNvSpPr txBox="1"/>
          <p:nvPr/>
        </p:nvSpPr>
        <p:spPr>
          <a:xfrm>
            <a:off x="7161760" y="1027973"/>
            <a:ext cx="3754566" cy="584775"/>
          </a:xfrm>
          <a:prstGeom prst="rect">
            <a:avLst/>
          </a:prstGeom>
          <a:noFill/>
        </p:spPr>
        <p:txBody>
          <a:bodyPr wrap="square" rtlCol="0">
            <a:spAutoFit/>
          </a:bodyPr>
          <a:lstStyle/>
          <a:p>
            <a:pPr algn="ctr" defTabSz="1219170"/>
            <a:r>
              <a:rPr lang="fr-FR" sz="1600" b="1">
                <a:solidFill>
                  <a:srgbClr val="E73083"/>
                </a:solidFill>
                <a:ea typeface="Geneva" charset="-128"/>
              </a:rPr>
              <a:t>Professionnel de santé dont le patient a un profil Mon espace santé</a:t>
            </a:r>
          </a:p>
        </p:txBody>
      </p:sp>
      <p:sp>
        <p:nvSpPr>
          <p:cNvPr id="282" name="Rectangle 281"/>
          <p:cNvSpPr/>
          <p:nvPr/>
        </p:nvSpPr>
        <p:spPr>
          <a:xfrm>
            <a:off x="604259" y="6174327"/>
            <a:ext cx="1622560" cy="276999"/>
          </a:xfrm>
          <a:prstGeom prst="rect">
            <a:avLst/>
          </a:prstGeom>
        </p:spPr>
        <p:txBody>
          <a:bodyPr wrap="none">
            <a:spAutoFit/>
          </a:bodyPr>
          <a:lstStyle/>
          <a:p>
            <a:pPr defTabSz="1219170" fontAlgn="base">
              <a:spcBef>
                <a:spcPct val="0"/>
              </a:spcBef>
              <a:spcAft>
                <a:spcPct val="0"/>
              </a:spcAft>
            </a:pPr>
            <a:r>
              <a:rPr lang="fr-FR" sz="1200">
                <a:solidFill>
                  <a:srgbClr val="2A9CA9"/>
                </a:solidFill>
                <a:ea typeface="Geneva" charset="-128"/>
              </a:rPr>
              <a:t>*jusqu’au 30/06/2021</a:t>
            </a:r>
            <a:endParaRPr lang="fr-FR" sz="1200">
              <a:solidFill>
                <a:prstClr val="black"/>
              </a:solidFill>
              <a:ea typeface="Geneva" charset="-128"/>
            </a:endParaRPr>
          </a:p>
        </p:txBody>
      </p:sp>
      <p:sp>
        <p:nvSpPr>
          <p:cNvPr id="283" name="Rectangle à coins arrondis 282"/>
          <p:cNvSpPr/>
          <p:nvPr/>
        </p:nvSpPr>
        <p:spPr>
          <a:xfrm rot="20700000">
            <a:off x="182376" y="1523430"/>
            <a:ext cx="1391952" cy="321050"/>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panose="020B0604020202020204"/>
                <a:ea typeface="+mn-ea"/>
                <a:cs typeface="+mn-cs"/>
              </a:rPr>
              <a:t>AVANT</a:t>
            </a:r>
          </a:p>
        </p:txBody>
      </p:sp>
      <p:sp>
        <p:nvSpPr>
          <p:cNvPr id="284" name="Rectangle à coins arrondis 283"/>
          <p:cNvSpPr/>
          <p:nvPr/>
        </p:nvSpPr>
        <p:spPr>
          <a:xfrm rot="20700000">
            <a:off x="5618530" y="1429709"/>
            <a:ext cx="1391952" cy="321050"/>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panose="020B0604020202020204"/>
                <a:ea typeface="+mn-ea"/>
                <a:cs typeface="+mn-cs"/>
              </a:rPr>
              <a:t>MAINTENANT</a:t>
            </a:r>
          </a:p>
        </p:txBody>
      </p:sp>
    </p:spTree>
    <p:extLst>
      <p:ext uri="{BB962C8B-B14F-4D97-AF65-F5344CB8AC3E}">
        <p14:creationId xmlns:p14="http://schemas.microsoft.com/office/powerpoint/2010/main" val="41013169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1"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Focus sur le DMP</a:t>
            </a:r>
          </a:p>
        </p:txBody>
      </p:sp>
      <p:sp>
        <p:nvSpPr>
          <p:cNvPr id="44" name="Rectangle 43">
            <a:extLst>
              <a:ext uri="{FF2B5EF4-FFF2-40B4-BE49-F238E27FC236}">
                <a16:creationId xmlns:a16="http://schemas.microsoft.com/office/drawing/2014/main" id="{668ECF74-F9C1-4037-BCBB-3915AC73C949}"/>
              </a:ext>
            </a:extLst>
          </p:cNvPr>
          <p:cNvSpPr>
            <a:spLocks noChangeAspect="1"/>
          </p:cNvSpPr>
          <p:nvPr/>
        </p:nvSpPr>
        <p:spPr bwMode="auto">
          <a:xfrm>
            <a:off x="1208629" y="4383475"/>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Certificats</a:t>
            </a:r>
          </a:p>
        </p:txBody>
      </p:sp>
      <p:sp>
        <p:nvSpPr>
          <p:cNvPr id="45" name="Rectangle 44">
            <a:extLst>
              <a:ext uri="{FF2B5EF4-FFF2-40B4-BE49-F238E27FC236}">
                <a16:creationId xmlns:a16="http://schemas.microsoft.com/office/drawing/2014/main" id="{67F66229-3804-4562-BD00-AD9E19BFEBEF}"/>
              </a:ext>
            </a:extLst>
          </p:cNvPr>
          <p:cNvSpPr>
            <a:spLocks noChangeAspect="1"/>
          </p:cNvSpPr>
          <p:nvPr/>
        </p:nvSpPr>
        <p:spPr bwMode="auto">
          <a:xfrm>
            <a:off x="2372306" y="2102906"/>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Traitement</a:t>
            </a:r>
          </a:p>
        </p:txBody>
      </p:sp>
      <p:sp>
        <p:nvSpPr>
          <p:cNvPr id="46" name="Rectangle 45">
            <a:extLst>
              <a:ext uri="{FF2B5EF4-FFF2-40B4-BE49-F238E27FC236}">
                <a16:creationId xmlns:a16="http://schemas.microsoft.com/office/drawing/2014/main" id="{DCEAFC57-F8BA-43F3-86FE-911F66265B9C}"/>
              </a:ext>
            </a:extLst>
          </p:cNvPr>
          <p:cNvSpPr>
            <a:spLocks noChangeAspect="1"/>
          </p:cNvSpPr>
          <p:nvPr/>
        </p:nvSpPr>
        <p:spPr bwMode="auto">
          <a:xfrm>
            <a:off x="1208629" y="2102906"/>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Synthèse</a:t>
            </a:r>
          </a:p>
        </p:txBody>
      </p:sp>
      <p:sp>
        <p:nvSpPr>
          <p:cNvPr id="47" name="Rectangle 46">
            <a:extLst>
              <a:ext uri="{FF2B5EF4-FFF2-40B4-BE49-F238E27FC236}">
                <a16:creationId xmlns:a16="http://schemas.microsoft.com/office/drawing/2014/main" id="{7D93F841-81B0-4B03-ADB0-580077D914FC}"/>
              </a:ext>
            </a:extLst>
          </p:cNvPr>
          <p:cNvSpPr>
            <a:spLocks noChangeAspect="1"/>
          </p:cNvSpPr>
          <p:nvPr/>
        </p:nvSpPr>
        <p:spPr bwMode="auto">
          <a:xfrm>
            <a:off x="1208629" y="3243191"/>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Imagerie</a:t>
            </a:r>
          </a:p>
        </p:txBody>
      </p:sp>
      <p:sp>
        <p:nvSpPr>
          <p:cNvPr id="48" name="Rectangle 47">
            <a:extLst>
              <a:ext uri="{FF2B5EF4-FFF2-40B4-BE49-F238E27FC236}">
                <a16:creationId xmlns:a16="http://schemas.microsoft.com/office/drawing/2014/main" id="{2A31E92C-9025-4536-8B5B-804EFC6253BF}"/>
              </a:ext>
            </a:extLst>
          </p:cNvPr>
          <p:cNvSpPr>
            <a:spLocks noChangeAspect="1"/>
          </p:cNvSpPr>
          <p:nvPr/>
        </p:nvSpPr>
        <p:spPr bwMode="auto">
          <a:xfrm>
            <a:off x="2372306" y="4388169"/>
            <a:ext cx="1080000" cy="1080000"/>
          </a:xfrm>
          <a:prstGeom prst="rect">
            <a:avLst/>
          </a:prstGeom>
          <a:solidFill>
            <a:srgbClr val="77B9AC"/>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Données de remboursement</a:t>
            </a:r>
          </a:p>
        </p:txBody>
      </p:sp>
      <p:sp>
        <p:nvSpPr>
          <p:cNvPr id="49" name="Rectangle 48">
            <a:extLst>
              <a:ext uri="{FF2B5EF4-FFF2-40B4-BE49-F238E27FC236}">
                <a16:creationId xmlns:a16="http://schemas.microsoft.com/office/drawing/2014/main" id="{16FC06BA-44D4-4B62-961A-B14B43C1A55C}"/>
              </a:ext>
            </a:extLst>
          </p:cNvPr>
          <p:cNvSpPr>
            <a:spLocks noChangeAspect="1"/>
          </p:cNvSpPr>
          <p:nvPr/>
        </p:nvSpPr>
        <p:spPr bwMode="auto">
          <a:xfrm>
            <a:off x="2372306" y="3245538"/>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Comptes Rendus</a:t>
            </a:r>
          </a:p>
        </p:txBody>
      </p:sp>
      <p:sp>
        <p:nvSpPr>
          <p:cNvPr id="50" name="Rectangle 49">
            <a:extLst>
              <a:ext uri="{FF2B5EF4-FFF2-40B4-BE49-F238E27FC236}">
                <a16:creationId xmlns:a16="http://schemas.microsoft.com/office/drawing/2014/main" id="{79BA315E-46DC-4211-8702-B4C1CEDF4FF6}"/>
              </a:ext>
            </a:extLst>
          </p:cNvPr>
          <p:cNvSpPr>
            <a:spLocks noChangeAspect="1"/>
          </p:cNvSpPr>
          <p:nvPr/>
        </p:nvSpPr>
        <p:spPr bwMode="auto">
          <a:xfrm>
            <a:off x="3535984" y="2105345"/>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Analyses</a:t>
            </a:r>
          </a:p>
        </p:txBody>
      </p:sp>
      <p:sp>
        <p:nvSpPr>
          <p:cNvPr id="51" name="Rectangle 50">
            <a:extLst>
              <a:ext uri="{FF2B5EF4-FFF2-40B4-BE49-F238E27FC236}">
                <a16:creationId xmlns:a16="http://schemas.microsoft.com/office/drawing/2014/main" id="{D3617B79-7F9B-412F-BEFB-BEC823C69A30}"/>
              </a:ext>
            </a:extLst>
          </p:cNvPr>
          <p:cNvSpPr>
            <a:spLocks noChangeAspect="1"/>
          </p:cNvSpPr>
          <p:nvPr/>
        </p:nvSpPr>
        <p:spPr bwMode="auto">
          <a:xfrm>
            <a:off x="3535984" y="3246757"/>
            <a:ext cx="1080000" cy="1080000"/>
          </a:xfrm>
          <a:prstGeom prst="rect">
            <a:avLst/>
          </a:prstGeom>
          <a:solidFill>
            <a:srgbClr val="E2795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Prévention</a:t>
            </a:r>
          </a:p>
        </p:txBody>
      </p:sp>
      <p:sp>
        <p:nvSpPr>
          <p:cNvPr id="52" name="Rectangle 51">
            <a:extLst>
              <a:ext uri="{FF2B5EF4-FFF2-40B4-BE49-F238E27FC236}">
                <a16:creationId xmlns:a16="http://schemas.microsoft.com/office/drawing/2014/main" id="{76B7DCAA-CF6D-4118-BDAF-9F35D1869955}"/>
              </a:ext>
            </a:extLst>
          </p:cNvPr>
          <p:cNvSpPr>
            <a:spLocks noChangeAspect="1"/>
          </p:cNvSpPr>
          <p:nvPr/>
        </p:nvSpPr>
        <p:spPr bwMode="auto">
          <a:xfrm>
            <a:off x="3535984" y="4388169"/>
            <a:ext cx="1080000" cy="1080000"/>
          </a:xfrm>
          <a:prstGeom prst="rect">
            <a:avLst/>
          </a:prstGeom>
          <a:solidFill>
            <a:srgbClr val="346699"/>
          </a:solidFill>
          <a:ln>
            <a:noFill/>
          </a:ln>
          <a:effectLst/>
        </p:spPr>
        <p:txBody>
          <a:bodyPr vert="horz" wrap="square" lIns="94568" tIns="540000"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r>
              <a:rPr kumimoji="0" lang="fr-FR" sz="1270" b="0" i="0" u="none" strike="noStrike" kern="1200" cap="none" spc="0" normalizeH="0" baseline="0" noProof="0">
                <a:ln>
                  <a:noFill/>
                </a:ln>
                <a:solidFill>
                  <a:srgbClr val="FFFFFF"/>
                </a:solidFill>
                <a:effectLst/>
                <a:uLnTx/>
                <a:uFillTx/>
                <a:latin typeface="Arial" charset="0"/>
                <a:ea typeface="+mn-ea"/>
                <a:cs typeface="+mn-cs"/>
              </a:rPr>
              <a:t>Espace Personnel</a:t>
            </a:r>
          </a:p>
        </p:txBody>
      </p:sp>
      <p:sp>
        <p:nvSpPr>
          <p:cNvPr id="53" name="Rectangle 52">
            <a:extLst>
              <a:ext uri="{FF2B5EF4-FFF2-40B4-BE49-F238E27FC236}">
                <a16:creationId xmlns:a16="http://schemas.microsoft.com/office/drawing/2014/main" id="{C2964A51-5601-4997-86C2-5117168D6FB2}"/>
              </a:ext>
            </a:extLst>
          </p:cNvPr>
          <p:cNvSpPr/>
          <p:nvPr/>
        </p:nvSpPr>
        <p:spPr>
          <a:xfrm>
            <a:off x="1146182" y="1298900"/>
            <a:ext cx="4087555" cy="594650"/>
          </a:xfrm>
          <a:prstGeom prst="rect">
            <a:avLst/>
          </a:prstGeom>
        </p:spPr>
        <p:txBody>
          <a:bodyPr wrap="square">
            <a:spAutoFit/>
          </a:bodyPr>
          <a:lstStyle/>
          <a:p>
            <a:pPr marL="0" marR="0" lvl="1" indent="0" algn="l" defTabSz="829178" rtl="0" eaLnBrk="1" fontAlgn="auto" latinLnBrk="0" hangingPunct="1">
              <a:lnSpc>
                <a:spcPct val="100000"/>
              </a:lnSpc>
              <a:spcBef>
                <a:spcPts val="0"/>
              </a:spcBef>
              <a:spcAft>
                <a:spcPts val="0"/>
              </a:spcAft>
              <a:buClr>
                <a:srgbClr val="006CB7"/>
              </a:buClr>
              <a:buSzPct val="100000"/>
              <a:buFontTx/>
              <a:buNone/>
              <a:tabLst/>
              <a:defRPr/>
            </a:pPr>
            <a:r>
              <a:rPr kumimoji="0" lang="fr-FR" sz="1632" b="1" i="0" u="none" strike="noStrike" kern="0" cap="none" spc="0" normalizeH="0" baseline="0" noProof="0">
                <a:ln>
                  <a:noFill/>
                </a:ln>
                <a:solidFill>
                  <a:srgbClr val="346699"/>
                </a:solidFill>
                <a:effectLst/>
                <a:uLnTx/>
                <a:uFillTx/>
                <a:latin typeface="Arial" panose="020B0604020202020204"/>
                <a:ea typeface="+mn-ea"/>
                <a:cs typeface="Calibri" panose="020F0502020204030204" pitchFamily="34" charset="0"/>
              </a:rPr>
              <a:t>Le DMP, un carnet de santé numérique organisé en 9 espaces distincts</a:t>
            </a:r>
          </a:p>
        </p:txBody>
      </p:sp>
      <p:sp>
        <p:nvSpPr>
          <p:cNvPr id="54" name="Freeform 53">
            <a:extLst>
              <a:ext uri="{FF2B5EF4-FFF2-40B4-BE49-F238E27FC236}">
                <a16:creationId xmlns:a16="http://schemas.microsoft.com/office/drawing/2014/main" id="{C05BAE87-3E9C-441D-9709-BDCA2F91107E}"/>
              </a:ext>
            </a:extLst>
          </p:cNvPr>
          <p:cNvSpPr>
            <a:spLocks noEditPoints="1"/>
          </p:cNvSpPr>
          <p:nvPr/>
        </p:nvSpPr>
        <p:spPr bwMode="auto">
          <a:xfrm>
            <a:off x="2716437" y="2199545"/>
            <a:ext cx="391738" cy="391738"/>
          </a:xfrm>
          <a:custGeom>
            <a:avLst/>
            <a:gdLst>
              <a:gd name="T0" fmla="*/ 140 w 140"/>
              <a:gd name="T1" fmla="*/ 35 h 143"/>
              <a:gd name="T2" fmla="*/ 133 w 140"/>
              <a:gd name="T3" fmla="*/ 14 h 143"/>
              <a:gd name="T4" fmla="*/ 130 w 140"/>
              <a:gd name="T5" fmla="*/ 11 h 143"/>
              <a:gd name="T6" fmla="*/ 105 w 140"/>
              <a:gd name="T7" fmla="*/ 0 h 143"/>
              <a:gd name="T8" fmla="*/ 82 w 140"/>
              <a:gd name="T9" fmla="*/ 8 h 143"/>
              <a:gd name="T10" fmla="*/ 80 w 140"/>
              <a:gd name="T11" fmla="*/ 10 h 143"/>
              <a:gd name="T12" fmla="*/ 11 w 140"/>
              <a:gd name="T13" fmla="*/ 79 h 143"/>
              <a:gd name="T14" fmla="*/ 0 w 140"/>
              <a:gd name="T15" fmla="*/ 106 h 143"/>
              <a:gd name="T16" fmla="*/ 4 w 140"/>
              <a:gd name="T17" fmla="*/ 120 h 143"/>
              <a:gd name="T18" fmla="*/ 11 w 140"/>
              <a:gd name="T19" fmla="*/ 129 h 143"/>
              <a:gd name="T20" fmla="*/ 61 w 140"/>
              <a:gd name="T21" fmla="*/ 129 h 143"/>
              <a:gd name="T22" fmla="*/ 130 w 140"/>
              <a:gd name="T23" fmla="*/ 60 h 143"/>
              <a:gd name="T24" fmla="*/ 140 w 140"/>
              <a:gd name="T25" fmla="*/ 35 h 143"/>
              <a:gd name="T26" fmla="*/ 91 w 140"/>
              <a:gd name="T27" fmla="*/ 86 h 143"/>
              <a:gd name="T28" fmla="*/ 88 w 140"/>
              <a:gd name="T29" fmla="*/ 88 h 143"/>
              <a:gd name="T30" fmla="*/ 73 w 140"/>
              <a:gd name="T31" fmla="*/ 81 h 143"/>
              <a:gd name="T32" fmla="*/ 55 w 140"/>
              <a:gd name="T33" fmla="*/ 65 h 143"/>
              <a:gd name="T34" fmla="*/ 27 w 140"/>
              <a:gd name="T35" fmla="*/ 93 h 143"/>
              <a:gd name="T36" fmla="*/ 21 w 140"/>
              <a:gd name="T37" fmla="*/ 125 h 143"/>
              <a:gd name="T38" fmla="*/ 18 w 140"/>
              <a:gd name="T39" fmla="*/ 123 h 143"/>
              <a:gd name="T40" fmla="*/ 18 w 140"/>
              <a:gd name="T41" fmla="*/ 86 h 143"/>
              <a:gd name="T42" fmla="*/ 87 w 140"/>
              <a:gd name="T43" fmla="*/ 17 h 143"/>
              <a:gd name="T44" fmla="*/ 123 w 140"/>
              <a:gd name="T45" fmla="*/ 17 h 143"/>
              <a:gd name="T46" fmla="*/ 123 w 140"/>
              <a:gd name="T47" fmla="*/ 54 h 143"/>
              <a:gd name="T48" fmla="*/ 91 w 140"/>
              <a:gd name="T49" fmla="*/ 8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3">
                <a:moveTo>
                  <a:pt x="140" y="35"/>
                </a:moveTo>
                <a:cubicBezTo>
                  <a:pt x="140" y="28"/>
                  <a:pt x="138" y="20"/>
                  <a:pt x="133" y="14"/>
                </a:cubicBezTo>
                <a:cubicBezTo>
                  <a:pt x="132" y="13"/>
                  <a:pt x="131" y="12"/>
                  <a:pt x="130" y="11"/>
                </a:cubicBezTo>
                <a:cubicBezTo>
                  <a:pt x="123" y="4"/>
                  <a:pt x="114" y="0"/>
                  <a:pt x="105" y="0"/>
                </a:cubicBezTo>
                <a:cubicBezTo>
                  <a:pt x="96" y="0"/>
                  <a:pt x="89" y="3"/>
                  <a:pt x="82" y="8"/>
                </a:cubicBezTo>
                <a:cubicBezTo>
                  <a:pt x="81" y="8"/>
                  <a:pt x="81" y="9"/>
                  <a:pt x="80" y="10"/>
                </a:cubicBezTo>
                <a:cubicBezTo>
                  <a:pt x="11" y="79"/>
                  <a:pt x="11" y="79"/>
                  <a:pt x="11" y="79"/>
                </a:cubicBezTo>
                <a:cubicBezTo>
                  <a:pt x="3" y="86"/>
                  <a:pt x="0" y="96"/>
                  <a:pt x="0" y="106"/>
                </a:cubicBezTo>
                <a:cubicBezTo>
                  <a:pt x="1" y="111"/>
                  <a:pt x="2" y="116"/>
                  <a:pt x="4" y="120"/>
                </a:cubicBezTo>
                <a:cubicBezTo>
                  <a:pt x="6" y="124"/>
                  <a:pt x="8" y="127"/>
                  <a:pt x="11" y="129"/>
                </a:cubicBezTo>
                <a:cubicBezTo>
                  <a:pt x="25" y="143"/>
                  <a:pt x="47" y="143"/>
                  <a:pt x="61" y="129"/>
                </a:cubicBezTo>
                <a:cubicBezTo>
                  <a:pt x="130" y="60"/>
                  <a:pt x="130" y="60"/>
                  <a:pt x="130" y="60"/>
                </a:cubicBezTo>
                <a:cubicBezTo>
                  <a:pt x="137" y="54"/>
                  <a:pt x="140" y="45"/>
                  <a:pt x="140" y="35"/>
                </a:cubicBezTo>
                <a:close/>
                <a:moveTo>
                  <a:pt x="91" y="86"/>
                </a:moveTo>
                <a:cubicBezTo>
                  <a:pt x="88" y="88"/>
                  <a:pt x="88" y="88"/>
                  <a:pt x="88" y="88"/>
                </a:cubicBezTo>
                <a:cubicBezTo>
                  <a:pt x="87" y="88"/>
                  <a:pt x="83" y="87"/>
                  <a:pt x="73" y="81"/>
                </a:cubicBezTo>
                <a:cubicBezTo>
                  <a:pt x="69" y="77"/>
                  <a:pt x="62" y="72"/>
                  <a:pt x="55" y="65"/>
                </a:cubicBezTo>
                <a:cubicBezTo>
                  <a:pt x="55" y="65"/>
                  <a:pt x="35" y="85"/>
                  <a:pt x="27" y="93"/>
                </a:cubicBezTo>
                <a:cubicBezTo>
                  <a:pt x="20" y="99"/>
                  <a:pt x="14" y="112"/>
                  <a:pt x="21" y="125"/>
                </a:cubicBezTo>
                <a:cubicBezTo>
                  <a:pt x="20" y="124"/>
                  <a:pt x="19" y="123"/>
                  <a:pt x="18" y="123"/>
                </a:cubicBezTo>
                <a:cubicBezTo>
                  <a:pt x="8" y="112"/>
                  <a:pt x="8" y="96"/>
                  <a:pt x="18" y="86"/>
                </a:cubicBezTo>
                <a:cubicBezTo>
                  <a:pt x="87" y="17"/>
                  <a:pt x="87" y="17"/>
                  <a:pt x="87" y="17"/>
                </a:cubicBezTo>
                <a:cubicBezTo>
                  <a:pt x="97" y="7"/>
                  <a:pt x="112" y="7"/>
                  <a:pt x="123" y="17"/>
                </a:cubicBezTo>
                <a:cubicBezTo>
                  <a:pt x="133" y="28"/>
                  <a:pt x="133" y="44"/>
                  <a:pt x="123" y="54"/>
                </a:cubicBezTo>
                <a:lnTo>
                  <a:pt x="91" y="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grpSp>
        <p:nvGrpSpPr>
          <p:cNvPr id="55" name="Group 30">
            <a:extLst>
              <a:ext uri="{FF2B5EF4-FFF2-40B4-BE49-F238E27FC236}">
                <a16:creationId xmlns:a16="http://schemas.microsoft.com/office/drawing/2014/main" id="{D0A2066F-B435-491E-9D56-036C8F87F3A5}"/>
              </a:ext>
            </a:extLst>
          </p:cNvPr>
          <p:cNvGrpSpPr>
            <a:grpSpLocks noChangeAspect="1"/>
          </p:cNvGrpSpPr>
          <p:nvPr/>
        </p:nvGrpSpPr>
        <p:grpSpPr>
          <a:xfrm>
            <a:off x="3939708" y="2207653"/>
            <a:ext cx="272552" cy="357994"/>
            <a:chOff x="2146300" y="3521076"/>
            <a:chExt cx="400050" cy="525463"/>
          </a:xfrm>
        </p:grpSpPr>
        <p:sp>
          <p:nvSpPr>
            <p:cNvPr id="56" name="Freeform 92">
              <a:extLst>
                <a:ext uri="{FF2B5EF4-FFF2-40B4-BE49-F238E27FC236}">
                  <a16:creationId xmlns:a16="http://schemas.microsoft.com/office/drawing/2014/main" id="{A6EF423D-77A0-4946-B48A-3B58C437992F}"/>
                </a:ext>
              </a:extLst>
            </p:cNvPr>
            <p:cNvSpPr>
              <a:spLocks noEditPoints="1"/>
            </p:cNvSpPr>
            <p:nvPr/>
          </p:nvSpPr>
          <p:spPr bwMode="auto">
            <a:xfrm>
              <a:off x="2254250" y="3521076"/>
              <a:ext cx="179387" cy="165100"/>
            </a:xfrm>
            <a:custGeom>
              <a:avLst/>
              <a:gdLst>
                <a:gd name="T0" fmla="*/ 24 w 48"/>
                <a:gd name="T1" fmla="*/ 44 h 44"/>
                <a:gd name="T2" fmla="*/ 48 w 48"/>
                <a:gd name="T3" fmla="*/ 32 h 44"/>
                <a:gd name="T4" fmla="*/ 48 w 48"/>
                <a:gd name="T5" fmla="*/ 32 h 44"/>
                <a:gd name="T6" fmla="*/ 48 w 48"/>
                <a:gd name="T7" fmla="*/ 17 h 44"/>
                <a:gd name="T8" fmla="*/ 39 w 48"/>
                <a:gd name="T9" fmla="*/ 17 h 44"/>
                <a:gd name="T10" fmla="*/ 24 w 48"/>
                <a:gd name="T11" fmla="*/ 0 h 44"/>
                <a:gd name="T12" fmla="*/ 10 w 48"/>
                <a:gd name="T13" fmla="*/ 17 h 44"/>
                <a:gd name="T14" fmla="*/ 0 w 48"/>
                <a:gd name="T15" fmla="*/ 17 h 44"/>
                <a:gd name="T16" fmla="*/ 0 w 48"/>
                <a:gd name="T17" fmla="*/ 32 h 44"/>
                <a:gd name="T18" fmla="*/ 24 w 48"/>
                <a:gd name="T19" fmla="*/ 44 h 44"/>
                <a:gd name="T20" fmla="*/ 24 w 48"/>
                <a:gd name="T21" fmla="*/ 9 h 44"/>
                <a:gd name="T22" fmla="*/ 31 w 48"/>
                <a:gd name="T23" fmla="*/ 17 h 44"/>
                <a:gd name="T24" fmla="*/ 24 w 48"/>
                <a:gd name="T25" fmla="*/ 25 h 44"/>
                <a:gd name="T26" fmla="*/ 18 w 48"/>
                <a:gd name="T27" fmla="*/ 17 h 44"/>
                <a:gd name="T28" fmla="*/ 24 w 48"/>
                <a:gd name="T2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4">
                  <a:moveTo>
                    <a:pt x="24" y="44"/>
                  </a:moveTo>
                  <a:cubicBezTo>
                    <a:pt x="47" y="44"/>
                    <a:pt x="48" y="32"/>
                    <a:pt x="48" y="32"/>
                  </a:cubicBezTo>
                  <a:cubicBezTo>
                    <a:pt x="48" y="32"/>
                    <a:pt x="48" y="32"/>
                    <a:pt x="48" y="32"/>
                  </a:cubicBezTo>
                  <a:cubicBezTo>
                    <a:pt x="48" y="17"/>
                    <a:pt x="48" y="17"/>
                    <a:pt x="48" y="17"/>
                  </a:cubicBezTo>
                  <a:cubicBezTo>
                    <a:pt x="39" y="17"/>
                    <a:pt x="39" y="17"/>
                    <a:pt x="39" y="17"/>
                  </a:cubicBezTo>
                  <a:cubicBezTo>
                    <a:pt x="39" y="8"/>
                    <a:pt x="32" y="0"/>
                    <a:pt x="24" y="0"/>
                  </a:cubicBezTo>
                  <a:cubicBezTo>
                    <a:pt x="16" y="0"/>
                    <a:pt x="10" y="8"/>
                    <a:pt x="10" y="17"/>
                  </a:cubicBezTo>
                  <a:cubicBezTo>
                    <a:pt x="0" y="17"/>
                    <a:pt x="0" y="17"/>
                    <a:pt x="0" y="17"/>
                  </a:cubicBezTo>
                  <a:cubicBezTo>
                    <a:pt x="0" y="32"/>
                    <a:pt x="0" y="32"/>
                    <a:pt x="0" y="32"/>
                  </a:cubicBezTo>
                  <a:cubicBezTo>
                    <a:pt x="0" y="32"/>
                    <a:pt x="1" y="44"/>
                    <a:pt x="24" y="44"/>
                  </a:cubicBezTo>
                  <a:close/>
                  <a:moveTo>
                    <a:pt x="24" y="9"/>
                  </a:moveTo>
                  <a:cubicBezTo>
                    <a:pt x="28" y="9"/>
                    <a:pt x="31" y="12"/>
                    <a:pt x="31" y="17"/>
                  </a:cubicBezTo>
                  <a:cubicBezTo>
                    <a:pt x="31" y="21"/>
                    <a:pt x="28" y="25"/>
                    <a:pt x="24" y="25"/>
                  </a:cubicBezTo>
                  <a:cubicBezTo>
                    <a:pt x="21" y="25"/>
                    <a:pt x="18" y="21"/>
                    <a:pt x="18" y="17"/>
                  </a:cubicBezTo>
                  <a:cubicBezTo>
                    <a:pt x="18" y="12"/>
                    <a:pt x="21" y="9"/>
                    <a:pt x="24" y="9"/>
                  </a:cubicBez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57" name="Freeform 93">
              <a:extLst>
                <a:ext uri="{FF2B5EF4-FFF2-40B4-BE49-F238E27FC236}">
                  <a16:creationId xmlns:a16="http://schemas.microsoft.com/office/drawing/2014/main" id="{F7B78C54-B42C-442C-8177-6234E60E0F59}"/>
                </a:ext>
              </a:extLst>
            </p:cNvPr>
            <p:cNvSpPr>
              <a:spLocks/>
            </p:cNvSpPr>
            <p:nvPr/>
          </p:nvSpPr>
          <p:spPr bwMode="auto">
            <a:xfrm>
              <a:off x="2146300" y="3584576"/>
              <a:ext cx="400050" cy="461963"/>
            </a:xfrm>
            <a:custGeom>
              <a:avLst/>
              <a:gdLst>
                <a:gd name="T0" fmla="*/ 99 w 107"/>
                <a:gd name="T1" fmla="*/ 0 h 123"/>
                <a:gd name="T2" fmla="*/ 94 w 107"/>
                <a:gd name="T3" fmla="*/ 0 h 123"/>
                <a:gd name="T4" fmla="*/ 94 w 107"/>
                <a:gd name="T5" fmla="*/ 15 h 123"/>
                <a:gd name="T6" fmla="*/ 94 w 107"/>
                <a:gd name="T7" fmla="*/ 16 h 123"/>
                <a:gd name="T8" fmla="*/ 94 w 107"/>
                <a:gd name="T9" fmla="*/ 111 h 123"/>
                <a:gd name="T10" fmla="*/ 94 w 107"/>
                <a:gd name="T11" fmla="*/ 111 h 123"/>
                <a:gd name="T12" fmla="*/ 12 w 107"/>
                <a:gd name="T13" fmla="*/ 111 h 123"/>
                <a:gd name="T14" fmla="*/ 12 w 107"/>
                <a:gd name="T15" fmla="*/ 16 h 123"/>
                <a:gd name="T16" fmla="*/ 12 w 107"/>
                <a:gd name="T17" fmla="*/ 15 h 123"/>
                <a:gd name="T18" fmla="*/ 12 w 107"/>
                <a:gd name="T19" fmla="*/ 0 h 123"/>
                <a:gd name="T20" fmla="*/ 9 w 107"/>
                <a:gd name="T21" fmla="*/ 0 h 123"/>
                <a:gd name="T22" fmla="*/ 0 w 107"/>
                <a:gd name="T23" fmla="*/ 9 h 123"/>
                <a:gd name="T24" fmla="*/ 0 w 107"/>
                <a:gd name="T25" fmla="*/ 113 h 123"/>
                <a:gd name="T26" fmla="*/ 9 w 107"/>
                <a:gd name="T27" fmla="*/ 123 h 123"/>
                <a:gd name="T28" fmla="*/ 49 w 107"/>
                <a:gd name="T29" fmla="*/ 123 h 123"/>
                <a:gd name="T30" fmla="*/ 57 w 107"/>
                <a:gd name="T31" fmla="*/ 123 h 123"/>
                <a:gd name="T32" fmla="*/ 98 w 107"/>
                <a:gd name="T33" fmla="*/ 123 h 123"/>
                <a:gd name="T34" fmla="*/ 107 w 107"/>
                <a:gd name="T35" fmla="*/ 113 h 123"/>
                <a:gd name="T36" fmla="*/ 107 w 107"/>
                <a:gd name="T37" fmla="*/ 9 h 123"/>
                <a:gd name="T38" fmla="*/ 99 w 107"/>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23">
                  <a:moveTo>
                    <a:pt x="99" y="0"/>
                  </a:moveTo>
                  <a:cubicBezTo>
                    <a:pt x="94" y="0"/>
                    <a:pt x="94" y="0"/>
                    <a:pt x="94" y="0"/>
                  </a:cubicBezTo>
                  <a:cubicBezTo>
                    <a:pt x="94" y="15"/>
                    <a:pt x="94" y="15"/>
                    <a:pt x="94" y="15"/>
                  </a:cubicBezTo>
                  <a:cubicBezTo>
                    <a:pt x="94" y="16"/>
                    <a:pt x="94" y="16"/>
                    <a:pt x="94" y="16"/>
                  </a:cubicBezTo>
                  <a:cubicBezTo>
                    <a:pt x="94" y="111"/>
                    <a:pt x="94" y="111"/>
                    <a:pt x="94" y="111"/>
                  </a:cubicBezTo>
                  <a:cubicBezTo>
                    <a:pt x="94" y="111"/>
                    <a:pt x="94" y="111"/>
                    <a:pt x="94" y="111"/>
                  </a:cubicBezTo>
                  <a:cubicBezTo>
                    <a:pt x="12" y="111"/>
                    <a:pt x="12" y="111"/>
                    <a:pt x="12" y="111"/>
                  </a:cubicBezTo>
                  <a:cubicBezTo>
                    <a:pt x="12" y="16"/>
                    <a:pt x="12" y="16"/>
                    <a:pt x="12" y="16"/>
                  </a:cubicBezTo>
                  <a:cubicBezTo>
                    <a:pt x="12" y="15"/>
                    <a:pt x="12" y="15"/>
                    <a:pt x="12" y="15"/>
                  </a:cubicBezTo>
                  <a:cubicBezTo>
                    <a:pt x="12" y="0"/>
                    <a:pt x="12" y="0"/>
                    <a:pt x="12" y="0"/>
                  </a:cubicBezTo>
                  <a:cubicBezTo>
                    <a:pt x="9" y="0"/>
                    <a:pt x="9" y="0"/>
                    <a:pt x="9" y="0"/>
                  </a:cubicBezTo>
                  <a:cubicBezTo>
                    <a:pt x="4" y="0"/>
                    <a:pt x="0" y="4"/>
                    <a:pt x="0" y="9"/>
                  </a:cubicBezTo>
                  <a:cubicBezTo>
                    <a:pt x="0" y="113"/>
                    <a:pt x="0" y="113"/>
                    <a:pt x="0" y="113"/>
                  </a:cubicBezTo>
                  <a:cubicBezTo>
                    <a:pt x="0" y="119"/>
                    <a:pt x="4" y="123"/>
                    <a:pt x="9" y="123"/>
                  </a:cubicBezTo>
                  <a:cubicBezTo>
                    <a:pt x="49" y="123"/>
                    <a:pt x="49" y="123"/>
                    <a:pt x="49" y="123"/>
                  </a:cubicBezTo>
                  <a:cubicBezTo>
                    <a:pt x="57" y="123"/>
                    <a:pt x="57" y="123"/>
                    <a:pt x="57" y="123"/>
                  </a:cubicBezTo>
                  <a:cubicBezTo>
                    <a:pt x="98" y="123"/>
                    <a:pt x="98" y="123"/>
                    <a:pt x="98" y="123"/>
                  </a:cubicBezTo>
                  <a:cubicBezTo>
                    <a:pt x="103" y="123"/>
                    <a:pt x="107" y="119"/>
                    <a:pt x="107" y="113"/>
                  </a:cubicBezTo>
                  <a:cubicBezTo>
                    <a:pt x="107" y="9"/>
                    <a:pt x="107" y="9"/>
                    <a:pt x="107" y="9"/>
                  </a:cubicBezTo>
                  <a:cubicBezTo>
                    <a:pt x="107" y="4"/>
                    <a:pt x="105" y="0"/>
                    <a:pt x="99" y="0"/>
                  </a:cubicBez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58" name="Freeform 94">
              <a:extLst>
                <a:ext uri="{FF2B5EF4-FFF2-40B4-BE49-F238E27FC236}">
                  <a16:creationId xmlns:a16="http://schemas.microsoft.com/office/drawing/2014/main" id="{05D98C89-45C1-40AF-8F1D-BA2E28170F3B}"/>
                </a:ext>
              </a:extLst>
            </p:cNvPr>
            <p:cNvSpPr>
              <a:spLocks/>
            </p:cNvSpPr>
            <p:nvPr/>
          </p:nvSpPr>
          <p:spPr bwMode="auto">
            <a:xfrm>
              <a:off x="2205038" y="3716338"/>
              <a:ext cx="274637" cy="236538"/>
            </a:xfrm>
            <a:custGeom>
              <a:avLst/>
              <a:gdLst>
                <a:gd name="T0" fmla="*/ 2 w 73"/>
                <a:gd name="T1" fmla="*/ 41 h 63"/>
                <a:gd name="T2" fmla="*/ 21 w 73"/>
                <a:gd name="T3" fmla="*/ 43 h 63"/>
                <a:gd name="T4" fmla="*/ 27 w 73"/>
                <a:gd name="T5" fmla="*/ 36 h 63"/>
                <a:gd name="T6" fmla="*/ 31 w 73"/>
                <a:gd name="T7" fmla="*/ 22 h 63"/>
                <a:gd name="T8" fmla="*/ 33 w 73"/>
                <a:gd name="T9" fmla="*/ 17 h 63"/>
                <a:gd name="T10" fmla="*/ 36 w 73"/>
                <a:gd name="T11" fmla="*/ 60 h 63"/>
                <a:gd name="T12" fmla="*/ 38 w 73"/>
                <a:gd name="T13" fmla="*/ 63 h 63"/>
                <a:gd name="T14" fmla="*/ 38 w 73"/>
                <a:gd name="T15" fmla="*/ 63 h 63"/>
                <a:gd name="T16" fmla="*/ 41 w 73"/>
                <a:gd name="T17" fmla="*/ 61 h 63"/>
                <a:gd name="T18" fmla="*/ 46 w 73"/>
                <a:gd name="T19" fmla="*/ 36 h 63"/>
                <a:gd name="T20" fmla="*/ 49 w 73"/>
                <a:gd name="T21" fmla="*/ 40 h 63"/>
                <a:gd name="T22" fmla="*/ 51 w 73"/>
                <a:gd name="T23" fmla="*/ 41 h 63"/>
                <a:gd name="T24" fmla="*/ 53 w 73"/>
                <a:gd name="T25" fmla="*/ 40 h 63"/>
                <a:gd name="T26" fmla="*/ 55 w 73"/>
                <a:gd name="T27" fmla="*/ 37 h 63"/>
                <a:gd name="T28" fmla="*/ 60 w 73"/>
                <a:gd name="T29" fmla="*/ 40 h 63"/>
                <a:gd name="T30" fmla="*/ 61 w 73"/>
                <a:gd name="T31" fmla="*/ 41 h 63"/>
                <a:gd name="T32" fmla="*/ 71 w 73"/>
                <a:gd name="T33" fmla="*/ 41 h 63"/>
                <a:gd name="T34" fmla="*/ 73 w 73"/>
                <a:gd name="T35" fmla="*/ 38 h 63"/>
                <a:gd name="T36" fmla="*/ 71 w 73"/>
                <a:gd name="T37" fmla="*/ 36 h 63"/>
                <a:gd name="T38" fmla="*/ 62 w 73"/>
                <a:gd name="T39" fmla="*/ 36 h 63"/>
                <a:gd name="T40" fmla="*/ 55 w 73"/>
                <a:gd name="T41" fmla="*/ 32 h 63"/>
                <a:gd name="T42" fmla="*/ 52 w 73"/>
                <a:gd name="T43" fmla="*/ 33 h 63"/>
                <a:gd name="T44" fmla="*/ 51 w 73"/>
                <a:gd name="T45" fmla="*/ 34 h 63"/>
                <a:gd name="T46" fmla="*/ 47 w 73"/>
                <a:gd name="T47" fmla="*/ 28 h 63"/>
                <a:gd name="T48" fmla="*/ 45 w 73"/>
                <a:gd name="T49" fmla="*/ 27 h 63"/>
                <a:gd name="T50" fmla="*/ 43 w 73"/>
                <a:gd name="T51" fmla="*/ 29 h 63"/>
                <a:gd name="T52" fmla="*/ 40 w 73"/>
                <a:gd name="T53" fmla="*/ 44 h 63"/>
                <a:gd name="T54" fmla="*/ 36 w 73"/>
                <a:gd name="T55" fmla="*/ 3 h 63"/>
                <a:gd name="T56" fmla="*/ 34 w 73"/>
                <a:gd name="T57" fmla="*/ 0 h 63"/>
                <a:gd name="T58" fmla="*/ 31 w 73"/>
                <a:gd name="T59" fmla="*/ 2 h 63"/>
                <a:gd name="T60" fmla="*/ 27 w 73"/>
                <a:gd name="T61" fmla="*/ 19 h 63"/>
                <a:gd name="T62" fmla="*/ 20 w 73"/>
                <a:gd name="T63" fmla="*/ 38 h 63"/>
                <a:gd name="T64" fmla="*/ 3 w 73"/>
                <a:gd name="T65" fmla="*/ 36 h 63"/>
                <a:gd name="T66" fmla="*/ 0 w 73"/>
                <a:gd name="T67" fmla="*/ 38 h 63"/>
                <a:gd name="T68" fmla="*/ 2 w 73"/>
                <a:gd name="T69"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63">
                  <a:moveTo>
                    <a:pt x="2" y="41"/>
                  </a:moveTo>
                  <a:cubicBezTo>
                    <a:pt x="4" y="41"/>
                    <a:pt x="18" y="43"/>
                    <a:pt x="21" y="43"/>
                  </a:cubicBezTo>
                  <a:cubicBezTo>
                    <a:pt x="23" y="43"/>
                    <a:pt x="25" y="41"/>
                    <a:pt x="27" y="36"/>
                  </a:cubicBezTo>
                  <a:cubicBezTo>
                    <a:pt x="28" y="32"/>
                    <a:pt x="29" y="28"/>
                    <a:pt x="31" y="22"/>
                  </a:cubicBezTo>
                  <a:cubicBezTo>
                    <a:pt x="32" y="21"/>
                    <a:pt x="32" y="19"/>
                    <a:pt x="33" y="17"/>
                  </a:cubicBezTo>
                  <a:cubicBezTo>
                    <a:pt x="36" y="60"/>
                    <a:pt x="36" y="60"/>
                    <a:pt x="36" y="60"/>
                  </a:cubicBezTo>
                  <a:cubicBezTo>
                    <a:pt x="36" y="61"/>
                    <a:pt x="37" y="62"/>
                    <a:pt x="38" y="63"/>
                  </a:cubicBezTo>
                  <a:cubicBezTo>
                    <a:pt x="38" y="63"/>
                    <a:pt x="38" y="63"/>
                    <a:pt x="38" y="63"/>
                  </a:cubicBezTo>
                  <a:cubicBezTo>
                    <a:pt x="40" y="63"/>
                    <a:pt x="41" y="62"/>
                    <a:pt x="41" y="61"/>
                  </a:cubicBezTo>
                  <a:cubicBezTo>
                    <a:pt x="46" y="36"/>
                    <a:pt x="46" y="36"/>
                    <a:pt x="46" y="36"/>
                  </a:cubicBezTo>
                  <a:cubicBezTo>
                    <a:pt x="49" y="40"/>
                    <a:pt x="49" y="40"/>
                    <a:pt x="49" y="40"/>
                  </a:cubicBezTo>
                  <a:cubicBezTo>
                    <a:pt x="49" y="40"/>
                    <a:pt x="50" y="41"/>
                    <a:pt x="51" y="41"/>
                  </a:cubicBezTo>
                  <a:cubicBezTo>
                    <a:pt x="52" y="41"/>
                    <a:pt x="52" y="41"/>
                    <a:pt x="53" y="40"/>
                  </a:cubicBezTo>
                  <a:cubicBezTo>
                    <a:pt x="55" y="37"/>
                    <a:pt x="55" y="37"/>
                    <a:pt x="55" y="37"/>
                  </a:cubicBezTo>
                  <a:cubicBezTo>
                    <a:pt x="60" y="40"/>
                    <a:pt x="60" y="40"/>
                    <a:pt x="60" y="40"/>
                  </a:cubicBezTo>
                  <a:cubicBezTo>
                    <a:pt x="60" y="41"/>
                    <a:pt x="61" y="41"/>
                    <a:pt x="61" y="41"/>
                  </a:cubicBezTo>
                  <a:cubicBezTo>
                    <a:pt x="71" y="41"/>
                    <a:pt x="71" y="41"/>
                    <a:pt x="71" y="41"/>
                  </a:cubicBezTo>
                  <a:cubicBezTo>
                    <a:pt x="72" y="41"/>
                    <a:pt x="73" y="40"/>
                    <a:pt x="73" y="38"/>
                  </a:cubicBezTo>
                  <a:cubicBezTo>
                    <a:pt x="73" y="37"/>
                    <a:pt x="72" y="36"/>
                    <a:pt x="71" y="36"/>
                  </a:cubicBezTo>
                  <a:cubicBezTo>
                    <a:pt x="62" y="36"/>
                    <a:pt x="62" y="36"/>
                    <a:pt x="62" y="36"/>
                  </a:cubicBezTo>
                  <a:cubicBezTo>
                    <a:pt x="55" y="32"/>
                    <a:pt x="55" y="32"/>
                    <a:pt x="55" y="32"/>
                  </a:cubicBezTo>
                  <a:cubicBezTo>
                    <a:pt x="54" y="31"/>
                    <a:pt x="53" y="32"/>
                    <a:pt x="52" y="33"/>
                  </a:cubicBezTo>
                  <a:cubicBezTo>
                    <a:pt x="51" y="34"/>
                    <a:pt x="51" y="34"/>
                    <a:pt x="51" y="34"/>
                  </a:cubicBezTo>
                  <a:cubicBezTo>
                    <a:pt x="47" y="28"/>
                    <a:pt x="47" y="28"/>
                    <a:pt x="47" y="28"/>
                  </a:cubicBezTo>
                  <a:cubicBezTo>
                    <a:pt x="47" y="28"/>
                    <a:pt x="46" y="27"/>
                    <a:pt x="45" y="27"/>
                  </a:cubicBezTo>
                  <a:cubicBezTo>
                    <a:pt x="44" y="27"/>
                    <a:pt x="43" y="28"/>
                    <a:pt x="43" y="29"/>
                  </a:cubicBezTo>
                  <a:cubicBezTo>
                    <a:pt x="40" y="44"/>
                    <a:pt x="40" y="44"/>
                    <a:pt x="40" y="44"/>
                  </a:cubicBezTo>
                  <a:cubicBezTo>
                    <a:pt x="36" y="3"/>
                    <a:pt x="36" y="3"/>
                    <a:pt x="36" y="3"/>
                  </a:cubicBezTo>
                  <a:cubicBezTo>
                    <a:pt x="36" y="1"/>
                    <a:pt x="35" y="0"/>
                    <a:pt x="34" y="0"/>
                  </a:cubicBezTo>
                  <a:cubicBezTo>
                    <a:pt x="33" y="0"/>
                    <a:pt x="32" y="1"/>
                    <a:pt x="31" y="2"/>
                  </a:cubicBezTo>
                  <a:cubicBezTo>
                    <a:pt x="31" y="2"/>
                    <a:pt x="29" y="11"/>
                    <a:pt x="27" y="19"/>
                  </a:cubicBezTo>
                  <a:cubicBezTo>
                    <a:pt x="23" y="33"/>
                    <a:pt x="21" y="37"/>
                    <a:pt x="20" y="38"/>
                  </a:cubicBezTo>
                  <a:cubicBezTo>
                    <a:pt x="17" y="38"/>
                    <a:pt x="9" y="37"/>
                    <a:pt x="3" y="36"/>
                  </a:cubicBezTo>
                  <a:cubicBezTo>
                    <a:pt x="2" y="36"/>
                    <a:pt x="1" y="37"/>
                    <a:pt x="0" y="38"/>
                  </a:cubicBezTo>
                  <a:cubicBezTo>
                    <a:pt x="0" y="39"/>
                    <a:pt x="1" y="40"/>
                    <a:pt x="2" y="41"/>
                  </a:cubicBez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grpSp>
      <p:sp>
        <p:nvSpPr>
          <p:cNvPr id="59" name="Freeform 164">
            <a:extLst>
              <a:ext uri="{FF2B5EF4-FFF2-40B4-BE49-F238E27FC236}">
                <a16:creationId xmlns:a16="http://schemas.microsoft.com/office/drawing/2014/main" id="{BE06E5BE-B40E-4BAB-8A46-F2084584CA71}"/>
              </a:ext>
            </a:extLst>
          </p:cNvPr>
          <p:cNvSpPr>
            <a:spLocks noChangeAspect="1" noEditPoints="1"/>
          </p:cNvSpPr>
          <p:nvPr/>
        </p:nvSpPr>
        <p:spPr bwMode="auto">
          <a:xfrm>
            <a:off x="1585905" y="3344176"/>
            <a:ext cx="325448" cy="325449"/>
          </a:xfrm>
          <a:custGeom>
            <a:avLst/>
            <a:gdLst>
              <a:gd name="T0" fmla="*/ 63 w 140"/>
              <a:gd name="T1" fmla="*/ 0 h 140"/>
              <a:gd name="T2" fmla="*/ 74 w 140"/>
              <a:gd name="T3" fmla="*/ 16 h 140"/>
              <a:gd name="T4" fmla="*/ 83 w 140"/>
              <a:gd name="T5" fmla="*/ 31 h 140"/>
              <a:gd name="T6" fmla="*/ 86 w 140"/>
              <a:gd name="T7" fmla="*/ 37 h 140"/>
              <a:gd name="T8" fmla="*/ 91 w 140"/>
              <a:gd name="T9" fmla="*/ 49 h 140"/>
              <a:gd name="T10" fmla="*/ 94 w 140"/>
              <a:gd name="T11" fmla="*/ 57 h 140"/>
              <a:gd name="T12" fmla="*/ 71 w 140"/>
              <a:gd name="T13" fmla="*/ 85 h 140"/>
              <a:gd name="T14" fmla="*/ 48 w 140"/>
              <a:gd name="T15" fmla="*/ 66 h 140"/>
              <a:gd name="T16" fmla="*/ 47 w 140"/>
              <a:gd name="T17" fmla="*/ 62 h 140"/>
              <a:gd name="T18" fmla="*/ 45 w 140"/>
              <a:gd name="T19" fmla="*/ 55 h 140"/>
              <a:gd name="T20" fmla="*/ 41 w 140"/>
              <a:gd name="T21" fmla="*/ 43 h 140"/>
              <a:gd name="T22" fmla="*/ 35 w 140"/>
              <a:gd name="T23" fmla="*/ 29 h 140"/>
              <a:gd name="T24" fmla="*/ 25 w 140"/>
              <a:gd name="T25" fmla="*/ 8 h 140"/>
              <a:gd name="T26" fmla="*/ 20 w 140"/>
              <a:gd name="T27" fmla="*/ 0 h 140"/>
              <a:gd name="T28" fmla="*/ 0 w 140"/>
              <a:gd name="T29" fmla="*/ 17 h 140"/>
              <a:gd name="T30" fmla="*/ 18 w 140"/>
              <a:gd name="T31" fmla="*/ 140 h 140"/>
              <a:gd name="T32" fmla="*/ 23 w 140"/>
              <a:gd name="T33" fmla="*/ 140 h 140"/>
              <a:gd name="T34" fmla="*/ 24 w 140"/>
              <a:gd name="T35" fmla="*/ 139 h 140"/>
              <a:gd name="T36" fmla="*/ 28 w 140"/>
              <a:gd name="T37" fmla="*/ 134 h 140"/>
              <a:gd name="T38" fmla="*/ 32 w 140"/>
              <a:gd name="T39" fmla="*/ 127 h 140"/>
              <a:gd name="T40" fmla="*/ 37 w 140"/>
              <a:gd name="T41" fmla="*/ 125 h 140"/>
              <a:gd name="T42" fmla="*/ 37 w 140"/>
              <a:gd name="T43" fmla="*/ 140 h 140"/>
              <a:gd name="T44" fmla="*/ 43 w 140"/>
              <a:gd name="T45" fmla="*/ 135 h 140"/>
              <a:gd name="T46" fmla="*/ 45 w 140"/>
              <a:gd name="T47" fmla="*/ 115 h 140"/>
              <a:gd name="T48" fmla="*/ 48 w 140"/>
              <a:gd name="T49" fmla="*/ 92 h 140"/>
              <a:gd name="T50" fmla="*/ 71 w 140"/>
              <a:gd name="T51" fmla="*/ 96 h 140"/>
              <a:gd name="T52" fmla="*/ 88 w 140"/>
              <a:gd name="T53" fmla="*/ 91 h 140"/>
              <a:gd name="T54" fmla="*/ 85 w 140"/>
              <a:gd name="T55" fmla="*/ 105 h 140"/>
              <a:gd name="T56" fmla="*/ 74 w 140"/>
              <a:gd name="T57" fmla="*/ 140 h 140"/>
              <a:gd name="T58" fmla="*/ 140 w 140"/>
              <a:gd name="T59" fmla="*/ 123 h 140"/>
              <a:gd name="T60" fmla="*/ 123 w 140"/>
              <a:gd name="T61" fmla="*/ 0 h 140"/>
              <a:gd name="T62" fmla="*/ 105 w 140"/>
              <a:gd name="T63" fmla="*/ 55 h 140"/>
              <a:gd name="T64" fmla="*/ 102 w 140"/>
              <a:gd name="T65" fmla="*/ 45 h 140"/>
              <a:gd name="T66" fmla="*/ 99 w 140"/>
              <a:gd name="T67" fmla="*/ 39 h 140"/>
              <a:gd name="T68" fmla="*/ 117 w 140"/>
              <a:gd name="T69" fmla="*/ 58 h 140"/>
              <a:gd name="T70" fmla="*/ 128 w 140"/>
              <a:gd name="T71" fmla="*/ 128 h 140"/>
              <a:gd name="T72" fmla="*/ 115 w 140"/>
              <a:gd name="T73" fmla="*/ 119 h 140"/>
              <a:gd name="T74" fmla="*/ 128 w 140"/>
              <a:gd name="T75" fmla="*/ 128 h 140"/>
              <a:gd name="T76" fmla="*/ 115 w 140"/>
              <a:gd name="T77" fmla="*/ 111 h 140"/>
              <a:gd name="T78" fmla="*/ 128 w 140"/>
              <a:gd name="T79" fmla="*/ 105 h 140"/>
              <a:gd name="T80" fmla="*/ 128 w 140"/>
              <a:gd name="T81" fmla="*/ 97 h 140"/>
              <a:gd name="T82" fmla="*/ 115 w 140"/>
              <a:gd name="T83" fmla="*/ 92 h 140"/>
              <a:gd name="T84" fmla="*/ 128 w 140"/>
              <a:gd name="T85"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0">
                <a:moveTo>
                  <a:pt x="123" y="0"/>
                </a:moveTo>
                <a:cubicBezTo>
                  <a:pt x="63" y="0"/>
                  <a:pt x="63" y="0"/>
                  <a:pt x="63" y="0"/>
                </a:cubicBezTo>
                <a:cubicBezTo>
                  <a:pt x="66" y="3"/>
                  <a:pt x="68" y="6"/>
                  <a:pt x="70" y="9"/>
                </a:cubicBezTo>
                <a:cubicBezTo>
                  <a:pt x="71" y="11"/>
                  <a:pt x="73" y="14"/>
                  <a:pt x="74" y="16"/>
                </a:cubicBezTo>
                <a:cubicBezTo>
                  <a:pt x="76" y="19"/>
                  <a:pt x="78" y="21"/>
                  <a:pt x="79" y="24"/>
                </a:cubicBezTo>
                <a:cubicBezTo>
                  <a:pt x="80" y="26"/>
                  <a:pt x="82" y="29"/>
                  <a:pt x="83" y="31"/>
                </a:cubicBezTo>
                <a:cubicBezTo>
                  <a:pt x="84" y="33"/>
                  <a:pt x="85" y="35"/>
                  <a:pt x="86" y="37"/>
                </a:cubicBezTo>
                <a:cubicBezTo>
                  <a:pt x="86" y="37"/>
                  <a:pt x="86" y="37"/>
                  <a:pt x="86" y="37"/>
                </a:cubicBezTo>
                <a:cubicBezTo>
                  <a:pt x="88" y="40"/>
                  <a:pt x="88" y="42"/>
                  <a:pt x="89" y="43"/>
                </a:cubicBezTo>
                <a:cubicBezTo>
                  <a:pt x="90" y="45"/>
                  <a:pt x="91" y="47"/>
                  <a:pt x="91" y="49"/>
                </a:cubicBezTo>
                <a:cubicBezTo>
                  <a:pt x="93" y="52"/>
                  <a:pt x="93" y="53"/>
                  <a:pt x="93" y="53"/>
                </a:cubicBezTo>
                <a:cubicBezTo>
                  <a:pt x="94" y="55"/>
                  <a:pt x="94" y="56"/>
                  <a:pt x="94" y="57"/>
                </a:cubicBezTo>
                <a:cubicBezTo>
                  <a:pt x="97" y="70"/>
                  <a:pt x="88" y="82"/>
                  <a:pt x="75" y="84"/>
                </a:cubicBezTo>
                <a:cubicBezTo>
                  <a:pt x="74" y="85"/>
                  <a:pt x="73" y="85"/>
                  <a:pt x="71" y="85"/>
                </a:cubicBezTo>
                <a:cubicBezTo>
                  <a:pt x="65" y="85"/>
                  <a:pt x="59" y="82"/>
                  <a:pt x="55" y="78"/>
                </a:cubicBezTo>
                <a:cubicBezTo>
                  <a:pt x="51" y="75"/>
                  <a:pt x="49" y="71"/>
                  <a:pt x="48" y="66"/>
                </a:cubicBezTo>
                <a:cubicBezTo>
                  <a:pt x="48" y="65"/>
                  <a:pt x="48" y="65"/>
                  <a:pt x="48" y="65"/>
                </a:cubicBezTo>
                <a:cubicBezTo>
                  <a:pt x="48" y="65"/>
                  <a:pt x="48" y="64"/>
                  <a:pt x="47" y="62"/>
                </a:cubicBezTo>
                <a:cubicBezTo>
                  <a:pt x="47" y="62"/>
                  <a:pt x="47" y="61"/>
                  <a:pt x="47" y="59"/>
                </a:cubicBezTo>
                <a:cubicBezTo>
                  <a:pt x="46" y="58"/>
                  <a:pt x="46" y="57"/>
                  <a:pt x="45" y="55"/>
                </a:cubicBezTo>
                <a:cubicBezTo>
                  <a:pt x="45" y="53"/>
                  <a:pt x="44" y="51"/>
                  <a:pt x="43" y="49"/>
                </a:cubicBezTo>
                <a:cubicBezTo>
                  <a:pt x="43" y="47"/>
                  <a:pt x="42" y="45"/>
                  <a:pt x="41" y="43"/>
                </a:cubicBezTo>
                <a:cubicBezTo>
                  <a:pt x="40" y="40"/>
                  <a:pt x="39" y="38"/>
                  <a:pt x="38" y="36"/>
                </a:cubicBezTo>
                <a:cubicBezTo>
                  <a:pt x="37" y="33"/>
                  <a:pt x="36" y="31"/>
                  <a:pt x="35" y="29"/>
                </a:cubicBezTo>
                <a:cubicBezTo>
                  <a:pt x="33" y="24"/>
                  <a:pt x="30" y="19"/>
                  <a:pt x="28" y="15"/>
                </a:cubicBezTo>
                <a:cubicBezTo>
                  <a:pt x="27" y="12"/>
                  <a:pt x="26" y="10"/>
                  <a:pt x="25" y="8"/>
                </a:cubicBezTo>
                <a:cubicBezTo>
                  <a:pt x="23" y="6"/>
                  <a:pt x="22" y="4"/>
                  <a:pt x="21" y="2"/>
                </a:cubicBezTo>
                <a:cubicBezTo>
                  <a:pt x="21" y="2"/>
                  <a:pt x="20" y="1"/>
                  <a:pt x="20" y="0"/>
                </a:cubicBezTo>
                <a:cubicBezTo>
                  <a:pt x="18" y="0"/>
                  <a:pt x="18" y="0"/>
                  <a:pt x="18" y="0"/>
                </a:cubicBezTo>
                <a:cubicBezTo>
                  <a:pt x="8" y="0"/>
                  <a:pt x="0" y="8"/>
                  <a:pt x="0" y="17"/>
                </a:cubicBezTo>
                <a:cubicBezTo>
                  <a:pt x="0" y="123"/>
                  <a:pt x="0" y="123"/>
                  <a:pt x="0" y="123"/>
                </a:cubicBezTo>
                <a:cubicBezTo>
                  <a:pt x="0" y="132"/>
                  <a:pt x="8" y="140"/>
                  <a:pt x="18" y="140"/>
                </a:cubicBezTo>
                <a:cubicBezTo>
                  <a:pt x="23" y="140"/>
                  <a:pt x="23" y="140"/>
                  <a:pt x="23" y="140"/>
                </a:cubicBezTo>
                <a:cubicBezTo>
                  <a:pt x="23" y="140"/>
                  <a:pt x="23" y="140"/>
                  <a:pt x="23" y="140"/>
                </a:cubicBezTo>
                <a:cubicBezTo>
                  <a:pt x="23" y="140"/>
                  <a:pt x="24" y="139"/>
                  <a:pt x="24" y="139"/>
                </a:cubicBezTo>
                <a:cubicBezTo>
                  <a:pt x="24" y="139"/>
                  <a:pt x="24" y="139"/>
                  <a:pt x="24" y="139"/>
                </a:cubicBezTo>
                <a:cubicBezTo>
                  <a:pt x="25" y="138"/>
                  <a:pt x="26" y="137"/>
                  <a:pt x="26" y="136"/>
                </a:cubicBezTo>
                <a:cubicBezTo>
                  <a:pt x="27" y="135"/>
                  <a:pt x="27" y="134"/>
                  <a:pt x="28" y="134"/>
                </a:cubicBezTo>
                <a:cubicBezTo>
                  <a:pt x="28" y="133"/>
                  <a:pt x="29" y="132"/>
                  <a:pt x="29" y="132"/>
                </a:cubicBezTo>
                <a:cubicBezTo>
                  <a:pt x="30" y="130"/>
                  <a:pt x="31" y="128"/>
                  <a:pt x="32" y="127"/>
                </a:cubicBezTo>
                <a:cubicBezTo>
                  <a:pt x="33" y="124"/>
                  <a:pt x="35" y="121"/>
                  <a:pt x="37" y="118"/>
                </a:cubicBezTo>
                <a:cubicBezTo>
                  <a:pt x="37" y="120"/>
                  <a:pt x="37" y="123"/>
                  <a:pt x="37" y="125"/>
                </a:cubicBezTo>
                <a:cubicBezTo>
                  <a:pt x="37" y="129"/>
                  <a:pt x="37" y="132"/>
                  <a:pt x="37" y="135"/>
                </a:cubicBezTo>
                <a:cubicBezTo>
                  <a:pt x="37" y="137"/>
                  <a:pt x="37" y="138"/>
                  <a:pt x="37" y="140"/>
                </a:cubicBezTo>
                <a:cubicBezTo>
                  <a:pt x="42" y="140"/>
                  <a:pt x="42" y="140"/>
                  <a:pt x="42" y="140"/>
                </a:cubicBezTo>
                <a:cubicBezTo>
                  <a:pt x="42" y="139"/>
                  <a:pt x="42" y="137"/>
                  <a:pt x="43" y="135"/>
                </a:cubicBezTo>
                <a:cubicBezTo>
                  <a:pt x="43" y="132"/>
                  <a:pt x="44" y="129"/>
                  <a:pt x="44" y="126"/>
                </a:cubicBezTo>
                <a:cubicBezTo>
                  <a:pt x="44" y="122"/>
                  <a:pt x="45" y="119"/>
                  <a:pt x="45" y="115"/>
                </a:cubicBezTo>
                <a:cubicBezTo>
                  <a:pt x="46" y="109"/>
                  <a:pt x="46" y="102"/>
                  <a:pt x="46" y="97"/>
                </a:cubicBezTo>
                <a:cubicBezTo>
                  <a:pt x="47" y="95"/>
                  <a:pt x="48" y="94"/>
                  <a:pt x="48" y="92"/>
                </a:cubicBezTo>
                <a:cubicBezTo>
                  <a:pt x="49" y="91"/>
                  <a:pt x="49" y="90"/>
                  <a:pt x="50" y="89"/>
                </a:cubicBezTo>
                <a:cubicBezTo>
                  <a:pt x="56" y="93"/>
                  <a:pt x="63" y="96"/>
                  <a:pt x="71" y="96"/>
                </a:cubicBezTo>
                <a:cubicBezTo>
                  <a:pt x="73" y="96"/>
                  <a:pt x="75" y="96"/>
                  <a:pt x="77" y="95"/>
                </a:cubicBezTo>
                <a:cubicBezTo>
                  <a:pt x="81" y="95"/>
                  <a:pt x="85" y="93"/>
                  <a:pt x="88" y="91"/>
                </a:cubicBezTo>
                <a:cubicBezTo>
                  <a:pt x="88" y="92"/>
                  <a:pt x="88" y="92"/>
                  <a:pt x="88" y="93"/>
                </a:cubicBezTo>
                <a:cubicBezTo>
                  <a:pt x="88" y="93"/>
                  <a:pt x="87" y="98"/>
                  <a:pt x="85" y="105"/>
                </a:cubicBezTo>
                <a:cubicBezTo>
                  <a:pt x="83" y="112"/>
                  <a:pt x="81" y="121"/>
                  <a:pt x="77" y="131"/>
                </a:cubicBezTo>
                <a:cubicBezTo>
                  <a:pt x="77" y="134"/>
                  <a:pt x="75" y="137"/>
                  <a:pt x="74" y="140"/>
                </a:cubicBezTo>
                <a:cubicBezTo>
                  <a:pt x="123" y="140"/>
                  <a:pt x="123" y="140"/>
                  <a:pt x="123" y="140"/>
                </a:cubicBezTo>
                <a:cubicBezTo>
                  <a:pt x="133" y="140"/>
                  <a:pt x="140" y="132"/>
                  <a:pt x="140" y="123"/>
                </a:cubicBezTo>
                <a:cubicBezTo>
                  <a:pt x="140" y="17"/>
                  <a:pt x="140" y="17"/>
                  <a:pt x="140" y="17"/>
                </a:cubicBezTo>
                <a:cubicBezTo>
                  <a:pt x="140" y="8"/>
                  <a:pt x="133" y="0"/>
                  <a:pt x="123" y="0"/>
                </a:cubicBezTo>
                <a:close/>
                <a:moveTo>
                  <a:pt x="100" y="80"/>
                </a:moveTo>
                <a:cubicBezTo>
                  <a:pt x="105" y="73"/>
                  <a:pt x="107" y="64"/>
                  <a:pt x="105" y="55"/>
                </a:cubicBezTo>
                <a:cubicBezTo>
                  <a:pt x="105" y="53"/>
                  <a:pt x="104" y="51"/>
                  <a:pt x="104" y="50"/>
                </a:cubicBezTo>
                <a:cubicBezTo>
                  <a:pt x="102" y="45"/>
                  <a:pt x="102" y="45"/>
                  <a:pt x="102" y="45"/>
                </a:cubicBezTo>
                <a:cubicBezTo>
                  <a:pt x="101" y="43"/>
                  <a:pt x="101" y="42"/>
                  <a:pt x="100" y="40"/>
                </a:cubicBezTo>
                <a:cubicBezTo>
                  <a:pt x="100" y="40"/>
                  <a:pt x="100" y="39"/>
                  <a:pt x="99" y="39"/>
                </a:cubicBezTo>
                <a:cubicBezTo>
                  <a:pt x="99" y="38"/>
                  <a:pt x="99" y="37"/>
                  <a:pt x="98" y="36"/>
                </a:cubicBezTo>
                <a:cubicBezTo>
                  <a:pt x="109" y="38"/>
                  <a:pt x="117" y="47"/>
                  <a:pt x="117" y="58"/>
                </a:cubicBezTo>
                <a:cubicBezTo>
                  <a:pt x="117" y="69"/>
                  <a:pt x="110" y="78"/>
                  <a:pt x="100" y="80"/>
                </a:cubicBezTo>
                <a:close/>
                <a:moveTo>
                  <a:pt x="128" y="128"/>
                </a:moveTo>
                <a:cubicBezTo>
                  <a:pt x="115" y="128"/>
                  <a:pt x="115" y="128"/>
                  <a:pt x="115" y="128"/>
                </a:cubicBezTo>
                <a:cubicBezTo>
                  <a:pt x="115" y="119"/>
                  <a:pt x="115" y="119"/>
                  <a:pt x="115" y="119"/>
                </a:cubicBezTo>
                <a:cubicBezTo>
                  <a:pt x="128" y="119"/>
                  <a:pt x="128" y="119"/>
                  <a:pt x="128" y="119"/>
                </a:cubicBezTo>
                <a:lnTo>
                  <a:pt x="128" y="128"/>
                </a:lnTo>
                <a:close/>
                <a:moveTo>
                  <a:pt x="128" y="111"/>
                </a:moveTo>
                <a:cubicBezTo>
                  <a:pt x="115" y="111"/>
                  <a:pt x="115" y="111"/>
                  <a:pt x="115" y="111"/>
                </a:cubicBezTo>
                <a:cubicBezTo>
                  <a:pt x="115" y="105"/>
                  <a:pt x="115" y="105"/>
                  <a:pt x="115" y="105"/>
                </a:cubicBezTo>
                <a:cubicBezTo>
                  <a:pt x="128" y="105"/>
                  <a:pt x="128" y="105"/>
                  <a:pt x="128" y="105"/>
                </a:cubicBezTo>
                <a:lnTo>
                  <a:pt x="128" y="111"/>
                </a:lnTo>
                <a:close/>
                <a:moveTo>
                  <a:pt x="128" y="97"/>
                </a:moveTo>
                <a:cubicBezTo>
                  <a:pt x="115" y="97"/>
                  <a:pt x="115" y="97"/>
                  <a:pt x="115" y="97"/>
                </a:cubicBezTo>
                <a:cubicBezTo>
                  <a:pt x="115" y="92"/>
                  <a:pt x="115" y="92"/>
                  <a:pt x="115" y="92"/>
                </a:cubicBezTo>
                <a:cubicBezTo>
                  <a:pt x="128" y="92"/>
                  <a:pt x="128" y="92"/>
                  <a:pt x="128" y="92"/>
                </a:cubicBezTo>
                <a:lnTo>
                  <a:pt x="128" y="97"/>
                </a:ln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902892" rtl="0" eaLnBrk="1" fontAlgn="auto" latinLnBrk="0" hangingPunct="1">
              <a:lnSpc>
                <a:spcPct val="100000"/>
              </a:lnSpc>
              <a:spcBef>
                <a:spcPts val="0"/>
              </a:spcBef>
              <a:spcAft>
                <a:spcPts val="0"/>
              </a:spcAft>
              <a:buClrTx/>
              <a:buSzTx/>
              <a:buFontTx/>
              <a:buNone/>
              <a:tabLst/>
              <a:defRPr/>
            </a:pPr>
            <a:endParaRPr kumimoji="0" lang="fr-FR" sz="1814" b="0" i="0" u="none" strike="noStrike" kern="1200" cap="none" spc="0" normalizeH="0" baseline="0" noProof="0">
              <a:ln>
                <a:noFill/>
              </a:ln>
              <a:solidFill>
                <a:srgbClr val="FFFFFF"/>
              </a:solidFill>
              <a:effectLst/>
              <a:uLnTx/>
              <a:uFillTx/>
              <a:latin typeface="Calibri"/>
              <a:ea typeface="+mn-ea"/>
              <a:cs typeface="+mn-cs"/>
            </a:endParaRPr>
          </a:p>
        </p:txBody>
      </p:sp>
      <p:grpSp>
        <p:nvGrpSpPr>
          <p:cNvPr id="60" name="Group 35">
            <a:extLst>
              <a:ext uri="{FF2B5EF4-FFF2-40B4-BE49-F238E27FC236}">
                <a16:creationId xmlns:a16="http://schemas.microsoft.com/office/drawing/2014/main" id="{EF3F029B-EDD6-44B7-97BB-A3C54DC0DC67}"/>
              </a:ext>
            </a:extLst>
          </p:cNvPr>
          <p:cNvGrpSpPr>
            <a:grpSpLocks noChangeAspect="1"/>
          </p:cNvGrpSpPr>
          <p:nvPr/>
        </p:nvGrpSpPr>
        <p:grpSpPr>
          <a:xfrm>
            <a:off x="2745726" y="3295998"/>
            <a:ext cx="333161" cy="421806"/>
            <a:chOff x="7699375" y="3833813"/>
            <a:chExt cx="715963" cy="906462"/>
          </a:xfrm>
        </p:grpSpPr>
        <p:sp>
          <p:nvSpPr>
            <p:cNvPr id="61" name="Freeform 38">
              <a:extLst>
                <a:ext uri="{FF2B5EF4-FFF2-40B4-BE49-F238E27FC236}">
                  <a16:creationId xmlns:a16="http://schemas.microsoft.com/office/drawing/2014/main" id="{F3ED48FA-F9D2-45C8-B2D1-4428363923AB}"/>
                </a:ext>
              </a:extLst>
            </p:cNvPr>
            <p:cNvSpPr>
              <a:spLocks noEditPoints="1"/>
            </p:cNvSpPr>
            <p:nvPr/>
          </p:nvSpPr>
          <p:spPr bwMode="auto">
            <a:xfrm>
              <a:off x="7699375" y="3919538"/>
              <a:ext cx="715963" cy="820737"/>
            </a:xfrm>
            <a:custGeom>
              <a:avLst/>
              <a:gdLst>
                <a:gd name="T0" fmla="*/ 170 w 191"/>
                <a:gd name="T1" fmla="*/ 0 h 219"/>
                <a:gd name="T2" fmla="*/ 147 w 191"/>
                <a:gd name="T3" fmla="*/ 0 h 219"/>
                <a:gd name="T4" fmla="*/ 147 w 191"/>
                <a:gd name="T5" fmla="*/ 7 h 219"/>
                <a:gd name="T6" fmla="*/ 147 w 191"/>
                <a:gd name="T7" fmla="*/ 11 h 219"/>
                <a:gd name="T8" fmla="*/ 158 w 191"/>
                <a:gd name="T9" fmla="*/ 11 h 219"/>
                <a:gd name="T10" fmla="*/ 174 w 191"/>
                <a:gd name="T11" fmla="*/ 27 h 219"/>
                <a:gd name="T12" fmla="*/ 174 w 191"/>
                <a:gd name="T13" fmla="*/ 183 h 219"/>
                <a:gd name="T14" fmla="*/ 158 w 191"/>
                <a:gd name="T15" fmla="*/ 199 h 219"/>
                <a:gd name="T16" fmla="*/ 85 w 191"/>
                <a:gd name="T17" fmla="*/ 199 h 219"/>
                <a:gd name="T18" fmla="*/ 69 w 191"/>
                <a:gd name="T19" fmla="*/ 183 h 219"/>
                <a:gd name="T20" fmla="*/ 68 w 191"/>
                <a:gd name="T21" fmla="*/ 155 h 219"/>
                <a:gd name="T22" fmla="*/ 59 w 191"/>
                <a:gd name="T23" fmla="*/ 146 h 219"/>
                <a:gd name="T24" fmla="*/ 33 w 191"/>
                <a:gd name="T25" fmla="*/ 146 h 219"/>
                <a:gd name="T26" fmla="*/ 17 w 191"/>
                <a:gd name="T27" fmla="*/ 131 h 219"/>
                <a:gd name="T28" fmla="*/ 17 w 191"/>
                <a:gd name="T29" fmla="*/ 27 h 219"/>
                <a:gd name="T30" fmla="*/ 33 w 191"/>
                <a:gd name="T31" fmla="*/ 11 h 219"/>
                <a:gd name="T32" fmla="*/ 41 w 191"/>
                <a:gd name="T33" fmla="*/ 11 h 219"/>
                <a:gd name="T34" fmla="*/ 41 w 191"/>
                <a:gd name="T35" fmla="*/ 0 h 219"/>
                <a:gd name="T36" fmla="*/ 22 w 191"/>
                <a:gd name="T37" fmla="*/ 0 h 219"/>
                <a:gd name="T38" fmla="*/ 0 w 191"/>
                <a:gd name="T39" fmla="*/ 21 h 219"/>
                <a:gd name="T40" fmla="*/ 0 w 191"/>
                <a:gd name="T41" fmla="*/ 198 h 219"/>
                <a:gd name="T42" fmla="*/ 22 w 191"/>
                <a:gd name="T43" fmla="*/ 219 h 219"/>
                <a:gd name="T44" fmla="*/ 170 w 191"/>
                <a:gd name="T45" fmla="*/ 219 h 219"/>
                <a:gd name="T46" fmla="*/ 191 w 191"/>
                <a:gd name="T47" fmla="*/ 198 h 219"/>
                <a:gd name="T48" fmla="*/ 191 w 191"/>
                <a:gd name="T49" fmla="*/ 21 h 219"/>
                <a:gd name="T50" fmla="*/ 170 w 191"/>
                <a:gd name="T51" fmla="*/ 0 h 219"/>
                <a:gd name="T52" fmla="*/ 54 w 191"/>
                <a:gd name="T53" fmla="*/ 184 h 219"/>
                <a:gd name="T54" fmla="*/ 33 w 191"/>
                <a:gd name="T55" fmla="*/ 161 h 219"/>
                <a:gd name="T56" fmla="*/ 21 w 191"/>
                <a:gd name="T57" fmla="*/ 144 h 219"/>
                <a:gd name="T58" fmla="*/ 42 w 191"/>
                <a:gd name="T59" fmla="*/ 152 h 219"/>
                <a:gd name="T60" fmla="*/ 50 w 191"/>
                <a:gd name="T61" fmla="*/ 152 h 219"/>
                <a:gd name="T62" fmla="*/ 62 w 191"/>
                <a:gd name="T63" fmla="*/ 164 h 219"/>
                <a:gd name="T64" fmla="*/ 62 w 191"/>
                <a:gd name="T65" fmla="*/ 174 h 219"/>
                <a:gd name="T66" fmla="*/ 70 w 191"/>
                <a:gd name="T67" fmla="*/ 194 h 219"/>
                <a:gd name="T68" fmla="*/ 54 w 191"/>
                <a:gd name="T69" fmla="*/ 1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219">
                  <a:moveTo>
                    <a:pt x="170" y="0"/>
                  </a:moveTo>
                  <a:cubicBezTo>
                    <a:pt x="147" y="0"/>
                    <a:pt x="147" y="0"/>
                    <a:pt x="147" y="0"/>
                  </a:cubicBezTo>
                  <a:cubicBezTo>
                    <a:pt x="147" y="7"/>
                    <a:pt x="147" y="7"/>
                    <a:pt x="147" y="7"/>
                  </a:cubicBezTo>
                  <a:cubicBezTo>
                    <a:pt x="147" y="11"/>
                    <a:pt x="147" y="11"/>
                    <a:pt x="147" y="11"/>
                  </a:cubicBezTo>
                  <a:cubicBezTo>
                    <a:pt x="158" y="11"/>
                    <a:pt x="158" y="11"/>
                    <a:pt x="158" y="11"/>
                  </a:cubicBezTo>
                  <a:cubicBezTo>
                    <a:pt x="167" y="11"/>
                    <a:pt x="174" y="18"/>
                    <a:pt x="174" y="27"/>
                  </a:cubicBezTo>
                  <a:cubicBezTo>
                    <a:pt x="174" y="183"/>
                    <a:pt x="174" y="183"/>
                    <a:pt x="174" y="183"/>
                  </a:cubicBezTo>
                  <a:cubicBezTo>
                    <a:pt x="174" y="191"/>
                    <a:pt x="167" y="199"/>
                    <a:pt x="158" y="199"/>
                  </a:cubicBezTo>
                  <a:cubicBezTo>
                    <a:pt x="85" y="199"/>
                    <a:pt x="85" y="199"/>
                    <a:pt x="85" y="199"/>
                  </a:cubicBezTo>
                  <a:cubicBezTo>
                    <a:pt x="76" y="199"/>
                    <a:pt x="69" y="191"/>
                    <a:pt x="69" y="183"/>
                  </a:cubicBezTo>
                  <a:cubicBezTo>
                    <a:pt x="68" y="155"/>
                    <a:pt x="68" y="155"/>
                    <a:pt x="68" y="155"/>
                  </a:cubicBezTo>
                  <a:cubicBezTo>
                    <a:pt x="68" y="150"/>
                    <a:pt x="64" y="146"/>
                    <a:pt x="59" y="146"/>
                  </a:cubicBezTo>
                  <a:cubicBezTo>
                    <a:pt x="33" y="146"/>
                    <a:pt x="33" y="146"/>
                    <a:pt x="33" y="146"/>
                  </a:cubicBezTo>
                  <a:cubicBezTo>
                    <a:pt x="24" y="146"/>
                    <a:pt x="17" y="139"/>
                    <a:pt x="17" y="131"/>
                  </a:cubicBezTo>
                  <a:cubicBezTo>
                    <a:pt x="17" y="27"/>
                    <a:pt x="17" y="27"/>
                    <a:pt x="17" y="27"/>
                  </a:cubicBezTo>
                  <a:cubicBezTo>
                    <a:pt x="17" y="18"/>
                    <a:pt x="24" y="11"/>
                    <a:pt x="33" y="11"/>
                  </a:cubicBezTo>
                  <a:cubicBezTo>
                    <a:pt x="41" y="11"/>
                    <a:pt x="41" y="11"/>
                    <a:pt x="41" y="11"/>
                  </a:cubicBezTo>
                  <a:cubicBezTo>
                    <a:pt x="41" y="0"/>
                    <a:pt x="41" y="0"/>
                    <a:pt x="41" y="0"/>
                  </a:cubicBezTo>
                  <a:cubicBezTo>
                    <a:pt x="22" y="0"/>
                    <a:pt x="22" y="0"/>
                    <a:pt x="22" y="0"/>
                  </a:cubicBezTo>
                  <a:cubicBezTo>
                    <a:pt x="10" y="0"/>
                    <a:pt x="0" y="10"/>
                    <a:pt x="0" y="21"/>
                  </a:cubicBezTo>
                  <a:cubicBezTo>
                    <a:pt x="0" y="198"/>
                    <a:pt x="0" y="198"/>
                    <a:pt x="0" y="198"/>
                  </a:cubicBezTo>
                  <a:cubicBezTo>
                    <a:pt x="0" y="209"/>
                    <a:pt x="10" y="219"/>
                    <a:pt x="22" y="219"/>
                  </a:cubicBezTo>
                  <a:cubicBezTo>
                    <a:pt x="170" y="219"/>
                    <a:pt x="170" y="219"/>
                    <a:pt x="170" y="219"/>
                  </a:cubicBezTo>
                  <a:cubicBezTo>
                    <a:pt x="181" y="219"/>
                    <a:pt x="191" y="209"/>
                    <a:pt x="191" y="198"/>
                  </a:cubicBezTo>
                  <a:cubicBezTo>
                    <a:pt x="191" y="21"/>
                    <a:pt x="191" y="21"/>
                    <a:pt x="191" y="21"/>
                  </a:cubicBezTo>
                  <a:cubicBezTo>
                    <a:pt x="191" y="10"/>
                    <a:pt x="181" y="0"/>
                    <a:pt x="170" y="0"/>
                  </a:cubicBezTo>
                  <a:close/>
                  <a:moveTo>
                    <a:pt x="54" y="184"/>
                  </a:moveTo>
                  <a:cubicBezTo>
                    <a:pt x="33" y="161"/>
                    <a:pt x="33" y="161"/>
                    <a:pt x="33" y="161"/>
                  </a:cubicBezTo>
                  <a:cubicBezTo>
                    <a:pt x="28" y="156"/>
                    <a:pt x="19" y="144"/>
                    <a:pt x="21" y="144"/>
                  </a:cubicBezTo>
                  <a:cubicBezTo>
                    <a:pt x="22" y="144"/>
                    <a:pt x="29" y="152"/>
                    <a:pt x="42" y="152"/>
                  </a:cubicBezTo>
                  <a:cubicBezTo>
                    <a:pt x="50" y="152"/>
                    <a:pt x="50" y="152"/>
                    <a:pt x="50" y="152"/>
                  </a:cubicBezTo>
                  <a:cubicBezTo>
                    <a:pt x="57" y="152"/>
                    <a:pt x="62" y="157"/>
                    <a:pt x="62" y="164"/>
                  </a:cubicBezTo>
                  <a:cubicBezTo>
                    <a:pt x="62" y="174"/>
                    <a:pt x="62" y="174"/>
                    <a:pt x="62" y="174"/>
                  </a:cubicBezTo>
                  <a:cubicBezTo>
                    <a:pt x="62" y="186"/>
                    <a:pt x="70" y="192"/>
                    <a:pt x="70" y="194"/>
                  </a:cubicBezTo>
                  <a:cubicBezTo>
                    <a:pt x="70" y="196"/>
                    <a:pt x="58" y="189"/>
                    <a:pt x="54" y="184"/>
                  </a:cubicBez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2" name="Freeform 39">
              <a:extLst>
                <a:ext uri="{FF2B5EF4-FFF2-40B4-BE49-F238E27FC236}">
                  <a16:creationId xmlns:a16="http://schemas.microsoft.com/office/drawing/2014/main" id="{8F1C3D88-0616-41A7-AF45-E9BDDB3C9BBF}"/>
                </a:ext>
              </a:extLst>
            </p:cNvPr>
            <p:cNvSpPr>
              <a:spLocks noEditPoints="1"/>
            </p:cNvSpPr>
            <p:nvPr/>
          </p:nvSpPr>
          <p:spPr bwMode="auto">
            <a:xfrm>
              <a:off x="7878763" y="3833813"/>
              <a:ext cx="346075" cy="165100"/>
            </a:xfrm>
            <a:custGeom>
              <a:avLst/>
              <a:gdLst>
                <a:gd name="T0" fmla="*/ 82 w 92"/>
                <a:gd name="T1" fmla="*/ 12 h 44"/>
                <a:gd name="T2" fmla="*/ 64 w 92"/>
                <a:gd name="T3" fmla="*/ 12 h 44"/>
                <a:gd name="T4" fmla="*/ 46 w 92"/>
                <a:gd name="T5" fmla="*/ 0 h 44"/>
                <a:gd name="T6" fmla="*/ 28 w 92"/>
                <a:gd name="T7" fmla="*/ 12 h 44"/>
                <a:gd name="T8" fmla="*/ 10 w 92"/>
                <a:gd name="T9" fmla="*/ 12 h 44"/>
                <a:gd name="T10" fmla="*/ 0 w 92"/>
                <a:gd name="T11" fmla="*/ 22 h 44"/>
                <a:gd name="T12" fmla="*/ 0 w 92"/>
                <a:gd name="T13" fmla="*/ 26 h 44"/>
                <a:gd name="T14" fmla="*/ 0 w 92"/>
                <a:gd name="T15" fmla="*/ 44 h 44"/>
                <a:gd name="T16" fmla="*/ 92 w 92"/>
                <a:gd name="T17" fmla="*/ 44 h 44"/>
                <a:gd name="T18" fmla="*/ 92 w 92"/>
                <a:gd name="T19" fmla="*/ 26 h 44"/>
                <a:gd name="T20" fmla="*/ 92 w 92"/>
                <a:gd name="T21" fmla="*/ 22 h 44"/>
                <a:gd name="T22" fmla="*/ 82 w 92"/>
                <a:gd name="T23" fmla="*/ 12 h 44"/>
                <a:gd name="T24" fmla="*/ 46 w 92"/>
                <a:gd name="T25" fmla="*/ 22 h 44"/>
                <a:gd name="T26" fmla="*/ 38 w 92"/>
                <a:gd name="T27" fmla="*/ 14 h 44"/>
                <a:gd name="T28" fmla="*/ 46 w 92"/>
                <a:gd name="T29" fmla="*/ 6 h 44"/>
                <a:gd name="T30" fmla="*/ 53 w 92"/>
                <a:gd name="T31" fmla="*/ 14 h 44"/>
                <a:gd name="T32" fmla="*/ 46 w 92"/>
                <a:gd name="T3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4">
                  <a:moveTo>
                    <a:pt x="82" y="12"/>
                  </a:moveTo>
                  <a:cubicBezTo>
                    <a:pt x="64" y="12"/>
                    <a:pt x="64" y="12"/>
                    <a:pt x="64" y="12"/>
                  </a:cubicBezTo>
                  <a:cubicBezTo>
                    <a:pt x="64" y="5"/>
                    <a:pt x="53" y="0"/>
                    <a:pt x="46" y="0"/>
                  </a:cubicBezTo>
                  <a:cubicBezTo>
                    <a:pt x="39" y="0"/>
                    <a:pt x="28" y="5"/>
                    <a:pt x="28" y="12"/>
                  </a:cubicBezTo>
                  <a:cubicBezTo>
                    <a:pt x="10" y="12"/>
                    <a:pt x="10" y="12"/>
                    <a:pt x="10" y="12"/>
                  </a:cubicBezTo>
                  <a:cubicBezTo>
                    <a:pt x="4" y="12"/>
                    <a:pt x="0" y="17"/>
                    <a:pt x="0" y="22"/>
                  </a:cubicBezTo>
                  <a:cubicBezTo>
                    <a:pt x="0" y="26"/>
                    <a:pt x="0" y="26"/>
                    <a:pt x="0" y="26"/>
                  </a:cubicBezTo>
                  <a:cubicBezTo>
                    <a:pt x="0" y="44"/>
                    <a:pt x="0" y="44"/>
                    <a:pt x="0" y="44"/>
                  </a:cubicBezTo>
                  <a:cubicBezTo>
                    <a:pt x="92" y="44"/>
                    <a:pt x="92" y="44"/>
                    <a:pt x="92" y="44"/>
                  </a:cubicBezTo>
                  <a:cubicBezTo>
                    <a:pt x="92" y="26"/>
                    <a:pt x="92" y="26"/>
                    <a:pt x="92" y="26"/>
                  </a:cubicBezTo>
                  <a:cubicBezTo>
                    <a:pt x="92" y="22"/>
                    <a:pt x="92" y="22"/>
                    <a:pt x="92" y="22"/>
                  </a:cubicBezTo>
                  <a:cubicBezTo>
                    <a:pt x="92" y="17"/>
                    <a:pt x="88" y="12"/>
                    <a:pt x="82" y="12"/>
                  </a:cubicBezTo>
                  <a:close/>
                  <a:moveTo>
                    <a:pt x="46" y="22"/>
                  </a:moveTo>
                  <a:cubicBezTo>
                    <a:pt x="42" y="22"/>
                    <a:pt x="38" y="18"/>
                    <a:pt x="38" y="14"/>
                  </a:cubicBezTo>
                  <a:cubicBezTo>
                    <a:pt x="38" y="10"/>
                    <a:pt x="42" y="6"/>
                    <a:pt x="46" y="6"/>
                  </a:cubicBezTo>
                  <a:cubicBezTo>
                    <a:pt x="50" y="6"/>
                    <a:pt x="53" y="10"/>
                    <a:pt x="53" y="14"/>
                  </a:cubicBezTo>
                  <a:cubicBezTo>
                    <a:pt x="53" y="18"/>
                    <a:pt x="50" y="22"/>
                    <a:pt x="46" y="22"/>
                  </a:cubicBez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3" name="Freeform 40">
              <a:extLst>
                <a:ext uri="{FF2B5EF4-FFF2-40B4-BE49-F238E27FC236}">
                  <a16:creationId xmlns:a16="http://schemas.microsoft.com/office/drawing/2014/main" id="{27A76707-4F3C-4AD6-9CA4-8C4B9F113D7B}"/>
                </a:ext>
              </a:extLst>
            </p:cNvPr>
            <p:cNvSpPr>
              <a:spLocks noEditPoints="1"/>
            </p:cNvSpPr>
            <p:nvPr/>
          </p:nvSpPr>
          <p:spPr bwMode="auto">
            <a:xfrm>
              <a:off x="7793038" y="3990975"/>
              <a:ext cx="533400" cy="644525"/>
            </a:xfrm>
            <a:custGeom>
              <a:avLst/>
              <a:gdLst>
                <a:gd name="T0" fmla="*/ 133 w 142"/>
                <a:gd name="T1" fmla="*/ 0 h 172"/>
                <a:gd name="T2" fmla="*/ 122 w 142"/>
                <a:gd name="T3" fmla="*/ 0 h 172"/>
                <a:gd name="T4" fmla="*/ 122 w 142"/>
                <a:gd name="T5" fmla="*/ 8 h 172"/>
                <a:gd name="T6" fmla="*/ 16 w 142"/>
                <a:gd name="T7" fmla="*/ 8 h 172"/>
                <a:gd name="T8" fmla="*/ 16 w 142"/>
                <a:gd name="T9" fmla="*/ 0 h 172"/>
                <a:gd name="T10" fmla="*/ 8 w 142"/>
                <a:gd name="T11" fmla="*/ 0 h 172"/>
                <a:gd name="T12" fmla="*/ 0 w 142"/>
                <a:gd name="T13" fmla="*/ 8 h 172"/>
                <a:gd name="T14" fmla="*/ 0 w 142"/>
                <a:gd name="T15" fmla="*/ 112 h 172"/>
                <a:gd name="T16" fmla="*/ 8 w 142"/>
                <a:gd name="T17" fmla="*/ 120 h 172"/>
                <a:gd name="T18" fmla="*/ 34 w 142"/>
                <a:gd name="T19" fmla="*/ 120 h 172"/>
                <a:gd name="T20" fmla="*/ 34 w 142"/>
                <a:gd name="T21" fmla="*/ 120 h 172"/>
                <a:gd name="T22" fmla="*/ 50 w 142"/>
                <a:gd name="T23" fmla="*/ 135 h 172"/>
                <a:gd name="T24" fmla="*/ 51 w 142"/>
                <a:gd name="T25" fmla="*/ 163 h 172"/>
                <a:gd name="T26" fmla="*/ 60 w 142"/>
                <a:gd name="T27" fmla="*/ 172 h 172"/>
                <a:gd name="T28" fmla="*/ 133 w 142"/>
                <a:gd name="T29" fmla="*/ 172 h 172"/>
                <a:gd name="T30" fmla="*/ 142 w 142"/>
                <a:gd name="T31" fmla="*/ 164 h 172"/>
                <a:gd name="T32" fmla="*/ 142 w 142"/>
                <a:gd name="T33" fmla="*/ 8 h 172"/>
                <a:gd name="T34" fmla="*/ 133 w 142"/>
                <a:gd name="T35" fmla="*/ 0 h 172"/>
                <a:gd name="T36" fmla="*/ 108 w 142"/>
                <a:gd name="T37" fmla="*/ 86 h 172"/>
                <a:gd name="T38" fmla="*/ 82 w 142"/>
                <a:gd name="T39" fmla="*/ 86 h 172"/>
                <a:gd name="T40" fmla="*/ 82 w 142"/>
                <a:gd name="T41" fmla="*/ 112 h 172"/>
                <a:gd name="T42" fmla="*/ 59 w 142"/>
                <a:gd name="T43" fmla="*/ 112 h 172"/>
                <a:gd name="T44" fmla="*/ 59 w 142"/>
                <a:gd name="T45" fmla="*/ 86 h 172"/>
                <a:gd name="T46" fmla="*/ 33 w 142"/>
                <a:gd name="T47" fmla="*/ 86 h 172"/>
                <a:gd name="T48" fmla="*/ 33 w 142"/>
                <a:gd name="T49" fmla="*/ 63 h 172"/>
                <a:gd name="T50" fmla="*/ 59 w 142"/>
                <a:gd name="T51" fmla="*/ 63 h 172"/>
                <a:gd name="T52" fmla="*/ 59 w 142"/>
                <a:gd name="T53" fmla="*/ 37 h 172"/>
                <a:gd name="T54" fmla="*/ 82 w 142"/>
                <a:gd name="T55" fmla="*/ 37 h 172"/>
                <a:gd name="T56" fmla="*/ 82 w 142"/>
                <a:gd name="T57" fmla="*/ 63 h 172"/>
                <a:gd name="T58" fmla="*/ 108 w 142"/>
                <a:gd name="T59" fmla="*/ 63 h 172"/>
                <a:gd name="T60" fmla="*/ 108 w 142"/>
                <a:gd name="T6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72">
                  <a:moveTo>
                    <a:pt x="133" y="0"/>
                  </a:moveTo>
                  <a:cubicBezTo>
                    <a:pt x="122" y="0"/>
                    <a:pt x="122" y="0"/>
                    <a:pt x="122" y="0"/>
                  </a:cubicBezTo>
                  <a:cubicBezTo>
                    <a:pt x="122" y="8"/>
                    <a:pt x="122" y="8"/>
                    <a:pt x="122" y="8"/>
                  </a:cubicBezTo>
                  <a:cubicBezTo>
                    <a:pt x="16" y="8"/>
                    <a:pt x="16" y="8"/>
                    <a:pt x="16" y="8"/>
                  </a:cubicBezTo>
                  <a:cubicBezTo>
                    <a:pt x="16" y="0"/>
                    <a:pt x="16" y="0"/>
                    <a:pt x="16" y="0"/>
                  </a:cubicBezTo>
                  <a:cubicBezTo>
                    <a:pt x="8" y="0"/>
                    <a:pt x="8" y="0"/>
                    <a:pt x="8" y="0"/>
                  </a:cubicBezTo>
                  <a:cubicBezTo>
                    <a:pt x="3" y="0"/>
                    <a:pt x="0" y="3"/>
                    <a:pt x="0" y="8"/>
                  </a:cubicBezTo>
                  <a:cubicBezTo>
                    <a:pt x="0" y="112"/>
                    <a:pt x="0" y="112"/>
                    <a:pt x="0" y="112"/>
                  </a:cubicBezTo>
                  <a:cubicBezTo>
                    <a:pt x="0" y="116"/>
                    <a:pt x="3" y="120"/>
                    <a:pt x="8" y="120"/>
                  </a:cubicBezTo>
                  <a:cubicBezTo>
                    <a:pt x="34" y="120"/>
                    <a:pt x="34" y="120"/>
                    <a:pt x="34" y="120"/>
                  </a:cubicBezTo>
                  <a:cubicBezTo>
                    <a:pt x="34" y="120"/>
                    <a:pt x="34" y="120"/>
                    <a:pt x="34" y="120"/>
                  </a:cubicBezTo>
                  <a:cubicBezTo>
                    <a:pt x="43" y="120"/>
                    <a:pt x="50" y="127"/>
                    <a:pt x="50" y="135"/>
                  </a:cubicBezTo>
                  <a:cubicBezTo>
                    <a:pt x="51" y="163"/>
                    <a:pt x="51" y="163"/>
                    <a:pt x="51" y="163"/>
                  </a:cubicBezTo>
                  <a:cubicBezTo>
                    <a:pt x="51" y="168"/>
                    <a:pt x="55" y="172"/>
                    <a:pt x="60" y="172"/>
                  </a:cubicBezTo>
                  <a:cubicBezTo>
                    <a:pt x="133" y="172"/>
                    <a:pt x="133" y="172"/>
                    <a:pt x="133" y="172"/>
                  </a:cubicBezTo>
                  <a:cubicBezTo>
                    <a:pt x="138" y="172"/>
                    <a:pt x="142" y="168"/>
                    <a:pt x="142" y="164"/>
                  </a:cubicBezTo>
                  <a:cubicBezTo>
                    <a:pt x="142" y="8"/>
                    <a:pt x="142" y="8"/>
                    <a:pt x="142" y="8"/>
                  </a:cubicBezTo>
                  <a:cubicBezTo>
                    <a:pt x="142" y="3"/>
                    <a:pt x="138" y="0"/>
                    <a:pt x="133" y="0"/>
                  </a:cubicBezTo>
                  <a:close/>
                  <a:moveTo>
                    <a:pt x="108" y="86"/>
                  </a:moveTo>
                  <a:cubicBezTo>
                    <a:pt x="82" y="86"/>
                    <a:pt x="82" y="86"/>
                    <a:pt x="82" y="86"/>
                  </a:cubicBezTo>
                  <a:cubicBezTo>
                    <a:pt x="82" y="112"/>
                    <a:pt x="82" y="112"/>
                    <a:pt x="82" y="112"/>
                  </a:cubicBezTo>
                  <a:cubicBezTo>
                    <a:pt x="59" y="112"/>
                    <a:pt x="59" y="112"/>
                    <a:pt x="59" y="112"/>
                  </a:cubicBezTo>
                  <a:cubicBezTo>
                    <a:pt x="59" y="86"/>
                    <a:pt x="59" y="86"/>
                    <a:pt x="59" y="86"/>
                  </a:cubicBezTo>
                  <a:cubicBezTo>
                    <a:pt x="33" y="86"/>
                    <a:pt x="33" y="86"/>
                    <a:pt x="33" y="86"/>
                  </a:cubicBezTo>
                  <a:cubicBezTo>
                    <a:pt x="33" y="63"/>
                    <a:pt x="33" y="63"/>
                    <a:pt x="33" y="63"/>
                  </a:cubicBezTo>
                  <a:cubicBezTo>
                    <a:pt x="59" y="63"/>
                    <a:pt x="59" y="63"/>
                    <a:pt x="59" y="63"/>
                  </a:cubicBezTo>
                  <a:cubicBezTo>
                    <a:pt x="59" y="37"/>
                    <a:pt x="59" y="37"/>
                    <a:pt x="59" y="37"/>
                  </a:cubicBezTo>
                  <a:cubicBezTo>
                    <a:pt x="82" y="37"/>
                    <a:pt x="82" y="37"/>
                    <a:pt x="82" y="37"/>
                  </a:cubicBezTo>
                  <a:cubicBezTo>
                    <a:pt x="82" y="63"/>
                    <a:pt x="82" y="63"/>
                    <a:pt x="82" y="63"/>
                  </a:cubicBezTo>
                  <a:cubicBezTo>
                    <a:pt x="108" y="63"/>
                    <a:pt x="108" y="63"/>
                    <a:pt x="108" y="63"/>
                  </a:cubicBezTo>
                  <a:lnTo>
                    <a:pt x="108" y="86"/>
                  </a:lnTo>
                  <a:close/>
                </a:path>
              </a:pathLst>
            </a:custGeom>
            <a:solidFill>
              <a:schemeClr val="bg1"/>
            </a:solidFill>
            <a:ln>
              <a:noFill/>
            </a:ln>
          </p:spPr>
          <p:txBody>
            <a:bodyPr vert="horz" wrap="square" lIns="82918" tIns="424383" rIns="82918" bIns="41459" numCol="1" anchor="ctr"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64" name="Rectangle 63">
            <a:extLst>
              <a:ext uri="{FF2B5EF4-FFF2-40B4-BE49-F238E27FC236}">
                <a16:creationId xmlns:a16="http://schemas.microsoft.com/office/drawing/2014/main" id="{05282529-F80F-43B3-BD9F-B1F4E1B63605}"/>
              </a:ext>
            </a:extLst>
          </p:cNvPr>
          <p:cNvSpPr>
            <a:spLocks/>
          </p:cNvSpPr>
          <p:nvPr/>
        </p:nvSpPr>
        <p:spPr bwMode="auto">
          <a:xfrm>
            <a:off x="688296" y="1207271"/>
            <a:ext cx="4449188" cy="774679"/>
          </a:xfrm>
          <a:prstGeom prst="rect">
            <a:avLst/>
          </a:prstGeom>
          <a:noFill/>
          <a:ln w="28575">
            <a:solidFill>
              <a:srgbClr val="405888"/>
            </a:solidFill>
          </a:ln>
          <a:effectLst/>
        </p:spPr>
        <p:txBody>
          <a:bodyPr vert="horz" wrap="square" lIns="94568" tIns="424383" rIns="94568" bIns="47284" numCol="1" rtlCol="0" anchor="ctr" anchorCtr="0" compatLnSpc="1">
            <a:prstTxWarp prst="textNoShape">
              <a:avLst/>
            </a:prstTxWarp>
          </a:bodyPr>
          <a:lstStyle/>
          <a:p>
            <a:pPr marL="0" marR="0" lvl="0" indent="0" algn="ctr" defTabSz="945782"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65" name="Picture 40">
            <a:extLst>
              <a:ext uri="{FF2B5EF4-FFF2-40B4-BE49-F238E27FC236}">
                <a16:creationId xmlns:a16="http://schemas.microsoft.com/office/drawing/2014/main" id="{62FE03E0-7E29-4639-9606-83B9905779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660" y="966754"/>
            <a:ext cx="543585" cy="543585"/>
          </a:xfrm>
          <a:prstGeom prst="rect">
            <a:avLst/>
          </a:prstGeom>
        </p:spPr>
      </p:pic>
      <p:sp>
        <p:nvSpPr>
          <p:cNvPr id="66" name="Rounded Rectangle 19">
            <a:extLst>
              <a:ext uri="{FF2B5EF4-FFF2-40B4-BE49-F238E27FC236}">
                <a16:creationId xmlns:a16="http://schemas.microsoft.com/office/drawing/2014/main" id="{F74F894E-C371-4E25-8C4F-9B5210F47A74}"/>
              </a:ext>
            </a:extLst>
          </p:cNvPr>
          <p:cNvSpPr/>
          <p:nvPr/>
        </p:nvSpPr>
        <p:spPr>
          <a:xfrm>
            <a:off x="6356658" y="2074445"/>
            <a:ext cx="2167581" cy="1108461"/>
          </a:xfrm>
          <a:prstGeom prst="roundRect">
            <a:avLst/>
          </a:prstGeom>
          <a:noFill/>
          <a:ln w="19050">
            <a:solidFill>
              <a:srgbClr val="E27959"/>
            </a:solidFill>
            <a:prstDash val="dash"/>
          </a:ln>
        </p:spPr>
        <p:txBody>
          <a:bodyPr wrap="square" anchor="ctr">
            <a:noAutofit/>
          </a:bodyPr>
          <a:lstStyle/>
          <a:p>
            <a:pPr marL="0" marR="0" lvl="1" indent="0" algn="ctr" defTabSz="829178" rtl="0" eaLnBrk="0" fontAlgn="base" latinLnBrk="0" hangingPunct="0">
              <a:lnSpc>
                <a:spcPct val="100000"/>
              </a:lnSpc>
              <a:spcBef>
                <a:spcPts val="684"/>
              </a:spcBef>
              <a:spcAft>
                <a:spcPct val="0"/>
              </a:spcAft>
              <a:buClr>
                <a:srgbClr val="009900"/>
              </a:buClr>
              <a:buSzPct val="100000"/>
              <a:buFontTx/>
              <a:buNone/>
              <a:tabLst/>
              <a:defRPr/>
            </a:pPr>
            <a:r>
              <a:rPr kumimoji="0" lang="fr-FR" sz="1600" b="0"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Documents déposés et </a:t>
            </a:r>
            <a:r>
              <a:rPr lang="fr-FR" sz="1600" kern="0">
                <a:solidFill>
                  <a:srgbClr val="000000">
                    <a:lumMod val="85000"/>
                    <a:lumOff val="15000"/>
                  </a:srgbClr>
                </a:solidFill>
                <a:latin typeface="Arial"/>
                <a:cs typeface="Arial" panose="020B0604020202020204" pitchFamily="34" charset="0"/>
              </a:rPr>
              <a:t>classés</a:t>
            </a:r>
            <a:r>
              <a:rPr kumimoji="0" lang="fr-FR" sz="1600" b="0"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 par </a:t>
            </a:r>
            <a:r>
              <a:rPr kumimoji="0" lang="fr-FR" sz="1600" b="1"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les</a:t>
            </a:r>
            <a:r>
              <a:rPr kumimoji="0" lang="fr-FR" sz="1600" b="0"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 </a:t>
            </a:r>
            <a:r>
              <a:rPr kumimoji="0" lang="fr-FR" sz="1600" b="1"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professionnels de santé</a:t>
            </a:r>
          </a:p>
        </p:txBody>
      </p:sp>
      <p:sp>
        <p:nvSpPr>
          <p:cNvPr id="67" name="Rounded Rectangle 19">
            <a:extLst>
              <a:ext uri="{FF2B5EF4-FFF2-40B4-BE49-F238E27FC236}">
                <a16:creationId xmlns:a16="http://schemas.microsoft.com/office/drawing/2014/main" id="{227C2A35-EB6C-4832-95EB-585FC2FFAE0C}"/>
              </a:ext>
            </a:extLst>
          </p:cNvPr>
          <p:cNvSpPr/>
          <p:nvPr/>
        </p:nvSpPr>
        <p:spPr>
          <a:xfrm>
            <a:off x="6356658" y="4932234"/>
            <a:ext cx="2167582" cy="721168"/>
          </a:xfrm>
          <a:prstGeom prst="roundRect">
            <a:avLst/>
          </a:prstGeom>
          <a:noFill/>
          <a:ln w="19050">
            <a:solidFill>
              <a:srgbClr val="77B9AC"/>
            </a:solidFill>
            <a:prstDash val="dash"/>
          </a:ln>
        </p:spPr>
        <p:txBody>
          <a:bodyPr wrap="square" anchor="ctr">
            <a:noAutofit/>
          </a:bodyPr>
          <a:lstStyle/>
          <a:p>
            <a:pPr marL="0" marR="0" lvl="1" indent="0" algn="ctr" defTabSz="829178" rtl="0" eaLnBrk="0" fontAlgn="base" latinLnBrk="0" hangingPunct="0">
              <a:lnSpc>
                <a:spcPct val="100000"/>
              </a:lnSpc>
              <a:spcBef>
                <a:spcPts val="684"/>
              </a:spcBef>
              <a:spcAft>
                <a:spcPct val="0"/>
              </a:spcAft>
              <a:buClr>
                <a:srgbClr val="009900"/>
              </a:buClr>
              <a:buSzPct val="100000"/>
              <a:buFontTx/>
              <a:buNone/>
              <a:tabLst/>
              <a:defRPr/>
            </a:pPr>
            <a:r>
              <a:rPr kumimoji="0" lang="fr-FR" sz="1600" b="0"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Documents déposés par </a:t>
            </a:r>
            <a:r>
              <a:rPr kumimoji="0" lang="fr-FR" sz="1600" b="1"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l’Assurance Maladie</a:t>
            </a:r>
          </a:p>
        </p:txBody>
      </p:sp>
      <p:sp>
        <p:nvSpPr>
          <p:cNvPr id="68" name="Rounded Rectangle 19">
            <a:extLst>
              <a:ext uri="{FF2B5EF4-FFF2-40B4-BE49-F238E27FC236}">
                <a16:creationId xmlns:a16="http://schemas.microsoft.com/office/drawing/2014/main" id="{9889D025-7739-444E-AF61-65B7AAB7042B}"/>
              </a:ext>
            </a:extLst>
          </p:cNvPr>
          <p:cNvSpPr/>
          <p:nvPr/>
        </p:nvSpPr>
        <p:spPr>
          <a:xfrm>
            <a:off x="6356658" y="3559219"/>
            <a:ext cx="2167581" cy="721169"/>
          </a:xfrm>
          <a:prstGeom prst="roundRect">
            <a:avLst/>
          </a:prstGeom>
          <a:noFill/>
          <a:ln w="19050">
            <a:solidFill>
              <a:srgbClr val="346699"/>
            </a:solidFill>
            <a:prstDash val="dash"/>
          </a:ln>
        </p:spPr>
        <p:txBody>
          <a:bodyPr wrap="square" anchor="ctr">
            <a:noAutofit/>
          </a:bodyPr>
          <a:lstStyle/>
          <a:p>
            <a:pPr marL="0" marR="0" lvl="1" indent="0" algn="ctr" defTabSz="829178" rtl="0" eaLnBrk="0" fontAlgn="base" latinLnBrk="0" hangingPunct="0">
              <a:lnSpc>
                <a:spcPct val="100000"/>
              </a:lnSpc>
              <a:spcBef>
                <a:spcPts val="684"/>
              </a:spcBef>
              <a:spcAft>
                <a:spcPct val="0"/>
              </a:spcAft>
              <a:buClr>
                <a:srgbClr val="009900"/>
              </a:buClr>
              <a:buSzPct val="100000"/>
              <a:buFontTx/>
              <a:buNone/>
              <a:tabLst/>
              <a:defRPr/>
            </a:pPr>
            <a:r>
              <a:rPr kumimoji="0" lang="fr-FR" sz="1600" b="0"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Documents déposés par </a:t>
            </a:r>
            <a:r>
              <a:rPr kumimoji="0" lang="fr-FR" sz="1600" b="1" i="0" u="none" strike="noStrike" kern="0" cap="none" spc="0" normalizeH="0" baseline="0" noProof="0">
                <a:ln>
                  <a:noFill/>
                </a:ln>
                <a:solidFill>
                  <a:srgbClr val="000000">
                    <a:lumMod val="85000"/>
                    <a:lumOff val="15000"/>
                  </a:srgbClr>
                </a:solidFill>
                <a:effectLst/>
                <a:uLnTx/>
                <a:uFillTx/>
                <a:latin typeface="Arial"/>
                <a:ea typeface="+mn-ea"/>
                <a:cs typeface="Arial" panose="020B0604020202020204" pitchFamily="34" charset="0"/>
              </a:rPr>
              <a:t>l’usager</a:t>
            </a:r>
          </a:p>
        </p:txBody>
      </p:sp>
      <p:grpSp>
        <p:nvGrpSpPr>
          <p:cNvPr id="69" name="Group 44">
            <a:extLst>
              <a:ext uri="{FF2B5EF4-FFF2-40B4-BE49-F238E27FC236}">
                <a16:creationId xmlns:a16="http://schemas.microsoft.com/office/drawing/2014/main" id="{C57BABF0-F40B-4ADC-997D-9332B0C7BCF7}"/>
              </a:ext>
            </a:extLst>
          </p:cNvPr>
          <p:cNvGrpSpPr/>
          <p:nvPr/>
        </p:nvGrpSpPr>
        <p:grpSpPr>
          <a:xfrm rot="16200000">
            <a:off x="3863793" y="3311032"/>
            <a:ext cx="424383" cy="391738"/>
            <a:chOff x="6078538" y="1484313"/>
            <a:chExt cx="528637" cy="525463"/>
          </a:xfrm>
          <a:solidFill>
            <a:schemeClr val="bg1"/>
          </a:solidFill>
        </p:grpSpPr>
        <p:sp>
          <p:nvSpPr>
            <p:cNvPr id="70" name="Freeform 57">
              <a:extLst>
                <a:ext uri="{FF2B5EF4-FFF2-40B4-BE49-F238E27FC236}">
                  <a16:creationId xmlns:a16="http://schemas.microsoft.com/office/drawing/2014/main" id="{F60C3E20-B9E3-49A4-9D6A-DBF833384AB3}"/>
                </a:ext>
              </a:extLst>
            </p:cNvPr>
            <p:cNvSpPr>
              <a:spLocks/>
            </p:cNvSpPr>
            <p:nvPr/>
          </p:nvSpPr>
          <p:spPr bwMode="auto">
            <a:xfrm>
              <a:off x="6465888" y="1484313"/>
              <a:ext cx="141287" cy="142875"/>
            </a:xfrm>
            <a:custGeom>
              <a:avLst/>
              <a:gdLst>
                <a:gd name="T0" fmla="*/ 36 w 38"/>
                <a:gd name="T1" fmla="*/ 29 h 38"/>
                <a:gd name="T2" fmla="*/ 8 w 38"/>
                <a:gd name="T3" fmla="*/ 1 h 38"/>
                <a:gd name="T4" fmla="*/ 1 w 38"/>
                <a:gd name="T5" fmla="*/ 1 h 38"/>
                <a:gd name="T6" fmla="*/ 1 w 38"/>
                <a:gd name="T7" fmla="*/ 8 h 38"/>
                <a:gd name="T8" fmla="*/ 8 w 38"/>
                <a:gd name="T9" fmla="*/ 15 h 38"/>
                <a:gd name="T10" fmla="*/ 2 w 38"/>
                <a:gd name="T11" fmla="*/ 22 h 38"/>
                <a:gd name="T12" fmla="*/ 2 w 38"/>
                <a:gd name="T13" fmla="*/ 27 h 38"/>
                <a:gd name="T14" fmla="*/ 10 w 38"/>
                <a:gd name="T15" fmla="*/ 36 h 38"/>
                <a:gd name="T16" fmla="*/ 16 w 38"/>
                <a:gd name="T17" fmla="*/ 36 h 38"/>
                <a:gd name="T18" fmla="*/ 22 w 38"/>
                <a:gd name="T19" fmla="*/ 29 h 38"/>
                <a:gd name="T20" fmla="*/ 29 w 38"/>
                <a:gd name="T21" fmla="*/ 36 h 38"/>
                <a:gd name="T22" fmla="*/ 36 w 38"/>
                <a:gd name="T23" fmla="*/ 36 h 38"/>
                <a:gd name="T24" fmla="*/ 36 w 38"/>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6" y="29"/>
                  </a:moveTo>
                  <a:cubicBezTo>
                    <a:pt x="8" y="1"/>
                    <a:pt x="8" y="1"/>
                    <a:pt x="8" y="1"/>
                  </a:cubicBezTo>
                  <a:cubicBezTo>
                    <a:pt x="6" y="0"/>
                    <a:pt x="3" y="0"/>
                    <a:pt x="1" y="1"/>
                  </a:cubicBezTo>
                  <a:cubicBezTo>
                    <a:pt x="0" y="3"/>
                    <a:pt x="0" y="6"/>
                    <a:pt x="1" y="8"/>
                  </a:cubicBezTo>
                  <a:cubicBezTo>
                    <a:pt x="8" y="15"/>
                    <a:pt x="8" y="15"/>
                    <a:pt x="8" y="15"/>
                  </a:cubicBezTo>
                  <a:cubicBezTo>
                    <a:pt x="2" y="22"/>
                    <a:pt x="2" y="22"/>
                    <a:pt x="2" y="22"/>
                  </a:cubicBezTo>
                  <a:cubicBezTo>
                    <a:pt x="0" y="23"/>
                    <a:pt x="0" y="25"/>
                    <a:pt x="2" y="27"/>
                  </a:cubicBezTo>
                  <a:cubicBezTo>
                    <a:pt x="10" y="36"/>
                    <a:pt x="10" y="36"/>
                    <a:pt x="10" y="36"/>
                  </a:cubicBezTo>
                  <a:cubicBezTo>
                    <a:pt x="12" y="37"/>
                    <a:pt x="14" y="37"/>
                    <a:pt x="16" y="36"/>
                  </a:cubicBezTo>
                  <a:cubicBezTo>
                    <a:pt x="22" y="29"/>
                    <a:pt x="22" y="29"/>
                    <a:pt x="22" y="29"/>
                  </a:cubicBezTo>
                  <a:cubicBezTo>
                    <a:pt x="29" y="36"/>
                    <a:pt x="29" y="36"/>
                    <a:pt x="29" y="36"/>
                  </a:cubicBezTo>
                  <a:cubicBezTo>
                    <a:pt x="31" y="38"/>
                    <a:pt x="34" y="38"/>
                    <a:pt x="36" y="36"/>
                  </a:cubicBezTo>
                  <a:cubicBezTo>
                    <a:pt x="38" y="34"/>
                    <a:pt x="38" y="31"/>
                    <a:pt x="3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1" name="Freeform 58">
              <a:extLst>
                <a:ext uri="{FF2B5EF4-FFF2-40B4-BE49-F238E27FC236}">
                  <a16:creationId xmlns:a16="http://schemas.microsoft.com/office/drawing/2014/main" id="{14466AEE-FCF1-4C76-B747-95C3542B8C31}"/>
                </a:ext>
              </a:extLst>
            </p:cNvPr>
            <p:cNvSpPr>
              <a:spLocks noEditPoints="1"/>
            </p:cNvSpPr>
            <p:nvPr/>
          </p:nvSpPr>
          <p:spPr bwMode="auto">
            <a:xfrm>
              <a:off x="6180138" y="1571626"/>
              <a:ext cx="338137" cy="341313"/>
            </a:xfrm>
            <a:custGeom>
              <a:avLst/>
              <a:gdLst>
                <a:gd name="T0" fmla="*/ 70 w 90"/>
                <a:gd name="T1" fmla="*/ 3 h 91"/>
                <a:gd name="T2" fmla="*/ 59 w 90"/>
                <a:gd name="T3" fmla="*/ 3 h 91"/>
                <a:gd name="T4" fmla="*/ 6 w 90"/>
                <a:gd name="T5" fmla="*/ 56 h 91"/>
                <a:gd name="T6" fmla="*/ 0 w 90"/>
                <a:gd name="T7" fmla="*/ 84 h 91"/>
                <a:gd name="T8" fmla="*/ 7 w 90"/>
                <a:gd name="T9" fmla="*/ 91 h 91"/>
                <a:gd name="T10" fmla="*/ 34 w 90"/>
                <a:gd name="T11" fmla="*/ 85 h 91"/>
                <a:gd name="T12" fmla="*/ 87 w 90"/>
                <a:gd name="T13" fmla="*/ 32 h 91"/>
                <a:gd name="T14" fmla="*/ 87 w 90"/>
                <a:gd name="T15" fmla="*/ 21 h 91"/>
                <a:gd name="T16" fmla="*/ 70 w 90"/>
                <a:gd name="T17" fmla="*/ 3 h 91"/>
                <a:gd name="T18" fmla="*/ 79 w 90"/>
                <a:gd name="T19" fmla="*/ 30 h 91"/>
                <a:gd name="T20" fmla="*/ 71 w 90"/>
                <a:gd name="T21" fmla="*/ 38 h 91"/>
                <a:gd name="T22" fmla="*/ 66 w 90"/>
                <a:gd name="T23" fmla="*/ 38 h 91"/>
                <a:gd name="T24" fmla="*/ 56 w 90"/>
                <a:gd name="T25" fmla="*/ 29 h 91"/>
                <a:gd name="T26" fmla="*/ 52 w 90"/>
                <a:gd name="T27" fmla="*/ 34 h 91"/>
                <a:gd name="T28" fmla="*/ 61 w 90"/>
                <a:gd name="T29" fmla="*/ 43 h 91"/>
                <a:gd name="T30" fmla="*/ 60 w 90"/>
                <a:gd name="T31" fmla="*/ 49 h 91"/>
                <a:gd name="T32" fmla="*/ 55 w 90"/>
                <a:gd name="T33" fmla="*/ 49 h 91"/>
                <a:gd name="T34" fmla="*/ 45 w 90"/>
                <a:gd name="T35" fmla="*/ 40 h 91"/>
                <a:gd name="T36" fmla="*/ 41 w 90"/>
                <a:gd name="T37" fmla="*/ 44 h 91"/>
                <a:gd name="T38" fmla="*/ 51 w 90"/>
                <a:gd name="T39" fmla="*/ 54 h 91"/>
                <a:gd name="T40" fmla="*/ 50 w 90"/>
                <a:gd name="T41" fmla="*/ 59 h 91"/>
                <a:gd name="T42" fmla="*/ 45 w 90"/>
                <a:gd name="T43" fmla="*/ 60 h 91"/>
                <a:gd name="T44" fmla="*/ 35 w 90"/>
                <a:gd name="T45" fmla="*/ 50 h 91"/>
                <a:gd name="T46" fmla="*/ 19 w 90"/>
                <a:gd name="T47" fmla="*/ 66 h 91"/>
                <a:gd name="T48" fmla="*/ 14 w 90"/>
                <a:gd name="T49" fmla="*/ 66 h 91"/>
                <a:gd name="T50" fmla="*/ 13 w 90"/>
                <a:gd name="T51" fmla="*/ 65 h 91"/>
                <a:gd name="T52" fmla="*/ 13 w 90"/>
                <a:gd name="T53" fmla="*/ 59 h 91"/>
                <a:gd name="T54" fmla="*/ 60 w 90"/>
                <a:gd name="T55" fmla="*/ 11 h 91"/>
                <a:gd name="T56" fmla="*/ 66 w 90"/>
                <a:gd name="T57" fmla="*/ 11 h 91"/>
                <a:gd name="T58" fmla="*/ 67 w 90"/>
                <a:gd name="T59" fmla="*/ 13 h 91"/>
                <a:gd name="T60" fmla="*/ 79 w 90"/>
                <a:gd name="T61" fmla="*/ 25 h 91"/>
                <a:gd name="T62" fmla="*/ 79 w 90"/>
                <a:gd name="T6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91">
                  <a:moveTo>
                    <a:pt x="70" y="3"/>
                  </a:moveTo>
                  <a:cubicBezTo>
                    <a:pt x="67" y="0"/>
                    <a:pt x="62" y="0"/>
                    <a:pt x="59" y="3"/>
                  </a:cubicBezTo>
                  <a:cubicBezTo>
                    <a:pt x="6" y="56"/>
                    <a:pt x="6" y="56"/>
                    <a:pt x="6" y="56"/>
                  </a:cubicBezTo>
                  <a:cubicBezTo>
                    <a:pt x="3" y="59"/>
                    <a:pt x="0" y="75"/>
                    <a:pt x="0" y="84"/>
                  </a:cubicBezTo>
                  <a:cubicBezTo>
                    <a:pt x="7" y="91"/>
                    <a:pt x="7" y="91"/>
                    <a:pt x="7" y="91"/>
                  </a:cubicBezTo>
                  <a:cubicBezTo>
                    <a:pt x="16" y="91"/>
                    <a:pt x="32" y="87"/>
                    <a:pt x="34" y="85"/>
                  </a:cubicBezTo>
                  <a:cubicBezTo>
                    <a:pt x="87" y="32"/>
                    <a:pt x="87" y="32"/>
                    <a:pt x="87" y="32"/>
                  </a:cubicBezTo>
                  <a:cubicBezTo>
                    <a:pt x="90" y="29"/>
                    <a:pt x="90" y="24"/>
                    <a:pt x="87" y="21"/>
                  </a:cubicBezTo>
                  <a:lnTo>
                    <a:pt x="70" y="3"/>
                  </a:lnTo>
                  <a:close/>
                  <a:moveTo>
                    <a:pt x="79" y="30"/>
                  </a:moveTo>
                  <a:cubicBezTo>
                    <a:pt x="71" y="38"/>
                    <a:pt x="71" y="38"/>
                    <a:pt x="71" y="38"/>
                  </a:cubicBezTo>
                  <a:cubicBezTo>
                    <a:pt x="70" y="40"/>
                    <a:pt x="67" y="40"/>
                    <a:pt x="66" y="38"/>
                  </a:cubicBezTo>
                  <a:cubicBezTo>
                    <a:pt x="56" y="29"/>
                    <a:pt x="56" y="29"/>
                    <a:pt x="56" y="29"/>
                  </a:cubicBezTo>
                  <a:cubicBezTo>
                    <a:pt x="52" y="34"/>
                    <a:pt x="52" y="34"/>
                    <a:pt x="52" y="34"/>
                  </a:cubicBezTo>
                  <a:cubicBezTo>
                    <a:pt x="61" y="43"/>
                    <a:pt x="61" y="43"/>
                    <a:pt x="61" y="43"/>
                  </a:cubicBezTo>
                  <a:cubicBezTo>
                    <a:pt x="62" y="45"/>
                    <a:pt x="62" y="47"/>
                    <a:pt x="60" y="49"/>
                  </a:cubicBezTo>
                  <a:cubicBezTo>
                    <a:pt x="59" y="50"/>
                    <a:pt x="56" y="51"/>
                    <a:pt x="55" y="49"/>
                  </a:cubicBezTo>
                  <a:cubicBezTo>
                    <a:pt x="45" y="40"/>
                    <a:pt x="45" y="40"/>
                    <a:pt x="45" y="40"/>
                  </a:cubicBezTo>
                  <a:cubicBezTo>
                    <a:pt x="41" y="44"/>
                    <a:pt x="41" y="44"/>
                    <a:pt x="41" y="44"/>
                  </a:cubicBezTo>
                  <a:cubicBezTo>
                    <a:pt x="51" y="54"/>
                    <a:pt x="51" y="54"/>
                    <a:pt x="51" y="54"/>
                  </a:cubicBezTo>
                  <a:cubicBezTo>
                    <a:pt x="52" y="55"/>
                    <a:pt x="52" y="58"/>
                    <a:pt x="50" y="59"/>
                  </a:cubicBezTo>
                  <a:cubicBezTo>
                    <a:pt x="48" y="61"/>
                    <a:pt x="46" y="61"/>
                    <a:pt x="45" y="60"/>
                  </a:cubicBezTo>
                  <a:cubicBezTo>
                    <a:pt x="35" y="50"/>
                    <a:pt x="35" y="50"/>
                    <a:pt x="35" y="50"/>
                  </a:cubicBezTo>
                  <a:cubicBezTo>
                    <a:pt x="19" y="66"/>
                    <a:pt x="19" y="66"/>
                    <a:pt x="19" y="66"/>
                  </a:cubicBezTo>
                  <a:cubicBezTo>
                    <a:pt x="18" y="67"/>
                    <a:pt x="15" y="67"/>
                    <a:pt x="14" y="66"/>
                  </a:cubicBezTo>
                  <a:cubicBezTo>
                    <a:pt x="13" y="65"/>
                    <a:pt x="13" y="65"/>
                    <a:pt x="13" y="65"/>
                  </a:cubicBezTo>
                  <a:cubicBezTo>
                    <a:pt x="11" y="63"/>
                    <a:pt x="11" y="61"/>
                    <a:pt x="13" y="59"/>
                  </a:cubicBezTo>
                  <a:cubicBezTo>
                    <a:pt x="60" y="11"/>
                    <a:pt x="60" y="11"/>
                    <a:pt x="60" y="11"/>
                  </a:cubicBezTo>
                  <a:cubicBezTo>
                    <a:pt x="62" y="10"/>
                    <a:pt x="64" y="10"/>
                    <a:pt x="66" y="11"/>
                  </a:cubicBezTo>
                  <a:cubicBezTo>
                    <a:pt x="67" y="13"/>
                    <a:pt x="67" y="13"/>
                    <a:pt x="67" y="13"/>
                  </a:cubicBezTo>
                  <a:cubicBezTo>
                    <a:pt x="79" y="25"/>
                    <a:pt x="79" y="25"/>
                    <a:pt x="79" y="25"/>
                  </a:cubicBezTo>
                  <a:cubicBezTo>
                    <a:pt x="81" y="26"/>
                    <a:pt x="81" y="28"/>
                    <a:pt x="7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2" name="Freeform 59">
              <a:extLst>
                <a:ext uri="{FF2B5EF4-FFF2-40B4-BE49-F238E27FC236}">
                  <a16:creationId xmlns:a16="http://schemas.microsoft.com/office/drawing/2014/main" id="{E905CDC3-4F94-42C5-8D45-772A74897FFA}"/>
                </a:ext>
              </a:extLst>
            </p:cNvPr>
            <p:cNvSpPr>
              <a:spLocks/>
            </p:cNvSpPr>
            <p:nvPr/>
          </p:nvSpPr>
          <p:spPr bwMode="auto">
            <a:xfrm>
              <a:off x="6078538" y="1878013"/>
              <a:ext cx="131762" cy="131763"/>
            </a:xfrm>
            <a:custGeom>
              <a:avLst/>
              <a:gdLst>
                <a:gd name="T0" fmla="*/ 19 w 35"/>
                <a:gd name="T1" fmla="*/ 2 h 35"/>
                <a:gd name="T2" fmla="*/ 14 w 35"/>
                <a:gd name="T3" fmla="*/ 2 h 35"/>
                <a:gd name="T4" fmla="*/ 14 w 35"/>
                <a:gd name="T5" fmla="*/ 2 h 35"/>
                <a:gd name="T6" fmla="*/ 14 w 35"/>
                <a:gd name="T7" fmla="*/ 7 h 35"/>
                <a:gd name="T8" fmla="*/ 19 w 35"/>
                <a:gd name="T9" fmla="*/ 12 h 35"/>
                <a:gd name="T10" fmla="*/ 1 w 35"/>
                <a:gd name="T11" fmla="*/ 30 h 35"/>
                <a:gd name="T12" fmla="*/ 1 w 35"/>
                <a:gd name="T13" fmla="*/ 34 h 35"/>
                <a:gd name="T14" fmla="*/ 5 w 35"/>
                <a:gd name="T15" fmla="*/ 34 h 35"/>
                <a:gd name="T16" fmla="*/ 23 w 35"/>
                <a:gd name="T17" fmla="*/ 16 h 35"/>
                <a:gd name="T18" fmla="*/ 29 w 35"/>
                <a:gd name="T19" fmla="*/ 21 h 35"/>
                <a:gd name="T20" fmla="*/ 33 w 35"/>
                <a:gd name="T21" fmla="*/ 21 h 35"/>
                <a:gd name="T22" fmla="*/ 34 w 35"/>
                <a:gd name="T23" fmla="*/ 21 h 35"/>
                <a:gd name="T24" fmla="*/ 34 w 35"/>
                <a:gd name="T25" fmla="*/ 16 h 35"/>
                <a:gd name="T26" fmla="*/ 19 w 35"/>
                <a:gd name="T2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9" y="2"/>
                  </a:moveTo>
                  <a:cubicBezTo>
                    <a:pt x="18" y="0"/>
                    <a:pt x="16" y="0"/>
                    <a:pt x="14" y="2"/>
                  </a:cubicBezTo>
                  <a:cubicBezTo>
                    <a:pt x="14" y="2"/>
                    <a:pt x="14" y="2"/>
                    <a:pt x="14" y="2"/>
                  </a:cubicBezTo>
                  <a:cubicBezTo>
                    <a:pt x="13" y="3"/>
                    <a:pt x="13" y="5"/>
                    <a:pt x="14" y="7"/>
                  </a:cubicBezTo>
                  <a:cubicBezTo>
                    <a:pt x="19" y="12"/>
                    <a:pt x="19" y="12"/>
                    <a:pt x="19" y="12"/>
                  </a:cubicBezTo>
                  <a:cubicBezTo>
                    <a:pt x="1" y="30"/>
                    <a:pt x="1" y="30"/>
                    <a:pt x="1" y="30"/>
                  </a:cubicBezTo>
                  <a:cubicBezTo>
                    <a:pt x="0" y="31"/>
                    <a:pt x="0" y="33"/>
                    <a:pt x="1" y="34"/>
                  </a:cubicBezTo>
                  <a:cubicBezTo>
                    <a:pt x="2" y="35"/>
                    <a:pt x="4" y="35"/>
                    <a:pt x="5" y="34"/>
                  </a:cubicBezTo>
                  <a:cubicBezTo>
                    <a:pt x="23" y="16"/>
                    <a:pt x="23" y="16"/>
                    <a:pt x="23" y="16"/>
                  </a:cubicBezTo>
                  <a:cubicBezTo>
                    <a:pt x="29" y="21"/>
                    <a:pt x="29" y="21"/>
                    <a:pt x="29" y="21"/>
                  </a:cubicBezTo>
                  <a:cubicBezTo>
                    <a:pt x="30" y="23"/>
                    <a:pt x="32" y="23"/>
                    <a:pt x="33" y="21"/>
                  </a:cubicBezTo>
                  <a:cubicBezTo>
                    <a:pt x="34" y="21"/>
                    <a:pt x="34" y="21"/>
                    <a:pt x="34" y="21"/>
                  </a:cubicBezTo>
                  <a:cubicBezTo>
                    <a:pt x="35" y="20"/>
                    <a:pt x="35" y="18"/>
                    <a:pt x="34" y="16"/>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grpSp>
      <p:grpSp>
        <p:nvGrpSpPr>
          <p:cNvPr id="73" name="Group 48">
            <a:extLst>
              <a:ext uri="{FF2B5EF4-FFF2-40B4-BE49-F238E27FC236}">
                <a16:creationId xmlns:a16="http://schemas.microsoft.com/office/drawing/2014/main" id="{46600167-1DED-49C2-8EE7-850D6D290EF4}"/>
              </a:ext>
            </a:extLst>
          </p:cNvPr>
          <p:cNvGrpSpPr>
            <a:grpSpLocks noChangeAspect="1"/>
          </p:cNvGrpSpPr>
          <p:nvPr/>
        </p:nvGrpSpPr>
        <p:grpSpPr>
          <a:xfrm>
            <a:off x="3827656" y="4477748"/>
            <a:ext cx="496656" cy="359093"/>
            <a:chOff x="3257551" y="1009650"/>
            <a:chExt cx="441325" cy="319088"/>
          </a:xfrm>
          <a:solidFill>
            <a:schemeClr val="bg1"/>
          </a:solidFill>
        </p:grpSpPr>
        <p:sp>
          <p:nvSpPr>
            <p:cNvPr id="74" name="Freeform 215">
              <a:extLst>
                <a:ext uri="{FF2B5EF4-FFF2-40B4-BE49-F238E27FC236}">
                  <a16:creationId xmlns:a16="http://schemas.microsoft.com/office/drawing/2014/main" id="{3AD6D12F-B3D5-466F-9B02-E254D421DE39}"/>
                </a:ext>
              </a:extLst>
            </p:cNvPr>
            <p:cNvSpPr>
              <a:spLocks/>
            </p:cNvSpPr>
            <p:nvPr/>
          </p:nvSpPr>
          <p:spPr bwMode="auto">
            <a:xfrm>
              <a:off x="3257551" y="1316038"/>
              <a:ext cx="134938" cy="12700"/>
            </a:xfrm>
            <a:custGeom>
              <a:avLst/>
              <a:gdLst>
                <a:gd name="T0" fmla="*/ 0 w 85"/>
                <a:gd name="T1" fmla="*/ 0 h 8"/>
                <a:gd name="T2" fmla="*/ 0 w 85"/>
                <a:gd name="T3" fmla="*/ 8 h 8"/>
                <a:gd name="T4" fmla="*/ 85 w 85"/>
                <a:gd name="T5" fmla="*/ 8 h 8"/>
                <a:gd name="T6" fmla="*/ 79 w 85"/>
                <a:gd name="T7" fmla="*/ 0 h 8"/>
                <a:gd name="T8" fmla="*/ 0 w 85"/>
                <a:gd name="T9" fmla="*/ 0 h 8"/>
              </a:gdLst>
              <a:ahLst/>
              <a:cxnLst>
                <a:cxn ang="0">
                  <a:pos x="T0" y="T1"/>
                </a:cxn>
                <a:cxn ang="0">
                  <a:pos x="T2" y="T3"/>
                </a:cxn>
                <a:cxn ang="0">
                  <a:pos x="T4" y="T5"/>
                </a:cxn>
                <a:cxn ang="0">
                  <a:pos x="T6" y="T7"/>
                </a:cxn>
                <a:cxn ang="0">
                  <a:pos x="T8" y="T9"/>
                </a:cxn>
              </a:cxnLst>
              <a:rect l="0" t="0" r="r" b="b"/>
              <a:pathLst>
                <a:path w="85" h="8">
                  <a:moveTo>
                    <a:pt x="0" y="0"/>
                  </a:moveTo>
                  <a:lnTo>
                    <a:pt x="0" y="8"/>
                  </a:lnTo>
                  <a:lnTo>
                    <a:pt x="85" y="8"/>
                  </a:lnTo>
                  <a:lnTo>
                    <a:pt x="7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5" name="Freeform 216">
              <a:extLst>
                <a:ext uri="{FF2B5EF4-FFF2-40B4-BE49-F238E27FC236}">
                  <a16:creationId xmlns:a16="http://schemas.microsoft.com/office/drawing/2014/main" id="{C6DE2FCA-2977-4059-B65C-6C4643306718}"/>
                </a:ext>
              </a:extLst>
            </p:cNvPr>
            <p:cNvSpPr>
              <a:spLocks/>
            </p:cNvSpPr>
            <p:nvPr/>
          </p:nvSpPr>
          <p:spPr bwMode="auto">
            <a:xfrm>
              <a:off x="3386138" y="1276350"/>
              <a:ext cx="39688" cy="39688"/>
            </a:xfrm>
            <a:custGeom>
              <a:avLst/>
              <a:gdLst>
                <a:gd name="T0" fmla="*/ 4 w 14"/>
                <a:gd name="T1" fmla="*/ 0 h 14"/>
                <a:gd name="T2" fmla="*/ 9 w 14"/>
                <a:gd name="T3" fmla="*/ 12 h 14"/>
                <a:gd name="T4" fmla="*/ 14 w 14"/>
                <a:gd name="T5" fmla="*/ 10 h 14"/>
                <a:gd name="T6" fmla="*/ 4 w 14"/>
                <a:gd name="T7" fmla="*/ 0 h 14"/>
              </a:gdLst>
              <a:ahLst/>
              <a:cxnLst>
                <a:cxn ang="0">
                  <a:pos x="T0" y="T1"/>
                </a:cxn>
                <a:cxn ang="0">
                  <a:pos x="T2" y="T3"/>
                </a:cxn>
                <a:cxn ang="0">
                  <a:pos x="T4" y="T5"/>
                </a:cxn>
                <a:cxn ang="0">
                  <a:pos x="T6" y="T7"/>
                </a:cxn>
              </a:cxnLst>
              <a:rect l="0" t="0" r="r" b="b"/>
              <a:pathLst>
                <a:path w="14" h="14">
                  <a:moveTo>
                    <a:pt x="4" y="0"/>
                  </a:moveTo>
                  <a:cubicBezTo>
                    <a:pt x="2" y="4"/>
                    <a:pt x="0" y="14"/>
                    <a:pt x="9" y="12"/>
                  </a:cubicBezTo>
                  <a:cubicBezTo>
                    <a:pt x="10" y="11"/>
                    <a:pt x="12" y="11"/>
                    <a:pt x="14" y="10"/>
                  </a:cubicBezTo>
                  <a:cubicBezTo>
                    <a:pt x="12" y="6"/>
                    <a:pt x="8"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6" name="Freeform 217">
              <a:extLst>
                <a:ext uri="{FF2B5EF4-FFF2-40B4-BE49-F238E27FC236}">
                  <a16:creationId xmlns:a16="http://schemas.microsoft.com/office/drawing/2014/main" id="{B4AB29BD-5096-425F-9073-46E21451DEFC}"/>
                </a:ext>
              </a:extLst>
            </p:cNvPr>
            <p:cNvSpPr>
              <a:spLocks/>
            </p:cNvSpPr>
            <p:nvPr/>
          </p:nvSpPr>
          <p:spPr bwMode="auto">
            <a:xfrm>
              <a:off x="3432176" y="1009650"/>
              <a:ext cx="201613" cy="180975"/>
            </a:xfrm>
            <a:custGeom>
              <a:avLst/>
              <a:gdLst>
                <a:gd name="T0" fmla="*/ 9 w 71"/>
                <a:gd name="T1" fmla="*/ 63 h 64"/>
                <a:gd name="T2" fmla="*/ 71 w 71"/>
                <a:gd name="T3" fmla="*/ 1 h 64"/>
                <a:gd name="T4" fmla="*/ 64 w 71"/>
                <a:gd name="T5" fmla="*/ 0 h 64"/>
                <a:gd name="T6" fmla="*/ 0 w 71"/>
                <a:gd name="T7" fmla="*/ 64 h 64"/>
                <a:gd name="T8" fmla="*/ 9 w 71"/>
                <a:gd name="T9" fmla="*/ 63 h 64"/>
                <a:gd name="T10" fmla="*/ 9 w 71"/>
                <a:gd name="T11" fmla="*/ 63 h 64"/>
              </a:gdLst>
              <a:ahLst/>
              <a:cxnLst>
                <a:cxn ang="0">
                  <a:pos x="T0" y="T1"/>
                </a:cxn>
                <a:cxn ang="0">
                  <a:pos x="T2" y="T3"/>
                </a:cxn>
                <a:cxn ang="0">
                  <a:pos x="T4" y="T5"/>
                </a:cxn>
                <a:cxn ang="0">
                  <a:pos x="T6" y="T7"/>
                </a:cxn>
                <a:cxn ang="0">
                  <a:pos x="T8" y="T9"/>
                </a:cxn>
                <a:cxn ang="0">
                  <a:pos x="T10" y="T11"/>
                </a:cxn>
              </a:cxnLst>
              <a:rect l="0" t="0" r="r" b="b"/>
              <a:pathLst>
                <a:path w="71" h="64">
                  <a:moveTo>
                    <a:pt x="9" y="63"/>
                  </a:moveTo>
                  <a:cubicBezTo>
                    <a:pt x="30" y="43"/>
                    <a:pt x="50" y="22"/>
                    <a:pt x="71" y="1"/>
                  </a:cubicBezTo>
                  <a:cubicBezTo>
                    <a:pt x="70" y="0"/>
                    <a:pt x="66" y="0"/>
                    <a:pt x="64" y="0"/>
                  </a:cubicBezTo>
                  <a:cubicBezTo>
                    <a:pt x="43" y="21"/>
                    <a:pt x="22" y="42"/>
                    <a:pt x="0" y="64"/>
                  </a:cubicBezTo>
                  <a:cubicBezTo>
                    <a:pt x="3" y="64"/>
                    <a:pt x="6" y="64"/>
                    <a:pt x="9" y="63"/>
                  </a:cubicBezTo>
                  <a:cubicBezTo>
                    <a:pt x="9" y="63"/>
                    <a:pt x="9"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7" name="Freeform 218">
              <a:extLst>
                <a:ext uri="{FF2B5EF4-FFF2-40B4-BE49-F238E27FC236}">
                  <a16:creationId xmlns:a16="http://schemas.microsoft.com/office/drawing/2014/main" id="{065EF419-13B9-4190-90A7-D015E1E23962}"/>
                </a:ext>
              </a:extLst>
            </p:cNvPr>
            <p:cNvSpPr>
              <a:spLocks/>
            </p:cNvSpPr>
            <p:nvPr/>
          </p:nvSpPr>
          <p:spPr bwMode="auto">
            <a:xfrm>
              <a:off x="3471863" y="1020763"/>
              <a:ext cx="212725" cy="211138"/>
            </a:xfrm>
            <a:custGeom>
              <a:avLst/>
              <a:gdLst>
                <a:gd name="T0" fmla="*/ 75 w 75"/>
                <a:gd name="T1" fmla="*/ 10 h 74"/>
                <a:gd name="T2" fmla="*/ 63 w 75"/>
                <a:gd name="T3" fmla="*/ 0 h 74"/>
                <a:gd name="T4" fmla="*/ 0 w 75"/>
                <a:gd name="T5" fmla="*/ 64 h 74"/>
                <a:gd name="T6" fmla="*/ 2 w 75"/>
                <a:gd name="T7" fmla="*/ 72 h 74"/>
                <a:gd name="T8" fmla="*/ 11 w 75"/>
                <a:gd name="T9" fmla="*/ 74 h 74"/>
                <a:gd name="T10" fmla="*/ 53 w 75"/>
                <a:gd name="T11" fmla="*/ 32 h 74"/>
                <a:gd name="T12" fmla="*/ 75 w 75"/>
                <a:gd name="T13" fmla="*/ 10 h 74"/>
              </a:gdLst>
              <a:ahLst/>
              <a:cxnLst>
                <a:cxn ang="0">
                  <a:pos x="T0" y="T1"/>
                </a:cxn>
                <a:cxn ang="0">
                  <a:pos x="T2" y="T3"/>
                </a:cxn>
                <a:cxn ang="0">
                  <a:pos x="T4" y="T5"/>
                </a:cxn>
                <a:cxn ang="0">
                  <a:pos x="T6" y="T7"/>
                </a:cxn>
                <a:cxn ang="0">
                  <a:pos x="T8" y="T9"/>
                </a:cxn>
                <a:cxn ang="0">
                  <a:pos x="T10" y="T11"/>
                </a:cxn>
                <a:cxn ang="0">
                  <a:pos x="T12" y="T13"/>
                </a:cxn>
              </a:cxnLst>
              <a:rect l="0" t="0" r="r" b="b"/>
              <a:pathLst>
                <a:path w="75" h="74">
                  <a:moveTo>
                    <a:pt x="75" y="10"/>
                  </a:moveTo>
                  <a:cubicBezTo>
                    <a:pt x="71" y="7"/>
                    <a:pt x="67" y="4"/>
                    <a:pt x="63" y="0"/>
                  </a:cubicBezTo>
                  <a:cubicBezTo>
                    <a:pt x="42" y="21"/>
                    <a:pt x="21" y="43"/>
                    <a:pt x="0" y="64"/>
                  </a:cubicBezTo>
                  <a:cubicBezTo>
                    <a:pt x="0" y="67"/>
                    <a:pt x="1" y="69"/>
                    <a:pt x="2" y="72"/>
                  </a:cubicBezTo>
                  <a:cubicBezTo>
                    <a:pt x="3" y="73"/>
                    <a:pt x="9" y="74"/>
                    <a:pt x="11" y="74"/>
                  </a:cubicBezTo>
                  <a:cubicBezTo>
                    <a:pt x="25" y="60"/>
                    <a:pt x="39" y="46"/>
                    <a:pt x="53" y="32"/>
                  </a:cubicBezTo>
                  <a:cubicBezTo>
                    <a:pt x="60" y="25"/>
                    <a:pt x="67" y="18"/>
                    <a:pt x="7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8" name="Freeform 219">
              <a:extLst>
                <a:ext uri="{FF2B5EF4-FFF2-40B4-BE49-F238E27FC236}">
                  <a16:creationId xmlns:a16="http://schemas.microsoft.com/office/drawing/2014/main" id="{175A536E-6147-43AD-B946-5D718F8BB0D6}"/>
                </a:ext>
              </a:extLst>
            </p:cNvPr>
            <p:cNvSpPr>
              <a:spLocks/>
            </p:cNvSpPr>
            <p:nvPr/>
          </p:nvSpPr>
          <p:spPr bwMode="auto">
            <a:xfrm>
              <a:off x="3514726" y="1068388"/>
              <a:ext cx="184150" cy="200025"/>
            </a:xfrm>
            <a:custGeom>
              <a:avLst/>
              <a:gdLst>
                <a:gd name="T0" fmla="*/ 63 w 65"/>
                <a:gd name="T1" fmla="*/ 0 h 70"/>
                <a:gd name="T2" fmla="*/ 0 w 65"/>
                <a:gd name="T3" fmla="*/ 62 h 70"/>
                <a:gd name="T4" fmla="*/ 1 w 65"/>
                <a:gd name="T5" fmla="*/ 70 h 70"/>
                <a:gd name="T6" fmla="*/ 1 w 65"/>
                <a:gd name="T7" fmla="*/ 70 h 70"/>
                <a:gd name="T8" fmla="*/ 64 w 65"/>
                <a:gd name="T9" fmla="*/ 7 h 70"/>
                <a:gd name="T10" fmla="*/ 63 w 65"/>
                <a:gd name="T11" fmla="*/ 0 h 70"/>
              </a:gdLst>
              <a:ahLst/>
              <a:cxnLst>
                <a:cxn ang="0">
                  <a:pos x="T0" y="T1"/>
                </a:cxn>
                <a:cxn ang="0">
                  <a:pos x="T2" y="T3"/>
                </a:cxn>
                <a:cxn ang="0">
                  <a:pos x="T4" y="T5"/>
                </a:cxn>
                <a:cxn ang="0">
                  <a:pos x="T6" y="T7"/>
                </a:cxn>
                <a:cxn ang="0">
                  <a:pos x="T8" y="T9"/>
                </a:cxn>
                <a:cxn ang="0">
                  <a:pos x="T10" y="T11"/>
                </a:cxn>
              </a:cxnLst>
              <a:rect l="0" t="0" r="r" b="b"/>
              <a:pathLst>
                <a:path w="65" h="70">
                  <a:moveTo>
                    <a:pt x="63" y="0"/>
                  </a:moveTo>
                  <a:cubicBezTo>
                    <a:pt x="42" y="21"/>
                    <a:pt x="21" y="41"/>
                    <a:pt x="0" y="62"/>
                  </a:cubicBezTo>
                  <a:cubicBezTo>
                    <a:pt x="0" y="65"/>
                    <a:pt x="1" y="67"/>
                    <a:pt x="1" y="70"/>
                  </a:cubicBezTo>
                  <a:cubicBezTo>
                    <a:pt x="1" y="70"/>
                    <a:pt x="1" y="70"/>
                    <a:pt x="1" y="70"/>
                  </a:cubicBezTo>
                  <a:cubicBezTo>
                    <a:pt x="22" y="49"/>
                    <a:pt x="43" y="28"/>
                    <a:pt x="64" y="7"/>
                  </a:cubicBezTo>
                  <a:cubicBezTo>
                    <a:pt x="65" y="5"/>
                    <a:pt x="64" y="1"/>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79" name="Freeform 220">
              <a:extLst>
                <a:ext uri="{FF2B5EF4-FFF2-40B4-BE49-F238E27FC236}">
                  <a16:creationId xmlns:a16="http://schemas.microsoft.com/office/drawing/2014/main" id="{5EF5BD3A-1795-45B6-A0E3-8FFB048DA9C1}"/>
                </a:ext>
              </a:extLst>
            </p:cNvPr>
            <p:cNvSpPr>
              <a:spLocks/>
            </p:cNvSpPr>
            <p:nvPr/>
          </p:nvSpPr>
          <p:spPr bwMode="auto">
            <a:xfrm>
              <a:off x="3406776" y="1208088"/>
              <a:ext cx="93663" cy="92075"/>
            </a:xfrm>
            <a:custGeom>
              <a:avLst/>
              <a:gdLst>
                <a:gd name="T0" fmla="*/ 20 w 33"/>
                <a:gd name="T1" fmla="*/ 12 h 32"/>
                <a:gd name="T2" fmla="*/ 18 w 33"/>
                <a:gd name="T3" fmla="*/ 0 h 32"/>
                <a:gd name="T4" fmla="*/ 14 w 33"/>
                <a:gd name="T5" fmla="*/ 0 h 32"/>
                <a:gd name="T6" fmla="*/ 6 w 33"/>
                <a:gd name="T7" fmla="*/ 0 h 32"/>
                <a:gd name="T8" fmla="*/ 0 w 33"/>
                <a:gd name="T9" fmla="*/ 18 h 32"/>
                <a:gd name="T10" fmla="*/ 14 w 33"/>
                <a:gd name="T11" fmla="*/ 32 h 32"/>
                <a:gd name="T12" fmla="*/ 33 w 33"/>
                <a:gd name="T13" fmla="*/ 26 h 32"/>
                <a:gd name="T14" fmla="*/ 33 w 33"/>
                <a:gd name="T15" fmla="*/ 15 h 32"/>
                <a:gd name="T16" fmla="*/ 20 w 33"/>
                <a:gd name="T1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20" y="12"/>
                  </a:moveTo>
                  <a:cubicBezTo>
                    <a:pt x="19" y="8"/>
                    <a:pt x="19" y="4"/>
                    <a:pt x="18" y="0"/>
                  </a:cubicBezTo>
                  <a:cubicBezTo>
                    <a:pt x="16" y="0"/>
                    <a:pt x="15" y="0"/>
                    <a:pt x="14" y="0"/>
                  </a:cubicBezTo>
                  <a:cubicBezTo>
                    <a:pt x="11" y="0"/>
                    <a:pt x="9" y="0"/>
                    <a:pt x="6" y="0"/>
                  </a:cubicBezTo>
                  <a:cubicBezTo>
                    <a:pt x="4" y="6"/>
                    <a:pt x="2" y="12"/>
                    <a:pt x="0" y="18"/>
                  </a:cubicBezTo>
                  <a:cubicBezTo>
                    <a:pt x="6" y="20"/>
                    <a:pt x="12" y="27"/>
                    <a:pt x="14" y="32"/>
                  </a:cubicBezTo>
                  <a:cubicBezTo>
                    <a:pt x="21" y="30"/>
                    <a:pt x="27" y="28"/>
                    <a:pt x="33" y="26"/>
                  </a:cubicBezTo>
                  <a:cubicBezTo>
                    <a:pt x="33" y="22"/>
                    <a:pt x="33" y="19"/>
                    <a:pt x="33" y="15"/>
                  </a:cubicBezTo>
                  <a:cubicBezTo>
                    <a:pt x="29" y="14"/>
                    <a:pt x="24" y="13"/>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grpSp>
      <p:sp>
        <p:nvSpPr>
          <p:cNvPr id="107" name="Freeform 1562">
            <a:extLst>
              <a:ext uri="{FF2B5EF4-FFF2-40B4-BE49-F238E27FC236}">
                <a16:creationId xmlns:a16="http://schemas.microsoft.com/office/drawing/2014/main" id="{D80B082C-9494-41C6-81B1-8F4EDDA2360C}"/>
              </a:ext>
            </a:extLst>
          </p:cNvPr>
          <p:cNvSpPr>
            <a:spLocks noChangeAspect="1"/>
          </p:cNvSpPr>
          <p:nvPr/>
        </p:nvSpPr>
        <p:spPr bwMode="auto">
          <a:xfrm>
            <a:off x="1560231" y="2215867"/>
            <a:ext cx="376796" cy="359093"/>
          </a:xfrm>
          <a:custGeom>
            <a:avLst/>
            <a:gdLst>
              <a:gd name="T0" fmla="*/ 75 w 149"/>
              <a:gd name="T1" fmla="*/ 0 h 142"/>
              <a:gd name="T2" fmla="*/ 99 w 149"/>
              <a:gd name="T3" fmla="*/ 48 h 142"/>
              <a:gd name="T4" fmla="*/ 149 w 149"/>
              <a:gd name="T5" fmla="*/ 55 h 142"/>
              <a:gd name="T6" fmla="*/ 113 w 149"/>
              <a:gd name="T7" fmla="*/ 90 h 142"/>
              <a:gd name="T8" fmla="*/ 120 w 149"/>
              <a:gd name="T9" fmla="*/ 142 h 142"/>
              <a:gd name="T10" fmla="*/ 75 w 149"/>
              <a:gd name="T11" fmla="*/ 119 h 142"/>
              <a:gd name="T12" fmla="*/ 28 w 149"/>
              <a:gd name="T13" fmla="*/ 142 h 142"/>
              <a:gd name="T14" fmla="*/ 38 w 149"/>
              <a:gd name="T15" fmla="*/ 90 h 142"/>
              <a:gd name="T16" fmla="*/ 0 w 149"/>
              <a:gd name="T17" fmla="*/ 55 h 142"/>
              <a:gd name="T18" fmla="*/ 52 w 149"/>
              <a:gd name="T19" fmla="*/ 48 h 142"/>
              <a:gd name="T20" fmla="*/ 75 w 149"/>
              <a:gd name="T21" fmla="*/ 0 h 142"/>
              <a:gd name="T22" fmla="*/ 75 w 14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2">
                <a:moveTo>
                  <a:pt x="75" y="0"/>
                </a:moveTo>
                <a:lnTo>
                  <a:pt x="99" y="48"/>
                </a:lnTo>
                <a:lnTo>
                  <a:pt x="149" y="55"/>
                </a:lnTo>
                <a:lnTo>
                  <a:pt x="113" y="90"/>
                </a:lnTo>
                <a:lnTo>
                  <a:pt x="120" y="142"/>
                </a:lnTo>
                <a:lnTo>
                  <a:pt x="75" y="119"/>
                </a:lnTo>
                <a:lnTo>
                  <a:pt x="28" y="142"/>
                </a:lnTo>
                <a:lnTo>
                  <a:pt x="38" y="90"/>
                </a:lnTo>
                <a:lnTo>
                  <a:pt x="0" y="55"/>
                </a:lnTo>
                <a:lnTo>
                  <a:pt x="52" y="48"/>
                </a:lnTo>
                <a:lnTo>
                  <a:pt x="75" y="0"/>
                </a:lnTo>
                <a:lnTo>
                  <a:pt x="75" y="0"/>
                </a:lnTo>
                <a:close/>
              </a:path>
            </a:pathLst>
          </a:custGeom>
          <a:solidFill>
            <a:schemeClr val="bg1"/>
          </a:solidFill>
          <a:ln>
            <a:noFill/>
          </a:ln>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108" name="Freeform 67">
            <a:extLst>
              <a:ext uri="{FF2B5EF4-FFF2-40B4-BE49-F238E27FC236}">
                <a16:creationId xmlns:a16="http://schemas.microsoft.com/office/drawing/2014/main" id="{056094F9-989D-431F-8F43-FF48392C4E6E}"/>
              </a:ext>
            </a:extLst>
          </p:cNvPr>
          <p:cNvSpPr>
            <a:spLocks noEditPoints="1"/>
          </p:cNvSpPr>
          <p:nvPr/>
        </p:nvSpPr>
        <p:spPr bwMode="auto">
          <a:xfrm>
            <a:off x="1569083" y="4449222"/>
            <a:ext cx="359093" cy="489673"/>
          </a:xfrm>
          <a:custGeom>
            <a:avLst/>
            <a:gdLst>
              <a:gd name="T0" fmla="*/ 1589 w 1820"/>
              <a:gd name="T1" fmla="*/ 1300 h 2450"/>
              <a:gd name="T2" fmla="*/ 1631 w 1820"/>
              <a:gd name="T3" fmla="*/ 1052 h 2450"/>
              <a:gd name="T4" fmla="*/ 1748 w 1820"/>
              <a:gd name="T5" fmla="*/ 829 h 2450"/>
              <a:gd name="T6" fmla="*/ 1672 w 1820"/>
              <a:gd name="T7" fmla="*/ 637 h 2450"/>
              <a:gd name="T8" fmla="*/ 1620 w 1820"/>
              <a:gd name="T9" fmla="*/ 388 h 2450"/>
              <a:gd name="T10" fmla="*/ 1459 w 1820"/>
              <a:gd name="T11" fmla="*/ 232 h 2450"/>
              <a:gd name="T12" fmla="*/ 1264 w 1820"/>
              <a:gd name="T13" fmla="*/ 78 h 2450"/>
              <a:gd name="T14" fmla="*/ 1101 w 1820"/>
              <a:gd name="T15" fmla="*/ 1 h 2450"/>
              <a:gd name="T16" fmla="*/ 869 w 1820"/>
              <a:gd name="T17" fmla="*/ 40 h 2450"/>
              <a:gd name="T18" fmla="*/ 650 w 1820"/>
              <a:gd name="T19" fmla="*/ 8 h 2450"/>
              <a:gd name="T20" fmla="*/ 461 w 1820"/>
              <a:gd name="T21" fmla="*/ 190 h 2450"/>
              <a:gd name="T22" fmla="*/ 237 w 1820"/>
              <a:gd name="T23" fmla="*/ 304 h 2450"/>
              <a:gd name="T24" fmla="*/ 190 w 1820"/>
              <a:gd name="T25" fmla="*/ 550 h 2450"/>
              <a:gd name="T26" fmla="*/ 75 w 1820"/>
              <a:gd name="T27" fmla="*/ 764 h 2450"/>
              <a:gd name="T28" fmla="*/ 147 w 1820"/>
              <a:gd name="T29" fmla="*/ 976 h 2450"/>
              <a:gd name="T30" fmla="*/ 199 w 1820"/>
              <a:gd name="T31" fmla="*/ 1224 h 2450"/>
              <a:gd name="T32" fmla="*/ 359 w 1820"/>
              <a:gd name="T33" fmla="*/ 1380 h 2450"/>
              <a:gd name="T34" fmla="*/ 909 w 1820"/>
              <a:gd name="T35" fmla="*/ 1462 h 2450"/>
              <a:gd name="T36" fmla="*/ 682 w 1820"/>
              <a:gd name="T37" fmla="*/ 1505 h 2450"/>
              <a:gd name="T38" fmla="*/ 539 w 1820"/>
              <a:gd name="T39" fmla="*/ 1350 h 2450"/>
              <a:gd name="T40" fmla="*/ 325 w 1820"/>
              <a:gd name="T41" fmla="*/ 1250 h 2450"/>
              <a:gd name="T42" fmla="*/ 296 w 1820"/>
              <a:gd name="T43" fmla="*/ 1066 h 2450"/>
              <a:gd name="T44" fmla="*/ 184 w 1820"/>
              <a:gd name="T45" fmla="*/ 842 h 2450"/>
              <a:gd name="T46" fmla="*/ 231 w 1820"/>
              <a:gd name="T47" fmla="*/ 698 h 2450"/>
              <a:gd name="T48" fmla="*/ 299 w 1820"/>
              <a:gd name="T49" fmla="*/ 431 h 2450"/>
              <a:gd name="T50" fmla="*/ 392 w 1820"/>
              <a:gd name="T51" fmla="*/ 331 h 2450"/>
              <a:gd name="T52" fmla="*/ 617 w 1820"/>
              <a:gd name="T53" fmla="*/ 169 h 2450"/>
              <a:gd name="T54" fmla="*/ 706 w 1820"/>
              <a:gd name="T55" fmla="*/ 104 h 2450"/>
              <a:gd name="T56" fmla="*/ 942 w 1820"/>
              <a:gd name="T57" fmla="*/ 147 h 2450"/>
              <a:gd name="T58" fmla="*/ 1143 w 1820"/>
              <a:gd name="T59" fmla="*/ 109 h 2450"/>
              <a:gd name="T60" fmla="*/ 1295 w 1820"/>
              <a:gd name="T61" fmla="*/ 276 h 2450"/>
              <a:gd name="T62" fmla="*/ 1504 w 1820"/>
              <a:gd name="T63" fmla="*/ 374 h 2450"/>
              <a:gd name="T64" fmla="*/ 1528 w 1820"/>
              <a:gd name="T65" fmla="*/ 585 h 2450"/>
              <a:gd name="T66" fmla="*/ 1643 w 1820"/>
              <a:gd name="T67" fmla="*/ 790 h 2450"/>
              <a:gd name="T68" fmla="*/ 1558 w 1820"/>
              <a:gd name="T69" fmla="*/ 958 h 2450"/>
              <a:gd name="T70" fmla="*/ 1516 w 1820"/>
              <a:gd name="T71" fmla="*/ 1206 h 2450"/>
              <a:gd name="T72" fmla="*/ 1395 w 1820"/>
              <a:gd name="T73" fmla="*/ 1291 h 2450"/>
              <a:gd name="T74" fmla="*/ 1183 w 1820"/>
              <a:gd name="T75" fmla="*/ 1468 h 2450"/>
              <a:gd name="T76" fmla="*/ 1069 w 1820"/>
              <a:gd name="T77" fmla="*/ 1500 h 2450"/>
              <a:gd name="T78" fmla="*/ 1179 w 1820"/>
              <a:gd name="T79" fmla="*/ 1602 h 2450"/>
              <a:gd name="T80" fmla="*/ 935 w 1820"/>
              <a:gd name="T81" fmla="*/ 1739 h 2450"/>
              <a:gd name="T82" fmla="*/ 1458 w 1820"/>
              <a:gd name="T83" fmla="*/ 778 h 2450"/>
              <a:gd name="T84" fmla="*/ 1315 w 1820"/>
              <a:gd name="T85" fmla="*/ 438 h 2450"/>
              <a:gd name="T86" fmla="*/ 993 w 1820"/>
              <a:gd name="T87" fmla="*/ 264 h 2450"/>
              <a:gd name="T88" fmla="*/ 647 w 1820"/>
              <a:gd name="T89" fmla="*/ 324 h 2450"/>
              <a:gd name="T90" fmla="*/ 403 w 1820"/>
              <a:gd name="T91" fmla="*/ 592 h 2450"/>
              <a:gd name="T92" fmla="*/ 378 w 1820"/>
              <a:gd name="T93" fmla="*/ 943 h 2450"/>
              <a:gd name="T94" fmla="*/ 581 w 1820"/>
              <a:gd name="T95" fmla="*/ 1246 h 2450"/>
              <a:gd name="T96" fmla="*/ 909 w 1820"/>
              <a:gd name="T97" fmla="*/ 1355 h 2450"/>
              <a:gd name="T98" fmla="*/ 1258 w 1820"/>
              <a:gd name="T99" fmla="*/ 1230 h 2450"/>
              <a:gd name="T100" fmla="*/ 1447 w 1820"/>
              <a:gd name="T101" fmla="*/ 916 h 2450"/>
              <a:gd name="T102" fmla="*/ 717 w 1820"/>
              <a:gd name="T103" fmla="*/ 1263 h 2450"/>
              <a:gd name="T104" fmla="*/ 473 w 1820"/>
              <a:gd name="T105" fmla="*/ 1043 h 2450"/>
              <a:gd name="T106" fmla="*/ 418 w 1820"/>
              <a:gd name="T107" fmla="*/ 731 h 2450"/>
              <a:gd name="T108" fmla="*/ 576 w 1820"/>
              <a:gd name="T109" fmla="*/ 439 h 2450"/>
              <a:gd name="T110" fmla="*/ 884 w 1820"/>
              <a:gd name="T111" fmla="*/ 310 h 2450"/>
              <a:gd name="T112" fmla="*/ 1187 w 1820"/>
              <a:gd name="T113" fmla="*/ 394 h 2450"/>
              <a:gd name="T114" fmla="*/ 1383 w 1820"/>
              <a:gd name="T115" fmla="*/ 659 h 2450"/>
              <a:gd name="T116" fmla="*/ 1376 w 1820"/>
              <a:gd name="T117" fmla="*/ 977 h 2450"/>
              <a:gd name="T118" fmla="*/ 1166 w 1820"/>
              <a:gd name="T119" fmla="*/ 1231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0" h="2450">
                <a:moveTo>
                  <a:pt x="1387" y="1406"/>
                </a:moveTo>
                <a:lnTo>
                  <a:pt x="1387" y="1406"/>
                </a:lnTo>
                <a:lnTo>
                  <a:pt x="1420" y="1393"/>
                </a:lnTo>
                <a:lnTo>
                  <a:pt x="1459" y="1380"/>
                </a:lnTo>
                <a:lnTo>
                  <a:pt x="1459" y="1380"/>
                </a:lnTo>
                <a:lnTo>
                  <a:pt x="1493" y="1368"/>
                </a:lnTo>
                <a:lnTo>
                  <a:pt x="1510" y="1362"/>
                </a:lnTo>
                <a:lnTo>
                  <a:pt x="1527" y="1353"/>
                </a:lnTo>
                <a:lnTo>
                  <a:pt x="1543" y="1343"/>
                </a:lnTo>
                <a:lnTo>
                  <a:pt x="1560" y="1331"/>
                </a:lnTo>
                <a:lnTo>
                  <a:pt x="1575" y="1316"/>
                </a:lnTo>
                <a:lnTo>
                  <a:pt x="1582" y="1309"/>
                </a:lnTo>
                <a:lnTo>
                  <a:pt x="1589" y="1300"/>
                </a:lnTo>
                <a:lnTo>
                  <a:pt x="1589" y="1300"/>
                </a:lnTo>
                <a:lnTo>
                  <a:pt x="1595" y="1291"/>
                </a:lnTo>
                <a:lnTo>
                  <a:pt x="1601" y="1282"/>
                </a:lnTo>
                <a:lnTo>
                  <a:pt x="1609" y="1262"/>
                </a:lnTo>
                <a:lnTo>
                  <a:pt x="1616" y="1244"/>
                </a:lnTo>
                <a:lnTo>
                  <a:pt x="1620" y="1224"/>
                </a:lnTo>
                <a:lnTo>
                  <a:pt x="1622" y="1206"/>
                </a:lnTo>
                <a:lnTo>
                  <a:pt x="1624" y="1188"/>
                </a:lnTo>
                <a:lnTo>
                  <a:pt x="1625" y="1153"/>
                </a:lnTo>
                <a:lnTo>
                  <a:pt x="1625" y="1153"/>
                </a:lnTo>
                <a:lnTo>
                  <a:pt x="1625" y="1120"/>
                </a:lnTo>
                <a:lnTo>
                  <a:pt x="1627" y="1089"/>
                </a:lnTo>
                <a:lnTo>
                  <a:pt x="1627" y="1075"/>
                </a:lnTo>
                <a:lnTo>
                  <a:pt x="1629" y="1062"/>
                </a:lnTo>
                <a:lnTo>
                  <a:pt x="1631" y="1052"/>
                </a:lnTo>
                <a:lnTo>
                  <a:pt x="1633" y="1042"/>
                </a:lnTo>
                <a:lnTo>
                  <a:pt x="1633" y="1042"/>
                </a:lnTo>
                <a:lnTo>
                  <a:pt x="1636" y="1032"/>
                </a:lnTo>
                <a:lnTo>
                  <a:pt x="1642" y="1022"/>
                </a:lnTo>
                <a:lnTo>
                  <a:pt x="1655" y="1001"/>
                </a:lnTo>
                <a:lnTo>
                  <a:pt x="1672" y="976"/>
                </a:lnTo>
                <a:lnTo>
                  <a:pt x="1691" y="949"/>
                </a:lnTo>
                <a:lnTo>
                  <a:pt x="1691" y="949"/>
                </a:lnTo>
                <a:lnTo>
                  <a:pt x="1712" y="920"/>
                </a:lnTo>
                <a:lnTo>
                  <a:pt x="1722" y="903"/>
                </a:lnTo>
                <a:lnTo>
                  <a:pt x="1730" y="886"/>
                </a:lnTo>
                <a:lnTo>
                  <a:pt x="1738" y="869"/>
                </a:lnTo>
                <a:lnTo>
                  <a:pt x="1743" y="849"/>
                </a:lnTo>
                <a:lnTo>
                  <a:pt x="1748" y="829"/>
                </a:lnTo>
                <a:lnTo>
                  <a:pt x="1749" y="818"/>
                </a:lnTo>
                <a:lnTo>
                  <a:pt x="1750" y="806"/>
                </a:lnTo>
                <a:lnTo>
                  <a:pt x="1750" y="806"/>
                </a:lnTo>
                <a:lnTo>
                  <a:pt x="1750" y="806"/>
                </a:lnTo>
                <a:lnTo>
                  <a:pt x="1749" y="795"/>
                </a:lnTo>
                <a:lnTo>
                  <a:pt x="1748" y="785"/>
                </a:lnTo>
                <a:lnTo>
                  <a:pt x="1743" y="764"/>
                </a:lnTo>
                <a:lnTo>
                  <a:pt x="1738" y="745"/>
                </a:lnTo>
                <a:lnTo>
                  <a:pt x="1730" y="726"/>
                </a:lnTo>
                <a:lnTo>
                  <a:pt x="1722" y="709"/>
                </a:lnTo>
                <a:lnTo>
                  <a:pt x="1712" y="693"/>
                </a:lnTo>
                <a:lnTo>
                  <a:pt x="1691" y="664"/>
                </a:lnTo>
                <a:lnTo>
                  <a:pt x="1691" y="664"/>
                </a:lnTo>
                <a:lnTo>
                  <a:pt x="1672" y="637"/>
                </a:lnTo>
                <a:lnTo>
                  <a:pt x="1655" y="612"/>
                </a:lnTo>
                <a:lnTo>
                  <a:pt x="1642" y="590"/>
                </a:lnTo>
                <a:lnTo>
                  <a:pt x="1636" y="580"/>
                </a:lnTo>
                <a:lnTo>
                  <a:pt x="1633" y="571"/>
                </a:lnTo>
                <a:lnTo>
                  <a:pt x="1633" y="571"/>
                </a:lnTo>
                <a:lnTo>
                  <a:pt x="1631" y="561"/>
                </a:lnTo>
                <a:lnTo>
                  <a:pt x="1629" y="550"/>
                </a:lnTo>
                <a:lnTo>
                  <a:pt x="1627" y="524"/>
                </a:lnTo>
                <a:lnTo>
                  <a:pt x="1625" y="493"/>
                </a:lnTo>
                <a:lnTo>
                  <a:pt x="1625" y="460"/>
                </a:lnTo>
                <a:lnTo>
                  <a:pt x="1625" y="460"/>
                </a:lnTo>
                <a:lnTo>
                  <a:pt x="1624" y="425"/>
                </a:lnTo>
                <a:lnTo>
                  <a:pt x="1622" y="406"/>
                </a:lnTo>
                <a:lnTo>
                  <a:pt x="1620" y="388"/>
                </a:lnTo>
                <a:lnTo>
                  <a:pt x="1616" y="369"/>
                </a:lnTo>
                <a:lnTo>
                  <a:pt x="1609" y="350"/>
                </a:lnTo>
                <a:lnTo>
                  <a:pt x="1601" y="331"/>
                </a:lnTo>
                <a:lnTo>
                  <a:pt x="1595" y="322"/>
                </a:lnTo>
                <a:lnTo>
                  <a:pt x="1589" y="312"/>
                </a:lnTo>
                <a:lnTo>
                  <a:pt x="1589" y="312"/>
                </a:lnTo>
                <a:lnTo>
                  <a:pt x="1582" y="304"/>
                </a:lnTo>
                <a:lnTo>
                  <a:pt x="1575" y="296"/>
                </a:lnTo>
                <a:lnTo>
                  <a:pt x="1560" y="282"/>
                </a:lnTo>
                <a:lnTo>
                  <a:pt x="1543" y="270"/>
                </a:lnTo>
                <a:lnTo>
                  <a:pt x="1527" y="259"/>
                </a:lnTo>
                <a:lnTo>
                  <a:pt x="1510" y="252"/>
                </a:lnTo>
                <a:lnTo>
                  <a:pt x="1493" y="244"/>
                </a:lnTo>
                <a:lnTo>
                  <a:pt x="1459" y="232"/>
                </a:lnTo>
                <a:lnTo>
                  <a:pt x="1459" y="232"/>
                </a:lnTo>
                <a:lnTo>
                  <a:pt x="1428" y="222"/>
                </a:lnTo>
                <a:lnTo>
                  <a:pt x="1399" y="212"/>
                </a:lnTo>
                <a:lnTo>
                  <a:pt x="1375" y="202"/>
                </a:lnTo>
                <a:lnTo>
                  <a:pt x="1365" y="197"/>
                </a:lnTo>
                <a:lnTo>
                  <a:pt x="1356" y="190"/>
                </a:lnTo>
                <a:lnTo>
                  <a:pt x="1356" y="190"/>
                </a:lnTo>
                <a:lnTo>
                  <a:pt x="1349" y="185"/>
                </a:lnTo>
                <a:lnTo>
                  <a:pt x="1341" y="177"/>
                </a:lnTo>
                <a:lnTo>
                  <a:pt x="1324" y="157"/>
                </a:lnTo>
                <a:lnTo>
                  <a:pt x="1306" y="133"/>
                </a:lnTo>
                <a:lnTo>
                  <a:pt x="1286" y="106"/>
                </a:lnTo>
                <a:lnTo>
                  <a:pt x="1286" y="106"/>
                </a:lnTo>
                <a:lnTo>
                  <a:pt x="1264" y="78"/>
                </a:lnTo>
                <a:lnTo>
                  <a:pt x="1253" y="64"/>
                </a:lnTo>
                <a:lnTo>
                  <a:pt x="1239" y="51"/>
                </a:lnTo>
                <a:lnTo>
                  <a:pt x="1225" y="38"/>
                </a:lnTo>
                <a:lnTo>
                  <a:pt x="1207" y="26"/>
                </a:lnTo>
                <a:lnTo>
                  <a:pt x="1189" y="15"/>
                </a:lnTo>
                <a:lnTo>
                  <a:pt x="1179" y="11"/>
                </a:lnTo>
                <a:lnTo>
                  <a:pt x="1169" y="8"/>
                </a:lnTo>
                <a:lnTo>
                  <a:pt x="1169" y="8"/>
                </a:lnTo>
                <a:lnTo>
                  <a:pt x="1156" y="3"/>
                </a:lnTo>
                <a:lnTo>
                  <a:pt x="1143" y="1"/>
                </a:lnTo>
                <a:lnTo>
                  <a:pt x="1130" y="0"/>
                </a:lnTo>
                <a:lnTo>
                  <a:pt x="1118" y="0"/>
                </a:lnTo>
                <a:lnTo>
                  <a:pt x="1118" y="0"/>
                </a:lnTo>
                <a:lnTo>
                  <a:pt x="1101" y="1"/>
                </a:lnTo>
                <a:lnTo>
                  <a:pt x="1085" y="2"/>
                </a:lnTo>
                <a:lnTo>
                  <a:pt x="1070" y="5"/>
                </a:lnTo>
                <a:lnTo>
                  <a:pt x="1055" y="9"/>
                </a:lnTo>
                <a:lnTo>
                  <a:pt x="1026" y="16"/>
                </a:lnTo>
                <a:lnTo>
                  <a:pt x="998" y="25"/>
                </a:lnTo>
                <a:lnTo>
                  <a:pt x="973" y="32"/>
                </a:lnTo>
                <a:lnTo>
                  <a:pt x="949" y="40"/>
                </a:lnTo>
                <a:lnTo>
                  <a:pt x="928" y="44"/>
                </a:lnTo>
                <a:lnTo>
                  <a:pt x="919" y="45"/>
                </a:lnTo>
                <a:lnTo>
                  <a:pt x="909" y="45"/>
                </a:lnTo>
                <a:lnTo>
                  <a:pt x="909" y="45"/>
                </a:lnTo>
                <a:lnTo>
                  <a:pt x="900" y="45"/>
                </a:lnTo>
                <a:lnTo>
                  <a:pt x="891" y="44"/>
                </a:lnTo>
                <a:lnTo>
                  <a:pt x="869" y="40"/>
                </a:lnTo>
                <a:lnTo>
                  <a:pt x="846" y="32"/>
                </a:lnTo>
                <a:lnTo>
                  <a:pt x="820" y="25"/>
                </a:lnTo>
                <a:lnTo>
                  <a:pt x="793" y="16"/>
                </a:lnTo>
                <a:lnTo>
                  <a:pt x="764" y="9"/>
                </a:lnTo>
                <a:lnTo>
                  <a:pt x="749" y="5"/>
                </a:lnTo>
                <a:lnTo>
                  <a:pt x="733" y="2"/>
                </a:lnTo>
                <a:lnTo>
                  <a:pt x="718" y="1"/>
                </a:lnTo>
                <a:lnTo>
                  <a:pt x="701" y="0"/>
                </a:lnTo>
                <a:lnTo>
                  <a:pt x="701" y="0"/>
                </a:lnTo>
                <a:lnTo>
                  <a:pt x="688" y="0"/>
                </a:lnTo>
                <a:lnTo>
                  <a:pt x="675" y="1"/>
                </a:lnTo>
                <a:lnTo>
                  <a:pt x="663" y="3"/>
                </a:lnTo>
                <a:lnTo>
                  <a:pt x="650" y="8"/>
                </a:lnTo>
                <a:lnTo>
                  <a:pt x="650" y="8"/>
                </a:lnTo>
                <a:lnTo>
                  <a:pt x="639" y="11"/>
                </a:lnTo>
                <a:lnTo>
                  <a:pt x="629" y="15"/>
                </a:lnTo>
                <a:lnTo>
                  <a:pt x="611" y="26"/>
                </a:lnTo>
                <a:lnTo>
                  <a:pt x="594" y="38"/>
                </a:lnTo>
                <a:lnTo>
                  <a:pt x="579" y="51"/>
                </a:lnTo>
                <a:lnTo>
                  <a:pt x="566" y="64"/>
                </a:lnTo>
                <a:lnTo>
                  <a:pt x="554" y="78"/>
                </a:lnTo>
                <a:lnTo>
                  <a:pt x="533" y="106"/>
                </a:lnTo>
                <a:lnTo>
                  <a:pt x="533" y="106"/>
                </a:lnTo>
                <a:lnTo>
                  <a:pt x="513" y="133"/>
                </a:lnTo>
                <a:lnTo>
                  <a:pt x="495" y="157"/>
                </a:lnTo>
                <a:lnTo>
                  <a:pt x="478" y="177"/>
                </a:lnTo>
                <a:lnTo>
                  <a:pt x="470" y="185"/>
                </a:lnTo>
                <a:lnTo>
                  <a:pt x="461" y="190"/>
                </a:lnTo>
                <a:lnTo>
                  <a:pt x="461" y="190"/>
                </a:lnTo>
                <a:lnTo>
                  <a:pt x="454" y="197"/>
                </a:lnTo>
                <a:lnTo>
                  <a:pt x="444" y="201"/>
                </a:lnTo>
                <a:lnTo>
                  <a:pt x="419" y="212"/>
                </a:lnTo>
                <a:lnTo>
                  <a:pt x="391" y="222"/>
                </a:lnTo>
                <a:lnTo>
                  <a:pt x="359" y="232"/>
                </a:lnTo>
                <a:lnTo>
                  <a:pt x="359" y="232"/>
                </a:lnTo>
                <a:lnTo>
                  <a:pt x="326" y="244"/>
                </a:lnTo>
                <a:lnTo>
                  <a:pt x="309" y="252"/>
                </a:lnTo>
                <a:lnTo>
                  <a:pt x="292" y="259"/>
                </a:lnTo>
                <a:lnTo>
                  <a:pt x="276" y="270"/>
                </a:lnTo>
                <a:lnTo>
                  <a:pt x="259" y="282"/>
                </a:lnTo>
                <a:lnTo>
                  <a:pt x="244" y="296"/>
                </a:lnTo>
                <a:lnTo>
                  <a:pt x="237" y="304"/>
                </a:lnTo>
                <a:lnTo>
                  <a:pt x="230" y="312"/>
                </a:lnTo>
                <a:lnTo>
                  <a:pt x="230" y="312"/>
                </a:lnTo>
                <a:lnTo>
                  <a:pt x="224" y="322"/>
                </a:lnTo>
                <a:lnTo>
                  <a:pt x="218" y="331"/>
                </a:lnTo>
                <a:lnTo>
                  <a:pt x="210" y="350"/>
                </a:lnTo>
                <a:lnTo>
                  <a:pt x="203" y="369"/>
                </a:lnTo>
                <a:lnTo>
                  <a:pt x="199" y="388"/>
                </a:lnTo>
                <a:lnTo>
                  <a:pt x="196" y="406"/>
                </a:lnTo>
                <a:lnTo>
                  <a:pt x="195" y="425"/>
                </a:lnTo>
                <a:lnTo>
                  <a:pt x="193" y="460"/>
                </a:lnTo>
                <a:lnTo>
                  <a:pt x="193" y="460"/>
                </a:lnTo>
                <a:lnTo>
                  <a:pt x="193" y="493"/>
                </a:lnTo>
                <a:lnTo>
                  <a:pt x="192" y="524"/>
                </a:lnTo>
                <a:lnTo>
                  <a:pt x="190" y="550"/>
                </a:lnTo>
                <a:lnTo>
                  <a:pt x="188" y="561"/>
                </a:lnTo>
                <a:lnTo>
                  <a:pt x="186" y="571"/>
                </a:lnTo>
                <a:lnTo>
                  <a:pt x="186" y="571"/>
                </a:lnTo>
                <a:lnTo>
                  <a:pt x="183" y="580"/>
                </a:lnTo>
                <a:lnTo>
                  <a:pt x="177" y="590"/>
                </a:lnTo>
                <a:lnTo>
                  <a:pt x="164" y="612"/>
                </a:lnTo>
                <a:lnTo>
                  <a:pt x="147" y="637"/>
                </a:lnTo>
                <a:lnTo>
                  <a:pt x="128" y="664"/>
                </a:lnTo>
                <a:lnTo>
                  <a:pt x="128" y="664"/>
                </a:lnTo>
                <a:lnTo>
                  <a:pt x="107" y="693"/>
                </a:lnTo>
                <a:lnTo>
                  <a:pt x="97" y="709"/>
                </a:lnTo>
                <a:lnTo>
                  <a:pt x="89" y="726"/>
                </a:lnTo>
                <a:lnTo>
                  <a:pt x="81" y="745"/>
                </a:lnTo>
                <a:lnTo>
                  <a:pt x="75" y="764"/>
                </a:lnTo>
                <a:lnTo>
                  <a:pt x="71" y="785"/>
                </a:lnTo>
                <a:lnTo>
                  <a:pt x="69" y="795"/>
                </a:lnTo>
                <a:lnTo>
                  <a:pt x="69" y="806"/>
                </a:lnTo>
                <a:lnTo>
                  <a:pt x="69" y="806"/>
                </a:lnTo>
                <a:lnTo>
                  <a:pt x="69" y="818"/>
                </a:lnTo>
                <a:lnTo>
                  <a:pt x="71" y="829"/>
                </a:lnTo>
                <a:lnTo>
                  <a:pt x="75" y="849"/>
                </a:lnTo>
                <a:lnTo>
                  <a:pt x="81" y="869"/>
                </a:lnTo>
                <a:lnTo>
                  <a:pt x="89" y="886"/>
                </a:lnTo>
                <a:lnTo>
                  <a:pt x="97" y="903"/>
                </a:lnTo>
                <a:lnTo>
                  <a:pt x="107" y="920"/>
                </a:lnTo>
                <a:lnTo>
                  <a:pt x="128" y="949"/>
                </a:lnTo>
                <a:lnTo>
                  <a:pt x="128" y="949"/>
                </a:lnTo>
                <a:lnTo>
                  <a:pt x="147" y="976"/>
                </a:lnTo>
                <a:lnTo>
                  <a:pt x="164" y="1001"/>
                </a:lnTo>
                <a:lnTo>
                  <a:pt x="177" y="1022"/>
                </a:lnTo>
                <a:lnTo>
                  <a:pt x="183" y="1032"/>
                </a:lnTo>
                <a:lnTo>
                  <a:pt x="186" y="1042"/>
                </a:lnTo>
                <a:lnTo>
                  <a:pt x="186" y="1042"/>
                </a:lnTo>
                <a:lnTo>
                  <a:pt x="188" y="1052"/>
                </a:lnTo>
                <a:lnTo>
                  <a:pt x="190" y="1062"/>
                </a:lnTo>
                <a:lnTo>
                  <a:pt x="192" y="1089"/>
                </a:lnTo>
                <a:lnTo>
                  <a:pt x="193" y="1120"/>
                </a:lnTo>
                <a:lnTo>
                  <a:pt x="193" y="1153"/>
                </a:lnTo>
                <a:lnTo>
                  <a:pt x="193" y="1153"/>
                </a:lnTo>
                <a:lnTo>
                  <a:pt x="195" y="1188"/>
                </a:lnTo>
                <a:lnTo>
                  <a:pt x="196" y="1206"/>
                </a:lnTo>
                <a:lnTo>
                  <a:pt x="199" y="1224"/>
                </a:lnTo>
                <a:lnTo>
                  <a:pt x="203" y="1244"/>
                </a:lnTo>
                <a:lnTo>
                  <a:pt x="210" y="1262"/>
                </a:lnTo>
                <a:lnTo>
                  <a:pt x="218" y="1282"/>
                </a:lnTo>
                <a:lnTo>
                  <a:pt x="224" y="1291"/>
                </a:lnTo>
                <a:lnTo>
                  <a:pt x="230" y="1300"/>
                </a:lnTo>
                <a:lnTo>
                  <a:pt x="230" y="1300"/>
                </a:lnTo>
                <a:lnTo>
                  <a:pt x="237" y="1309"/>
                </a:lnTo>
                <a:lnTo>
                  <a:pt x="244" y="1316"/>
                </a:lnTo>
                <a:lnTo>
                  <a:pt x="259" y="1331"/>
                </a:lnTo>
                <a:lnTo>
                  <a:pt x="276" y="1343"/>
                </a:lnTo>
                <a:lnTo>
                  <a:pt x="292" y="1353"/>
                </a:lnTo>
                <a:lnTo>
                  <a:pt x="309" y="1362"/>
                </a:lnTo>
                <a:lnTo>
                  <a:pt x="326" y="1368"/>
                </a:lnTo>
                <a:lnTo>
                  <a:pt x="359" y="1380"/>
                </a:lnTo>
                <a:lnTo>
                  <a:pt x="359" y="1380"/>
                </a:lnTo>
                <a:lnTo>
                  <a:pt x="393" y="1392"/>
                </a:lnTo>
                <a:lnTo>
                  <a:pt x="424" y="1403"/>
                </a:lnTo>
                <a:lnTo>
                  <a:pt x="0" y="2160"/>
                </a:lnTo>
                <a:lnTo>
                  <a:pt x="382" y="2046"/>
                </a:lnTo>
                <a:lnTo>
                  <a:pt x="486" y="2432"/>
                </a:lnTo>
                <a:lnTo>
                  <a:pt x="1018" y="1484"/>
                </a:lnTo>
                <a:lnTo>
                  <a:pt x="1018" y="1484"/>
                </a:lnTo>
                <a:lnTo>
                  <a:pt x="993" y="1476"/>
                </a:lnTo>
                <a:lnTo>
                  <a:pt x="966" y="1470"/>
                </a:lnTo>
                <a:lnTo>
                  <a:pt x="938" y="1465"/>
                </a:lnTo>
                <a:lnTo>
                  <a:pt x="924" y="1463"/>
                </a:lnTo>
                <a:lnTo>
                  <a:pt x="909" y="1462"/>
                </a:lnTo>
                <a:lnTo>
                  <a:pt x="909" y="1462"/>
                </a:lnTo>
                <a:lnTo>
                  <a:pt x="893" y="1463"/>
                </a:lnTo>
                <a:lnTo>
                  <a:pt x="876" y="1465"/>
                </a:lnTo>
                <a:lnTo>
                  <a:pt x="860" y="1469"/>
                </a:lnTo>
                <a:lnTo>
                  <a:pt x="845" y="1472"/>
                </a:lnTo>
                <a:lnTo>
                  <a:pt x="815" y="1480"/>
                </a:lnTo>
                <a:lnTo>
                  <a:pt x="788" y="1488"/>
                </a:lnTo>
                <a:lnTo>
                  <a:pt x="762" y="1496"/>
                </a:lnTo>
                <a:lnTo>
                  <a:pt x="739" y="1503"/>
                </a:lnTo>
                <a:lnTo>
                  <a:pt x="719" y="1508"/>
                </a:lnTo>
                <a:lnTo>
                  <a:pt x="709" y="1509"/>
                </a:lnTo>
                <a:lnTo>
                  <a:pt x="700" y="1509"/>
                </a:lnTo>
                <a:lnTo>
                  <a:pt x="700" y="1509"/>
                </a:lnTo>
                <a:lnTo>
                  <a:pt x="691" y="1508"/>
                </a:lnTo>
                <a:lnTo>
                  <a:pt x="682" y="1505"/>
                </a:lnTo>
                <a:lnTo>
                  <a:pt x="682" y="1505"/>
                </a:lnTo>
                <a:lnTo>
                  <a:pt x="674" y="1503"/>
                </a:lnTo>
                <a:lnTo>
                  <a:pt x="668" y="1499"/>
                </a:lnTo>
                <a:lnTo>
                  <a:pt x="659" y="1494"/>
                </a:lnTo>
                <a:lnTo>
                  <a:pt x="652" y="1486"/>
                </a:lnTo>
                <a:lnTo>
                  <a:pt x="643" y="1477"/>
                </a:lnTo>
                <a:lnTo>
                  <a:pt x="634" y="1468"/>
                </a:lnTo>
                <a:lnTo>
                  <a:pt x="617" y="1445"/>
                </a:lnTo>
                <a:lnTo>
                  <a:pt x="617" y="1445"/>
                </a:lnTo>
                <a:lnTo>
                  <a:pt x="598" y="1418"/>
                </a:lnTo>
                <a:lnTo>
                  <a:pt x="577" y="1391"/>
                </a:lnTo>
                <a:lnTo>
                  <a:pt x="565" y="1377"/>
                </a:lnTo>
                <a:lnTo>
                  <a:pt x="552" y="1363"/>
                </a:lnTo>
                <a:lnTo>
                  <a:pt x="539" y="1350"/>
                </a:lnTo>
                <a:lnTo>
                  <a:pt x="523" y="1337"/>
                </a:lnTo>
                <a:lnTo>
                  <a:pt x="523" y="1337"/>
                </a:lnTo>
                <a:lnTo>
                  <a:pt x="507" y="1327"/>
                </a:lnTo>
                <a:lnTo>
                  <a:pt x="491" y="1317"/>
                </a:lnTo>
                <a:lnTo>
                  <a:pt x="473" y="1310"/>
                </a:lnTo>
                <a:lnTo>
                  <a:pt x="456" y="1303"/>
                </a:lnTo>
                <a:lnTo>
                  <a:pt x="424" y="1291"/>
                </a:lnTo>
                <a:lnTo>
                  <a:pt x="392" y="1282"/>
                </a:lnTo>
                <a:lnTo>
                  <a:pt x="392" y="1282"/>
                </a:lnTo>
                <a:lnTo>
                  <a:pt x="364" y="1271"/>
                </a:lnTo>
                <a:lnTo>
                  <a:pt x="352" y="1267"/>
                </a:lnTo>
                <a:lnTo>
                  <a:pt x="343" y="1261"/>
                </a:lnTo>
                <a:lnTo>
                  <a:pt x="333" y="1256"/>
                </a:lnTo>
                <a:lnTo>
                  <a:pt x="325" y="1250"/>
                </a:lnTo>
                <a:lnTo>
                  <a:pt x="319" y="1244"/>
                </a:lnTo>
                <a:lnTo>
                  <a:pt x="315" y="1239"/>
                </a:lnTo>
                <a:lnTo>
                  <a:pt x="315" y="1239"/>
                </a:lnTo>
                <a:lnTo>
                  <a:pt x="310" y="1233"/>
                </a:lnTo>
                <a:lnTo>
                  <a:pt x="307" y="1226"/>
                </a:lnTo>
                <a:lnTo>
                  <a:pt x="304" y="1216"/>
                </a:lnTo>
                <a:lnTo>
                  <a:pt x="302" y="1206"/>
                </a:lnTo>
                <a:lnTo>
                  <a:pt x="300" y="1194"/>
                </a:lnTo>
                <a:lnTo>
                  <a:pt x="299" y="1181"/>
                </a:lnTo>
                <a:lnTo>
                  <a:pt x="298" y="1152"/>
                </a:lnTo>
                <a:lnTo>
                  <a:pt x="298" y="1152"/>
                </a:lnTo>
                <a:lnTo>
                  <a:pt x="298" y="1119"/>
                </a:lnTo>
                <a:lnTo>
                  <a:pt x="297" y="1084"/>
                </a:lnTo>
                <a:lnTo>
                  <a:pt x="296" y="1066"/>
                </a:lnTo>
                <a:lnTo>
                  <a:pt x="294" y="1047"/>
                </a:lnTo>
                <a:lnTo>
                  <a:pt x="290" y="1029"/>
                </a:lnTo>
                <a:lnTo>
                  <a:pt x="285" y="1009"/>
                </a:lnTo>
                <a:lnTo>
                  <a:pt x="285" y="1009"/>
                </a:lnTo>
                <a:lnTo>
                  <a:pt x="278" y="991"/>
                </a:lnTo>
                <a:lnTo>
                  <a:pt x="270" y="974"/>
                </a:lnTo>
                <a:lnTo>
                  <a:pt x="260" y="958"/>
                </a:lnTo>
                <a:lnTo>
                  <a:pt x="251" y="942"/>
                </a:lnTo>
                <a:lnTo>
                  <a:pt x="231" y="914"/>
                </a:lnTo>
                <a:lnTo>
                  <a:pt x="212" y="888"/>
                </a:lnTo>
                <a:lnTo>
                  <a:pt x="212" y="888"/>
                </a:lnTo>
                <a:lnTo>
                  <a:pt x="196" y="865"/>
                </a:lnTo>
                <a:lnTo>
                  <a:pt x="189" y="853"/>
                </a:lnTo>
                <a:lnTo>
                  <a:pt x="184" y="842"/>
                </a:lnTo>
                <a:lnTo>
                  <a:pt x="179" y="832"/>
                </a:lnTo>
                <a:lnTo>
                  <a:pt x="176" y="822"/>
                </a:lnTo>
                <a:lnTo>
                  <a:pt x="174" y="814"/>
                </a:lnTo>
                <a:lnTo>
                  <a:pt x="174" y="806"/>
                </a:lnTo>
                <a:lnTo>
                  <a:pt x="174" y="806"/>
                </a:lnTo>
                <a:lnTo>
                  <a:pt x="174" y="799"/>
                </a:lnTo>
                <a:lnTo>
                  <a:pt x="176" y="790"/>
                </a:lnTo>
                <a:lnTo>
                  <a:pt x="179" y="780"/>
                </a:lnTo>
                <a:lnTo>
                  <a:pt x="184" y="771"/>
                </a:lnTo>
                <a:lnTo>
                  <a:pt x="189" y="760"/>
                </a:lnTo>
                <a:lnTo>
                  <a:pt x="196" y="749"/>
                </a:lnTo>
                <a:lnTo>
                  <a:pt x="212" y="724"/>
                </a:lnTo>
                <a:lnTo>
                  <a:pt x="212" y="724"/>
                </a:lnTo>
                <a:lnTo>
                  <a:pt x="231" y="698"/>
                </a:lnTo>
                <a:lnTo>
                  <a:pt x="251" y="670"/>
                </a:lnTo>
                <a:lnTo>
                  <a:pt x="260" y="655"/>
                </a:lnTo>
                <a:lnTo>
                  <a:pt x="270" y="639"/>
                </a:lnTo>
                <a:lnTo>
                  <a:pt x="278" y="621"/>
                </a:lnTo>
                <a:lnTo>
                  <a:pt x="285" y="603"/>
                </a:lnTo>
                <a:lnTo>
                  <a:pt x="285" y="603"/>
                </a:lnTo>
                <a:lnTo>
                  <a:pt x="290" y="585"/>
                </a:lnTo>
                <a:lnTo>
                  <a:pt x="294" y="565"/>
                </a:lnTo>
                <a:lnTo>
                  <a:pt x="296" y="547"/>
                </a:lnTo>
                <a:lnTo>
                  <a:pt x="297" y="528"/>
                </a:lnTo>
                <a:lnTo>
                  <a:pt x="298" y="494"/>
                </a:lnTo>
                <a:lnTo>
                  <a:pt x="298" y="461"/>
                </a:lnTo>
                <a:lnTo>
                  <a:pt x="298" y="461"/>
                </a:lnTo>
                <a:lnTo>
                  <a:pt x="299" y="431"/>
                </a:lnTo>
                <a:lnTo>
                  <a:pt x="300" y="418"/>
                </a:lnTo>
                <a:lnTo>
                  <a:pt x="302" y="406"/>
                </a:lnTo>
                <a:lnTo>
                  <a:pt x="304" y="397"/>
                </a:lnTo>
                <a:lnTo>
                  <a:pt x="307" y="388"/>
                </a:lnTo>
                <a:lnTo>
                  <a:pt x="310" y="380"/>
                </a:lnTo>
                <a:lnTo>
                  <a:pt x="315" y="374"/>
                </a:lnTo>
                <a:lnTo>
                  <a:pt x="315" y="374"/>
                </a:lnTo>
                <a:lnTo>
                  <a:pt x="319" y="369"/>
                </a:lnTo>
                <a:lnTo>
                  <a:pt x="325" y="363"/>
                </a:lnTo>
                <a:lnTo>
                  <a:pt x="333" y="358"/>
                </a:lnTo>
                <a:lnTo>
                  <a:pt x="343" y="352"/>
                </a:lnTo>
                <a:lnTo>
                  <a:pt x="352" y="347"/>
                </a:lnTo>
                <a:lnTo>
                  <a:pt x="364" y="342"/>
                </a:lnTo>
                <a:lnTo>
                  <a:pt x="392" y="331"/>
                </a:lnTo>
                <a:lnTo>
                  <a:pt x="392" y="331"/>
                </a:lnTo>
                <a:lnTo>
                  <a:pt x="424" y="321"/>
                </a:lnTo>
                <a:lnTo>
                  <a:pt x="456" y="310"/>
                </a:lnTo>
                <a:lnTo>
                  <a:pt x="473" y="303"/>
                </a:lnTo>
                <a:lnTo>
                  <a:pt x="491" y="295"/>
                </a:lnTo>
                <a:lnTo>
                  <a:pt x="507" y="286"/>
                </a:lnTo>
                <a:lnTo>
                  <a:pt x="523" y="276"/>
                </a:lnTo>
                <a:lnTo>
                  <a:pt x="523" y="276"/>
                </a:lnTo>
                <a:lnTo>
                  <a:pt x="539" y="263"/>
                </a:lnTo>
                <a:lnTo>
                  <a:pt x="552" y="250"/>
                </a:lnTo>
                <a:lnTo>
                  <a:pt x="565" y="236"/>
                </a:lnTo>
                <a:lnTo>
                  <a:pt x="577" y="223"/>
                </a:lnTo>
                <a:lnTo>
                  <a:pt x="598" y="195"/>
                </a:lnTo>
                <a:lnTo>
                  <a:pt x="617" y="169"/>
                </a:lnTo>
                <a:lnTo>
                  <a:pt x="617" y="169"/>
                </a:lnTo>
                <a:lnTo>
                  <a:pt x="634" y="145"/>
                </a:lnTo>
                <a:lnTo>
                  <a:pt x="643" y="135"/>
                </a:lnTo>
                <a:lnTo>
                  <a:pt x="652" y="126"/>
                </a:lnTo>
                <a:lnTo>
                  <a:pt x="660" y="119"/>
                </a:lnTo>
                <a:lnTo>
                  <a:pt x="668" y="113"/>
                </a:lnTo>
                <a:lnTo>
                  <a:pt x="675" y="109"/>
                </a:lnTo>
                <a:lnTo>
                  <a:pt x="682" y="107"/>
                </a:lnTo>
                <a:lnTo>
                  <a:pt x="682" y="107"/>
                </a:lnTo>
                <a:lnTo>
                  <a:pt x="691" y="105"/>
                </a:lnTo>
                <a:lnTo>
                  <a:pt x="701" y="104"/>
                </a:lnTo>
                <a:lnTo>
                  <a:pt x="701" y="104"/>
                </a:lnTo>
                <a:lnTo>
                  <a:pt x="706" y="104"/>
                </a:lnTo>
                <a:lnTo>
                  <a:pt x="706" y="104"/>
                </a:lnTo>
                <a:lnTo>
                  <a:pt x="713" y="105"/>
                </a:lnTo>
                <a:lnTo>
                  <a:pt x="723" y="106"/>
                </a:lnTo>
                <a:lnTo>
                  <a:pt x="744" y="110"/>
                </a:lnTo>
                <a:lnTo>
                  <a:pt x="766" y="118"/>
                </a:lnTo>
                <a:lnTo>
                  <a:pt x="791" y="126"/>
                </a:lnTo>
                <a:lnTo>
                  <a:pt x="818" y="134"/>
                </a:lnTo>
                <a:lnTo>
                  <a:pt x="847" y="142"/>
                </a:lnTo>
                <a:lnTo>
                  <a:pt x="862" y="145"/>
                </a:lnTo>
                <a:lnTo>
                  <a:pt x="878" y="147"/>
                </a:lnTo>
                <a:lnTo>
                  <a:pt x="893" y="149"/>
                </a:lnTo>
                <a:lnTo>
                  <a:pt x="909" y="150"/>
                </a:lnTo>
                <a:lnTo>
                  <a:pt x="909" y="150"/>
                </a:lnTo>
                <a:lnTo>
                  <a:pt x="926" y="149"/>
                </a:lnTo>
                <a:lnTo>
                  <a:pt x="942" y="147"/>
                </a:lnTo>
                <a:lnTo>
                  <a:pt x="959" y="145"/>
                </a:lnTo>
                <a:lnTo>
                  <a:pt x="974" y="142"/>
                </a:lnTo>
                <a:lnTo>
                  <a:pt x="1003" y="133"/>
                </a:lnTo>
                <a:lnTo>
                  <a:pt x="1031" y="124"/>
                </a:lnTo>
                <a:lnTo>
                  <a:pt x="1057" y="117"/>
                </a:lnTo>
                <a:lnTo>
                  <a:pt x="1080" y="109"/>
                </a:lnTo>
                <a:lnTo>
                  <a:pt x="1100" y="105"/>
                </a:lnTo>
                <a:lnTo>
                  <a:pt x="1109" y="104"/>
                </a:lnTo>
                <a:lnTo>
                  <a:pt x="1118" y="104"/>
                </a:lnTo>
                <a:lnTo>
                  <a:pt x="1118" y="104"/>
                </a:lnTo>
                <a:lnTo>
                  <a:pt x="1128" y="105"/>
                </a:lnTo>
                <a:lnTo>
                  <a:pt x="1137" y="107"/>
                </a:lnTo>
                <a:lnTo>
                  <a:pt x="1137" y="107"/>
                </a:lnTo>
                <a:lnTo>
                  <a:pt x="1143" y="109"/>
                </a:lnTo>
                <a:lnTo>
                  <a:pt x="1151" y="113"/>
                </a:lnTo>
                <a:lnTo>
                  <a:pt x="1159" y="119"/>
                </a:lnTo>
                <a:lnTo>
                  <a:pt x="1167" y="126"/>
                </a:lnTo>
                <a:lnTo>
                  <a:pt x="1175" y="135"/>
                </a:lnTo>
                <a:lnTo>
                  <a:pt x="1183" y="145"/>
                </a:lnTo>
                <a:lnTo>
                  <a:pt x="1202" y="169"/>
                </a:lnTo>
                <a:lnTo>
                  <a:pt x="1202" y="169"/>
                </a:lnTo>
                <a:lnTo>
                  <a:pt x="1221" y="195"/>
                </a:lnTo>
                <a:lnTo>
                  <a:pt x="1242" y="223"/>
                </a:lnTo>
                <a:lnTo>
                  <a:pt x="1254" y="236"/>
                </a:lnTo>
                <a:lnTo>
                  <a:pt x="1266" y="250"/>
                </a:lnTo>
                <a:lnTo>
                  <a:pt x="1280" y="263"/>
                </a:lnTo>
                <a:lnTo>
                  <a:pt x="1295" y="276"/>
                </a:lnTo>
                <a:lnTo>
                  <a:pt x="1295" y="276"/>
                </a:lnTo>
                <a:lnTo>
                  <a:pt x="1312" y="286"/>
                </a:lnTo>
                <a:lnTo>
                  <a:pt x="1328" y="295"/>
                </a:lnTo>
                <a:lnTo>
                  <a:pt x="1346" y="303"/>
                </a:lnTo>
                <a:lnTo>
                  <a:pt x="1362" y="310"/>
                </a:lnTo>
                <a:lnTo>
                  <a:pt x="1395" y="321"/>
                </a:lnTo>
                <a:lnTo>
                  <a:pt x="1427" y="332"/>
                </a:lnTo>
                <a:lnTo>
                  <a:pt x="1427" y="332"/>
                </a:lnTo>
                <a:lnTo>
                  <a:pt x="1454" y="342"/>
                </a:lnTo>
                <a:lnTo>
                  <a:pt x="1466" y="347"/>
                </a:lnTo>
                <a:lnTo>
                  <a:pt x="1476" y="352"/>
                </a:lnTo>
                <a:lnTo>
                  <a:pt x="1486" y="358"/>
                </a:lnTo>
                <a:lnTo>
                  <a:pt x="1494" y="363"/>
                </a:lnTo>
                <a:lnTo>
                  <a:pt x="1500" y="369"/>
                </a:lnTo>
                <a:lnTo>
                  <a:pt x="1504" y="374"/>
                </a:lnTo>
                <a:lnTo>
                  <a:pt x="1504" y="374"/>
                </a:lnTo>
                <a:lnTo>
                  <a:pt x="1509" y="380"/>
                </a:lnTo>
                <a:lnTo>
                  <a:pt x="1512" y="388"/>
                </a:lnTo>
                <a:lnTo>
                  <a:pt x="1514" y="397"/>
                </a:lnTo>
                <a:lnTo>
                  <a:pt x="1516" y="406"/>
                </a:lnTo>
                <a:lnTo>
                  <a:pt x="1518" y="418"/>
                </a:lnTo>
                <a:lnTo>
                  <a:pt x="1520" y="431"/>
                </a:lnTo>
                <a:lnTo>
                  <a:pt x="1521" y="461"/>
                </a:lnTo>
                <a:lnTo>
                  <a:pt x="1521" y="461"/>
                </a:lnTo>
                <a:lnTo>
                  <a:pt x="1521" y="494"/>
                </a:lnTo>
                <a:lnTo>
                  <a:pt x="1522" y="528"/>
                </a:lnTo>
                <a:lnTo>
                  <a:pt x="1523" y="547"/>
                </a:lnTo>
                <a:lnTo>
                  <a:pt x="1525" y="565"/>
                </a:lnTo>
                <a:lnTo>
                  <a:pt x="1528" y="585"/>
                </a:lnTo>
                <a:lnTo>
                  <a:pt x="1534" y="603"/>
                </a:lnTo>
                <a:lnTo>
                  <a:pt x="1534" y="603"/>
                </a:lnTo>
                <a:lnTo>
                  <a:pt x="1541" y="621"/>
                </a:lnTo>
                <a:lnTo>
                  <a:pt x="1549" y="639"/>
                </a:lnTo>
                <a:lnTo>
                  <a:pt x="1558" y="655"/>
                </a:lnTo>
                <a:lnTo>
                  <a:pt x="1567" y="670"/>
                </a:lnTo>
                <a:lnTo>
                  <a:pt x="1588" y="698"/>
                </a:lnTo>
                <a:lnTo>
                  <a:pt x="1606" y="724"/>
                </a:lnTo>
                <a:lnTo>
                  <a:pt x="1606" y="724"/>
                </a:lnTo>
                <a:lnTo>
                  <a:pt x="1623" y="749"/>
                </a:lnTo>
                <a:lnTo>
                  <a:pt x="1630" y="760"/>
                </a:lnTo>
                <a:lnTo>
                  <a:pt x="1635" y="771"/>
                </a:lnTo>
                <a:lnTo>
                  <a:pt x="1640" y="780"/>
                </a:lnTo>
                <a:lnTo>
                  <a:pt x="1643" y="790"/>
                </a:lnTo>
                <a:lnTo>
                  <a:pt x="1644" y="799"/>
                </a:lnTo>
                <a:lnTo>
                  <a:pt x="1645" y="806"/>
                </a:lnTo>
                <a:lnTo>
                  <a:pt x="1645" y="806"/>
                </a:lnTo>
                <a:lnTo>
                  <a:pt x="1644" y="814"/>
                </a:lnTo>
                <a:lnTo>
                  <a:pt x="1643" y="822"/>
                </a:lnTo>
                <a:lnTo>
                  <a:pt x="1640" y="832"/>
                </a:lnTo>
                <a:lnTo>
                  <a:pt x="1635" y="842"/>
                </a:lnTo>
                <a:lnTo>
                  <a:pt x="1630" y="853"/>
                </a:lnTo>
                <a:lnTo>
                  <a:pt x="1623" y="865"/>
                </a:lnTo>
                <a:lnTo>
                  <a:pt x="1606" y="888"/>
                </a:lnTo>
                <a:lnTo>
                  <a:pt x="1606" y="888"/>
                </a:lnTo>
                <a:lnTo>
                  <a:pt x="1588" y="914"/>
                </a:lnTo>
                <a:lnTo>
                  <a:pt x="1567" y="942"/>
                </a:lnTo>
                <a:lnTo>
                  <a:pt x="1558" y="958"/>
                </a:lnTo>
                <a:lnTo>
                  <a:pt x="1549" y="974"/>
                </a:lnTo>
                <a:lnTo>
                  <a:pt x="1541" y="991"/>
                </a:lnTo>
                <a:lnTo>
                  <a:pt x="1534" y="1009"/>
                </a:lnTo>
                <a:lnTo>
                  <a:pt x="1534" y="1009"/>
                </a:lnTo>
                <a:lnTo>
                  <a:pt x="1528" y="1029"/>
                </a:lnTo>
                <a:lnTo>
                  <a:pt x="1525" y="1047"/>
                </a:lnTo>
                <a:lnTo>
                  <a:pt x="1523" y="1066"/>
                </a:lnTo>
                <a:lnTo>
                  <a:pt x="1522" y="1084"/>
                </a:lnTo>
                <a:lnTo>
                  <a:pt x="1521" y="1119"/>
                </a:lnTo>
                <a:lnTo>
                  <a:pt x="1521" y="1152"/>
                </a:lnTo>
                <a:lnTo>
                  <a:pt x="1521" y="1152"/>
                </a:lnTo>
                <a:lnTo>
                  <a:pt x="1520" y="1181"/>
                </a:lnTo>
                <a:lnTo>
                  <a:pt x="1518" y="1194"/>
                </a:lnTo>
                <a:lnTo>
                  <a:pt x="1516" y="1206"/>
                </a:lnTo>
                <a:lnTo>
                  <a:pt x="1514" y="1216"/>
                </a:lnTo>
                <a:lnTo>
                  <a:pt x="1512" y="1226"/>
                </a:lnTo>
                <a:lnTo>
                  <a:pt x="1509" y="1233"/>
                </a:lnTo>
                <a:lnTo>
                  <a:pt x="1504" y="1239"/>
                </a:lnTo>
                <a:lnTo>
                  <a:pt x="1504" y="1239"/>
                </a:lnTo>
                <a:lnTo>
                  <a:pt x="1500" y="1244"/>
                </a:lnTo>
                <a:lnTo>
                  <a:pt x="1494" y="1250"/>
                </a:lnTo>
                <a:lnTo>
                  <a:pt x="1486" y="1256"/>
                </a:lnTo>
                <a:lnTo>
                  <a:pt x="1476" y="1261"/>
                </a:lnTo>
                <a:lnTo>
                  <a:pt x="1466" y="1267"/>
                </a:lnTo>
                <a:lnTo>
                  <a:pt x="1454" y="1271"/>
                </a:lnTo>
                <a:lnTo>
                  <a:pt x="1427" y="1282"/>
                </a:lnTo>
                <a:lnTo>
                  <a:pt x="1427" y="1282"/>
                </a:lnTo>
                <a:lnTo>
                  <a:pt x="1395" y="1291"/>
                </a:lnTo>
                <a:lnTo>
                  <a:pt x="1362" y="1303"/>
                </a:lnTo>
                <a:lnTo>
                  <a:pt x="1346" y="1310"/>
                </a:lnTo>
                <a:lnTo>
                  <a:pt x="1328" y="1317"/>
                </a:lnTo>
                <a:lnTo>
                  <a:pt x="1312" y="1327"/>
                </a:lnTo>
                <a:lnTo>
                  <a:pt x="1295" y="1337"/>
                </a:lnTo>
                <a:lnTo>
                  <a:pt x="1295" y="1337"/>
                </a:lnTo>
                <a:lnTo>
                  <a:pt x="1280" y="1350"/>
                </a:lnTo>
                <a:lnTo>
                  <a:pt x="1266" y="1363"/>
                </a:lnTo>
                <a:lnTo>
                  <a:pt x="1254" y="1377"/>
                </a:lnTo>
                <a:lnTo>
                  <a:pt x="1242" y="1391"/>
                </a:lnTo>
                <a:lnTo>
                  <a:pt x="1221" y="1418"/>
                </a:lnTo>
                <a:lnTo>
                  <a:pt x="1202" y="1445"/>
                </a:lnTo>
                <a:lnTo>
                  <a:pt x="1202" y="1445"/>
                </a:lnTo>
                <a:lnTo>
                  <a:pt x="1183" y="1468"/>
                </a:lnTo>
                <a:lnTo>
                  <a:pt x="1175" y="1477"/>
                </a:lnTo>
                <a:lnTo>
                  <a:pt x="1167" y="1486"/>
                </a:lnTo>
                <a:lnTo>
                  <a:pt x="1159" y="1494"/>
                </a:lnTo>
                <a:lnTo>
                  <a:pt x="1151" y="1499"/>
                </a:lnTo>
                <a:lnTo>
                  <a:pt x="1143" y="1503"/>
                </a:lnTo>
                <a:lnTo>
                  <a:pt x="1137" y="1505"/>
                </a:lnTo>
                <a:lnTo>
                  <a:pt x="1137" y="1505"/>
                </a:lnTo>
                <a:lnTo>
                  <a:pt x="1128" y="1508"/>
                </a:lnTo>
                <a:lnTo>
                  <a:pt x="1118" y="1509"/>
                </a:lnTo>
                <a:lnTo>
                  <a:pt x="1118" y="1509"/>
                </a:lnTo>
                <a:lnTo>
                  <a:pt x="1107" y="1509"/>
                </a:lnTo>
                <a:lnTo>
                  <a:pt x="1096" y="1507"/>
                </a:lnTo>
                <a:lnTo>
                  <a:pt x="1083" y="1503"/>
                </a:lnTo>
                <a:lnTo>
                  <a:pt x="1069" y="1500"/>
                </a:lnTo>
                <a:lnTo>
                  <a:pt x="1016" y="1594"/>
                </a:lnTo>
                <a:lnTo>
                  <a:pt x="1016" y="1594"/>
                </a:lnTo>
                <a:lnTo>
                  <a:pt x="1040" y="1601"/>
                </a:lnTo>
                <a:lnTo>
                  <a:pt x="1065" y="1606"/>
                </a:lnTo>
                <a:lnTo>
                  <a:pt x="1090" y="1611"/>
                </a:lnTo>
                <a:lnTo>
                  <a:pt x="1105" y="1612"/>
                </a:lnTo>
                <a:lnTo>
                  <a:pt x="1118" y="1614"/>
                </a:lnTo>
                <a:lnTo>
                  <a:pt x="1118" y="1614"/>
                </a:lnTo>
                <a:lnTo>
                  <a:pt x="1130" y="1612"/>
                </a:lnTo>
                <a:lnTo>
                  <a:pt x="1142" y="1611"/>
                </a:lnTo>
                <a:lnTo>
                  <a:pt x="1155" y="1609"/>
                </a:lnTo>
                <a:lnTo>
                  <a:pt x="1168" y="1606"/>
                </a:lnTo>
                <a:lnTo>
                  <a:pt x="1168" y="1606"/>
                </a:lnTo>
                <a:lnTo>
                  <a:pt x="1179" y="1602"/>
                </a:lnTo>
                <a:lnTo>
                  <a:pt x="1189" y="1597"/>
                </a:lnTo>
                <a:lnTo>
                  <a:pt x="1207" y="1587"/>
                </a:lnTo>
                <a:lnTo>
                  <a:pt x="1225" y="1576"/>
                </a:lnTo>
                <a:lnTo>
                  <a:pt x="1239" y="1563"/>
                </a:lnTo>
                <a:lnTo>
                  <a:pt x="1253" y="1549"/>
                </a:lnTo>
                <a:lnTo>
                  <a:pt x="1264" y="1535"/>
                </a:lnTo>
                <a:lnTo>
                  <a:pt x="1286" y="1507"/>
                </a:lnTo>
                <a:lnTo>
                  <a:pt x="1286" y="1507"/>
                </a:lnTo>
                <a:lnTo>
                  <a:pt x="1308" y="1477"/>
                </a:lnTo>
                <a:lnTo>
                  <a:pt x="1602" y="2005"/>
                </a:lnTo>
                <a:lnTo>
                  <a:pt x="1365" y="1933"/>
                </a:lnTo>
                <a:lnTo>
                  <a:pt x="1299" y="2175"/>
                </a:lnTo>
                <a:lnTo>
                  <a:pt x="994" y="1632"/>
                </a:lnTo>
                <a:lnTo>
                  <a:pt x="935" y="1739"/>
                </a:lnTo>
                <a:lnTo>
                  <a:pt x="1333" y="2450"/>
                </a:lnTo>
                <a:lnTo>
                  <a:pt x="1366" y="2327"/>
                </a:lnTo>
                <a:lnTo>
                  <a:pt x="1437" y="2064"/>
                </a:lnTo>
                <a:lnTo>
                  <a:pt x="1820" y="2180"/>
                </a:lnTo>
                <a:lnTo>
                  <a:pt x="1387" y="1406"/>
                </a:lnTo>
                <a:close/>
                <a:moveTo>
                  <a:pt x="806" y="1646"/>
                </a:moveTo>
                <a:lnTo>
                  <a:pt x="521" y="2157"/>
                </a:lnTo>
                <a:lnTo>
                  <a:pt x="454" y="1914"/>
                </a:lnTo>
                <a:lnTo>
                  <a:pt x="217" y="1985"/>
                </a:lnTo>
                <a:lnTo>
                  <a:pt x="399" y="1661"/>
                </a:lnTo>
                <a:lnTo>
                  <a:pt x="806" y="1646"/>
                </a:lnTo>
                <a:close/>
                <a:moveTo>
                  <a:pt x="1458" y="806"/>
                </a:moveTo>
                <a:lnTo>
                  <a:pt x="1458" y="806"/>
                </a:lnTo>
                <a:lnTo>
                  <a:pt x="1458" y="778"/>
                </a:lnTo>
                <a:lnTo>
                  <a:pt x="1456" y="750"/>
                </a:lnTo>
                <a:lnTo>
                  <a:pt x="1451" y="723"/>
                </a:lnTo>
                <a:lnTo>
                  <a:pt x="1447" y="696"/>
                </a:lnTo>
                <a:lnTo>
                  <a:pt x="1441" y="669"/>
                </a:lnTo>
                <a:lnTo>
                  <a:pt x="1433" y="643"/>
                </a:lnTo>
                <a:lnTo>
                  <a:pt x="1424" y="617"/>
                </a:lnTo>
                <a:lnTo>
                  <a:pt x="1415" y="592"/>
                </a:lnTo>
                <a:lnTo>
                  <a:pt x="1404" y="568"/>
                </a:lnTo>
                <a:lnTo>
                  <a:pt x="1392" y="545"/>
                </a:lnTo>
                <a:lnTo>
                  <a:pt x="1379" y="522"/>
                </a:lnTo>
                <a:lnTo>
                  <a:pt x="1364" y="499"/>
                </a:lnTo>
                <a:lnTo>
                  <a:pt x="1349" y="478"/>
                </a:lnTo>
                <a:lnTo>
                  <a:pt x="1333" y="457"/>
                </a:lnTo>
                <a:lnTo>
                  <a:pt x="1315" y="438"/>
                </a:lnTo>
                <a:lnTo>
                  <a:pt x="1297" y="418"/>
                </a:lnTo>
                <a:lnTo>
                  <a:pt x="1279" y="400"/>
                </a:lnTo>
                <a:lnTo>
                  <a:pt x="1258" y="383"/>
                </a:lnTo>
                <a:lnTo>
                  <a:pt x="1237" y="366"/>
                </a:lnTo>
                <a:lnTo>
                  <a:pt x="1216" y="351"/>
                </a:lnTo>
                <a:lnTo>
                  <a:pt x="1194" y="337"/>
                </a:lnTo>
                <a:lnTo>
                  <a:pt x="1170" y="324"/>
                </a:lnTo>
                <a:lnTo>
                  <a:pt x="1148" y="311"/>
                </a:lnTo>
                <a:lnTo>
                  <a:pt x="1123" y="300"/>
                </a:lnTo>
                <a:lnTo>
                  <a:pt x="1098" y="291"/>
                </a:lnTo>
                <a:lnTo>
                  <a:pt x="1072" y="282"/>
                </a:lnTo>
                <a:lnTo>
                  <a:pt x="1046" y="275"/>
                </a:lnTo>
                <a:lnTo>
                  <a:pt x="1020" y="269"/>
                </a:lnTo>
                <a:lnTo>
                  <a:pt x="993" y="264"/>
                </a:lnTo>
                <a:lnTo>
                  <a:pt x="965" y="260"/>
                </a:lnTo>
                <a:lnTo>
                  <a:pt x="938" y="258"/>
                </a:lnTo>
                <a:lnTo>
                  <a:pt x="909" y="257"/>
                </a:lnTo>
                <a:lnTo>
                  <a:pt x="909" y="257"/>
                </a:lnTo>
                <a:lnTo>
                  <a:pt x="881" y="258"/>
                </a:lnTo>
                <a:lnTo>
                  <a:pt x="853" y="260"/>
                </a:lnTo>
                <a:lnTo>
                  <a:pt x="826" y="264"/>
                </a:lnTo>
                <a:lnTo>
                  <a:pt x="799" y="269"/>
                </a:lnTo>
                <a:lnTo>
                  <a:pt x="772" y="275"/>
                </a:lnTo>
                <a:lnTo>
                  <a:pt x="746" y="282"/>
                </a:lnTo>
                <a:lnTo>
                  <a:pt x="721" y="291"/>
                </a:lnTo>
                <a:lnTo>
                  <a:pt x="696" y="300"/>
                </a:lnTo>
                <a:lnTo>
                  <a:pt x="671" y="311"/>
                </a:lnTo>
                <a:lnTo>
                  <a:pt x="647" y="324"/>
                </a:lnTo>
                <a:lnTo>
                  <a:pt x="625" y="337"/>
                </a:lnTo>
                <a:lnTo>
                  <a:pt x="602" y="351"/>
                </a:lnTo>
                <a:lnTo>
                  <a:pt x="581" y="366"/>
                </a:lnTo>
                <a:lnTo>
                  <a:pt x="560" y="383"/>
                </a:lnTo>
                <a:lnTo>
                  <a:pt x="540" y="400"/>
                </a:lnTo>
                <a:lnTo>
                  <a:pt x="521" y="418"/>
                </a:lnTo>
                <a:lnTo>
                  <a:pt x="503" y="438"/>
                </a:lnTo>
                <a:lnTo>
                  <a:pt x="486" y="457"/>
                </a:lnTo>
                <a:lnTo>
                  <a:pt x="469" y="478"/>
                </a:lnTo>
                <a:lnTo>
                  <a:pt x="454" y="499"/>
                </a:lnTo>
                <a:lnTo>
                  <a:pt x="440" y="522"/>
                </a:lnTo>
                <a:lnTo>
                  <a:pt x="427" y="545"/>
                </a:lnTo>
                <a:lnTo>
                  <a:pt x="415" y="568"/>
                </a:lnTo>
                <a:lnTo>
                  <a:pt x="403" y="592"/>
                </a:lnTo>
                <a:lnTo>
                  <a:pt x="393" y="617"/>
                </a:lnTo>
                <a:lnTo>
                  <a:pt x="385" y="643"/>
                </a:lnTo>
                <a:lnTo>
                  <a:pt x="378" y="669"/>
                </a:lnTo>
                <a:lnTo>
                  <a:pt x="372" y="696"/>
                </a:lnTo>
                <a:lnTo>
                  <a:pt x="366" y="723"/>
                </a:lnTo>
                <a:lnTo>
                  <a:pt x="363" y="750"/>
                </a:lnTo>
                <a:lnTo>
                  <a:pt x="361" y="778"/>
                </a:lnTo>
                <a:lnTo>
                  <a:pt x="361" y="806"/>
                </a:lnTo>
                <a:lnTo>
                  <a:pt x="361" y="806"/>
                </a:lnTo>
                <a:lnTo>
                  <a:pt x="361" y="834"/>
                </a:lnTo>
                <a:lnTo>
                  <a:pt x="363" y="862"/>
                </a:lnTo>
                <a:lnTo>
                  <a:pt x="366" y="889"/>
                </a:lnTo>
                <a:lnTo>
                  <a:pt x="372" y="916"/>
                </a:lnTo>
                <a:lnTo>
                  <a:pt x="378" y="943"/>
                </a:lnTo>
                <a:lnTo>
                  <a:pt x="385" y="969"/>
                </a:lnTo>
                <a:lnTo>
                  <a:pt x="393" y="995"/>
                </a:lnTo>
                <a:lnTo>
                  <a:pt x="403" y="1020"/>
                </a:lnTo>
                <a:lnTo>
                  <a:pt x="415" y="1044"/>
                </a:lnTo>
                <a:lnTo>
                  <a:pt x="427" y="1068"/>
                </a:lnTo>
                <a:lnTo>
                  <a:pt x="440" y="1090"/>
                </a:lnTo>
                <a:lnTo>
                  <a:pt x="454" y="1113"/>
                </a:lnTo>
                <a:lnTo>
                  <a:pt x="469" y="1135"/>
                </a:lnTo>
                <a:lnTo>
                  <a:pt x="486" y="1155"/>
                </a:lnTo>
                <a:lnTo>
                  <a:pt x="503" y="1176"/>
                </a:lnTo>
                <a:lnTo>
                  <a:pt x="521" y="1194"/>
                </a:lnTo>
                <a:lnTo>
                  <a:pt x="540" y="1213"/>
                </a:lnTo>
                <a:lnTo>
                  <a:pt x="560" y="1230"/>
                </a:lnTo>
                <a:lnTo>
                  <a:pt x="581" y="1246"/>
                </a:lnTo>
                <a:lnTo>
                  <a:pt x="602" y="1261"/>
                </a:lnTo>
                <a:lnTo>
                  <a:pt x="625" y="1275"/>
                </a:lnTo>
                <a:lnTo>
                  <a:pt x="647" y="1289"/>
                </a:lnTo>
                <a:lnTo>
                  <a:pt x="671" y="1301"/>
                </a:lnTo>
                <a:lnTo>
                  <a:pt x="696" y="1312"/>
                </a:lnTo>
                <a:lnTo>
                  <a:pt x="721" y="1322"/>
                </a:lnTo>
                <a:lnTo>
                  <a:pt x="746" y="1330"/>
                </a:lnTo>
                <a:lnTo>
                  <a:pt x="772" y="1338"/>
                </a:lnTo>
                <a:lnTo>
                  <a:pt x="799" y="1344"/>
                </a:lnTo>
                <a:lnTo>
                  <a:pt x="826" y="1349"/>
                </a:lnTo>
                <a:lnTo>
                  <a:pt x="853" y="1352"/>
                </a:lnTo>
                <a:lnTo>
                  <a:pt x="881" y="1354"/>
                </a:lnTo>
                <a:lnTo>
                  <a:pt x="909" y="1355"/>
                </a:lnTo>
                <a:lnTo>
                  <a:pt x="909" y="1355"/>
                </a:lnTo>
                <a:lnTo>
                  <a:pt x="938" y="1354"/>
                </a:lnTo>
                <a:lnTo>
                  <a:pt x="965" y="1352"/>
                </a:lnTo>
                <a:lnTo>
                  <a:pt x="993" y="1349"/>
                </a:lnTo>
                <a:lnTo>
                  <a:pt x="1020" y="1344"/>
                </a:lnTo>
                <a:lnTo>
                  <a:pt x="1046" y="1338"/>
                </a:lnTo>
                <a:lnTo>
                  <a:pt x="1072" y="1330"/>
                </a:lnTo>
                <a:lnTo>
                  <a:pt x="1098" y="1322"/>
                </a:lnTo>
                <a:lnTo>
                  <a:pt x="1123" y="1312"/>
                </a:lnTo>
                <a:lnTo>
                  <a:pt x="1148" y="1301"/>
                </a:lnTo>
                <a:lnTo>
                  <a:pt x="1170" y="1289"/>
                </a:lnTo>
                <a:lnTo>
                  <a:pt x="1194" y="1275"/>
                </a:lnTo>
                <a:lnTo>
                  <a:pt x="1216" y="1261"/>
                </a:lnTo>
                <a:lnTo>
                  <a:pt x="1237" y="1246"/>
                </a:lnTo>
                <a:lnTo>
                  <a:pt x="1258" y="1230"/>
                </a:lnTo>
                <a:lnTo>
                  <a:pt x="1279" y="1213"/>
                </a:lnTo>
                <a:lnTo>
                  <a:pt x="1297" y="1194"/>
                </a:lnTo>
                <a:lnTo>
                  <a:pt x="1315" y="1176"/>
                </a:lnTo>
                <a:lnTo>
                  <a:pt x="1333" y="1155"/>
                </a:lnTo>
                <a:lnTo>
                  <a:pt x="1349" y="1135"/>
                </a:lnTo>
                <a:lnTo>
                  <a:pt x="1364" y="1113"/>
                </a:lnTo>
                <a:lnTo>
                  <a:pt x="1379" y="1090"/>
                </a:lnTo>
                <a:lnTo>
                  <a:pt x="1392" y="1068"/>
                </a:lnTo>
                <a:lnTo>
                  <a:pt x="1404" y="1044"/>
                </a:lnTo>
                <a:lnTo>
                  <a:pt x="1415" y="1020"/>
                </a:lnTo>
                <a:lnTo>
                  <a:pt x="1424" y="995"/>
                </a:lnTo>
                <a:lnTo>
                  <a:pt x="1433" y="969"/>
                </a:lnTo>
                <a:lnTo>
                  <a:pt x="1441" y="943"/>
                </a:lnTo>
                <a:lnTo>
                  <a:pt x="1447" y="916"/>
                </a:lnTo>
                <a:lnTo>
                  <a:pt x="1451" y="889"/>
                </a:lnTo>
                <a:lnTo>
                  <a:pt x="1456" y="862"/>
                </a:lnTo>
                <a:lnTo>
                  <a:pt x="1458" y="834"/>
                </a:lnTo>
                <a:lnTo>
                  <a:pt x="1458" y="806"/>
                </a:lnTo>
                <a:close/>
                <a:moveTo>
                  <a:pt x="909" y="1303"/>
                </a:moveTo>
                <a:lnTo>
                  <a:pt x="909" y="1303"/>
                </a:lnTo>
                <a:lnTo>
                  <a:pt x="884" y="1302"/>
                </a:lnTo>
                <a:lnTo>
                  <a:pt x="858" y="1300"/>
                </a:lnTo>
                <a:lnTo>
                  <a:pt x="833" y="1297"/>
                </a:lnTo>
                <a:lnTo>
                  <a:pt x="809" y="1293"/>
                </a:lnTo>
                <a:lnTo>
                  <a:pt x="786" y="1287"/>
                </a:lnTo>
                <a:lnTo>
                  <a:pt x="762" y="1281"/>
                </a:lnTo>
                <a:lnTo>
                  <a:pt x="738" y="1272"/>
                </a:lnTo>
                <a:lnTo>
                  <a:pt x="717" y="1263"/>
                </a:lnTo>
                <a:lnTo>
                  <a:pt x="694" y="1254"/>
                </a:lnTo>
                <a:lnTo>
                  <a:pt x="672" y="1243"/>
                </a:lnTo>
                <a:lnTo>
                  <a:pt x="652" y="1231"/>
                </a:lnTo>
                <a:lnTo>
                  <a:pt x="632" y="1218"/>
                </a:lnTo>
                <a:lnTo>
                  <a:pt x="613" y="1204"/>
                </a:lnTo>
                <a:lnTo>
                  <a:pt x="593" y="1189"/>
                </a:lnTo>
                <a:lnTo>
                  <a:pt x="576" y="1174"/>
                </a:lnTo>
                <a:lnTo>
                  <a:pt x="559" y="1157"/>
                </a:lnTo>
                <a:lnTo>
                  <a:pt x="541" y="1140"/>
                </a:lnTo>
                <a:lnTo>
                  <a:pt x="526" y="1122"/>
                </a:lnTo>
                <a:lnTo>
                  <a:pt x="511" y="1103"/>
                </a:lnTo>
                <a:lnTo>
                  <a:pt x="498" y="1084"/>
                </a:lnTo>
                <a:lnTo>
                  <a:pt x="485" y="1063"/>
                </a:lnTo>
                <a:lnTo>
                  <a:pt x="473" y="1043"/>
                </a:lnTo>
                <a:lnTo>
                  <a:pt x="461" y="1021"/>
                </a:lnTo>
                <a:lnTo>
                  <a:pt x="452" y="1000"/>
                </a:lnTo>
                <a:lnTo>
                  <a:pt x="443" y="977"/>
                </a:lnTo>
                <a:lnTo>
                  <a:pt x="436" y="954"/>
                </a:lnTo>
                <a:lnTo>
                  <a:pt x="429" y="931"/>
                </a:lnTo>
                <a:lnTo>
                  <a:pt x="423" y="907"/>
                </a:lnTo>
                <a:lnTo>
                  <a:pt x="418" y="882"/>
                </a:lnTo>
                <a:lnTo>
                  <a:pt x="415" y="857"/>
                </a:lnTo>
                <a:lnTo>
                  <a:pt x="414" y="832"/>
                </a:lnTo>
                <a:lnTo>
                  <a:pt x="413" y="806"/>
                </a:lnTo>
                <a:lnTo>
                  <a:pt x="413" y="806"/>
                </a:lnTo>
                <a:lnTo>
                  <a:pt x="414" y="780"/>
                </a:lnTo>
                <a:lnTo>
                  <a:pt x="415" y="755"/>
                </a:lnTo>
                <a:lnTo>
                  <a:pt x="418" y="731"/>
                </a:lnTo>
                <a:lnTo>
                  <a:pt x="423" y="707"/>
                </a:lnTo>
                <a:lnTo>
                  <a:pt x="429" y="682"/>
                </a:lnTo>
                <a:lnTo>
                  <a:pt x="436" y="659"/>
                </a:lnTo>
                <a:lnTo>
                  <a:pt x="443" y="635"/>
                </a:lnTo>
                <a:lnTo>
                  <a:pt x="452" y="613"/>
                </a:lnTo>
                <a:lnTo>
                  <a:pt x="461" y="591"/>
                </a:lnTo>
                <a:lnTo>
                  <a:pt x="473" y="570"/>
                </a:lnTo>
                <a:lnTo>
                  <a:pt x="485" y="549"/>
                </a:lnTo>
                <a:lnTo>
                  <a:pt x="498" y="528"/>
                </a:lnTo>
                <a:lnTo>
                  <a:pt x="511" y="509"/>
                </a:lnTo>
                <a:lnTo>
                  <a:pt x="526" y="491"/>
                </a:lnTo>
                <a:lnTo>
                  <a:pt x="541" y="472"/>
                </a:lnTo>
                <a:lnTo>
                  <a:pt x="559" y="455"/>
                </a:lnTo>
                <a:lnTo>
                  <a:pt x="576" y="439"/>
                </a:lnTo>
                <a:lnTo>
                  <a:pt x="593" y="424"/>
                </a:lnTo>
                <a:lnTo>
                  <a:pt x="613" y="409"/>
                </a:lnTo>
                <a:lnTo>
                  <a:pt x="632" y="394"/>
                </a:lnTo>
                <a:lnTo>
                  <a:pt x="652" y="381"/>
                </a:lnTo>
                <a:lnTo>
                  <a:pt x="672" y="370"/>
                </a:lnTo>
                <a:lnTo>
                  <a:pt x="694" y="359"/>
                </a:lnTo>
                <a:lnTo>
                  <a:pt x="717" y="349"/>
                </a:lnTo>
                <a:lnTo>
                  <a:pt x="738" y="340"/>
                </a:lnTo>
                <a:lnTo>
                  <a:pt x="762" y="332"/>
                </a:lnTo>
                <a:lnTo>
                  <a:pt x="786" y="325"/>
                </a:lnTo>
                <a:lnTo>
                  <a:pt x="809" y="320"/>
                </a:lnTo>
                <a:lnTo>
                  <a:pt x="833" y="316"/>
                </a:lnTo>
                <a:lnTo>
                  <a:pt x="858" y="312"/>
                </a:lnTo>
                <a:lnTo>
                  <a:pt x="884" y="310"/>
                </a:lnTo>
                <a:lnTo>
                  <a:pt x="909" y="310"/>
                </a:lnTo>
                <a:lnTo>
                  <a:pt x="909" y="310"/>
                </a:lnTo>
                <a:lnTo>
                  <a:pt x="935" y="310"/>
                </a:lnTo>
                <a:lnTo>
                  <a:pt x="960" y="312"/>
                </a:lnTo>
                <a:lnTo>
                  <a:pt x="985" y="316"/>
                </a:lnTo>
                <a:lnTo>
                  <a:pt x="1009" y="320"/>
                </a:lnTo>
                <a:lnTo>
                  <a:pt x="1033" y="325"/>
                </a:lnTo>
                <a:lnTo>
                  <a:pt x="1057" y="332"/>
                </a:lnTo>
                <a:lnTo>
                  <a:pt x="1080" y="340"/>
                </a:lnTo>
                <a:lnTo>
                  <a:pt x="1102" y="349"/>
                </a:lnTo>
                <a:lnTo>
                  <a:pt x="1124" y="359"/>
                </a:lnTo>
                <a:lnTo>
                  <a:pt x="1146" y="370"/>
                </a:lnTo>
                <a:lnTo>
                  <a:pt x="1166" y="381"/>
                </a:lnTo>
                <a:lnTo>
                  <a:pt x="1187" y="394"/>
                </a:lnTo>
                <a:lnTo>
                  <a:pt x="1206" y="409"/>
                </a:lnTo>
                <a:lnTo>
                  <a:pt x="1225" y="424"/>
                </a:lnTo>
                <a:lnTo>
                  <a:pt x="1243" y="439"/>
                </a:lnTo>
                <a:lnTo>
                  <a:pt x="1260" y="455"/>
                </a:lnTo>
                <a:lnTo>
                  <a:pt x="1276" y="472"/>
                </a:lnTo>
                <a:lnTo>
                  <a:pt x="1293" y="491"/>
                </a:lnTo>
                <a:lnTo>
                  <a:pt x="1307" y="509"/>
                </a:lnTo>
                <a:lnTo>
                  <a:pt x="1321" y="528"/>
                </a:lnTo>
                <a:lnTo>
                  <a:pt x="1334" y="549"/>
                </a:lnTo>
                <a:lnTo>
                  <a:pt x="1346" y="570"/>
                </a:lnTo>
                <a:lnTo>
                  <a:pt x="1356" y="591"/>
                </a:lnTo>
                <a:lnTo>
                  <a:pt x="1366" y="613"/>
                </a:lnTo>
                <a:lnTo>
                  <a:pt x="1376" y="635"/>
                </a:lnTo>
                <a:lnTo>
                  <a:pt x="1383" y="659"/>
                </a:lnTo>
                <a:lnTo>
                  <a:pt x="1390" y="682"/>
                </a:lnTo>
                <a:lnTo>
                  <a:pt x="1395" y="707"/>
                </a:lnTo>
                <a:lnTo>
                  <a:pt x="1400" y="731"/>
                </a:lnTo>
                <a:lnTo>
                  <a:pt x="1403" y="755"/>
                </a:lnTo>
                <a:lnTo>
                  <a:pt x="1405" y="780"/>
                </a:lnTo>
                <a:lnTo>
                  <a:pt x="1406" y="806"/>
                </a:lnTo>
                <a:lnTo>
                  <a:pt x="1406" y="806"/>
                </a:lnTo>
                <a:lnTo>
                  <a:pt x="1405" y="832"/>
                </a:lnTo>
                <a:lnTo>
                  <a:pt x="1403" y="857"/>
                </a:lnTo>
                <a:lnTo>
                  <a:pt x="1400" y="882"/>
                </a:lnTo>
                <a:lnTo>
                  <a:pt x="1395" y="907"/>
                </a:lnTo>
                <a:lnTo>
                  <a:pt x="1390" y="931"/>
                </a:lnTo>
                <a:lnTo>
                  <a:pt x="1383" y="954"/>
                </a:lnTo>
                <a:lnTo>
                  <a:pt x="1376" y="977"/>
                </a:lnTo>
                <a:lnTo>
                  <a:pt x="1366" y="1000"/>
                </a:lnTo>
                <a:lnTo>
                  <a:pt x="1356" y="1021"/>
                </a:lnTo>
                <a:lnTo>
                  <a:pt x="1346" y="1043"/>
                </a:lnTo>
                <a:lnTo>
                  <a:pt x="1334" y="1063"/>
                </a:lnTo>
                <a:lnTo>
                  <a:pt x="1321" y="1084"/>
                </a:lnTo>
                <a:lnTo>
                  <a:pt x="1307" y="1103"/>
                </a:lnTo>
                <a:lnTo>
                  <a:pt x="1293" y="1122"/>
                </a:lnTo>
                <a:lnTo>
                  <a:pt x="1276" y="1140"/>
                </a:lnTo>
                <a:lnTo>
                  <a:pt x="1260" y="1157"/>
                </a:lnTo>
                <a:lnTo>
                  <a:pt x="1243" y="1174"/>
                </a:lnTo>
                <a:lnTo>
                  <a:pt x="1225" y="1189"/>
                </a:lnTo>
                <a:lnTo>
                  <a:pt x="1206" y="1204"/>
                </a:lnTo>
                <a:lnTo>
                  <a:pt x="1187" y="1218"/>
                </a:lnTo>
                <a:lnTo>
                  <a:pt x="1166" y="1231"/>
                </a:lnTo>
                <a:lnTo>
                  <a:pt x="1146" y="1243"/>
                </a:lnTo>
                <a:lnTo>
                  <a:pt x="1124" y="1254"/>
                </a:lnTo>
                <a:lnTo>
                  <a:pt x="1102" y="1263"/>
                </a:lnTo>
                <a:lnTo>
                  <a:pt x="1080" y="1272"/>
                </a:lnTo>
                <a:lnTo>
                  <a:pt x="1057" y="1281"/>
                </a:lnTo>
                <a:lnTo>
                  <a:pt x="1033" y="1287"/>
                </a:lnTo>
                <a:lnTo>
                  <a:pt x="1009" y="1293"/>
                </a:lnTo>
                <a:lnTo>
                  <a:pt x="985" y="1297"/>
                </a:lnTo>
                <a:lnTo>
                  <a:pt x="960" y="1300"/>
                </a:lnTo>
                <a:lnTo>
                  <a:pt x="935" y="1302"/>
                </a:lnTo>
                <a:lnTo>
                  <a:pt x="909" y="1303"/>
                </a:lnTo>
                <a:close/>
              </a:path>
            </a:pathLst>
          </a:custGeom>
          <a:solidFill>
            <a:schemeClr val="bg1"/>
          </a:solidFill>
          <a:ln>
            <a:noFill/>
          </a:ln>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de-DE"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109" name="Freeform 1562">
            <a:extLst>
              <a:ext uri="{FF2B5EF4-FFF2-40B4-BE49-F238E27FC236}">
                <a16:creationId xmlns:a16="http://schemas.microsoft.com/office/drawing/2014/main" id="{0DC1306D-10C2-4A5A-81B4-31BF0947E155}"/>
              </a:ext>
            </a:extLst>
          </p:cNvPr>
          <p:cNvSpPr>
            <a:spLocks noChangeAspect="1"/>
          </p:cNvSpPr>
          <p:nvPr/>
        </p:nvSpPr>
        <p:spPr bwMode="auto">
          <a:xfrm>
            <a:off x="1601692" y="2263894"/>
            <a:ext cx="293874" cy="280067"/>
          </a:xfrm>
          <a:custGeom>
            <a:avLst/>
            <a:gdLst>
              <a:gd name="T0" fmla="*/ 75 w 149"/>
              <a:gd name="T1" fmla="*/ 0 h 142"/>
              <a:gd name="T2" fmla="*/ 99 w 149"/>
              <a:gd name="T3" fmla="*/ 48 h 142"/>
              <a:gd name="T4" fmla="*/ 149 w 149"/>
              <a:gd name="T5" fmla="*/ 55 h 142"/>
              <a:gd name="T6" fmla="*/ 113 w 149"/>
              <a:gd name="T7" fmla="*/ 90 h 142"/>
              <a:gd name="T8" fmla="*/ 120 w 149"/>
              <a:gd name="T9" fmla="*/ 142 h 142"/>
              <a:gd name="T10" fmla="*/ 75 w 149"/>
              <a:gd name="T11" fmla="*/ 119 h 142"/>
              <a:gd name="T12" fmla="*/ 28 w 149"/>
              <a:gd name="T13" fmla="*/ 142 h 142"/>
              <a:gd name="T14" fmla="*/ 38 w 149"/>
              <a:gd name="T15" fmla="*/ 90 h 142"/>
              <a:gd name="T16" fmla="*/ 0 w 149"/>
              <a:gd name="T17" fmla="*/ 55 h 142"/>
              <a:gd name="T18" fmla="*/ 52 w 149"/>
              <a:gd name="T19" fmla="*/ 48 h 142"/>
              <a:gd name="T20" fmla="*/ 75 w 149"/>
              <a:gd name="T21" fmla="*/ 0 h 142"/>
              <a:gd name="T22" fmla="*/ 75 w 14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2">
                <a:moveTo>
                  <a:pt x="75" y="0"/>
                </a:moveTo>
                <a:lnTo>
                  <a:pt x="99" y="48"/>
                </a:lnTo>
                <a:lnTo>
                  <a:pt x="149" y="55"/>
                </a:lnTo>
                <a:lnTo>
                  <a:pt x="113" y="90"/>
                </a:lnTo>
                <a:lnTo>
                  <a:pt x="120" y="142"/>
                </a:lnTo>
                <a:lnTo>
                  <a:pt x="75" y="119"/>
                </a:lnTo>
                <a:lnTo>
                  <a:pt x="28" y="142"/>
                </a:lnTo>
                <a:lnTo>
                  <a:pt x="38" y="90"/>
                </a:lnTo>
                <a:lnTo>
                  <a:pt x="0" y="55"/>
                </a:lnTo>
                <a:lnTo>
                  <a:pt x="52" y="48"/>
                </a:lnTo>
                <a:lnTo>
                  <a:pt x="75" y="0"/>
                </a:lnTo>
                <a:lnTo>
                  <a:pt x="75" y="0"/>
                </a:lnTo>
                <a:close/>
              </a:path>
            </a:pathLst>
          </a:custGeom>
          <a:solidFill>
            <a:srgbClr val="E27959"/>
          </a:solidFill>
          <a:ln>
            <a:noFill/>
          </a:ln>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grpSp>
        <p:nvGrpSpPr>
          <p:cNvPr id="110" name="Group 58">
            <a:extLst>
              <a:ext uri="{FF2B5EF4-FFF2-40B4-BE49-F238E27FC236}">
                <a16:creationId xmlns:a16="http://schemas.microsoft.com/office/drawing/2014/main" id="{C59255A2-F6A6-4D43-950E-2BA3B173498D}"/>
              </a:ext>
            </a:extLst>
          </p:cNvPr>
          <p:cNvGrpSpPr>
            <a:grpSpLocks noChangeAspect="1"/>
          </p:cNvGrpSpPr>
          <p:nvPr/>
        </p:nvGrpSpPr>
        <p:grpSpPr>
          <a:xfrm>
            <a:off x="2683982" y="4496658"/>
            <a:ext cx="456649" cy="326448"/>
            <a:chOff x="1838326" y="271463"/>
            <a:chExt cx="384175" cy="274638"/>
          </a:xfrm>
          <a:solidFill>
            <a:schemeClr val="bg1"/>
          </a:solidFill>
        </p:grpSpPr>
        <p:sp>
          <p:nvSpPr>
            <p:cNvPr id="111" name="Freeform 202">
              <a:extLst>
                <a:ext uri="{FF2B5EF4-FFF2-40B4-BE49-F238E27FC236}">
                  <a16:creationId xmlns:a16="http://schemas.microsoft.com/office/drawing/2014/main" id="{E285A56C-1E6D-485A-9E0B-4E4CF9E4556B}"/>
                </a:ext>
              </a:extLst>
            </p:cNvPr>
            <p:cNvSpPr>
              <a:spLocks/>
            </p:cNvSpPr>
            <p:nvPr/>
          </p:nvSpPr>
          <p:spPr bwMode="auto">
            <a:xfrm>
              <a:off x="2025650" y="500063"/>
              <a:ext cx="7937" cy="0"/>
            </a:xfrm>
            <a:custGeom>
              <a:avLst/>
              <a:gdLst>
                <a:gd name="T0" fmla="*/ 0 w 3"/>
                <a:gd name="T1" fmla="*/ 0 w 3"/>
                <a:gd name="T2" fmla="*/ 0 w 3"/>
                <a:gd name="T3" fmla="*/ 3 w 3"/>
                <a:gd name="T4" fmla="*/ 3 w 3"/>
                <a:gd name="T5" fmla="*/ 3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0" y="0"/>
                    <a:pt x="0" y="0"/>
                  </a:cubicBezTo>
                  <a:cubicBezTo>
                    <a:pt x="0" y="0"/>
                    <a:pt x="0" y="0"/>
                    <a:pt x="0" y="0"/>
                  </a:cubicBezTo>
                  <a:cubicBezTo>
                    <a:pt x="3" y="0"/>
                    <a:pt x="3" y="0"/>
                    <a:pt x="3" y="0"/>
                  </a:cubicBezTo>
                  <a:cubicBezTo>
                    <a:pt x="3" y="0"/>
                    <a:pt x="3" y="0"/>
                    <a:pt x="3" y="0"/>
                  </a:cubicBezTo>
                  <a:cubicBezTo>
                    <a:pt x="3" y="0"/>
                    <a:pt x="3" y="0"/>
                    <a:pt x="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112" name="Freeform 286">
              <a:extLst>
                <a:ext uri="{FF2B5EF4-FFF2-40B4-BE49-F238E27FC236}">
                  <a16:creationId xmlns:a16="http://schemas.microsoft.com/office/drawing/2014/main" id="{52756DAB-7E6D-4FB4-B393-D066FC2C661F}"/>
                </a:ext>
              </a:extLst>
            </p:cNvPr>
            <p:cNvSpPr>
              <a:spLocks/>
            </p:cNvSpPr>
            <p:nvPr/>
          </p:nvSpPr>
          <p:spPr bwMode="auto">
            <a:xfrm>
              <a:off x="1838326" y="303213"/>
              <a:ext cx="384175" cy="242888"/>
            </a:xfrm>
            <a:custGeom>
              <a:avLst/>
              <a:gdLst>
                <a:gd name="T0" fmla="*/ 125 w 135"/>
                <a:gd name="T1" fmla="*/ 0 h 85"/>
                <a:gd name="T2" fmla="*/ 127 w 135"/>
                <a:gd name="T3" fmla="*/ 4 h 85"/>
                <a:gd name="T4" fmla="*/ 129 w 135"/>
                <a:gd name="T5" fmla="*/ 4 h 85"/>
                <a:gd name="T6" fmla="*/ 129 w 135"/>
                <a:gd name="T7" fmla="*/ 79 h 85"/>
                <a:gd name="T8" fmla="*/ 79 w 135"/>
                <a:gd name="T9" fmla="*/ 76 h 85"/>
                <a:gd name="T10" fmla="*/ 78 w 135"/>
                <a:gd name="T11" fmla="*/ 76 h 85"/>
                <a:gd name="T12" fmla="*/ 67 w 135"/>
                <a:gd name="T13" fmla="*/ 79 h 85"/>
                <a:gd name="T14" fmla="*/ 67 w 135"/>
                <a:gd name="T15" fmla="*/ 79 h 85"/>
                <a:gd name="T16" fmla="*/ 57 w 135"/>
                <a:gd name="T17" fmla="*/ 76 h 85"/>
                <a:gd name="T18" fmla="*/ 56 w 135"/>
                <a:gd name="T19" fmla="*/ 76 h 85"/>
                <a:gd name="T20" fmla="*/ 6 w 135"/>
                <a:gd name="T21" fmla="*/ 79 h 85"/>
                <a:gd name="T22" fmla="*/ 6 w 135"/>
                <a:gd name="T23" fmla="*/ 4 h 85"/>
                <a:gd name="T24" fmla="*/ 8 w 135"/>
                <a:gd name="T25" fmla="*/ 4 h 85"/>
                <a:gd name="T26" fmla="*/ 10 w 135"/>
                <a:gd name="T27" fmla="*/ 0 h 85"/>
                <a:gd name="T28" fmla="*/ 0 w 135"/>
                <a:gd name="T29" fmla="*/ 0 h 85"/>
                <a:gd name="T30" fmla="*/ 0 w 135"/>
                <a:gd name="T31" fmla="*/ 85 h 85"/>
                <a:gd name="T32" fmla="*/ 55 w 135"/>
                <a:gd name="T33" fmla="*/ 81 h 85"/>
                <a:gd name="T34" fmla="*/ 57 w 135"/>
                <a:gd name="T35" fmla="*/ 81 h 85"/>
                <a:gd name="T36" fmla="*/ 67 w 135"/>
                <a:gd name="T37" fmla="*/ 85 h 85"/>
                <a:gd name="T38" fmla="*/ 67 w 135"/>
                <a:gd name="T39" fmla="*/ 85 h 85"/>
                <a:gd name="T40" fmla="*/ 78 w 135"/>
                <a:gd name="T41" fmla="*/ 81 h 85"/>
                <a:gd name="T42" fmla="*/ 80 w 135"/>
                <a:gd name="T43" fmla="*/ 81 h 85"/>
                <a:gd name="T44" fmla="*/ 135 w 135"/>
                <a:gd name="T45" fmla="*/ 85 h 85"/>
                <a:gd name="T46" fmla="*/ 135 w 135"/>
                <a:gd name="T47" fmla="*/ 0 h 85"/>
                <a:gd name="T48" fmla="*/ 125 w 135"/>
                <a:gd name="T4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85">
                  <a:moveTo>
                    <a:pt x="125" y="0"/>
                  </a:moveTo>
                  <a:cubicBezTo>
                    <a:pt x="127" y="4"/>
                    <a:pt x="127" y="4"/>
                    <a:pt x="127" y="4"/>
                  </a:cubicBezTo>
                  <a:cubicBezTo>
                    <a:pt x="129" y="4"/>
                    <a:pt x="129" y="4"/>
                    <a:pt x="129" y="4"/>
                  </a:cubicBezTo>
                  <a:cubicBezTo>
                    <a:pt x="129" y="79"/>
                    <a:pt x="129" y="79"/>
                    <a:pt x="129" y="79"/>
                  </a:cubicBezTo>
                  <a:cubicBezTo>
                    <a:pt x="79" y="76"/>
                    <a:pt x="79" y="76"/>
                    <a:pt x="79" y="76"/>
                  </a:cubicBezTo>
                  <a:cubicBezTo>
                    <a:pt x="78" y="76"/>
                    <a:pt x="78" y="76"/>
                    <a:pt x="78" y="76"/>
                  </a:cubicBezTo>
                  <a:cubicBezTo>
                    <a:pt x="78" y="77"/>
                    <a:pt x="75" y="79"/>
                    <a:pt x="67" y="79"/>
                  </a:cubicBezTo>
                  <a:cubicBezTo>
                    <a:pt x="67" y="79"/>
                    <a:pt x="67" y="79"/>
                    <a:pt x="67" y="79"/>
                  </a:cubicBezTo>
                  <a:cubicBezTo>
                    <a:pt x="59" y="79"/>
                    <a:pt x="57" y="77"/>
                    <a:pt x="57" y="76"/>
                  </a:cubicBezTo>
                  <a:cubicBezTo>
                    <a:pt x="56" y="76"/>
                    <a:pt x="56" y="76"/>
                    <a:pt x="56" y="76"/>
                  </a:cubicBezTo>
                  <a:cubicBezTo>
                    <a:pt x="6" y="79"/>
                    <a:pt x="6" y="79"/>
                    <a:pt x="6" y="79"/>
                  </a:cubicBezTo>
                  <a:cubicBezTo>
                    <a:pt x="6" y="4"/>
                    <a:pt x="6" y="4"/>
                    <a:pt x="6" y="4"/>
                  </a:cubicBezTo>
                  <a:cubicBezTo>
                    <a:pt x="8" y="4"/>
                    <a:pt x="8" y="4"/>
                    <a:pt x="8" y="4"/>
                  </a:cubicBezTo>
                  <a:cubicBezTo>
                    <a:pt x="10" y="0"/>
                    <a:pt x="10" y="0"/>
                    <a:pt x="10" y="0"/>
                  </a:cubicBezTo>
                  <a:cubicBezTo>
                    <a:pt x="0" y="0"/>
                    <a:pt x="0" y="0"/>
                    <a:pt x="0" y="0"/>
                  </a:cubicBezTo>
                  <a:cubicBezTo>
                    <a:pt x="0" y="85"/>
                    <a:pt x="0" y="85"/>
                    <a:pt x="0" y="85"/>
                  </a:cubicBezTo>
                  <a:cubicBezTo>
                    <a:pt x="55" y="81"/>
                    <a:pt x="55" y="81"/>
                    <a:pt x="55" y="81"/>
                  </a:cubicBezTo>
                  <a:cubicBezTo>
                    <a:pt x="57" y="81"/>
                    <a:pt x="57" y="81"/>
                    <a:pt x="57" y="81"/>
                  </a:cubicBezTo>
                  <a:cubicBezTo>
                    <a:pt x="57" y="82"/>
                    <a:pt x="59" y="85"/>
                    <a:pt x="67" y="85"/>
                  </a:cubicBezTo>
                  <a:cubicBezTo>
                    <a:pt x="67" y="85"/>
                    <a:pt x="67" y="85"/>
                    <a:pt x="67" y="85"/>
                  </a:cubicBezTo>
                  <a:cubicBezTo>
                    <a:pt x="76" y="85"/>
                    <a:pt x="78" y="82"/>
                    <a:pt x="78" y="81"/>
                  </a:cubicBezTo>
                  <a:cubicBezTo>
                    <a:pt x="80" y="81"/>
                    <a:pt x="80" y="81"/>
                    <a:pt x="80" y="81"/>
                  </a:cubicBezTo>
                  <a:cubicBezTo>
                    <a:pt x="135" y="85"/>
                    <a:pt x="135" y="85"/>
                    <a:pt x="135" y="85"/>
                  </a:cubicBezTo>
                  <a:cubicBezTo>
                    <a:pt x="135" y="0"/>
                    <a:pt x="135" y="0"/>
                    <a:pt x="135" y="0"/>
                  </a:cubicBez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sp>
          <p:nvSpPr>
            <p:cNvPr id="113" name="Freeform 287">
              <a:extLst>
                <a:ext uri="{FF2B5EF4-FFF2-40B4-BE49-F238E27FC236}">
                  <a16:creationId xmlns:a16="http://schemas.microsoft.com/office/drawing/2014/main" id="{61A477EA-65C3-4FFA-AA11-3A5734E98D9A}"/>
                </a:ext>
              </a:extLst>
            </p:cNvPr>
            <p:cNvSpPr>
              <a:spLocks noEditPoints="1"/>
            </p:cNvSpPr>
            <p:nvPr/>
          </p:nvSpPr>
          <p:spPr bwMode="auto">
            <a:xfrm>
              <a:off x="1878013" y="271463"/>
              <a:ext cx="304800" cy="236538"/>
            </a:xfrm>
            <a:custGeom>
              <a:avLst/>
              <a:gdLst>
                <a:gd name="T0" fmla="*/ 55 w 107"/>
                <a:gd name="T1" fmla="*/ 83 h 83"/>
                <a:gd name="T2" fmla="*/ 107 w 107"/>
                <a:gd name="T3" fmla="*/ 83 h 83"/>
                <a:gd name="T4" fmla="*/ 100 w 107"/>
                <a:gd name="T5" fmla="*/ 7 h 83"/>
                <a:gd name="T6" fmla="*/ 55 w 107"/>
                <a:gd name="T7" fmla="*/ 11 h 83"/>
                <a:gd name="T8" fmla="*/ 52 w 107"/>
                <a:gd name="T9" fmla="*/ 77 h 83"/>
                <a:gd name="T10" fmla="*/ 27 w 107"/>
                <a:gd name="T11" fmla="*/ 0 h 83"/>
                <a:gd name="T12" fmla="*/ 0 w 107"/>
                <a:gd name="T13" fmla="*/ 20 h 83"/>
                <a:gd name="T14" fmla="*/ 44 w 107"/>
                <a:gd name="T15" fmla="*/ 80 h 83"/>
                <a:gd name="T16" fmla="*/ 93 w 107"/>
                <a:gd name="T17" fmla="*/ 51 h 83"/>
                <a:gd name="T18" fmla="*/ 62 w 107"/>
                <a:gd name="T19" fmla="*/ 54 h 83"/>
                <a:gd name="T20" fmla="*/ 60 w 107"/>
                <a:gd name="T21" fmla="*/ 54 h 83"/>
                <a:gd name="T22" fmla="*/ 92 w 107"/>
                <a:gd name="T23" fmla="*/ 48 h 83"/>
                <a:gd name="T24" fmla="*/ 93 w 107"/>
                <a:gd name="T25" fmla="*/ 37 h 83"/>
                <a:gd name="T26" fmla="*/ 62 w 107"/>
                <a:gd name="T27" fmla="*/ 41 h 83"/>
                <a:gd name="T28" fmla="*/ 60 w 107"/>
                <a:gd name="T29" fmla="*/ 41 h 83"/>
                <a:gd name="T30" fmla="*/ 92 w 107"/>
                <a:gd name="T31" fmla="*/ 35 h 83"/>
                <a:gd name="T32" fmla="*/ 98 w 107"/>
                <a:gd name="T33" fmla="*/ 12 h 83"/>
                <a:gd name="T34" fmla="*/ 102 w 107"/>
                <a:gd name="T35" fmla="*/ 76 h 83"/>
                <a:gd name="T36" fmla="*/ 98 w 107"/>
                <a:gd name="T37" fmla="*/ 12 h 83"/>
                <a:gd name="T38" fmla="*/ 92 w 107"/>
                <a:gd name="T39" fmla="*/ 21 h 83"/>
                <a:gd name="T40" fmla="*/ 91 w 107"/>
                <a:gd name="T41" fmla="*/ 25 h 83"/>
                <a:gd name="T42" fmla="*/ 61 w 107"/>
                <a:gd name="T43" fmla="*/ 28 h 83"/>
                <a:gd name="T44" fmla="*/ 60 w 107"/>
                <a:gd name="T45" fmla="*/ 24 h 83"/>
                <a:gd name="T46" fmla="*/ 47 w 107"/>
                <a:gd name="T47" fmla="*/ 24 h 83"/>
                <a:gd name="T48" fmla="*/ 46 w 107"/>
                <a:gd name="T49" fmla="*/ 28 h 83"/>
                <a:gd name="T50" fmla="*/ 16 w 107"/>
                <a:gd name="T51" fmla="*/ 25 h 83"/>
                <a:gd name="T52" fmla="*/ 15 w 107"/>
                <a:gd name="T53" fmla="*/ 21 h 83"/>
                <a:gd name="T54" fmla="*/ 47 w 107"/>
                <a:gd name="T55" fmla="*/ 38 h 83"/>
                <a:gd name="T56" fmla="*/ 46 w 107"/>
                <a:gd name="T57" fmla="*/ 41 h 83"/>
                <a:gd name="T58" fmla="*/ 16 w 107"/>
                <a:gd name="T59" fmla="*/ 38 h 83"/>
                <a:gd name="T60" fmla="*/ 15 w 107"/>
                <a:gd name="T61" fmla="*/ 34 h 83"/>
                <a:gd name="T62" fmla="*/ 4 w 107"/>
                <a:gd name="T63" fmla="*/ 76 h 83"/>
                <a:gd name="T64" fmla="*/ 8 w 107"/>
                <a:gd name="T65" fmla="*/ 12 h 83"/>
                <a:gd name="T66" fmla="*/ 16 w 107"/>
                <a:gd name="T67" fmla="*/ 52 h 83"/>
                <a:gd name="T68" fmla="*/ 15 w 107"/>
                <a:gd name="T69" fmla="*/ 48 h 83"/>
                <a:gd name="T70" fmla="*/ 47 w 107"/>
                <a:gd name="T71" fmla="*/ 54 h 83"/>
                <a:gd name="T72" fmla="*/ 44 w 107"/>
                <a:gd name="T7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83">
                  <a:moveTo>
                    <a:pt x="52" y="83"/>
                  </a:moveTo>
                  <a:cubicBezTo>
                    <a:pt x="55" y="83"/>
                    <a:pt x="55" y="83"/>
                    <a:pt x="55" y="83"/>
                  </a:cubicBezTo>
                  <a:cubicBezTo>
                    <a:pt x="61" y="83"/>
                    <a:pt x="63" y="80"/>
                    <a:pt x="63" y="80"/>
                  </a:cubicBezTo>
                  <a:cubicBezTo>
                    <a:pt x="107" y="83"/>
                    <a:pt x="107" y="83"/>
                    <a:pt x="107" y="83"/>
                  </a:cubicBezTo>
                  <a:cubicBezTo>
                    <a:pt x="107" y="20"/>
                    <a:pt x="107" y="20"/>
                    <a:pt x="107" y="20"/>
                  </a:cubicBezTo>
                  <a:cubicBezTo>
                    <a:pt x="100" y="7"/>
                    <a:pt x="100" y="7"/>
                    <a:pt x="100" y="7"/>
                  </a:cubicBezTo>
                  <a:cubicBezTo>
                    <a:pt x="100" y="7"/>
                    <a:pt x="94" y="0"/>
                    <a:pt x="80" y="0"/>
                  </a:cubicBezTo>
                  <a:cubicBezTo>
                    <a:pt x="66" y="0"/>
                    <a:pt x="55" y="11"/>
                    <a:pt x="55" y="11"/>
                  </a:cubicBezTo>
                  <a:cubicBezTo>
                    <a:pt x="55" y="11"/>
                    <a:pt x="55" y="63"/>
                    <a:pt x="55" y="77"/>
                  </a:cubicBezTo>
                  <a:cubicBezTo>
                    <a:pt x="52" y="77"/>
                    <a:pt x="52" y="77"/>
                    <a:pt x="52" y="77"/>
                  </a:cubicBezTo>
                  <a:cubicBezTo>
                    <a:pt x="52" y="11"/>
                    <a:pt x="52" y="11"/>
                    <a:pt x="52" y="11"/>
                  </a:cubicBezTo>
                  <a:cubicBezTo>
                    <a:pt x="52" y="11"/>
                    <a:pt x="41" y="0"/>
                    <a:pt x="27" y="0"/>
                  </a:cubicBezTo>
                  <a:cubicBezTo>
                    <a:pt x="13" y="0"/>
                    <a:pt x="7" y="7"/>
                    <a:pt x="7" y="7"/>
                  </a:cubicBezTo>
                  <a:cubicBezTo>
                    <a:pt x="0" y="20"/>
                    <a:pt x="0" y="20"/>
                    <a:pt x="0" y="20"/>
                  </a:cubicBezTo>
                  <a:cubicBezTo>
                    <a:pt x="0" y="83"/>
                    <a:pt x="0" y="83"/>
                    <a:pt x="0" y="83"/>
                  </a:cubicBezTo>
                  <a:cubicBezTo>
                    <a:pt x="44" y="80"/>
                    <a:pt x="44" y="80"/>
                    <a:pt x="44" y="80"/>
                  </a:cubicBezTo>
                  <a:cubicBezTo>
                    <a:pt x="44" y="80"/>
                    <a:pt x="46" y="83"/>
                    <a:pt x="52" y="83"/>
                  </a:cubicBezTo>
                  <a:close/>
                  <a:moveTo>
                    <a:pt x="93" y="51"/>
                  </a:moveTo>
                  <a:cubicBezTo>
                    <a:pt x="93" y="52"/>
                    <a:pt x="92" y="52"/>
                    <a:pt x="91" y="52"/>
                  </a:cubicBezTo>
                  <a:cubicBezTo>
                    <a:pt x="90" y="52"/>
                    <a:pt x="73" y="44"/>
                    <a:pt x="62" y="54"/>
                  </a:cubicBezTo>
                  <a:cubicBezTo>
                    <a:pt x="62" y="55"/>
                    <a:pt x="62" y="55"/>
                    <a:pt x="61" y="55"/>
                  </a:cubicBezTo>
                  <a:cubicBezTo>
                    <a:pt x="60" y="55"/>
                    <a:pt x="60" y="55"/>
                    <a:pt x="60" y="54"/>
                  </a:cubicBezTo>
                  <a:cubicBezTo>
                    <a:pt x="59" y="53"/>
                    <a:pt x="59" y="52"/>
                    <a:pt x="60" y="51"/>
                  </a:cubicBezTo>
                  <a:cubicBezTo>
                    <a:pt x="73" y="39"/>
                    <a:pt x="91" y="48"/>
                    <a:pt x="92" y="48"/>
                  </a:cubicBezTo>
                  <a:cubicBezTo>
                    <a:pt x="93" y="48"/>
                    <a:pt x="94" y="50"/>
                    <a:pt x="93" y="51"/>
                  </a:cubicBezTo>
                  <a:close/>
                  <a:moveTo>
                    <a:pt x="93" y="37"/>
                  </a:moveTo>
                  <a:cubicBezTo>
                    <a:pt x="93" y="38"/>
                    <a:pt x="92" y="39"/>
                    <a:pt x="91" y="38"/>
                  </a:cubicBezTo>
                  <a:cubicBezTo>
                    <a:pt x="90" y="38"/>
                    <a:pt x="73" y="31"/>
                    <a:pt x="62" y="41"/>
                  </a:cubicBezTo>
                  <a:cubicBezTo>
                    <a:pt x="62" y="41"/>
                    <a:pt x="62" y="41"/>
                    <a:pt x="61" y="41"/>
                  </a:cubicBezTo>
                  <a:cubicBezTo>
                    <a:pt x="60" y="41"/>
                    <a:pt x="60" y="41"/>
                    <a:pt x="60" y="41"/>
                  </a:cubicBezTo>
                  <a:cubicBezTo>
                    <a:pt x="59" y="40"/>
                    <a:pt x="59" y="39"/>
                    <a:pt x="60" y="38"/>
                  </a:cubicBezTo>
                  <a:cubicBezTo>
                    <a:pt x="73" y="26"/>
                    <a:pt x="91" y="34"/>
                    <a:pt x="92" y="35"/>
                  </a:cubicBezTo>
                  <a:cubicBezTo>
                    <a:pt x="93" y="35"/>
                    <a:pt x="94" y="36"/>
                    <a:pt x="93" y="37"/>
                  </a:cubicBezTo>
                  <a:close/>
                  <a:moveTo>
                    <a:pt x="98" y="12"/>
                  </a:moveTo>
                  <a:cubicBezTo>
                    <a:pt x="102" y="20"/>
                    <a:pt x="102" y="20"/>
                    <a:pt x="102" y="20"/>
                  </a:cubicBezTo>
                  <a:cubicBezTo>
                    <a:pt x="102" y="76"/>
                    <a:pt x="102" y="76"/>
                    <a:pt x="102" y="76"/>
                  </a:cubicBezTo>
                  <a:cubicBezTo>
                    <a:pt x="98" y="68"/>
                    <a:pt x="98" y="68"/>
                    <a:pt x="98" y="68"/>
                  </a:cubicBezTo>
                  <a:lnTo>
                    <a:pt x="98" y="12"/>
                  </a:lnTo>
                  <a:close/>
                  <a:moveTo>
                    <a:pt x="60" y="24"/>
                  </a:moveTo>
                  <a:cubicBezTo>
                    <a:pt x="73" y="12"/>
                    <a:pt x="91" y="21"/>
                    <a:pt x="92" y="21"/>
                  </a:cubicBezTo>
                  <a:cubicBezTo>
                    <a:pt x="93" y="21"/>
                    <a:pt x="94" y="23"/>
                    <a:pt x="93" y="24"/>
                  </a:cubicBezTo>
                  <a:cubicBezTo>
                    <a:pt x="93" y="25"/>
                    <a:pt x="92" y="25"/>
                    <a:pt x="91" y="25"/>
                  </a:cubicBezTo>
                  <a:cubicBezTo>
                    <a:pt x="90" y="25"/>
                    <a:pt x="73" y="17"/>
                    <a:pt x="62" y="27"/>
                  </a:cubicBezTo>
                  <a:cubicBezTo>
                    <a:pt x="62" y="28"/>
                    <a:pt x="62" y="28"/>
                    <a:pt x="61" y="28"/>
                  </a:cubicBezTo>
                  <a:cubicBezTo>
                    <a:pt x="60" y="28"/>
                    <a:pt x="60" y="28"/>
                    <a:pt x="60" y="27"/>
                  </a:cubicBezTo>
                  <a:cubicBezTo>
                    <a:pt x="59" y="26"/>
                    <a:pt x="59" y="25"/>
                    <a:pt x="60" y="24"/>
                  </a:cubicBezTo>
                  <a:close/>
                  <a:moveTo>
                    <a:pt x="15" y="21"/>
                  </a:moveTo>
                  <a:cubicBezTo>
                    <a:pt x="15" y="21"/>
                    <a:pt x="34" y="12"/>
                    <a:pt x="47" y="24"/>
                  </a:cubicBezTo>
                  <a:cubicBezTo>
                    <a:pt x="48" y="25"/>
                    <a:pt x="48" y="26"/>
                    <a:pt x="47" y="27"/>
                  </a:cubicBezTo>
                  <a:cubicBezTo>
                    <a:pt x="47" y="28"/>
                    <a:pt x="46" y="28"/>
                    <a:pt x="46" y="28"/>
                  </a:cubicBezTo>
                  <a:cubicBezTo>
                    <a:pt x="45" y="28"/>
                    <a:pt x="45" y="28"/>
                    <a:pt x="44" y="27"/>
                  </a:cubicBezTo>
                  <a:cubicBezTo>
                    <a:pt x="33" y="17"/>
                    <a:pt x="17" y="25"/>
                    <a:pt x="16" y="25"/>
                  </a:cubicBezTo>
                  <a:cubicBezTo>
                    <a:pt x="15" y="25"/>
                    <a:pt x="14" y="25"/>
                    <a:pt x="14" y="24"/>
                  </a:cubicBezTo>
                  <a:cubicBezTo>
                    <a:pt x="13" y="23"/>
                    <a:pt x="14" y="21"/>
                    <a:pt x="15" y="21"/>
                  </a:cubicBezTo>
                  <a:close/>
                  <a:moveTo>
                    <a:pt x="15" y="34"/>
                  </a:moveTo>
                  <a:cubicBezTo>
                    <a:pt x="15" y="34"/>
                    <a:pt x="34" y="26"/>
                    <a:pt x="47" y="38"/>
                  </a:cubicBezTo>
                  <a:cubicBezTo>
                    <a:pt x="48" y="39"/>
                    <a:pt x="48" y="40"/>
                    <a:pt x="47" y="41"/>
                  </a:cubicBezTo>
                  <a:cubicBezTo>
                    <a:pt x="47" y="41"/>
                    <a:pt x="46" y="41"/>
                    <a:pt x="46" y="41"/>
                  </a:cubicBezTo>
                  <a:cubicBezTo>
                    <a:pt x="45" y="41"/>
                    <a:pt x="45" y="41"/>
                    <a:pt x="44" y="41"/>
                  </a:cubicBezTo>
                  <a:cubicBezTo>
                    <a:pt x="33" y="31"/>
                    <a:pt x="17" y="38"/>
                    <a:pt x="16" y="38"/>
                  </a:cubicBezTo>
                  <a:cubicBezTo>
                    <a:pt x="15" y="39"/>
                    <a:pt x="14" y="38"/>
                    <a:pt x="14" y="37"/>
                  </a:cubicBezTo>
                  <a:cubicBezTo>
                    <a:pt x="13" y="36"/>
                    <a:pt x="14" y="35"/>
                    <a:pt x="15" y="34"/>
                  </a:cubicBezTo>
                  <a:close/>
                  <a:moveTo>
                    <a:pt x="8" y="68"/>
                  </a:moveTo>
                  <a:cubicBezTo>
                    <a:pt x="4" y="76"/>
                    <a:pt x="4" y="76"/>
                    <a:pt x="4" y="76"/>
                  </a:cubicBezTo>
                  <a:cubicBezTo>
                    <a:pt x="4" y="20"/>
                    <a:pt x="4" y="20"/>
                    <a:pt x="4" y="20"/>
                  </a:cubicBezTo>
                  <a:cubicBezTo>
                    <a:pt x="8" y="12"/>
                    <a:pt x="8" y="12"/>
                    <a:pt x="8" y="12"/>
                  </a:cubicBezTo>
                  <a:lnTo>
                    <a:pt x="8" y="68"/>
                  </a:lnTo>
                  <a:close/>
                  <a:moveTo>
                    <a:pt x="16" y="52"/>
                  </a:moveTo>
                  <a:cubicBezTo>
                    <a:pt x="15" y="52"/>
                    <a:pt x="14" y="52"/>
                    <a:pt x="14" y="50"/>
                  </a:cubicBezTo>
                  <a:cubicBezTo>
                    <a:pt x="13" y="49"/>
                    <a:pt x="14" y="48"/>
                    <a:pt x="15" y="48"/>
                  </a:cubicBezTo>
                  <a:cubicBezTo>
                    <a:pt x="15" y="47"/>
                    <a:pt x="34" y="39"/>
                    <a:pt x="47" y="51"/>
                  </a:cubicBezTo>
                  <a:cubicBezTo>
                    <a:pt x="48" y="52"/>
                    <a:pt x="48" y="53"/>
                    <a:pt x="47" y="54"/>
                  </a:cubicBezTo>
                  <a:cubicBezTo>
                    <a:pt x="47" y="54"/>
                    <a:pt x="46" y="55"/>
                    <a:pt x="46" y="55"/>
                  </a:cubicBezTo>
                  <a:cubicBezTo>
                    <a:pt x="45" y="55"/>
                    <a:pt x="45" y="55"/>
                    <a:pt x="44" y="54"/>
                  </a:cubicBezTo>
                  <a:cubicBezTo>
                    <a:pt x="33" y="44"/>
                    <a:pt x="17" y="51"/>
                    <a:pt x="1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829178" rtl="0" eaLnBrk="0" fontAlgn="base" latinLnBrk="0" hangingPunct="0">
                <a:lnSpc>
                  <a:spcPct val="100000"/>
                </a:lnSpc>
                <a:spcBef>
                  <a:spcPct val="0"/>
                </a:spcBef>
                <a:spcAft>
                  <a:spcPct val="0"/>
                </a:spcAft>
                <a:buClrTx/>
                <a:buSzTx/>
                <a:buFontTx/>
                <a:buNone/>
                <a:tabLst/>
                <a:defRPr/>
              </a:pPr>
              <a:endParaRPr kumimoji="0" lang="fr-FR" sz="1270" b="0" i="0" u="none" strike="noStrike" kern="1200" cap="none" spc="0" normalizeH="0" baseline="0" noProof="0">
                <a:ln>
                  <a:noFill/>
                </a:ln>
                <a:solidFill>
                  <a:srgbClr val="0C419A"/>
                </a:solidFill>
                <a:effectLst/>
                <a:uLnTx/>
                <a:uFillTx/>
                <a:latin typeface="Arial" panose="020B0604020202020204" pitchFamily="34" charset="0"/>
                <a:ea typeface="+mn-ea"/>
                <a:cs typeface="+mn-cs"/>
              </a:endParaRPr>
            </a:p>
          </p:txBody>
        </p:sp>
      </p:grpSp>
      <p:sp>
        <p:nvSpPr>
          <p:cNvPr id="114" name="TextBox 88">
            <a:extLst>
              <a:ext uri="{FF2B5EF4-FFF2-40B4-BE49-F238E27FC236}">
                <a16:creationId xmlns:a16="http://schemas.microsoft.com/office/drawing/2014/main" id="{94A77292-BB70-4085-998A-B31E83CF6F9A}"/>
              </a:ext>
            </a:extLst>
          </p:cNvPr>
          <p:cNvSpPr txBox="1"/>
          <p:nvPr/>
        </p:nvSpPr>
        <p:spPr>
          <a:xfrm>
            <a:off x="8645336" y="3386393"/>
            <a:ext cx="3231834"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E54891"/>
              </a:buClr>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Tout document déposé par l’usager sur son profil  Mon espace santé pourra être </a:t>
            </a:r>
            <a:r>
              <a:rPr kumimoji="0" lang="fr-FR" sz="1400" b="1" i="0" u="none" strike="noStrike" kern="1200" cap="none" spc="0" normalizeH="0" baseline="0" noProof="0">
                <a:ln>
                  <a:noFill/>
                </a:ln>
                <a:solidFill>
                  <a:srgbClr val="545859"/>
                </a:solidFill>
                <a:effectLst/>
                <a:uLnTx/>
                <a:uFillTx/>
                <a:latin typeface="Arial" panose="020B0604020202020204"/>
                <a:ea typeface="+mn-ea"/>
                <a:cs typeface="+mn-cs"/>
              </a:rPr>
              <a:t>retrouvé par le PS dans la rubrique « Espace personnel » du DMP</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 </a:t>
            </a:r>
          </a:p>
        </p:txBody>
      </p:sp>
      <p:sp>
        <p:nvSpPr>
          <p:cNvPr id="115" name="TextBox 89">
            <a:extLst>
              <a:ext uri="{FF2B5EF4-FFF2-40B4-BE49-F238E27FC236}">
                <a16:creationId xmlns:a16="http://schemas.microsoft.com/office/drawing/2014/main" id="{C6BEFBF1-C3E2-41B9-BE91-FF66683BE0BD}"/>
              </a:ext>
            </a:extLst>
          </p:cNvPr>
          <p:cNvSpPr txBox="1"/>
          <p:nvPr/>
        </p:nvSpPr>
        <p:spPr>
          <a:xfrm>
            <a:off x="8722610" y="1981950"/>
            <a:ext cx="315456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E54891"/>
              </a:buClr>
              <a:buSzTx/>
              <a:buFontTx/>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Les documents déposés par les PS </a:t>
            </a:r>
            <a:r>
              <a:rPr kumimoji="0" lang="fr-FR" sz="1400" b="1" i="0" u="none" strike="noStrike" kern="1200" cap="none" spc="0" normalizeH="0" baseline="0" noProof="0">
                <a:ln>
                  <a:noFill/>
                </a:ln>
                <a:solidFill>
                  <a:srgbClr val="545859"/>
                </a:solidFill>
                <a:effectLst/>
                <a:uLnTx/>
                <a:uFillTx/>
                <a:latin typeface="Arial" panose="020B0604020202020204"/>
                <a:ea typeface="+mn-ea"/>
                <a:cs typeface="+mn-cs"/>
              </a:rPr>
              <a:t>seront </a:t>
            </a:r>
            <a:r>
              <a:rPr lang="fr-FR" sz="1400">
                <a:solidFill>
                  <a:srgbClr val="545859"/>
                </a:solidFill>
                <a:latin typeface="Arial" panose="020B0604020202020204"/>
              </a:rPr>
              <a:t>classés automatiquement en fonction de leur catégorie </a:t>
            </a:r>
            <a:r>
              <a:rPr kumimoji="0" lang="fr-FR" sz="1400" b="1" i="0" u="none" strike="noStrike" kern="1200" cap="none" spc="0" normalizeH="0" baseline="0" noProof="0">
                <a:ln>
                  <a:noFill/>
                </a:ln>
                <a:solidFill>
                  <a:srgbClr val="545859"/>
                </a:solidFill>
                <a:effectLst/>
                <a:uLnTx/>
                <a:uFillTx/>
                <a:latin typeface="Arial" panose="020B0604020202020204"/>
                <a:ea typeface="+mn-ea"/>
                <a:cs typeface="+mn-cs"/>
              </a:rPr>
              <a:t>dans les « Documents de santé » et « Profil médical »</a:t>
            </a: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 du profil Mon espace santé de l’usager. </a:t>
            </a:r>
            <a:endParaRPr kumimoji="0" lang="fr-FR" sz="1400" b="0" i="0" u="none" strike="noStrike" kern="1200" cap="none" spc="0" normalizeH="0" baseline="0" noProof="0">
              <a:ln>
                <a:noFill/>
              </a:ln>
              <a:solidFill>
                <a:srgbClr val="0C419A"/>
              </a:solidFill>
              <a:effectLst/>
              <a:uLnTx/>
              <a:uFillTx/>
              <a:latin typeface="Arial" panose="020B0604020202020204"/>
              <a:ea typeface="+mn-ea"/>
              <a:cs typeface="+mn-cs"/>
            </a:endParaRPr>
          </a:p>
        </p:txBody>
      </p:sp>
      <p:sp>
        <p:nvSpPr>
          <p:cNvPr id="116" name="Left Brace 4">
            <a:extLst>
              <a:ext uri="{FF2B5EF4-FFF2-40B4-BE49-F238E27FC236}">
                <a16:creationId xmlns:a16="http://schemas.microsoft.com/office/drawing/2014/main" id="{6271672D-145A-4716-AC96-46015F349DC5}"/>
              </a:ext>
            </a:extLst>
          </p:cNvPr>
          <p:cNvSpPr/>
          <p:nvPr/>
        </p:nvSpPr>
        <p:spPr>
          <a:xfrm>
            <a:off x="5516479" y="1900355"/>
            <a:ext cx="1097014" cy="3910346"/>
          </a:xfrm>
          <a:prstGeom prst="leftBrace">
            <a:avLst>
              <a:gd name="adj1" fmla="val 28242"/>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117" name="ZoneTexte 116"/>
          <p:cNvSpPr txBox="1"/>
          <p:nvPr/>
        </p:nvSpPr>
        <p:spPr>
          <a:xfrm>
            <a:off x="466986" y="5810701"/>
            <a:ext cx="11196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a:ln>
                  <a:noFill/>
                </a:ln>
                <a:solidFill>
                  <a:srgbClr val="0C419A"/>
                </a:solidFill>
                <a:effectLst/>
                <a:uLnTx/>
                <a:uFillTx/>
                <a:latin typeface="Arial" panose="020B0604020202020204"/>
                <a:ea typeface="+mn-ea"/>
                <a:cs typeface="+mn-cs"/>
              </a:rPr>
              <a:t> </a:t>
            </a:r>
            <a:r>
              <a:rPr kumimoji="0" lang="fr-FR" b="0" i="1" u="none" strike="noStrike" kern="1200" cap="none" spc="0" normalizeH="0" baseline="0" noProof="0">
                <a:ln>
                  <a:noFill/>
                </a:ln>
                <a:solidFill>
                  <a:srgbClr val="0C419A"/>
                </a:solidFill>
                <a:effectLst/>
                <a:uLnTx/>
                <a:uFillTx/>
                <a:latin typeface="Arial" panose="020B0604020202020204"/>
                <a:ea typeface="+mn-ea"/>
                <a:cs typeface="+mn-cs"/>
              </a:rPr>
              <a:t>Rappel : L’ensemble des accès et actions sur un DMP sont </a:t>
            </a:r>
            <a:r>
              <a:rPr lang="fr-FR" i="1">
                <a:solidFill>
                  <a:srgbClr val="0C419A"/>
                </a:solidFill>
                <a:latin typeface="Arial" panose="020B0604020202020204"/>
              </a:rPr>
              <a:t>tracés</a:t>
            </a:r>
            <a:r>
              <a:rPr kumimoji="0" lang="fr-FR" b="0" i="1" u="none" strike="noStrike" kern="1200" cap="none" spc="0" normalizeH="0" baseline="0" noProof="0">
                <a:ln>
                  <a:noFill/>
                </a:ln>
                <a:solidFill>
                  <a:srgbClr val="0C419A"/>
                </a:solidFill>
                <a:effectLst/>
                <a:uLnTx/>
                <a:uFillTx/>
                <a:latin typeface="Arial" panose="020B0604020202020204"/>
                <a:ea typeface="+mn-ea"/>
                <a:cs typeface="+mn-cs"/>
              </a:rPr>
              <a:t>. Ces traces sont consultables et utilisables à tout moment par le titulaire du DMP. Tout accès en dehors du cadre d’une prise en charge est répréhensible pénalement</a:t>
            </a:r>
            <a:r>
              <a:rPr kumimoji="0" lang="fr-FR" b="0" i="0" u="none" strike="noStrike" kern="1200" cap="none" spc="0" normalizeH="0" baseline="0" noProof="0">
                <a:ln>
                  <a:noFill/>
                </a:ln>
                <a:solidFill>
                  <a:srgbClr val="0C419A"/>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9725196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33413-B99A-4B89-A7F9-E81B4D9F7E46}"/>
              </a:ext>
            </a:extLst>
          </p:cNvPr>
          <p:cNvSpPr>
            <a:spLocks noGrp="1"/>
          </p:cNvSpPr>
          <p:nvPr>
            <p:ph type="sldNum" sz="quarter" idx="12"/>
          </p:nvPr>
        </p:nvSpPr>
        <p:spPr/>
        <p:txBody>
          <a:bodyPr/>
          <a:lstStyle/>
          <a:p>
            <a:fld id="{646E7B68-C406-4B5C-B79D-A1CDE10CB85D}" type="slidenum">
              <a:rPr lang="fr-FR" smtClean="0"/>
              <a:pPr/>
              <a:t>16</a:t>
            </a:fld>
            <a:endParaRPr lang="fr-FR"/>
          </a:p>
        </p:txBody>
      </p:sp>
      <p:sp>
        <p:nvSpPr>
          <p:cNvPr id="21" name="Title 2">
            <a:extLst>
              <a:ext uri="{FF2B5EF4-FFF2-40B4-BE49-F238E27FC236}">
                <a16:creationId xmlns:a16="http://schemas.microsoft.com/office/drawing/2014/main" id="{D39BC520-F384-4BCD-9EE5-FCF80C696A31}"/>
              </a:ext>
            </a:extLst>
          </p:cNvPr>
          <p:cNvSpPr>
            <a:spLocks noGrp="1"/>
          </p:cNvSpPr>
          <p:nvPr>
            <p:ph type="ctrTitle"/>
          </p:nvPr>
        </p:nvSpPr>
        <p:spPr>
          <a:xfrm>
            <a:off x="6175815" y="337621"/>
            <a:ext cx="2988733" cy="1376660"/>
          </a:xfrm>
        </p:spPr>
        <p:txBody>
          <a:bodyPr/>
          <a:lstStyle/>
          <a:p>
            <a:r>
              <a:rPr lang="en-US" sz="3200"/>
              <a:t>Sommaire</a:t>
            </a:r>
            <a:endParaRPr lang="fr-FR" sz="3200"/>
          </a:p>
        </p:txBody>
      </p:sp>
      <p:grpSp>
        <p:nvGrpSpPr>
          <p:cNvPr id="22" name="Group 21">
            <a:extLst>
              <a:ext uri="{FF2B5EF4-FFF2-40B4-BE49-F238E27FC236}">
                <a16:creationId xmlns:a16="http://schemas.microsoft.com/office/drawing/2014/main" id="{C43E4A6A-6B51-406A-9E59-564AED856558}"/>
              </a:ext>
            </a:extLst>
          </p:cNvPr>
          <p:cNvGrpSpPr>
            <a:grpSpLocks/>
          </p:cNvGrpSpPr>
          <p:nvPr/>
        </p:nvGrpSpPr>
        <p:grpSpPr>
          <a:xfrm>
            <a:off x="5537713" y="3027222"/>
            <a:ext cx="6114967" cy="646331"/>
            <a:chOff x="5537713" y="2796840"/>
            <a:chExt cx="6114967" cy="646331"/>
          </a:xfrm>
        </p:grpSpPr>
        <p:sp>
          <p:nvSpPr>
            <p:cNvPr id="23" name="TextBox 22">
              <a:extLst>
                <a:ext uri="{FF2B5EF4-FFF2-40B4-BE49-F238E27FC236}">
                  <a16:creationId xmlns:a16="http://schemas.microsoft.com/office/drawing/2014/main" id="{1F20CF03-CEF5-43BB-AB1A-AC529F6BAC9D}"/>
                </a:ext>
              </a:extLst>
            </p:cNvPr>
            <p:cNvSpPr txBox="1">
              <a:spLocks/>
            </p:cNvSpPr>
            <p:nvPr/>
          </p:nvSpPr>
          <p:spPr>
            <a:xfrm>
              <a:off x="6180478" y="2796840"/>
              <a:ext cx="5472202" cy="646331"/>
            </a:xfrm>
            <a:prstGeom prst="rect">
              <a:avLst/>
            </a:prstGeom>
            <a:noFill/>
            <a:ln w="6350">
              <a:noFill/>
              <a:miter lim="800000"/>
            </a:ln>
          </p:spPr>
          <p:txBody>
            <a:bodyPr wrap="square" lIns="91440" tIns="45720" rIns="91440" bIns="45720" anchor="t">
              <a:spAutoFit/>
            </a:bodyPr>
            <a:lstStyle/>
            <a:p>
              <a:pPr algn="just">
                <a:spcAft>
                  <a:spcPts val="300"/>
                </a:spcAft>
              </a:pPr>
              <a:r>
                <a:rPr lang="fr-FR">
                  <a:solidFill>
                    <a:schemeClr val="tx1">
                      <a:lumMod val="75000"/>
                      <a:lumOff val="25000"/>
                    </a:schemeClr>
                  </a:solidFill>
                  <a:cs typeface="Arial"/>
                </a:rPr>
                <a:t>Présentation de Mon espace santé et de la messagerie citoyenne</a:t>
              </a:r>
              <a:endParaRPr lang="fr-FR" sz="1800">
                <a:solidFill>
                  <a:schemeClr val="tx1">
                    <a:lumMod val="75000"/>
                    <a:lumOff val="25000"/>
                  </a:schemeClr>
                </a:solidFill>
                <a:cs typeface="Arial"/>
              </a:endParaRPr>
            </a:p>
          </p:txBody>
        </p:sp>
        <p:sp>
          <p:nvSpPr>
            <p:cNvPr id="24" name="Rectangle 23">
              <a:extLst>
                <a:ext uri="{FF2B5EF4-FFF2-40B4-BE49-F238E27FC236}">
                  <a16:creationId xmlns:a16="http://schemas.microsoft.com/office/drawing/2014/main" id="{F10A4207-B71B-4281-8D01-D202C98E4C09}"/>
                </a:ext>
              </a:extLst>
            </p:cNvPr>
            <p:cNvSpPr>
              <a:spLocks/>
            </p:cNvSpPr>
            <p:nvPr/>
          </p:nvSpPr>
          <p:spPr>
            <a:xfrm>
              <a:off x="5537713" y="2940005"/>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2</a:t>
              </a:r>
              <a:endParaRPr lang="fr-FR" b="1">
                <a:solidFill>
                  <a:schemeClr val="bg1"/>
                </a:solidFill>
                <a:ea typeface="+mj-ea"/>
                <a:cs typeface="+mj-cs"/>
              </a:endParaRPr>
            </a:p>
          </p:txBody>
        </p:sp>
      </p:grpSp>
      <p:sp>
        <p:nvSpPr>
          <p:cNvPr id="26" name="TextBox 25">
            <a:extLst>
              <a:ext uri="{FF2B5EF4-FFF2-40B4-BE49-F238E27FC236}">
                <a16:creationId xmlns:a16="http://schemas.microsoft.com/office/drawing/2014/main" id="{5EB4E7DB-1E96-4929-A788-4B795B7AF844}"/>
              </a:ext>
            </a:extLst>
          </p:cNvPr>
          <p:cNvSpPr txBox="1">
            <a:spLocks/>
          </p:cNvSpPr>
          <p:nvPr/>
        </p:nvSpPr>
        <p:spPr>
          <a:xfrm>
            <a:off x="6180478" y="3926387"/>
            <a:ext cx="5472202" cy="646331"/>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b="1">
                <a:solidFill>
                  <a:srgbClr val="2270B8"/>
                </a:solidFill>
                <a:cs typeface="Arial"/>
              </a:rPr>
              <a:t>Cas d’usage de Mon espace santé et de MSSanté</a:t>
            </a:r>
          </a:p>
        </p:txBody>
      </p:sp>
      <p:sp>
        <p:nvSpPr>
          <p:cNvPr id="27" name="Rectangle 26">
            <a:extLst>
              <a:ext uri="{FF2B5EF4-FFF2-40B4-BE49-F238E27FC236}">
                <a16:creationId xmlns:a16="http://schemas.microsoft.com/office/drawing/2014/main" id="{869F0851-162B-4EEB-B07B-E0FB5FD2086C}"/>
              </a:ext>
            </a:extLst>
          </p:cNvPr>
          <p:cNvSpPr>
            <a:spLocks/>
          </p:cNvSpPr>
          <p:nvPr/>
        </p:nvSpPr>
        <p:spPr>
          <a:xfrm>
            <a:off x="5537713" y="4069553"/>
            <a:ext cx="360000" cy="360000"/>
          </a:xfrm>
          <a:prstGeom prst="rect">
            <a:avLst/>
          </a:prstGeom>
          <a:solidFill>
            <a:srgbClr val="2270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3</a:t>
            </a:r>
            <a:endParaRPr lang="fr-FR" b="1">
              <a:solidFill>
                <a:schemeClr val="bg1"/>
              </a:solidFill>
              <a:ea typeface="+mj-ea"/>
              <a:cs typeface="+mj-cs"/>
            </a:endParaRPr>
          </a:p>
        </p:txBody>
      </p:sp>
      <p:grpSp>
        <p:nvGrpSpPr>
          <p:cNvPr id="28" name="Group 27">
            <a:extLst>
              <a:ext uri="{FF2B5EF4-FFF2-40B4-BE49-F238E27FC236}">
                <a16:creationId xmlns:a16="http://schemas.microsoft.com/office/drawing/2014/main" id="{B9A0A01B-8327-49F3-A842-F73412CBB240}"/>
              </a:ext>
            </a:extLst>
          </p:cNvPr>
          <p:cNvGrpSpPr>
            <a:grpSpLocks/>
          </p:cNvGrpSpPr>
          <p:nvPr/>
        </p:nvGrpSpPr>
        <p:grpSpPr>
          <a:xfrm>
            <a:off x="5537713" y="4834885"/>
            <a:ext cx="6114967" cy="369332"/>
            <a:chOff x="5537713" y="3834510"/>
            <a:chExt cx="6114967" cy="369332"/>
          </a:xfrm>
        </p:grpSpPr>
        <p:sp>
          <p:nvSpPr>
            <p:cNvPr id="29" name="TextBox 28">
              <a:extLst>
                <a:ext uri="{FF2B5EF4-FFF2-40B4-BE49-F238E27FC236}">
                  <a16:creationId xmlns:a16="http://schemas.microsoft.com/office/drawing/2014/main" id="{21894307-87AD-456D-A3BE-C075839A116F}"/>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Démarche pour lancer le projet</a:t>
              </a:r>
            </a:p>
          </p:txBody>
        </p:sp>
        <p:sp>
          <p:nvSpPr>
            <p:cNvPr id="30" name="Rectangle 29">
              <a:extLst>
                <a:ext uri="{FF2B5EF4-FFF2-40B4-BE49-F238E27FC236}">
                  <a16:creationId xmlns:a16="http://schemas.microsoft.com/office/drawing/2014/main" id="{146C117D-CA7B-4870-9969-0BA914688C6E}"/>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4</a:t>
              </a:r>
              <a:endParaRPr lang="fr-FR" b="1">
                <a:solidFill>
                  <a:schemeClr val="bg1"/>
                </a:solidFill>
                <a:ea typeface="+mj-ea"/>
                <a:cs typeface="+mj-cs"/>
              </a:endParaRPr>
            </a:p>
          </p:txBody>
        </p:sp>
      </p:grpSp>
      <p:grpSp>
        <p:nvGrpSpPr>
          <p:cNvPr id="31" name="Group 30">
            <a:extLst>
              <a:ext uri="{FF2B5EF4-FFF2-40B4-BE49-F238E27FC236}">
                <a16:creationId xmlns:a16="http://schemas.microsoft.com/office/drawing/2014/main" id="{ED259F81-BB99-4DF9-9A08-B6EC29316B3D}"/>
              </a:ext>
            </a:extLst>
          </p:cNvPr>
          <p:cNvGrpSpPr>
            <a:grpSpLocks/>
          </p:cNvGrpSpPr>
          <p:nvPr/>
        </p:nvGrpSpPr>
        <p:grpSpPr>
          <a:xfrm>
            <a:off x="5537713" y="5600217"/>
            <a:ext cx="6114967" cy="369332"/>
            <a:chOff x="5537713" y="3834510"/>
            <a:chExt cx="6114967" cy="369332"/>
          </a:xfrm>
        </p:grpSpPr>
        <p:sp>
          <p:nvSpPr>
            <p:cNvPr id="32" name="TextBox 31">
              <a:extLst>
                <a:ext uri="{FF2B5EF4-FFF2-40B4-BE49-F238E27FC236}">
                  <a16:creationId xmlns:a16="http://schemas.microsoft.com/office/drawing/2014/main" id="{CCD29D55-5A37-435D-8BB5-7BF6CA692FF5}"/>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en-US">
                  <a:solidFill>
                    <a:schemeClr val="tx1">
                      <a:lumMod val="75000"/>
                      <a:lumOff val="25000"/>
                    </a:schemeClr>
                  </a:solidFill>
                  <a:cs typeface="Arial"/>
                </a:rPr>
                <a:t>Q</a:t>
              </a:r>
              <a:r>
                <a:rPr lang="fr-FR">
                  <a:solidFill>
                    <a:schemeClr val="tx1">
                      <a:lumMod val="75000"/>
                      <a:lumOff val="25000"/>
                    </a:schemeClr>
                  </a:solidFill>
                  <a:cs typeface="Arial"/>
                </a:rPr>
                <a:t>uestions fréquentes</a:t>
              </a:r>
              <a:endParaRPr lang="fr-FR" sz="1800">
                <a:solidFill>
                  <a:schemeClr val="tx1">
                    <a:lumMod val="75000"/>
                    <a:lumOff val="25000"/>
                  </a:schemeClr>
                </a:solidFill>
                <a:cs typeface="Arial"/>
              </a:endParaRPr>
            </a:p>
          </p:txBody>
        </p:sp>
        <p:sp>
          <p:nvSpPr>
            <p:cNvPr id="33" name="Rectangle 32">
              <a:extLst>
                <a:ext uri="{FF2B5EF4-FFF2-40B4-BE49-F238E27FC236}">
                  <a16:creationId xmlns:a16="http://schemas.microsoft.com/office/drawing/2014/main" id="{EF85E631-4DFD-4CB1-A00D-7ED410B4A1EC}"/>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5</a:t>
              </a:r>
              <a:endParaRPr lang="fr-FR" b="1">
                <a:solidFill>
                  <a:schemeClr val="bg1"/>
                </a:solidFill>
                <a:ea typeface="+mj-ea"/>
                <a:cs typeface="+mj-cs"/>
              </a:endParaRPr>
            </a:p>
          </p:txBody>
        </p:sp>
      </p:grpSp>
      <p:grpSp>
        <p:nvGrpSpPr>
          <p:cNvPr id="18" name="Group 17">
            <a:extLst>
              <a:ext uri="{FF2B5EF4-FFF2-40B4-BE49-F238E27FC236}">
                <a16:creationId xmlns:a16="http://schemas.microsoft.com/office/drawing/2014/main" id="{07352BBB-D715-4379-B263-66B633DF5296}"/>
              </a:ext>
            </a:extLst>
          </p:cNvPr>
          <p:cNvGrpSpPr/>
          <p:nvPr/>
        </p:nvGrpSpPr>
        <p:grpSpPr>
          <a:xfrm>
            <a:off x="5533050" y="2328871"/>
            <a:ext cx="6119630" cy="369332"/>
            <a:chOff x="5533050" y="2328871"/>
            <a:chExt cx="6119630" cy="369332"/>
          </a:xfrm>
        </p:grpSpPr>
        <p:sp>
          <p:nvSpPr>
            <p:cNvPr id="19" name="TextBox 18">
              <a:extLst>
                <a:ext uri="{FF2B5EF4-FFF2-40B4-BE49-F238E27FC236}">
                  <a16:creationId xmlns:a16="http://schemas.microsoft.com/office/drawing/2014/main" id="{D35FDD90-E103-41F1-B48A-C4BCC5B11F49}"/>
                </a:ext>
              </a:extLst>
            </p:cNvPr>
            <p:cNvSpPr txBox="1">
              <a:spLocks/>
            </p:cNvSpPr>
            <p:nvPr/>
          </p:nvSpPr>
          <p:spPr>
            <a:xfrm>
              <a:off x="6180478" y="2328871"/>
              <a:ext cx="5472202" cy="369332"/>
            </a:xfrm>
            <a:prstGeom prst="rect">
              <a:avLst/>
            </a:prstGeom>
            <a:noFill/>
            <a:ln w="6350">
              <a:noFill/>
              <a:miter lim="800000"/>
            </a:ln>
          </p:spPr>
          <p:txBody>
            <a:bodyPr wrap="square" lIns="91440" tIns="45720" rIns="91440" bIns="45720" anchor="t">
              <a:spAutoFit/>
            </a:bodyPr>
            <a:lstStyle/>
            <a:p>
              <a:pPr algn="just">
                <a:spcAft>
                  <a:spcPts val="300"/>
                </a:spcAft>
              </a:pPr>
              <a:r>
                <a:rPr lang="fr-FR" sz="1800">
                  <a:solidFill>
                    <a:schemeClr val="tx1">
                      <a:lumMod val="75000"/>
                      <a:lumOff val="25000"/>
                    </a:schemeClr>
                  </a:solidFill>
                  <a:cs typeface="Arial"/>
                </a:rPr>
                <a:t>Rappel d’éléments de contexte</a:t>
              </a:r>
            </a:p>
          </p:txBody>
        </p:sp>
        <p:sp>
          <p:nvSpPr>
            <p:cNvPr id="20" name="Rectangle 19">
              <a:extLst>
                <a:ext uri="{FF2B5EF4-FFF2-40B4-BE49-F238E27FC236}">
                  <a16:creationId xmlns:a16="http://schemas.microsoft.com/office/drawing/2014/main" id="{190B9A60-CA07-409B-864E-BC8DDDEDE983}"/>
                </a:ext>
              </a:extLst>
            </p:cNvPr>
            <p:cNvSpPr>
              <a:spLocks/>
            </p:cNvSpPr>
            <p:nvPr/>
          </p:nvSpPr>
          <p:spPr>
            <a:xfrm>
              <a:off x="5533050" y="2333537"/>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1</a:t>
              </a:r>
              <a:endParaRPr lang="fr-FR" b="1">
                <a:solidFill>
                  <a:schemeClr val="bg1"/>
                </a:solidFill>
                <a:ea typeface="+mj-ea"/>
                <a:cs typeface="+mj-cs"/>
              </a:endParaRPr>
            </a:p>
          </p:txBody>
        </p:sp>
      </p:grpSp>
    </p:spTree>
    <p:extLst>
      <p:ext uri="{BB962C8B-B14F-4D97-AF65-F5344CB8AC3E}">
        <p14:creationId xmlns:p14="http://schemas.microsoft.com/office/powerpoint/2010/main" val="17245881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3"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282399" y="106049"/>
            <a:ext cx="8888018" cy="720008"/>
          </a:xfrm>
        </p:spPr>
        <p:txBody>
          <a:bodyPr vert="horz">
            <a:noAutofit/>
          </a:bodyPr>
          <a:lstStyle/>
          <a:p>
            <a:r>
              <a:rPr lang="en-US" sz="2400" err="1">
                <a:ea typeface="+mj-lt"/>
                <a:cs typeface="+mj-lt"/>
              </a:rPr>
              <a:t>Exemples</a:t>
            </a:r>
            <a:r>
              <a:rPr lang="en-US" sz="2400">
                <a:ea typeface="+mj-lt"/>
                <a:cs typeface="+mj-lt"/>
              </a:rPr>
              <a:t> de c</a:t>
            </a:r>
            <a:r>
              <a:rPr lang="fr-FR" sz="2400">
                <a:ea typeface="+mj-lt"/>
                <a:cs typeface="+mj-lt"/>
              </a:rPr>
              <a:t>as d’usage des établissements pilotes </a:t>
            </a: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17</a:t>
            </a:fld>
            <a:endParaRPr lang="fr-FR"/>
          </a:p>
        </p:txBody>
      </p:sp>
      <p:sp>
        <p:nvSpPr>
          <p:cNvPr id="6" name="TextBox 5">
            <a:extLst>
              <a:ext uri="{FF2B5EF4-FFF2-40B4-BE49-F238E27FC236}">
                <a16:creationId xmlns:a16="http://schemas.microsoft.com/office/drawing/2014/main" id="{2EC68D72-F3CD-47BC-AA97-A5AF6B96B182}"/>
              </a:ext>
            </a:extLst>
          </p:cNvPr>
          <p:cNvSpPr txBox="1">
            <a:spLocks/>
          </p:cNvSpPr>
          <p:nvPr/>
        </p:nvSpPr>
        <p:spPr>
          <a:xfrm>
            <a:off x="334897" y="6586213"/>
            <a:ext cx="11459836" cy="253916"/>
          </a:xfrm>
          <a:prstGeom prst="rect">
            <a:avLst/>
          </a:prstGeom>
          <a:noFill/>
          <a:ln w="6350">
            <a:noFill/>
            <a:miter lim="800000"/>
          </a:ln>
        </p:spPr>
        <p:txBody>
          <a:bodyPr wrap="square" lIns="91440" tIns="45720" rIns="91440" bIns="45720" anchor="t">
            <a:spAutoFit/>
          </a:bodyPr>
          <a:lstStyle/>
          <a:p>
            <a:pPr>
              <a:spcBef>
                <a:spcPts val="0"/>
              </a:spcBef>
              <a:spcAft>
                <a:spcPts val="300"/>
              </a:spcAft>
            </a:pPr>
            <a:r>
              <a:rPr lang="fr-FR" sz="1050">
                <a:solidFill>
                  <a:schemeClr val="tx1">
                    <a:lumMod val="75000"/>
                    <a:lumOff val="25000"/>
                  </a:schemeClr>
                </a:solidFill>
                <a:cs typeface="Arial"/>
              </a:rPr>
              <a:t>Source : REX de l’expérimentation de Mon espace santé dans les 3 départements pilotes (Loire Atlantique, Haute Garonne, Somme), DNS/ANS/Cnam (07/12/2022)</a:t>
            </a:r>
            <a:endParaRPr lang="en-US">
              <a:solidFill>
                <a:schemeClr val="tx1">
                  <a:lumMod val="75000"/>
                  <a:lumOff val="25000"/>
                </a:schemeClr>
              </a:solidFill>
            </a:endParaRPr>
          </a:p>
        </p:txBody>
      </p:sp>
      <p:grpSp>
        <p:nvGrpSpPr>
          <p:cNvPr id="10" name="Groupe 7">
            <a:extLst>
              <a:ext uri="{FF2B5EF4-FFF2-40B4-BE49-F238E27FC236}">
                <a16:creationId xmlns:a16="http://schemas.microsoft.com/office/drawing/2014/main" id="{3C310D7A-AFA9-4182-A72F-A4B860165DBA}"/>
              </a:ext>
            </a:extLst>
          </p:cNvPr>
          <p:cNvGrpSpPr/>
          <p:nvPr/>
        </p:nvGrpSpPr>
        <p:grpSpPr>
          <a:xfrm>
            <a:off x="717137" y="1224137"/>
            <a:ext cx="10772898" cy="3607899"/>
            <a:chOff x="504702" y="1362676"/>
            <a:chExt cx="10772898" cy="3895859"/>
          </a:xfrm>
        </p:grpSpPr>
        <p:sp>
          <p:nvSpPr>
            <p:cNvPr id="11" name="Rectangle à coins arrondis 9">
              <a:extLst>
                <a:ext uri="{FF2B5EF4-FFF2-40B4-BE49-F238E27FC236}">
                  <a16:creationId xmlns:a16="http://schemas.microsoft.com/office/drawing/2014/main" id="{8F77818B-6514-4A2E-88AD-B7E05DDCC137}"/>
                </a:ext>
              </a:extLst>
            </p:cNvPr>
            <p:cNvSpPr/>
            <p:nvPr/>
          </p:nvSpPr>
          <p:spPr>
            <a:xfrm>
              <a:off x="3307518" y="1722715"/>
              <a:ext cx="1624699" cy="893124"/>
            </a:xfrm>
            <a:prstGeom prst="roundRect">
              <a:avLst/>
            </a:prstGeom>
            <a:solidFill>
              <a:srgbClr val="2F75B5"/>
            </a:solidFill>
            <a:ln>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Préadmission</a:t>
              </a:r>
            </a:p>
          </p:txBody>
        </p:sp>
        <p:sp>
          <p:nvSpPr>
            <p:cNvPr id="12" name="Rectangle à coins arrondis 10">
              <a:extLst>
                <a:ext uri="{FF2B5EF4-FFF2-40B4-BE49-F238E27FC236}">
                  <a16:creationId xmlns:a16="http://schemas.microsoft.com/office/drawing/2014/main" id="{50CCA55E-C4A0-4043-94A6-796F973F01E8}"/>
                </a:ext>
              </a:extLst>
            </p:cNvPr>
            <p:cNvSpPr/>
            <p:nvPr/>
          </p:nvSpPr>
          <p:spPr>
            <a:xfrm>
              <a:off x="3301357" y="2715146"/>
              <a:ext cx="1630861" cy="1044014"/>
            </a:xfrm>
            <a:prstGeom prst="roundRect">
              <a:avLst/>
            </a:prstGeom>
            <a:solidFill>
              <a:srgbClr val="2F75B5"/>
            </a:solidFill>
            <a:ln>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Sortie Hospitalisation</a:t>
              </a:r>
            </a:p>
          </p:txBody>
        </p:sp>
        <p:sp>
          <p:nvSpPr>
            <p:cNvPr id="13" name="Rectangle à coins arrondis 11">
              <a:extLst>
                <a:ext uri="{FF2B5EF4-FFF2-40B4-BE49-F238E27FC236}">
                  <a16:creationId xmlns:a16="http://schemas.microsoft.com/office/drawing/2014/main" id="{13C1355D-808D-4430-AB43-EFE15A6A90A6}"/>
                </a:ext>
              </a:extLst>
            </p:cNvPr>
            <p:cNvSpPr/>
            <p:nvPr/>
          </p:nvSpPr>
          <p:spPr>
            <a:xfrm>
              <a:off x="5116944" y="1722717"/>
              <a:ext cx="6160655" cy="893122"/>
            </a:xfrm>
            <a:prstGeom prst="roundRect">
              <a:avLst/>
            </a:prstGeom>
            <a:noFill/>
            <a:ln w="12700">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rPr>
                <a:t>Envoi des documents de préadmission </a:t>
              </a:r>
            </a:p>
            <a:p>
              <a:pPr marL="171450" indent="-171450">
                <a:buFont typeface="Arial" panose="020B0604020202020204" pitchFamily="34" charset="0"/>
                <a:buChar char="•"/>
              </a:pPr>
              <a:r>
                <a:rPr lang="fr-FR" sz="1200">
                  <a:solidFill>
                    <a:schemeClr val="tx1"/>
                  </a:solidFill>
                </a:rPr>
                <a:t>Envoi d'ordonnances PCR en préadmission</a:t>
              </a:r>
            </a:p>
            <a:p>
              <a:pPr marL="171450" indent="-171450">
                <a:buFont typeface="Arial" panose="020B0604020202020204" pitchFamily="34" charset="0"/>
                <a:buChar char="•"/>
              </a:pPr>
              <a:r>
                <a:rPr lang="fr-FR" sz="1200">
                  <a:solidFill>
                    <a:schemeClr val="tx1"/>
                  </a:solidFill>
                </a:rPr>
                <a:t>Envoi des convocations</a:t>
              </a:r>
            </a:p>
            <a:p>
              <a:pPr marL="171450" indent="-171450">
                <a:buFont typeface="Arial" panose="020B0604020202020204" pitchFamily="34" charset="0"/>
                <a:buChar char="•"/>
              </a:pPr>
              <a:r>
                <a:rPr lang="fr-FR" sz="1200">
                  <a:solidFill>
                    <a:schemeClr val="tx1"/>
                  </a:solidFill>
                </a:rPr>
                <a:t>Echange d’informations médicales nécessaires pré opératoires</a:t>
              </a:r>
            </a:p>
          </p:txBody>
        </p:sp>
        <p:sp>
          <p:nvSpPr>
            <p:cNvPr id="14" name="Rectangle à coins arrondis 12">
              <a:extLst>
                <a:ext uri="{FF2B5EF4-FFF2-40B4-BE49-F238E27FC236}">
                  <a16:creationId xmlns:a16="http://schemas.microsoft.com/office/drawing/2014/main" id="{9D8C575D-86EB-4DB0-AD96-0F9DEC93C813}"/>
                </a:ext>
              </a:extLst>
            </p:cNvPr>
            <p:cNvSpPr/>
            <p:nvPr/>
          </p:nvSpPr>
          <p:spPr>
            <a:xfrm>
              <a:off x="5116944" y="2715145"/>
              <a:ext cx="6160656" cy="1044014"/>
            </a:xfrm>
            <a:prstGeom prst="roundRect">
              <a:avLst/>
            </a:prstGeom>
            <a:noFill/>
            <a:ln w="12700">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rPr>
                <a:t>Envoi de questionnaires de satisfaction</a:t>
              </a:r>
            </a:p>
            <a:p>
              <a:pPr marL="171450" indent="-171450">
                <a:buFont typeface="Arial" panose="020B0604020202020204" pitchFamily="34" charset="0"/>
                <a:buChar char="•"/>
              </a:pPr>
              <a:r>
                <a:rPr lang="fr-FR" sz="1200">
                  <a:solidFill>
                    <a:schemeClr val="tx1"/>
                  </a:solidFill>
                </a:rPr>
                <a:t>Alimentation du DMP : CR d’hospitalisation ; CR opératoire ; Lettre de liaison à la sortie d’hospitalisation ; Ordonnances ; prescriptions médicales (médicamenteuses, de soins, de produits de santé….) ; CR d’examens (radiologie, biologie, explorations fonctionnelles….) ; Certificats médicaux</a:t>
              </a:r>
            </a:p>
          </p:txBody>
        </p:sp>
        <p:grpSp>
          <p:nvGrpSpPr>
            <p:cNvPr id="15" name="Groupe 13">
              <a:extLst>
                <a:ext uri="{FF2B5EF4-FFF2-40B4-BE49-F238E27FC236}">
                  <a16:creationId xmlns:a16="http://schemas.microsoft.com/office/drawing/2014/main" id="{51E1FD95-ADD0-4925-89AF-3C0E30A58765}"/>
                </a:ext>
              </a:extLst>
            </p:cNvPr>
            <p:cNvGrpSpPr/>
            <p:nvPr/>
          </p:nvGrpSpPr>
          <p:grpSpPr>
            <a:xfrm>
              <a:off x="1311566" y="1722714"/>
              <a:ext cx="1927698" cy="3535821"/>
              <a:chOff x="7232035" y="1203597"/>
              <a:chExt cx="1588437" cy="2502058"/>
            </a:xfrm>
            <a:solidFill>
              <a:srgbClr val="E73083"/>
            </a:solidFill>
          </p:grpSpPr>
          <p:sp>
            <p:nvSpPr>
              <p:cNvPr id="21" name="Rectangle à coins arrondis 19">
                <a:extLst>
                  <a:ext uri="{FF2B5EF4-FFF2-40B4-BE49-F238E27FC236}">
                    <a16:creationId xmlns:a16="http://schemas.microsoft.com/office/drawing/2014/main" id="{EF822FD9-C271-49CE-AEFD-A29CC635DE0C}"/>
                  </a:ext>
                </a:extLst>
              </p:cNvPr>
              <p:cNvSpPr/>
              <p:nvPr/>
            </p:nvSpPr>
            <p:spPr>
              <a:xfrm>
                <a:off x="7232035" y="1203597"/>
                <a:ext cx="1588437" cy="2502058"/>
              </a:xfrm>
              <a:prstGeom prst="roundRect">
                <a:avLst/>
              </a:prstGeom>
              <a:grpFill/>
              <a:ln>
                <a:solidFill>
                  <a:srgbClr val="E73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bg1"/>
                  </a:solidFill>
                </a:endParaRPr>
              </a:p>
            </p:txBody>
          </p:sp>
          <p:sp>
            <p:nvSpPr>
              <p:cNvPr id="22" name="Rectangle 21">
                <a:extLst>
                  <a:ext uri="{FF2B5EF4-FFF2-40B4-BE49-F238E27FC236}">
                    <a16:creationId xmlns:a16="http://schemas.microsoft.com/office/drawing/2014/main" id="{B66A8124-5E5B-40B6-AC58-94279400F06E}"/>
                  </a:ext>
                </a:extLst>
              </p:cNvPr>
              <p:cNvSpPr/>
              <p:nvPr/>
            </p:nvSpPr>
            <p:spPr>
              <a:xfrm>
                <a:off x="7232035" y="2789794"/>
                <a:ext cx="1228397" cy="290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Patients âgés</a:t>
                </a:r>
              </a:p>
            </p:txBody>
          </p:sp>
          <p:sp>
            <p:nvSpPr>
              <p:cNvPr id="23" name="Rectangle 22">
                <a:extLst>
                  <a:ext uri="{FF2B5EF4-FFF2-40B4-BE49-F238E27FC236}">
                    <a16:creationId xmlns:a16="http://schemas.microsoft.com/office/drawing/2014/main" id="{B2C78654-F827-4C52-8626-1559DB7E6CB1}"/>
                  </a:ext>
                </a:extLst>
              </p:cNvPr>
              <p:cNvSpPr/>
              <p:nvPr/>
            </p:nvSpPr>
            <p:spPr>
              <a:xfrm>
                <a:off x="7318858" y="2053968"/>
                <a:ext cx="1417752" cy="162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Santé mentale</a:t>
                </a:r>
              </a:p>
            </p:txBody>
          </p:sp>
          <p:sp>
            <p:nvSpPr>
              <p:cNvPr id="24" name="Rectangle 23">
                <a:extLst>
                  <a:ext uri="{FF2B5EF4-FFF2-40B4-BE49-F238E27FC236}">
                    <a16:creationId xmlns:a16="http://schemas.microsoft.com/office/drawing/2014/main" id="{126B9DD9-97BF-4FE6-AE63-973A4DD21F28}"/>
                  </a:ext>
                </a:extLst>
              </p:cNvPr>
              <p:cNvSpPr/>
              <p:nvPr/>
            </p:nvSpPr>
            <p:spPr>
              <a:xfrm>
                <a:off x="7809982" y="1634373"/>
                <a:ext cx="794466" cy="2012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Obésité</a:t>
                </a:r>
              </a:p>
            </p:txBody>
          </p:sp>
          <p:sp>
            <p:nvSpPr>
              <p:cNvPr id="25" name="Rectangle 24">
                <a:extLst>
                  <a:ext uri="{FF2B5EF4-FFF2-40B4-BE49-F238E27FC236}">
                    <a16:creationId xmlns:a16="http://schemas.microsoft.com/office/drawing/2014/main" id="{AA408D1F-C34B-49C3-90F5-31242E401688}"/>
                  </a:ext>
                </a:extLst>
              </p:cNvPr>
              <p:cNvSpPr/>
              <p:nvPr/>
            </p:nvSpPr>
            <p:spPr>
              <a:xfrm>
                <a:off x="7334476" y="1275606"/>
                <a:ext cx="981940" cy="193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Mère enfant </a:t>
                </a:r>
              </a:p>
            </p:txBody>
          </p:sp>
          <p:sp>
            <p:nvSpPr>
              <p:cNvPr id="26" name="Rectangle 25">
                <a:extLst>
                  <a:ext uri="{FF2B5EF4-FFF2-40B4-BE49-F238E27FC236}">
                    <a16:creationId xmlns:a16="http://schemas.microsoft.com/office/drawing/2014/main" id="{D36C6D3A-22E1-4D5B-BCA9-67B8E1D28501}"/>
                  </a:ext>
                </a:extLst>
              </p:cNvPr>
              <p:cNvSpPr/>
              <p:nvPr/>
            </p:nvSpPr>
            <p:spPr>
              <a:xfrm>
                <a:off x="7812360" y="3184330"/>
                <a:ext cx="777183" cy="212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Cancer</a:t>
                </a:r>
              </a:p>
            </p:txBody>
          </p:sp>
          <p:sp>
            <p:nvSpPr>
              <p:cNvPr id="27" name="Rectangle 26">
                <a:extLst>
                  <a:ext uri="{FF2B5EF4-FFF2-40B4-BE49-F238E27FC236}">
                    <a16:creationId xmlns:a16="http://schemas.microsoft.com/office/drawing/2014/main" id="{0957ED79-E595-4B3B-BEEE-23A196652B5E}"/>
                  </a:ext>
                </a:extLst>
              </p:cNvPr>
              <p:cNvSpPr/>
              <p:nvPr/>
            </p:nvSpPr>
            <p:spPr>
              <a:xfrm>
                <a:off x="7703904" y="2470490"/>
                <a:ext cx="1116568" cy="162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solidFill>
                      <a:schemeClr val="bg1"/>
                    </a:solidFill>
                  </a:rPr>
                  <a:t>Nephrologie</a:t>
                </a:r>
                <a:endParaRPr lang="fr-FR" sz="1400" b="1">
                  <a:solidFill>
                    <a:schemeClr val="bg1"/>
                  </a:solidFill>
                </a:endParaRPr>
              </a:p>
            </p:txBody>
          </p:sp>
          <p:sp>
            <p:nvSpPr>
              <p:cNvPr id="28" name="Rectangle 27">
                <a:extLst>
                  <a:ext uri="{FF2B5EF4-FFF2-40B4-BE49-F238E27FC236}">
                    <a16:creationId xmlns:a16="http://schemas.microsoft.com/office/drawing/2014/main" id="{0722057F-E8A4-4CD5-8499-D1B20BA35B98}"/>
                  </a:ext>
                </a:extLst>
              </p:cNvPr>
              <p:cNvSpPr/>
              <p:nvPr/>
            </p:nvSpPr>
            <p:spPr>
              <a:xfrm>
                <a:off x="7310548" y="3499069"/>
                <a:ext cx="1091435" cy="1093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Cardiologie</a:t>
                </a:r>
              </a:p>
            </p:txBody>
          </p:sp>
        </p:grpSp>
        <p:sp>
          <p:nvSpPr>
            <p:cNvPr id="16" name="Rectangle à coins arrondis 14">
              <a:extLst>
                <a:ext uri="{FF2B5EF4-FFF2-40B4-BE49-F238E27FC236}">
                  <a16:creationId xmlns:a16="http://schemas.microsoft.com/office/drawing/2014/main" id="{17830082-FBDD-4A24-AD70-4E440CD64B8A}"/>
                </a:ext>
              </a:extLst>
            </p:cNvPr>
            <p:cNvSpPr/>
            <p:nvPr/>
          </p:nvSpPr>
          <p:spPr>
            <a:xfrm>
              <a:off x="504702" y="1722717"/>
              <a:ext cx="755109" cy="2036443"/>
            </a:xfrm>
            <a:prstGeom prst="roundRect">
              <a:avLst/>
            </a:prstGeom>
            <a:noFill/>
            <a:ln>
              <a:solidFill>
                <a:srgbClr val="E73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E73083"/>
                  </a:solidFill>
                </a:rPr>
                <a:t>HC</a:t>
              </a:r>
            </a:p>
            <a:p>
              <a:pPr algn="ctr"/>
              <a:r>
                <a:rPr lang="fr-FR" sz="1400" b="1" err="1">
                  <a:solidFill>
                    <a:srgbClr val="E73083"/>
                  </a:solidFill>
                </a:rPr>
                <a:t>HdJ</a:t>
              </a:r>
              <a:endParaRPr lang="fr-FR" sz="1400" b="1">
                <a:solidFill>
                  <a:srgbClr val="E73083"/>
                </a:solidFill>
              </a:endParaRPr>
            </a:p>
          </p:txBody>
        </p:sp>
        <p:sp>
          <p:nvSpPr>
            <p:cNvPr id="17" name="ZoneTexte 15">
              <a:extLst>
                <a:ext uri="{FF2B5EF4-FFF2-40B4-BE49-F238E27FC236}">
                  <a16:creationId xmlns:a16="http://schemas.microsoft.com/office/drawing/2014/main" id="{6336A7F7-A3E6-4920-A4A1-607F694A3837}"/>
                </a:ext>
              </a:extLst>
            </p:cNvPr>
            <p:cNvSpPr txBox="1"/>
            <p:nvPr/>
          </p:nvSpPr>
          <p:spPr>
            <a:xfrm>
              <a:off x="1311567" y="1362676"/>
              <a:ext cx="1927698" cy="125362"/>
            </a:xfrm>
            <a:prstGeom prst="rect">
              <a:avLst/>
            </a:prstGeom>
            <a:noFill/>
          </p:spPr>
          <p:txBody>
            <a:bodyPr wrap="square" lIns="72000" tIns="108000" rIns="72000" bIns="108000" rtlCol="0" anchor="ctr" anchorCtr="0">
              <a:noAutofit/>
            </a:bodyPr>
            <a:lstStyle/>
            <a:p>
              <a:pPr algn="ctr"/>
              <a:r>
                <a:rPr lang="fr-FR" sz="1200" b="1"/>
                <a:t>Parcours</a:t>
              </a:r>
            </a:p>
          </p:txBody>
        </p:sp>
        <p:sp>
          <p:nvSpPr>
            <p:cNvPr id="18" name="ZoneTexte 16">
              <a:extLst>
                <a:ext uri="{FF2B5EF4-FFF2-40B4-BE49-F238E27FC236}">
                  <a16:creationId xmlns:a16="http://schemas.microsoft.com/office/drawing/2014/main" id="{772B6F39-FDCF-4E96-A3F0-A5DE9F66EE54}"/>
                </a:ext>
              </a:extLst>
            </p:cNvPr>
            <p:cNvSpPr txBox="1"/>
            <p:nvPr/>
          </p:nvSpPr>
          <p:spPr>
            <a:xfrm>
              <a:off x="3306618" y="1362676"/>
              <a:ext cx="1625599" cy="161324"/>
            </a:xfrm>
            <a:prstGeom prst="rect">
              <a:avLst/>
            </a:prstGeom>
            <a:noFill/>
          </p:spPr>
          <p:txBody>
            <a:bodyPr wrap="square" lIns="72000" tIns="108000" rIns="72000" bIns="108000" rtlCol="0" anchor="ctr" anchorCtr="0">
              <a:noAutofit/>
            </a:bodyPr>
            <a:lstStyle/>
            <a:p>
              <a:pPr algn="ctr"/>
              <a:r>
                <a:rPr lang="fr-FR" sz="1200" b="1"/>
                <a:t>Etapes du parcours</a:t>
              </a:r>
            </a:p>
          </p:txBody>
        </p:sp>
        <p:sp>
          <p:nvSpPr>
            <p:cNvPr id="19" name="ZoneTexte 17">
              <a:extLst>
                <a:ext uri="{FF2B5EF4-FFF2-40B4-BE49-F238E27FC236}">
                  <a16:creationId xmlns:a16="http://schemas.microsoft.com/office/drawing/2014/main" id="{1F74EBEB-DE83-4B66-B5D1-AAEDA891072E}"/>
                </a:ext>
              </a:extLst>
            </p:cNvPr>
            <p:cNvSpPr txBox="1"/>
            <p:nvPr/>
          </p:nvSpPr>
          <p:spPr>
            <a:xfrm>
              <a:off x="5116944" y="1399320"/>
              <a:ext cx="6160656" cy="161678"/>
            </a:xfrm>
            <a:prstGeom prst="rect">
              <a:avLst/>
            </a:prstGeom>
            <a:noFill/>
          </p:spPr>
          <p:txBody>
            <a:bodyPr wrap="square" lIns="72000" tIns="108000" rIns="72000" bIns="108000" rtlCol="0" anchor="ctr" anchorCtr="0">
              <a:noAutofit/>
            </a:bodyPr>
            <a:lstStyle/>
            <a:p>
              <a:pPr algn="ctr"/>
              <a:r>
                <a:rPr lang="fr-FR" sz="1200" b="1"/>
                <a:t>Cas d’usage</a:t>
              </a:r>
            </a:p>
          </p:txBody>
        </p:sp>
        <p:sp>
          <p:nvSpPr>
            <p:cNvPr id="20" name="ZoneTexte 18">
              <a:extLst>
                <a:ext uri="{FF2B5EF4-FFF2-40B4-BE49-F238E27FC236}">
                  <a16:creationId xmlns:a16="http://schemas.microsoft.com/office/drawing/2014/main" id="{9ACD9A34-617A-47A8-9902-C769D3886C18}"/>
                </a:ext>
              </a:extLst>
            </p:cNvPr>
            <p:cNvSpPr txBox="1"/>
            <p:nvPr/>
          </p:nvSpPr>
          <p:spPr>
            <a:xfrm>
              <a:off x="504702" y="1399320"/>
              <a:ext cx="843807" cy="143356"/>
            </a:xfrm>
            <a:prstGeom prst="rect">
              <a:avLst/>
            </a:prstGeom>
            <a:noFill/>
          </p:spPr>
          <p:txBody>
            <a:bodyPr wrap="square" lIns="72000" tIns="108000" rIns="72000" bIns="108000" rtlCol="0" anchor="ctr" anchorCtr="0">
              <a:noAutofit/>
            </a:bodyPr>
            <a:lstStyle/>
            <a:p>
              <a:pPr algn="ctr"/>
              <a:r>
                <a:rPr lang="fr-FR" sz="1200" b="1"/>
                <a:t>Type de parcours</a:t>
              </a:r>
            </a:p>
          </p:txBody>
        </p:sp>
      </p:grpSp>
      <p:sp>
        <p:nvSpPr>
          <p:cNvPr id="29" name="Rectangle à coins arrondis 27">
            <a:extLst>
              <a:ext uri="{FF2B5EF4-FFF2-40B4-BE49-F238E27FC236}">
                <a16:creationId xmlns:a16="http://schemas.microsoft.com/office/drawing/2014/main" id="{C24FD89E-3978-4F98-8400-B3D4A91146A5}"/>
              </a:ext>
            </a:extLst>
          </p:cNvPr>
          <p:cNvSpPr/>
          <p:nvPr/>
        </p:nvSpPr>
        <p:spPr>
          <a:xfrm>
            <a:off x="3622910" y="5160984"/>
            <a:ext cx="1624699" cy="663931"/>
          </a:xfrm>
          <a:prstGeom prst="roundRect">
            <a:avLst/>
          </a:prstGeom>
          <a:solidFill>
            <a:srgbClr val="2F75B5"/>
          </a:solidFill>
          <a:ln>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Bureau des entrées </a:t>
            </a:r>
          </a:p>
        </p:txBody>
      </p:sp>
      <p:sp>
        <p:nvSpPr>
          <p:cNvPr id="30" name="Rectangle à coins arrondis 28">
            <a:extLst>
              <a:ext uri="{FF2B5EF4-FFF2-40B4-BE49-F238E27FC236}">
                <a16:creationId xmlns:a16="http://schemas.microsoft.com/office/drawing/2014/main" id="{2AC54D03-76C9-41F0-AEFE-7141A206E13A}"/>
              </a:ext>
            </a:extLst>
          </p:cNvPr>
          <p:cNvSpPr/>
          <p:nvPr/>
        </p:nvSpPr>
        <p:spPr>
          <a:xfrm>
            <a:off x="3622011" y="5924000"/>
            <a:ext cx="1625600" cy="581613"/>
          </a:xfrm>
          <a:prstGeom prst="roundRect">
            <a:avLst/>
          </a:prstGeom>
          <a:solidFill>
            <a:srgbClr val="2F75B5"/>
          </a:solidFill>
          <a:ln>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Post passage aux urgences</a:t>
            </a:r>
          </a:p>
        </p:txBody>
      </p:sp>
      <p:sp>
        <p:nvSpPr>
          <p:cNvPr id="31" name="Rectangle à coins arrondis 29">
            <a:extLst>
              <a:ext uri="{FF2B5EF4-FFF2-40B4-BE49-F238E27FC236}">
                <a16:creationId xmlns:a16="http://schemas.microsoft.com/office/drawing/2014/main" id="{043D4289-9FE8-4DAB-B85A-A61819F808E7}"/>
              </a:ext>
            </a:extLst>
          </p:cNvPr>
          <p:cNvSpPr/>
          <p:nvPr/>
        </p:nvSpPr>
        <p:spPr>
          <a:xfrm>
            <a:off x="5432337" y="5160985"/>
            <a:ext cx="6157366" cy="663931"/>
          </a:xfrm>
          <a:prstGeom prst="roundRect">
            <a:avLst/>
          </a:prstGeom>
          <a:noFill/>
          <a:ln w="12700">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100">
                <a:solidFill>
                  <a:schemeClr val="tx1"/>
                </a:solidFill>
              </a:rPr>
              <a:t>Envoi des pièces administratives au bureau des entrées en passant par la Messagerie de santé Mon espace santé.</a:t>
            </a:r>
          </a:p>
          <a:p>
            <a:pPr marL="171450" indent="-171450">
              <a:buFont typeface="Arial" panose="020B0604020202020204" pitchFamily="34" charset="0"/>
              <a:buChar char="•"/>
            </a:pPr>
            <a:r>
              <a:rPr lang="fr-FR" sz="1100">
                <a:solidFill>
                  <a:schemeClr val="tx1"/>
                </a:solidFill>
              </a:rPr>
              <a:t>Envoi des documents manquants et compléments d’informations pour la facturation</a:t>
            </a:r>
          </a:p>
        </p:txBody>
      </p:sp>
      <p:sp>
        <p:nvSpPr>
          <p:cNvPr id="32" name="Rectangle à coins arrondis 30">
            <a:extLst>
              <a:ext uri="{FF2B5EF4-FFF2-40B4-BE49-F238E27FC236}">
                <a16:creationId xmlns:a16="http://schemas.microsoft.com/office/drawing/2014/main" id="{395702AE-A2EE-4BFB-A236-3E7DEC2F44EC}"/>
              </a:ext>
            </a:extLst>
          </p:cNvPr>
          <p:cNvSpPr/>
          <p:nvPr/>
        </p:nvSpPr>
        <p:spPr>
          <a:xfrm>
            <a:off x="5432337" y="5924001"/>
            <a:ext cx="6160655" cy="58161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100">
                <a:solidFill>
                  <a:schemeClr val="tx1"/>
                </a:solidFill>
              </a:rPr>
              <a:t>Alimentation du DMP : CR de passage aux urgences, CR consultation </a:t>
            </a:r>
          </a:p>
        </p:txBody>
      </p:sp>
      <p:sp>
        <p:nvSpPr>
          <p:cNvPr id="33" name="Rectangle à coins arrondis 31">
            <a:extLst>
              <a:ext uri="{FF2B5EF4-FFF2-40B4-BE49-F238E27FC236}">
                <a16:creationId xmlns:a16="http://schemas.microsoft.com/office/drawing/2014/main" id="{9F89104C-DA61-4E1A-BCBB-5C1550284378}"/>
              </a:ext>
            </a:extLst>
          </p:cNvPr>
          <p:cNvSpPr/>
          <p:nvPr/>
        </p:nvSpPr>
        <p:spPr>
          <a:xfrm>
            <a:off x="717137" y="5160985"/>
            <a:ext cx="2837520" cy="1344628"/>
          </a:xfrm>
          <a:prstGeom prst="roundRect">
            <a:avLst/>
          </a:prstGeom>
          <a:solidFill>
            <a:srgbClr val="E73083"/>
          </a:solidFill>
          <a:ln>
            <a:solidFill>
              <a:srgbClr val="E73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bg1"/>
                </a:solidFill>
              </a:rPr>
              <a:t>Urgences</a:t>
            </a:r>
          </a:p>
        </p:txBody>
      </p:sp>
      <p:sp>
        <p:nvSpPr>
          <p:cNvPr id="34" name="Rectangle à coins arrondis 32">
            <a:extLst>
              <a:ext uri="{FF2B5EF4-FFF2-40B4-BE49-F238E27FC236}">
                <a16:creationId xmlns:a16="http://schemas.microsoft.com/office/drawing/2014/main" id="{45C7A12A-C24E-446A-81E3-B4C86D7BA042}"/>
              </a:ext>
            </a:extLst>
          </p:cNvPr>
          <p:cNvSpPr/>
          <p:nvPr/>
        </p:nvSpPr>
        <p:spPr>
          <a:xfrm>
            <a:off x="700638" y="3587199"/>
            <a:ext cx="755109" cy="1244837"/>
          </a:xfrm>
          <a:prstGeom prst="roundRect">
            <a:avLst/>
          </a:prstGeom>
          <a:noFill/>
          <a:ln>
            <a:solidFill>
              <a:srgbClr val="E73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E73083"/>
                </a:solidFill>
              </a:rPr>
              <a:t>CS</a:t>
            </a:r>
          </a:p>
        </p:txBody>
      </p:sp>
      <p:sp>
        <p:nvSpPr>
          <p:cNvPr id="35" name="Rectangle à coins arrondis 33">
            <a:extLst>
              <a:ext uri="{FF2B5EF4-FFF2-40B4-BE49-F238E27FC236}">
                <a16:creationId xmlns:a16="http://schemas.microsoft.com/office/drawing/2014/main" id="{EB1B5938-14DE-40D2-A76A-2342CF19A121}"/>
              </a:ext>
            </a:extLst>
          </p:cNvPr>
          <p:cNvSpPr/>
          <p:nvPr/>
        </p:nvSpPr>
        <p:spPr>
          <a:xfrm>
            <a:off x="3531078" y="3582075"/>
            <a:ext cx="1624699" cy="571725"/>
          </a:xfrm>
          <a:prstGeom prst="roundRect">
            <a:avLst/>
          </a:prstGeom>
          <a:solidFill>
            <a:srgbClr val="2F75B5"/>
          </a:solidFill>
          <a:ln>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Pré venue</a:t>
            </a:r>
          </a:p>
        </p:txBody>
      </p:sp>
      <p:sp>
        <p:nvSpPr>
          <p:cNvPr id="37" name="Rectangle à coins arrondis 34">
            <a:extLst>
              <a:ext uri="{FF2B5EF4-FFF2-40B4-BE49-F238E27FC236}">
                <a16:creationId xmlns:a16="http://schemas.microsoft.com/office/drawing/2014/main" id="{25E165AB-938D-4CC1-B066-0C2912F7925A}"/>
              </a:ext>
            </a:extLst>
          </p:cNvPr>
          <p:cNvSpPr/>
          <p:nvPr/>
        </p:nvSpPr>
        <p:spPr>
          <a:xfrm>
            <a:off x="5329379" y="3587197"/>
            <a:ext cx="6160655" cy="566602"/>
          </a:xfrm>
          <a:prstGeom prst="roundRect">
            <a:avLst/>
          </a:prstGeom>
          <a:noFill/>
          <a:ln w="12700">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rPr>
              <a:t>Envoi des convocations</a:t>
            </a:r>
          </a:p>
          <a:p>
            <a:pPr marL="171450" indent="-171450">
              <a:buFont typeface="Arial" panose="020B0604020202020204" pitchFamily="34" charset="0"/>
              <a:buChar char="•"/>
            </a:pPr>
            <a:r>
              <a:rPr lang="fr-FR" sz="1200">
                <a:solidFill>
                  <a:schemeClr val="tx1"/>
                </a:solidFill>
              </a:rPr>
              <a:t>Envoi de rappels de RDV</a:t>
            </a:r>
          </a:p>
        </p:txBody>
      </p:sp>
      <p:sp>
        <p:nvSpPr>
          <p:cNvPr id="38" name="Rectangle à coins arrondis 36">
            <a:extLst>
              <a:ext uri="{FF2B5EF4-FFF2-40B4-BE49-F238E27FC236}">
                <a16:creationId xmlns:a16="http://schemas.microsoft.com/office/drawing/2014/main" id="{4F86301C-4DEB-4E04-854E-CB158BC645C4}"/>
              </a:ext>
            </a:extLst>
          </p:cNvPr>
          <p:cNvSpPr/>
          <p:nvPr/>
        </p:nvSpPr>
        <p:spPr>
          <a:xfrm>
            <a:off x="3531078" y="4252885"/>
            <a:ext cx="1624699" cy="571725"/>
          </a:xfrm>
          <a:prstGeom prst="roundRect">
            <a:avLst/>
          </a:prstGeom>
          <a:solidFill>
            <a:srgbClr val="2F75B5"/>
          </a:solidFill>
          <a:ln>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Post venue</a:t>
            </a:r>
          </a:p>
        </p:txBody>
      </p:sp>
      <p:sp>
        <p:nvSpPr>
          <p:cNvPr id="39" name="Rectangle à coins arrondis 37">
            <a:extLst>
              <a:ext uri="{FF2B5EF4-FFF2-40B4-BE49-F238E27FC236}">
                <a16:creationId xmlns:a16="http://schemas.microsoft.com/office/drawing/2014/main" id="{66CBCCB4-C395-4EBE-B785-F6C4DC2C675D}"/>
              </a:ext>
            </a:extLst>
          </p:cNvPr>
          <p:cNvSpPr/>
          <p:nvPr/>
        </p:nvSpPr>
        <p:spPr>
          <a:xfrm>
            <a:off x="5329378" y="4255446"/>
            <a:ext cx="6160655" cy="566602"/>
          </a:xfrm>
          <a:prstGeom prst="roundRect">
            <a:avLst/>
          </a:prstGeom>
          <a:noFill/>
          <a:ln w="12700">
            <a:solidFill>
              <a:srgbClr val="2F7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rPr>
              <a:t>Envoi des CR de consultation</a:t>
            </a:r>
          </a:p>
          <a:p>
            <a:pPr marL="171450" indent="-171450">
              <a:buFont typeface="Arial" panose="020B0604020202020204" pitchFamily="34" charset="0"/>
              <a:buChar char="•"/>
            </a:pPr>
            <a:r>
              <a:rPr lang="fr-FR" sz="1200">
                <a:solidFill>
                  <a:schemeClr val="tx1"/>
                </a:solidFill>
              </a:rPr>
              <a:t>Envoi de questionnaires de satisfaction</a:t>
            </a:r>
          </a:p>
        </p:txBody>
      </p:sp>
    </p:spTree>
    <p:extLst>
      <p:ext uri="{BB962C8B-B14F-4D97-AF65-F5344CB8AC3E}">
        <p14:creationId xmlns:p14="http://schemas.microsoft.com/office/powerpoint/2010/main" val="7002621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1"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Parcours d’usage – Hospitalisation : urgence de la main</a:t>
            </a: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18</a:t>
            </a:fld>
            <a:endParaRPr lang="fr-FR"/>
          </a:p>
        </p:txBody>
      </p:sp>
      <p:grpSp>
        <p:nvGrpSpPr>
          <p:cNvPr id="46" name="Group 45">
            <a:extLst>
              <a:ext uri="{FF2B5EF4-FFF2-40B4-BE49-F238E27FC236}">
                <a16:creationId xmlns:a16="http://schemas.microsoft.com/office/drawing/2014/main" id="{78B82001-C109-4052-8568-C2FEE2B4D8EF}"/>
              </a:ext>
            </a:extLst>
          </p:cNvPr>
          <p:cNvGrpSpPr/>
          <p:nvPr/>
        </p:nvGrpSpPr>
        <p:grpSpPr>
          <a:xfrm>
            <a:off x="375987" y="1238431"/>
            <a:ext cx="11673015" cy="4999729"/>
            <a:chOff x="375987" y="1238431"/>
            <a:chExt cx="11673015" cy="4999729"/>
          </a:xfrm>
        </p:grpSpPr>
        <p:sp>
          <p:nvSpPr>
            <p:cNvPr id="5" name="Arrow: Notched Right 4">
              <a:extLst>
                <a:ext uri="{FF2B5EF4-FFF2-40B4-BE49-F238E27FC236}">
                  <a16:creationId xmlns:a16="http://schemas.microsoft.com/office/drawing/2014/main" id="{302CD952-61F6-4AA4-B192-82E6290E6F1E}"/>
                </a:ext>
              </a:extLst>
            </p:cNvPr>
            <p:cNvSpPr/>
            <p:nvPr/>
          </p:nvSpPr>
          <p:spPr>
            <a:xfrm>
              <a:off x="375987" y="2755354"/>
              <a:ext cx="11673015" cy="1762772"/>
            </a:xfrm>
            <a:prstGeom prst="notchedRightArrow">
              <a:avLst/>
            </a:prstGeom>
            <a:solidFill>
              <a:srgbClr val="4F81B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1372FC83-202C-45FD-B331-3470A3867981}"/>
                </a:ext>
              </a:extLst>
            </p:cNvPr>
            <p:cNvSpPr/>
            <p:nvPr/>
          </p:nvSpPr>
          <p:spPr>
            <a:xfrm>
              <a:off x="378872" y="1425960"/>
              <a:ext cx="1679990" cy="1762772"/>
            </a:xfrm>
            <a:custGeom>
              <a:avLst/>
              <a:gdLst>
                <a:gd name="connsiteX0" fmla="*/ 0 w 1679990"/>
                <a:gd name="connsiteY0" fmla="*/ 0 h 1762772"/>
                <a:gd name="connsiteX1" fmla="*/ 1679990 w 1679990"/>
                <a:gd name="connsiteY1" fmla="*/ 0 h 1762772"/>
                <a:gd name="connsiteX2" fmla="*/ 1679990 w 1679990"/>
                <a:gd name="connsiteY2" fmla="*/ 1762772 h 1762772"/>
                <a:gd name="connsiteX3" fmla="*/ 0 w 1679990"/>
                <a:gd name="connsiteY3" fmla="*/ 1762772 h 1762772"/>
                <a:gd name="connsiteX4" fmla="*/ 0 w 1679990"/>
                <a:gd name="connsiteY4" fmla="*/ 0 h 176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90" h="1762772">
                  <a:moveTo>
                    <a:pt x="0" y="0"/>
                  </a:moveTo>
                  <a:lnTo>
                    <a:pt x="1679990" y="0"/>
                  </a:lnTo>
                  <a:lnTo>
                    <a:pt x="1679990" y="1762772"/>
                  </a:lnTo>
                  <a:lnTo>
                    <a:pt x="0" y="176277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fr-FR" sz="1200" kern="1200">
                  <a:solidFill>
                    <a:srgbClr val="005CA9"/>
                  </a:solidFill>
                  <a:latin typeface="+mj-lt"/>
                  <a:ea typeface="+mn-ea"/>
                  <a:cs typeface="+mn-cs"/>
                </a:rPr>
                <a:t>Connexion en mode bris de glace par le médecin régulateur du 15 (allergie, groupe sanguin, personne à prévenir en cas d’urgence…), ou par l’urgentiste du CHU ou de l’Hôpital privé du Confluent </a:t>
              </a:r>
            </a:p>
          </p:txBody>
        </p:sp>
        <p:sp>
          <p:nvSpPr>
            <p:cNvPr id="34" name="Oval 33">
              <a:extLst>
                <a:ext uri="{FF2B5EF4-FFF2-40B4-BE49-F238E27FC236}">
                  <a16:creationId xmlns:a16="http://schemas.microsoft.com/office/drawing/2014/main" id="{98B87F58-B63E-4300-8533-2CF699C09E6B}"/>
                </a:ext>
              </a:extLst>
            </p:cNvPr>
            <p:cNvSpPr/>
            <p:nvPr/>
          </p:nvSpPr>
          <p:spPr>
            <a:xfrm>
              <a:off x="968461" y="3429650"/>
              <a:ext cx="440693" cy="44069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Freeform: Shape 34">
              <a:extLst>
                <a:ext uri="{FF2B5EF4-FFF2-40B4-BE49-F238E27FC236}">
                  <a16:creationId xmlns:a16="http://schemas.microsoft.com/office/drawing/2014/main" id="{EBF64EA6-5C11-41B4-8575-A5D11174A9F9}"/>
                </a:ext>
              </a:extLst>
            </p:cNvPr>
            <p:cNvSpPr/>
            <p:nvPr/>
          </p:nvSpPr>
          <p:spPr>
            <a:xfrm>
              <a:off x="2005254" y="4220147"/>
              <a:ext cx="1679990" cy="1612742"/>
            </a:xfrm>
            <a:custGeom>
              <a:avLst/>
              <a:gdLst>
                <a:gd name="connsiteX0" fmla="*/ 0 w 1679990"/>
                <a:gd name="connsiteY0" fmla="*/ 0 h 1612742"/>
                <a:gd name="connsiteX1" fmla="*/ 1679990 w 1679990"/>
                <a:gd name="connsiteY1" fmla="*/ 0 h 1612742"/>
                <a:gd name="connsiteX2" fmla="*/ 1679990 w 1679990"/>
                <a:gd name="connsiteY2" fmla="*/ 1612742 h 1612742"/>
                <a:gd name="connsiteX3" fmla="*/ 0 w 1679990"/>
                <a:gd name="connsiteY3" fmla="*/ 1612742 h 1612742"/>
                <a:gd name="connsiteX4" fmla="*/ 0 w 1679990"/>
                <a:gd name="connsiteY4" fmla="*/ 0 h 161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90" h="1612742">
                  <a:moveTo>
                    <a:pt x="0" y="0"/>
                  </a:moveTo>
                  <a:lnTo>
                    <a:pt x="1679990" y="0"/>
                  </a:lnTo>
                  <a:lnTo>
                    <a:pt x="1679990" y="1612742"/>
                  </a:lnTo>
                  <a:lnTo>
                    <a:pt x="0" y="161274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fr-FR" sz="1200" kern="1200">
                  <a:solidFill>
                    <a:srgbClr val="E83182"/>
                  </a:solidFill>
                  <a:latin typeface="+mj-lt"/>
                  <a:ea typeface="+mn-ea"/>
                  <a:cs typeface="+mn-cs"/>
                </a:rPr>
                <a:t>Le radiologue dépose le compte rendu d’imagerie dans le </a:t>
              </a:r>
              <a:r>
                <a:rPr lang="fr-FR" sz="1200">
                  <a:solidFill>
                    <a:srgbClr val="E83182"/>
                  </a:solidFill>
                  <a:latin typeface="+mj-lt"/>
                </a:rPr>
                <a:t>DMP de</a:t>
              </a:r>
              <a:r>
                <a:rPr lang="fr-FR" sz="1200" kern="1200">
                  <a:solidFill>
                    <a:srgbClr val="E83182"/>
                  </a:solidFill>
                  <a:latin typeface="+mj-lt"/>
                  <a:ea typeface="+mn-ea"/>
                  <a:cs typeface="+mn-cs"/>
                </a:rPr>
                <a:t> Mon espace santé.</a:t>
              </a:r>
            </a:p>
          </p:txBody>
        </p:sp>
        <p:sp>
          <p:nvSpPr>
            <p:cNvPr id="37" name="Oval 36">
              <a:extLst>
                <a:ext uri="{FF2B5EF4-FFF2-40B4-BE49-F238E27FC236}">
                  <a16:creationId xmlns:a16="http://schemas.microsoft.com/office/drawing/2014/main" id="{A7723FE5-1390-4D74-B7EC-DA88362C2D69}"/>
                </a:ext>
              </a:extLst>
            </p:cNvPr>
            <p:cNvSpPr/>
            <p:nvPr/>
          </p:nvSpPr>
          <p:spPr>
            <a:xfrm>
              <a:off x="2809110" y="3378362"/>
              <a:ext cx="440693" cy="44069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8" name="Freeform: Shape 37">
              <a:extLst>
                <a:ext uri="{FF2B5EF4-FFF2-40B4-BE49-F238E27FC236}">
                  <a16:creationId xmlns:a16="http://schemas.microsoft.com/office/drawing/2014/main" id="{FB8D8F63-4E8D-41B3-B938-50B2E9599147}"/>
                </a:ext>
              </a:extLst>
            </p:cNvPr>
            <p:cNvSpPr/>
            <p:nvPr/>
          </p:nvSpPr>
          <p:spPr>
            <a:xfrm>
              <a:off x="3970984" y="1271184"/>
              <a:ext cx="1679990" cy="1762772"/>
            </a:xfrm>
            <a:custGeom>
              <a:avLst/>
              <a:gdLst>
                <a:gd name="connsiteX0" fmla="*/ 0 w 1679990"/>
                <a:gd name="connsiteY0" fmla="*/ 0 h 1762772"/>
                <a:gd name="connsiteX1" fmla="*/ 1679990 w 1679990"/>
                <a:gd name="connsiteY1" fmla="*/ 0 h 1762772"/>
                <a:gd name="connsiteX2" fmla="*/ 1679990 w 1679990"/>
                <a:gd name="connsiteY2" fmla="*/ 1762772 h 1762772"/>
                <a:gd name="connsiteX3" fmla="*/ 0 w 1679990"/>
                <a:gd name="connsiteY3" fmla="*/ 1762772 h 1762772"/>
                <a:gd name="connsiteX4" fmla="*/ 0 w 1679990"/>
                <a:gd name="connsiteY4" fmla="*/ 0 h 176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90" h="1762772">
                  <a:moveTo>
                    <a:pt x="0" y="0"/>
                  </a:moveTo>
                  <a:lnTo>
                    <a:pt x="1679990" y="0"/>
                  </a:lnTo>
                  <a:lnTo>
                    <a:pt x="1679990" y="1762772"/>
                  </a:lnTo>
                  <a:lnTo>
                    <a:pt x="0" y="176277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fr-FR" sz="1200" kern="1200">
                  <a:solidFill>
                    <a:srgbClr val="E83182"/>
                  </a:solidFill>
                  <a:latin typeface="+mj-lt"/>
                  <a:ea typeface="+mn-ea"/>
                  <a:cs typeface="+mn-cs"/>
                </a:rPr>
                <a:t>Le chirurgien orthopédiste visualise les informations présentes dans le DMP, réalise une consultation et décide d’opérer le patient. Le CR est envoyé au DMP de Mon espace santé.</a:t>
              </a:r>
            </a:p>
          </p:txBody>
        </p:sp>
        <p:sp>
          <p:nvSpPr>
            <p:cNvPr id="39" name="Oval 38">
              <a:extLst>
                <a:ext uri="{FF2B5EF4-FFF2-40B4-BE49-F238E27FC236}">
                  <a16:creationId xmlns:a16="http://schemas.microsoft.com/office/drawing/2014/main" id="{B4C6FFA3-F8C3-426B-ADA0-A27A3F01C89D}"/>
                </a:ext>
              </a:extLst>
            </p:cNvPr>
            <p:cNvSpPr/>
            <p:nvPr/>
          </p:nvSpPr>
          <p:spPr>
            <a:xfrm>
              <a:off x="4498985" y="3390252"/>
              <a:ext cx="440693" cy="44069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0" name="Freeform: Shape 39">
              <a:extLst>
                <a:ext uri="{FF2B5EF4-FFF2-40B4-BE49-F238E27FC236}">
                  <a16:creationId xmlns:a16="http://schemas.microsoft.com/office/drawing/2014/main" id="{3D32F99D-0E41-4D15-9D57-F2BF273B52F4}"/>
                </a:ext>
              </a:extLst>
            </p:cNvPr>
            <p:cNvSpPr/>
            <p:nvPr/>
          </p:nvSpPr>
          <p:spPr>
            <a:xfrm>
              <a:off x="5590468" y="4231970"/>
              <a:ext cx="1884316" cy="2006189"/>
            </a:xfrm>
            <a:custGeom>
              <a:avLst/>
              <a:gdLst>
                <a:gd name="connsiteX0" fmla="*/ 0 w 1640695"/>
                <a:gd name="connsiteY0" fmla="*/ 0 h 1762772"/>
                <a:gd name="connsiteX1" fmla="*/ 1640695 w 1640695"/>
                <a:gd name="connsiteY1" fmla="*/ 0 h 1762772"/>
                <a:gd name="connsiteX2" fmla="*/ 1640695 w 1640695"/>
                <a:gd name="connsiteY2" fmla="*/ 1762772 h 1762772"/>
                <a:gd name="connsiteX3" fmla="*/ 0 w 1640695"/>
                <a:gd name="connsiteY3" fmla="*/ 1762772 h 1762772"/>
                <a:gd name="connsiteX4" fmla="*/ 0 w 1640695"/>
                <a:gd name="connsiteY4" fmla="*/ 0 h 176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695" h="1762772">
                  <a:moveTo>
                    <a:pt x="0" y="0"/>
                  </a:moveTo>
                  <a:lnTo>
                    <a:pt x="1640695" y="0"/>
                  </a:lnTo>
                  <a:lnTo>
                    <a:pt x="1640695" y="1762772"/>
                  </a:lnTo>
                  <a:lnTo>
                    <a:pt x="0" y="176277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t" anchorCtr="1">
              <a:noAutofit/>
            </a:bodyPr>
            <a:lstStyle/>
            <a:p>
              <a:pPr marL="0" lvl="0" indent="0" algn="ctr" defTabSz="444500">
                <a:lnSpc>
                  <a:spcPct val="90000"/>
                </a:lnSpc>
                <a:spcBef>
                  <a:spcPct val="0"/>
                </a:spcBef>
                <a:spcAft>
                  <a:spcPct val="35000"/>
                </a:spcAft>
                <a:buNone/>
              </a:pPr>
              <a:r>
                <a:rPr lang="fr-FR" sz="1200" kern="1200">
                  <a:solidFill>
                    <a:srgbClr val="005CA9"/>
                  </a:solidFill>
                  <a:latin typeface="+mj-lt"/>
                  <a:ea typeface="+mn-ea"/>
                  <a:cs typeface="+mn-cs"/>
                </a:rPr>
                <a:t>Les documents de sortie sont transmis au DMP et par MSS au patient et au médecin traitant :</a:t>
              </a:r>
            </a:p>
            <a:p>
              <a:pPr marL="57150" lvl="1" indent="-57150" defTabSz="444500">
                <a:lnSpc>
                  <a:spcPct val="90000"/>
                </a:lnSpc>
                <a:spcBef>
                  <a:spcPct val="0"/>
                </a:spcBef>
                <a:spcAft>
                  <a:spcPct val="15000"/>
                </a:spcAft>
                <a:buFont typeface="Arial" panose="020B0604020202020204" pitchFamily="34" charset="0"/>
                <a:buChar char="•"/>
              </a:pPr>
              <a:r>
                <a:rPr lang="fr-FR" sz="1200">
                  <a:solidFill>
                    <a:srgbClr val="005CA9"/>
                  </a:solidFill>
                  <a:latin typeface="+mj-lt"/>
                </a:rPr>
                <a:t> Lettre de liaison</a:t>
              </a:r>
            </a:p>
            <a:p>
              <a:pPr marL="57150" lvl="1" indent="-57150" defTabSz="444500">
                <a:lnSpc>
                  <a:spcPct val="90000"/>
                </a:lnSpc>
                <a:spcBef>
                  <a:spcPct val="0"/>
                </a:spcBef>
                <a:spcAft>
                  <a:spcPct val="15000"/>
                </a:spcAft>
                <a:buFont typeface="Arial" panose="020B0604020202020204" pitchFamily="34" charset="0"/>
                <a:buChar char="•"/>
              </a:pPr>
              <a:r>
                <a:rPr lang="fr-FR" sz="1200">
                  <a:solidFill>
                    <a:srgbClr val="005CA9"/>
                  </a:solidFill>
                  <a:latin typeface="+mj-lt"/>
                </a:rPr>
                <a:t> Compte-rendu opératoire</a:t>
              </a:r>
            </a:p>
            <a:p>
              <a:pPr marL="57150" lvl="1" indent="-57150" defTabSz="444500">
                <a:lnSpc>
                  <a:spcPct val="90000"/>
                </a:lnSpc>
                <a:spcBef>
                  <a:spcPct val="0"/>
                </a:spcBef>
                <a:spcAft>
                  <a:spcPct val="15000"/>
                </a:spcAft>
                <a:buChar char="•"/>
              </a:pPr>
              <a:r>
                <a:rPr lang="fr-FR" sz="1200" kern="1200">
                  <a:solidFill>
                    <a:srgbClr val="005CA9"/>
                  </a:solidFill>
                  <a:latin typeface="+mj-lt"/>
                  <a:ea typeface="+mn-ea"/>
                  <a:cs typeface="+mn-cs"/>
                </a:rPr>
                <a:t> Médicaments</a:t>
              </a:r>
            </a:p>
            <a:p>
              <a:pPr marL="57150" lvl="1" indent="-57150" defTabSz="444500">
                <a:lnSpc>
                  <a:spcPct val="90000"/>
                </a:lnSpc>
                <a:spcBef>
                  <a:spcPct val="0"/>
                </a:spcBef>
                <a:spcAft>
                  <a:spcPct val="15000"/>
                </a:spcAft>
                <a:buChar char="•"/>
              </a:pPr>
              <a:r>
                <a:rPr lang="fr-FR" sz="1200" kern="1200">
                  <a:solidFill>
                    <a:srgbClr val="005CA9"/>
                  </a:solidFill>
                  <a:latin typeface="+mj-lt"/>
                  <a:ea typeface="+mn-ea"/>
                  <a:cs typeface="+mn-cs"/>
                </a:rPr>
                <a:t> Soins infirmiers</a:t>
              </a:r>
            </a:p>
            <a:p>
              <a:pPr marL="57150" lvl="1" indent="-57150" defTabSz="444500">
                <a:lnSpc>
                  <a:spcPct val="90000"/>
                </a:lnSpc>
                <a:spcBef>
                  <a:spcPct val="0"/>
                </a:spcBef>
                <a:spcAft>
                  <a:spcPct val="15000"/>
                </a:spcAft>
                <a:buChar char="•"/>
              </a:pPr>
              <a:r>
                <a:rPr lang="fr-FR" sz="1200" kern="1200">
                  <a:solidFill>
                    <a:srgbClr val="005CA9"/>
                  </a:solidFill>
                  <a:latin typeface="+mj-lt"/>
                  <a:ea typeface="+mn-ea"/>
                  <a:cs typeface="+mn-cs"/>
                </a:rPr>
                <a:t> Soins de rééducation kiné</a:t>
              </a:r>
            </a:p>
            <a:p>
              <a:pPr marL="57150" lvl="1" indent="-57150" defTabSz="444500">
                <a:lnSpc>
                  <a:spcPct val="90000"/>
                </a:lnSpc>
                <a:spcBef>
                  <a:spcPct val="0"/>
                </a:spcBef>
                <a:spcAft>
                  <a:spcPct val="15000"/>
                </a:spcAft>
                <a:buChar char="•"/>
              </a:pPr>
              <a:r>
                <a:rPr lang="fr-FR" sz="1200" kern="1200">
                  <a:solidFill>
                    <a:srgbClr val="005CA9"/>
                  </a:solidFill>
                  <a:latin typeface="+mj-lt"/>
                  <a:ea typeface="+mn-ea"/>
                  <a:cs typeface="+mn-cs"/>
                </a:rPr>
                <a:t> Bilan sanguin</a:t>
              </a:r>
            </a:p>
          </p:txBody>
        </p:sp>
        <p:sp>
          <p:nvSpPr>
            <p:cNvPr id="41" name="Oval 40">
              <a:extLst>
                <a:ext uri="{FF2B5EF4-FFF2-40B4-BE49-F238E27FC236}">
                  <a16:creationId xmlns:a16="http://schemas.microsoft.com/office/drawing/2014/main" id="{5415EA09-734C-4886-85EB-D31585F52DAB}"/>
                </a:ext>
              </a:extLst>
            </p:cNvPr>
            <p:cNvSpPr/>
            <p:nvPr/>
          </p:nvSpPr>
          <p:spPr>
            <a:xfrm>
              <a:off x="6376912" y="3398805"/>
              <a:ext cx="440693" cy="44069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2" name="Freeform: Shape 41">
              <a:extLst>
                <a:ext uri="{FF2B5EF4-FFF2-40B4-BE49-F238E27FC236}">
                  <a16:creationId xmlns:a16="http://schemas.microsoft.com/office/drawing/2014/main" id="{94137768-BDFA-4899-BCE1-0BF970CF7AD9}"/>
                </a:ext>
              </a:extLst>
            </p:cNvPr>
            <p:cNvSpPr/>
            <p:nvPr/>
          </p:nvSpPr>
          <p:spPr>
            <a:xfrm>
              <a:off x="7197032" y="1572318"/>
              <a:ext cx="2025832" cy="1277110"/>
            </a:xfrm>
            <a:custGeom>
              <a:avLst/>
              <a:gdLst>
                <a:gd name="connsiteX0" fmla="*/ 0 w 1600090"/>
                <a:gd name="connsiteY0" fmla="*/ 0 h 1762578"/>
                <a:gd name="connsiteX1" fmla="*/ 1600090 w 1600090"/>
                <a:gd name="connsiteY1" fmla="*/ 0 h 1762578"/>
                <a:gd name="connsiteX2" fmla="*/ 1600090 w 1600090"/>
                <a:gd name="connsiteY2" fmla="*/ 1762578 h 1762578"/>
                <a:gd name="connsiteX3" fmla="*/ 0 w 1600090"/>
                <a:gd name="connsiteY3" fmla="*/ 1762578 h 1762578"/>
                <a:gd name="connsiteX4" fmla="*/ 0 w 1600090"/>
                <a:gd name="connsiteY4" fmla="*/ 0 h 176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090" h="1762578">
                  <a:moveTo>
                    <a:pt x="0" y="0"/>
                  </a:moveTo>
                  <a:lnTo>
                    <a:pt x="1600090" y="0"/>
                  </a:lnTo>
                  <a:lnTo>
                    <a:pt x="1600090" y="1762578"/>
                  </a:lnTo>
                  <a:lnTo>
                    <a:pt x="0" y="176257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fr-FR" sz="1200" kern="1200">
                  <a:solidFill>
                    <a:srgbClr val="005CA9"/>
                  </a:solidFill>
                  <a:latin typeface="+mj-lt"/>
                  <a:ea typeface="+mn-ea"/>
                  <a:cs typeface="+mn-cs"/>
                </a:rPr>
                <a:t>Le patient reçoit les consignes post-opératoires sur sa messagerie de santé Mon espace santé.</a:t>
              </a:r>
            </a:p>
            <a:p>
              <a:pPr marL="0" lvl="0" indent="0" algn="ctr" defTabSz="444500">
                <a:lnSpc>
                  <a:spcPct val="90000"/>
                </a:lnSpc>
                <a:spcBef>
                  <a:spcPct val="0"/>
                </a:spcBef>
                <a:spcAft>
                  <a:spcPct val="35000"/>
                </a:spcAft>
                <a:buNone/>
              </a:pPr>
              <a:r>
                <a:rPr lang="fr-FR" sz="1200">
                  <a:solidFill>
                    <a:srgbClr val="005CA9"/>
                  </a:solidFill>
                  <a:latin typeface="+mj-lt"/>
                </a:rPr>
                <a:t>Il est notifié de la réception de ce message par sa messagerie personnelle.</a:t>
              </a:r>
              <a:endParaRPr lang="fr-FR" sz="1200" kern="1200">
                <a:solidFill>
                  <a:srgbClr val="005CA9"/>
                </a:solidFill>
                <a:latin typeface="+mj-lt"/>
                <a:ea typeface="+mn-ea"/>
                <a:cs typeface="+mn-cs"/>
              </a:endParaRPr>
            </a:p>
          </p:txBody>
        </p:sp>
        <p:sp>
          <p:nvSpPr>
            <p:cNvPr id="43" name="Oval 42">
              <a:extLst>
                <a:ext uri="{FF2B5EF4-FFF2-40B4-BE49-F238E27FC236}">
                  <a16:creationId xmlns:a16="http://schemas.microsoft.com/office/drawing/2014/main" id="{31FF52A9-B9FB-4B30-A67A-6DF02DAE7AB4}"/>
                </a:ext>
              </a:extLst>
            </p:cNvPr>
            <p:cNvSpPr/>
            <p:nvPr/>
          </p:nvSpPr>
          <p:spPr>
            <a:xfrm>
              <a:off x="8054482" y="3409030"/>
              <a:ext cx="440693" cy="44069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4" name="Freeform: Shape 43">
              <a:extLst>
                <a:ext uri="{FF2B5EF4-FFF2-40B4-BE49-F238E27FC236}">
                  <a16:creationId xmlns:a16="http://schemas.microsoft.com/office/drawing/2014/main" id="{2415777A-6856-42B2-B685-CE97CCBFE5AE}"/>
                </a:ext>
              </a:extLst>
            </p:cNvPr>
            <p:cNvSpPr/>
            <p:nvPr/>
          </p:nvSpPr>
          <p:spPr>
            <a:xfrm>
              <a:off x="9226767" y="4475388"/>
              <a:ext cx="1679990" cy="1762772"/>
            </a:xfrm>
            <a:custGeom>
              <a:avLst/>
              <a:gdLst>
                <a:gd name="connsiteX0" fmla="*/ 0 w 1679990"/>
                <a:gd name="connsiteY0" fmla="*/ 0 h 1762772"/>
                <a:gd name="connsiteX1" fmla="*/ 1679990 w 1679990"/>
                <a:gd name="connsiteY1" fmla="*/ 0 h 1762772"/>
                <a:gd name="connsiteX2" fmla="*/ 1679990 w 1679990"/>
                <a:gd name="connsiteY2" fmla="*/ 1762772 h 1762772"/>
                <a:gd name="connsiteX3" fmla="*/ 0 w 1679990"/>
                <a:gd name="connsiteY3" fmla="*/ 1762772 h 1762772"/>
                <a:gd name="connsiteX4" fmla="*/ 0 w 1679990"/>
                <a:gd name="connsiteY4" fmla="*/ 0 h 176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90" h="1762772">
                  <a:moveTo>
                    <a:pt x="0" y="0"/>
                  </a:moveTo>
                  <a:lnTo>
                    <a:pt x="1679990" y="0"/>
                  </a:lnTo>
                  <a:lnTo>
                    <a:pt x="1679990" y="1762772"/>
                  </a:lnTo>
                  <a:lnTo>
                    <a:pt x="0" y="176277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fr-FR" sz="1200" kern="1200">
                  <a:solidFill>
                    <a:srgbClr val="E83182"/>
                  </a:solidFill>
                  <a:latin typeface="+mj-lt"/>
                  <a:ea typeface="+mn-ea"/>
                  <a:cs typeface="+mn-cs"/>
                </a:rPr>
                <a:t>Le médecin traitant a accès à Mon espace santé et peut suivre son patient.</a:t>
              </a:r>
            </a:p>
          </p:txBody>
        </p:sp>
        <p:sp>
          <p:nvSpPr>
            <p:cNvPr id="45" name="Oval 44">
              <a:extLst>
                <a:ext uri="{FF2B5EF4-FFF2-40B4-BE49-F238E27FC236}">
                  <a16:creationId xmlns:a16="http://schemas.microsoft.com/office/drawing/2014/main" id="{B5F10919-7CB3-4EAC-A993-20C050231E83}"/>
                </a:ext>
              </a:extLst>
            </p:cNvPr>
            <p:cNvSpPr/>
            <p:nvPr/>
          </p:nvSpPr>
          <p:spPr>
            <a:xfrm>
              <a:off x="9818473" y="3409078"/>
              <a:ext cx="440693" cy="44069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pic>
          <p:nvPicPr>
            <p:cNvPr id="21" name="Image 5">
              <a:extLst>
                <a:ext uri="{FF2B5EF4-FFF2-40B4-BE49-F238E27FC236}">
                  <a16:creationId xmlns:a16="http://schemas.microsoft.com/office/drawing/2014/main" id="{F4488941-9242-424D-B433-C145CD0162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4789" y="3357360"/>
              <a:ext cx="816151" cy="506476"/>
            </a:xfrm>
            <a:prstGeom prst="rect">
              <a:avLst/>
            </a:prstGeom>
          </p:spPr>
        </p:pic>
        <p:pic>
          <p:nvPicPr>
            <p:cNvPr id="22" name="Image 6">
              <a:extLst>
                <a:ext uri="{FF2B5EF4-FFF2-40B4-BE49-F238E27FC236}">
                  <a16:creationId xmlns:a16="http://schemas.microsoft.com/office/drawing/2014/main" id="{24F0459F-2F68-4268-ABB0-E3871CA8BE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0164" y="3388424"/>
              <a:ext cx="816151" cy="506476"/>
            </a:xfrm>
            <a:prstGeom prst="rect">
              <a:avLst/>
            </a:prstGeom>
          </p:spPr>
        </p:pic>
        <p:pic>
          <p:nvPicPr>
            <p:cNvPr id="23" name="Image 7">
              <a:extLst>
                <a:ext uri="{FF2B5EF4-FFF2-40B4-BE49-F238E27FC236}">
                  <a16:creationId xmlns:a16="http://schemas.microsoft.com/office/drawing/2014/main" id="{C6CBC3AD-1A5B-4101-A6B4-72C582B152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900" y="3345473"/>
              <a:ext cx="816151" cy="506476"/>
            </a:xfrm>
            <a:prstGeom prst="rect">
              <a:avLst/>
            </a:prstGeom>
          </p:spPr>
        </p:pic>
        <p:pic>
          <p:nvPicPr>
            <p:cNvPr id="24" name="Image 8">
              <a:extLst>
                <a:ext uri="{FF2B5EF4-FFF2-40B4-BE49-F238E27FC236}">
                  <a16:creationId xmlns:a16="http://schemas.microsoft.com/office/drawing/2014/main" id="{D190694E-2A26-4504-A496-8D5E16306D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7941" y="3345471"/>
              <a:ext cx="816151" cy="506476"/>
            </a:xfrm>
            <a:prstGeom prst="rect">
              <a:avLst/>
            </a:prstGeom>
          </p:spPr>
        </p:pic>
        <p:pic>
          <p:nvPicPr>
            <p:cNvPr id="25" name="Image 9">
              <a:extLst>
                <a:ext uri="{FF2B5EF4-FFF2-40B4-BE49-F238E27FC236}">
                  <a16:creationId xmlns:a16="http://schemas.microsoft.com/office/drawing/2014/main" id="{C7978480-1AD5-47CE-926F-CF4DE23C85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3554" y="3369484"/>
              <a:ext cx="816151" cy="506476"/>
            </a:xfrm>
            <a:prstGeom prst="rect">
              <a:avLst/>
            </a:prstGeom>
          </p:spPr>
        </p:pic>
        <p:pic>
          <p:nvPicPr>
            <p:cNvPr id="26" name="Image 23">
              <a:extLst>
                <a:ext uri="{FF2B5EF4-FFF2-40B4-BE49-F238E27FC236}">
                  <a16:creationId xmlns:a16="http://schemas.microsoft.com/office/drawing/2014/main" id="{0027007B-2396-45AD-BB0F-634FC5F0F3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2550" y="3357360"/>
              <a:ext cx="816151" cy="506476"/>
            </a:xfrm>
            <a:prstGeom prst="rect">
              <a:avLst/>
            </a:prstGeom>
          </p:spPr>
        </p:pic>
        <p:pic>
          <p:nvPicPr>
            <p:cNvPr id="27" name="Picture 11">
              <a:extLst>
                <a:ext uri="{FF2B5EF4-FFF2-40B4-BE49-F238E27FC236}">
                  <a16:creationId xmlns:a16="http://schemas.microsoft.com/office/drawing/2014/main" id="{8ECE5613-79A7-46E6-A4BC-9801DA24440F}"/>
                </a:ext>
              </a:extLst>
            </p:cNvPr>
            <p:cNvPicPr>
              <a:picLocks noChangeAspect="1" noChangeArrowheads="1"/>
            </p:cNvPicPr>
            <p:nvPr/>
          </p:nvPicPr>
          <p:blipFill>
            <a:blip r:embed="rId8"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75987" y="4266449"/>
              <a:ext cx="1625643" cy="164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3">
              <a:extLst>
                <a:ext uri="{FF2B5EF4-FFF2-40B4-BE49-F238E27FC236}">
                  <a16:creationId xmlns:a16="http://schemas.microsoft.com/office/drawing/2014/main" id="{5834B452-2151-4E04-91D6-0BD5E1A3B91B}"/>
                </a:ext>
              </a:extLst>
            </p:cNvPr>
            <p:cNvPicPr preferRelativeResize="0">
              <a:picLocks noChangeArrowheads="1"/>
            </p:cNvPicPr>
            <p:nvPr/>
          </p:nvPicPr>
          <p:blipFill>
            <a:blip r:embed="rId9">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06017" y="4255869"/>
              <a:ext cx="1626633" cy="164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a:extLst>
                <a:ext uri="{FF2B5EF4-FFF2-40B4-BE49-F238E27FC236}">
                  <a16:creationId xmlns:a16="http://schemas.microsoft.com/office/drawing/2014/main" id="{1A15F652-9D69-4C8F-BFC6-B90B5BA56A86}"/>
                </a:ext>
              </a:extLst>
            </p:cNvPr>
            <p:cNvPicPr preferRelativeResize="0">
              <a:picLocks noChangeArrowheads="1"/>
            </p:cNvPicPr>
            <p:nvPr/>
          </p:nvPicPr>
          <p:blipFill rotWithShape="1">
            <a:blip r:embed="rId10" cstate="print">
              <a:duotone>
                <a:srgbClr val="4F81BD">
                  <a:shade val="45000"/>
                  <a:satMod val="135000"/>
                </a:srgbClr>
                <a:prstClr val="white"/>
              </a:duotone>
              <a:extLst>
                <a:ext uri="{28A0092B-C50C-407E-A947-70E740481C1C}">
                  <a14:useLocalDpi xmlns:a14="http://schemas.microsoft.com/office/drawing/2010/main" val="0"/>
                </a:ext>
              </a:extLst>
            </a:blip>
            <a:srcRect l="7529" r="6668"/>
            <a:stretch/>
          </p:blipFill>
          <p:spPr bwMode="auto">
            <a:xfrm>
              <a:off x="9186623" y="1238431"/>
              <a:ext cx="1868369" cy="164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a:extLst>
                <a:ext uri="{FF2B5EF4-FFF2-40B4-BE49-F238E27FC236}">
                  <a16:creationId xmlns:a16="http://schemas.microsoft.com/office/drawing/2014/main" id="{41E8A2EB-B54F-4578-A1A7-635F9C966B05}"/>
                </a:ext>
              </a:extLst>
            </p:cNvPr>
            <p:cNvPicPr>
              <a:picLocks noChangeAspect="1" noChangeArrowheads="1"/>
            </p:cNvPicPr>
            <p:nvPr/>
          </p:nvPicPr>
          <p:blipFill>
            <a:blip r:embed="rId11"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545928" y="4338863"/>
              <a:ext cx="1640696" cy="164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a:extLst>
                <a:ext uri="{FF2B5EF4-FFF2-40B4-BE49-F238E27FC236}">
                  <a16:creationId xmlns:a16="http://schemas.microsoft.com/office/drawing/2014/main" id="{FE4C96C2-9592-4737-B5A8-5F66C86C7D50}"/>
                </a:ext>
              </a:extLst>
            </p:cNvPr>
            <p:cNvPicPr>
              <a:picLocks noChangeAspect="1" noChangeArrowheads="1"/>
            </p:cNvPicPr>
            <p:nvPr/>
          </p:nvPicPr>
          <p:blipFill>
            <a:blip r:embed="rId12">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45041" y="1332195"/>
              <a:ext cx="1368827" cy="163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id="{2424DA29-53CB-48D0-9E35-6995032488C8}"/>
                </a:ext>
              </a:extLst>
            </p:cNvPr>
            <p:cNvPicPr>
              <a:picLocks noChangeAspect="1" noChangeArrowheads="1"/>
            </p:cNvPicPr>
            <p:nvPr/>
          </p:nvPicPr>
          <p:blipFill>
            <a:blip r:embed="rId13">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908091" y="1472660"/>
              <a:ext cx="1202073" cy="140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30061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89"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Parcours d’usage – Grossesse</a:t>
            </a: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19</a:t>
            </a:fld>
            <a:endParaRPr lang="fr-FR"/>
          </a:p>
        </p:txBody>
      </p:sp>
      <p:pic>
        <p:nvPicPr>
          <p:cNvPr id="49" name="Picture 2">
            <a:extLst>
              <a:ext uri="{FF2B5EF4-FFF2-40B4-BE49-F238E27FC236}">
                <a16:creationId xmlns:a16="http://schemas.microsoft.com/office/drawing/2014/main" id="{6C066770-A103-4974-8B7E-9848796FB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50689" y="1194749"/>
            <a:ext cx="10090621" cy="166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a:extLst>
              <a:ext uri="{FF2B5EF4-FFF2-40B4-BE49-F238E27FC236}">
                <a16:creationId xmlns:a16="http://schemas.microsoft.com/office/drawing/2014/main" id="{1EF64A59-9BDF-4AB5-8C50-0624F51C15FD}"/>
              </a:ext>
            </a:extLst>
          </p:cNvPr>
          <p:cNvGrpSpPr>
            <a:grpSpLocks noChangeAspect="1"/>
          </p:cNvGrpSpPr>
          <p:nvPr/>
        </p:nvGrpSpPr>
        <p:grpSpPr>
          <a:xfrm>
            <a:off x="316571" y="3188020"/>
            <a:ext cx="11560675" cy="3171682"/>
            <a:chOff x="316572" y="2766781"/>
            <a:chExt cx="8858250" cy="2430269"/>
          </a:xfrm>
        </p:grpSpPr>
        <p:sp>
          <p:nvSpPr>
            <p:cNvPr id="6" name="Arrow: Notched Right 5">
              <a:extLst>
                <a:ext uri="{FF2B5EF4-FFF2-40B4-BE49-F238E27FC236}">
                  <a16:creationId xmlns:a16="http://schemas.microsoft.com/office/drawing/2014/main" id="{CC8A4479-E1A3-4B2B-99FB-38CB8E270AB5}"/>
                </a:ext>
              </a:extLst>
            </p:cNvPr>
            <p:cNvSpPr/>
            <p:nvPr/>
          </p:nvSpPr>
          <p:spPr>
            <a:xfrm>
              <a:off x="316572" y="3495861"/>
              <a:ext cx="8858250" cy="972108"/>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79093C0B-8AD6-4AE7-9107-E4C0DC7C5F81}"/>
                </a:ext>
              </a:extLst>
            </p:cNvPr>
            <p:cNvSpPr/>
            <p:nvPr/>
          </p:nvSpPr>
          <p:spPr>
            <a:xfrm>
              <a:off x="318761" y="2766781"/>
              <a:ext cx="1274887" cy="972108"/>
            </a:xfrm>
            <a:custGeom>
              <a:avLst/>
              <a:gdLst>
                <a:gd name="connsiteX0" fmla="*/ 0 w 1274887"/>
                <a:gd name="connsiteY0" fmla="*/ 0 h 972108"/>
                <a:gd name="connsiteX1" fmla="*/ 1274887 w 1274887"/>
                <a:gd name="connsiteY1" fmla="*/ 0 h 972108"/>
                <a:gd name="connsiteX2" fmla="*/ 1274887 w 1274887"/>
                <a:gd name="connsiteY2" fmla="*/ 972108 h 972108"/>
                <a:gd name="connsiteX3" fmla="*/ 0 w 1274887"/>
                <a:gd name="connsiteY3" fmla="*/ 972108 h 972108"/>
                <a:gd name="connsiteX4" fmla="*/ 0 w 1274887"/>
                <a:gd name="connsiteY4" fmla="*/ 0 h 97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887" h="972108">
                  <a:moveTo>
                    <a:pt x="0" y="0"/>
                  </a:moveTo>
                  <a:lnTo>
                    <a:pt x="1274887" y="0"/>
                  </a:lnTo>
                  <a:lnTo>
                    <a:pt x="1274887" y="972108"/>
                  </a:lnTo>
                  <a:lnTo>
                    <a:pt x="0" y="9721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fr-FR" sz="1200" kern="1200">
                  <a:solidFill>
                    <a:srgbClr val="005CA9"/>
                  </a:solidFill>
                </a:rPr>
                <a:t>Le médecin traitant adresse des recommandations à sa patiente sur la messagerie de santé de Mon espace santé</a:t>
              </a:r>
            </a:p>
          </p:txBody>
        </p:sp>
        <p:sp>
          <p:nvSpPr>
            <p:cNvPr id="9" name="Oval 8">
              <a:extLst>
                <a:ext uri="{FF2B5EF4-FFF2-40B4-BE49-F238E27FC236}">
                  <a16:creationId xmlns:a16="http://schemas.microsoft.com/office/drawing/2014/main" id="{28A164AF-5914-4F48-B7BF-14B098EE8527}"/>
                </a:ext>
              </a:extLst>
            </p:cNvPr>
            <p:cNvSpPr/>
            <p:nvPr/>
          </p:nvSpPr>
          <p:spPr>
            <a:xfrm>
              <a:off x="834691" y="3860402"/>
              <a:ext cx="243027" cy="243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F9986179-33A4-49DE-909A-4153CEA6A63A}"/>
                </a:ext>
              </a:extLst>
            </p:cNvPr>
            <p:cNvSpPr/>
            <p:nvPr/>
          </p:nvSpPr>
          <p:spPr>
            <a:xfrm>
              <a:off x="1657393" y="4224942"/>
              <a:ext cx="1274887" cy="972108"/>
            </a:xfrm>
            <a:custGeom>
              <a:avLst/>
              <a:gdLst>
                <a:gd name="connsiteX0" fmla="*/ 0 w 1274887"/>
                <a:gd name="connsiteY0" fmla="*/ 0 h 972108"/>
                <a:gd name="connsiteX1" fmla="*/ 1274887 w 1274887"/>
                <a:gd name="connsiteY1" fmla="*/ 0 h 972108"/>
                <a:gd name="connsiteX2" fmla="*/ 1274887 w 1274887"/>
                <a:gd name="connsiteY2" fmla="*/ 972108 h 972108"/>
                <a:gd name="connsiteX3" fmla="*/ 0 w 1274887"/>
                <a:gd name="connsiteY3" fmla="*/ 972108 h 972108"/>
                <a:gd name="connsiteX4" fmla="*/ 0 w 1274887"/>
                <a:gd name="connsiteY4" fmla="*/ 0 h 97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887" h="972108">
                  <a:moveTo>
                    <a:pt x="0" y="0"/>
                  </a:moveTo>
                  <a:lnTo>
                    <a:pt x="1274887" y="0"/>
                  </a:lnTo>
                  <a:lnTo>
                    <a:pt x="1274887" y="972108"/>
                  </a:lnTo>
                  <a:lnTo>
                    <a:pt x="0" y="9721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fr-FR" sz="1200" kern="1200">
                  <a:solidFill>
                    <a:srgbClr val="E83182"/>
                  </a:solidFill>
                </a:rPr>
                <a:t>Le laboratoire alimente le DMP avec les comptes rendus d’analyse. L’équipe qui suit la patiente peut y accéder.</a:t>
              </a:r>
            </a:p>
          </p:txBody>
        </p:sp>
        <p:sp>
          <p:nvSpPr>
            <p:cNvPr id="11" name="Oval 10">
              <a:extLst>
                <a:ext uri="{FF2B5EF4-FFF2-40B4-BE49-F238E27FC236}">
                  <a16:creationId xmlns:a16="http://schemas.microsoft.com/office/drawing/2014/main" id="{858B5336-ED30-4F0D-8E6F-72C6AADBF7C8}"/>
                </a:ext>
              </a:extLst>
            </p:cNvPr>
            <p:cNvSpPr/>
            <p:nvPr/>
          </p:nvSpPr>
          <p:spPr>
            <a:xfrm>
              <a:off x="2173323" y="3860402"/>
              <a:ext cx="243027" cy="243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BA4384A-FC8A-485C-9A1A-AD26D90F3742}"/>
                </a:ext>
              </a:extLst>
            </p:cNvPr>
            <p:cNvSpPr/>
            <p:nvPr/>
          </p:nvSpPr>
          <p:spPr>
            <a:xfrm>
              <a:off x="2996025" y="2766781"/>
              <a:ext cx="1274887" cy="972108"/>
            </a:xfrm>
            <a:custGeom>
              <a:avLst/>
              <a:gdLst>
                <a:gd name="connsiteX0" fmla="*/ 0 w 1274887"/>
                <a:gd name="connsiteY0" fmla="*/ 0 h 972108"/>
                <a:gd name="connsiteX1" fmla="*/ 1274887 w 1274887"/>
                <a:gd name="connsiteY1" fmla="*/ 0 h 972108"/>
                <a:gd name="connsiteX2" fmla="*/ 1274887 w 1274887"/>
                <a:gd name="connsiteY2" fmla="*/ 972108 h 972108"/>
                <a:gd name="connsiteX3" fmla="*/ 0 w 1274887"/>
                <a:gd name="connsiteY3" fmla="*/ 972108 h 972108"/>
                <a:gd name="connsiteX4" fmla="*/ 0 w 1274887"/>
                <a:gd name="connsiteY4" fmla="*/ 0 h 97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887" h="972108">
                  <a:moveTo>
                    <a:pt x="0" y="0"/>
                  </a:moveTo>
                  <a:lnTo>
                    <a:pt x="1274887" y="0"/>
                  </a:lnTo>
                  <a:lnTo>
                    <a:pt x="1274887" y="972108"/>
                  </a:lnTo>
                  <a:lnTo>
                    <a:pt x="0" y="9721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fr-FR" sz="1200" kern="1200">
                  <a:solidFill>
                    <a:srgbClr val="E83182"/>
                  </a:solidFill>
                </a:rPr>
                <a:t>Les RDV d’échographie sont enregistrés dans l’agenda de santé de Mon espace santé</a:t>
              </a:r>
            </a:p>
          </p:txBody>
        </p:sp>
        <p:sp>
          <p:nvSpPr>
            <p:cNvPr id="13" name="Oval 12">
              <a:extLst>
                <a:ext uri="{FF2B5EF4-FFF2-40B4-BE49-F238E27FC236}">
                  <a16:creationId xmlns:a16="http://schemas.microsoft.com/office/drawing/2014/main" id="{65545280-6DB0-47CE-A57F-690BE7907D5F}"/>
                </a:ext>
              </a:extLst>
            </p:cNvPr>
            <p:cNvSpPr/>
            <p:nvPr/>
          </p:nvSpPr>
          <p:spPr>
            <a:xfrm>
              <a:off x="3511955" y="3860402"/>
              <a:ext cx="243027" cy="243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0F1EF8D9-BD3F-410B-A63E-3EAA200940B8}"/>
                </a:ext>
              </a:extLst>
            </p:cNvPr>
            <p:cNvSpPr/>
            <p:nvPr/>
          </p:nvSpPr>
          <p:spPr>
            <a:xfrm>
              <a:off x="4334656" y="4224942"/>
              <a:ext cx="1274887" cy="972108"/>
            </a:xfrm>
            <a:custGeom>
              <a:avLst/>
              <a:gdLst>
                <a:gd name="connsiteX0" fmla="*/ 0 w 1274887"/>
                <a:gd name="connsiteY0" fmla="*/ 0 h 972108"/>
                <a:gd name="connsiteX1" fmla="*/ 1274887 w 1274887"/>
                <a:gd name="connsiteY1" fmla="*/ 0 h 972108"/>
                <a:gd name="connsiteX2" fmla="*/ 1274887 w 1274887"/>
                <a:gd name="connsiteY2" fmla="*/ 972108 h 972108"/>
                <a:gd name="connsiteX3" fmla="*/ 0 w 1274887"/>
                <a:gd name="connsiteY3" fmla="*/ 972108 h 972108"/>
                <a:gd name="connsiteX4" fmla="*/ 0 w 1274887"/>
                <a:gd name="connsiteY4" fmla="*/ 0 h 97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887" h="972108">
                  <a:moveTo>
                    <a:pt x="0" y="0"/>
                  </a:moveTo>
                  <a:lnTo>
                    <a:pt x="1274887" y="0"/>
                  </a:lnTo>
                  <a:lnTo>
                    <a:pt x="1274887" y="972108"/>
                  </a:lnTo>
                  <a:lnTo>
                    <a:pt x="0" y="9721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fr-FR" sz="1200" kern="1200">
                  <a:solidFill>
                    <a:srgbClr val="005CA9"/>
                  </a:solidFill>
                </a:rPr>
                <a:t>La future maman reçoit les exercices de préparation à l’accouchement transmi</a:t>
              </a:r>
              <a:r>
                <a:rPr lang="fr-FR" sz="1200">
                  <a:solidFill>
                    <a:srgbClr val="005CA9"/>
                  </a:solidFill>
                </a:rPr>
                <a:t>s par la sage-femme </a:t>
              </a:r>
              <a:r>
                <a:rPr lang="fr-FR" sz="1200" kern="1200">
                  <a:solidFill>
                    <a:srgbClr val="005CA9"/>
                  </a:solidFill>
                </a:rPr>
                <a:t>dans la messagerie de santé</a:t>
              </a:r>
            </a:p>
          </p:txBody>
        </p:sp>
        <p:sp>
          <p:nvSpPr>
            <p:cNvPr id="15" name="Oval 14">
              <a:extLst>
                <a:ext uri="{FF2B5EF4-FFF2-40B4-BE49-F238E27FC236}">
                  <a16:creationId xmlns:a16="http://schemas.microsoft.com/office/drawing/2014/main" id="{CC95AE71-C75C-4CC6-A527-B062CFFAAE10}"/>
                </a:ext>
              </a:extLst>
            </p:cNvPr>
            <p:cNvSpPr/>
            <p:nvPr/>
          </p:nvSpPr>
          <p:spPr>
            <a:xfrm>
              <a:off x="4850586" y="3860402"/>
              <a:ext cx="243027" cy="243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4E652339-0D3B-4AE6-AC16-17E5750BE767}"/>
                </a:ext>
              </a:extLst>
            </p:cNvPr>
            <p:cNvSpPr/>
            <p:nvPr/>
          </p:nvSpPr>
          <p:spPr>
            <a:xfrm>
              <a:off x="5673288" y="2766781"/>
              <a:ext cx="1644544" cy="972108"/>
            </a:xfrm>
            <a:custGeom>
              <a:avLst/>
              <a:gdLst>
                <a:gd name="connsiteX0" fmla="*/ 0 w 1274887"/>
                <a:gd name="connsiteY0" fmla="*/ 0 h 972108"/>
                <a:gd name="connsiteX1" fmla="*/ 1274887 w 1274887"/>
                <a:gd name="connsiteY1" fmla="*/ 0 h 972108"/>
                <a:gd name="connsiteX2" fmla="*/ 1274887 w 1274887"/>
                <a:gd name="connsiteY2" fmla="*/ 972108 h 972108"/>
                <a:gd name="connsiteX3" fmla="*/ 0 w 1274887"/>
                <a:gd name="connsiteY3" fmla="*/ 972108 h 972108"/>
                <a:gd name="connsiteX4" fmla="*/ 0 w 1274887"/>
                <a:gd name="connsiteY4" fmla="*/ 0 h 97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887" h="972108">
                  <a:moveTo>
                    <a:pt x="0" y="0"/>
                  </a:moveTo>
                  <a:lnTo>
                    <a:pt x="1274887" y="0"/>
                  </a:lnTo>
                  <a:lnTo>
                    <a:pt x="1274887" y="972108"/>
                  </a:lnTo>
                  <a:lnTo>
                    <a:pt x="0" y="9721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algn="ctr" defTabSz="444500">
                <a:lnSpc>
                  <a:spcPct val="90000"/>
                </a:lnSpc>
                <a:spcBef>
                  <a:spcPct val="0"/>
                </a:spcBef>
                <a:spcAft>
                  <a:spcPct val="35000"/>
                </a:spcAft>
              </a:pPr>
              <a:r>
                <a:rPr lang="fr-FR" sz="1200" kern="1200">
                  <a:solidFill>
                    <a:srgbClr val="005CA9"/>
                  </a:solidFill>
                </a:rPr>
                <a:t>L’équipe de la maternité prépare le séjour avec les futurs parents : les démarches administratives passent par une application mobile</a:t>
              </a:r>
              <a:r>
                <a:rPr lang="fr-FR" sz="1200">
                  <a:solidFill>
                    <a:srgbClr val="005CA9"/>
                  </a:solidFill>
                </a:rPr>
                <a:t> référencée dans Mon espace santé</a:t>
              </a:r>
              <a:endParaRPr lang="fr-FR" sz="1200" kern="1200">
                <a:solidFill>
                  <a:srgbClr val="005CA9"/>
                </a:solidFill>
              </a:endParaRPr>
            </a:p>
          </p:txBody>
        </p:sp>
        <p:sp>
          <p:nvSpPr>
            <p:cNvPr id="17" name="Oval 16">
              <a:extLst>
                <a:ext uri="{FF2B5EF4-FFF2-40B4-BE49-F238E27FC236}">
                  <a16:creationId xmlns:a16="http://schemas.microsoft.com/office/drawing/2014/main" id="{289AD150-06BF-4E24-9D69-FF526EC6FAD3}"/>
                </a:ext>
              </a:extLst>
            </p:cNvPr>
            <p:cNvSpPr/>
            <p:nvPr/>
          </p:nvSpPr>
          <p:spPr>
            <a:xfrm>
              <a:off x="6189218" y="3860402"/>
              <a:ext cx="243027" cy="243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4D369B0-B1E7-4E76-B419-F4417F72F362}"/>
                </a:ext>
              </a:extLst>
            </p:cNvPr>
            <p:cNvSpPr/>
            <p:nvPr/>
          </p:nvSpPr>
          <p:spPr>
            <a:xfrm>
              <a:off x="7011920" y="4224942"/>
              <a:ext cx="1274887" cy="972108"/>
            </a:xfrm>
            <a:custGeom>
              <a:avLst/>
              <a:gdLst>
                <a:gd name="connsiteX0" fmla="*/ 0 w 1274887"/>
                <a:gd name="connsiteY0" fmla="*/ 0 h 972108"/>
                <a:gd name="connsiteX1" fmla="*/ 1274887 w 1274887"/>
                <a:gd name="connsiteY1" fmla="*/ 0 h 972108"/>
                <a:gd name="connsiteX2" fmla="*/ 1274887 w 1274887"/>
                <a:gd name="connsiteY2" fmla="*/ 972108 h 972108"/>
                <a:gd name="connsiteX3" fmla="*/ 0 w 1274887"/>
                <a:gd name="connsiteY3" fmla="*/ 972108 h 972108"/>
                <a:gd name="connsiteX4" fmla="*/ 0 w 1274887"/>
                <a:gd name="connsiteY4" fmla="*/ 0 h 97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887" h="972108">
                  <a:moveTo>
                    <a:pt x="0" y="0"/>
                  </a:moveTo>
                  <a:lnTo>
                    <a:pt x="1274887" y="0"/>
                  </a:lnTo>
                  <a:lnTo>
                    <a:pt x="1274887" y="972108"/>
                  </a:lnTo>
                  <a:lnTo>
                    <a:pt x="0" y="9721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fr-FR" sz="1200" kern="1200">
                  <a:solidFill>
                    <a:srgbClr val="E83182"/>
                  </a:solidFill>
                </a:rPr>
                <a:t>Le compte rendu de l’accouchement est enregistré dans le </a:t>
              </a:r>
              <a:r>
                <a:rPr lang="fr-FR" sz="1200">
                  <a:solidFill>
                    <a:srgbClr val="E83182"/>
                  </a:solidFill>
                </a:rPr>
                <a:t>DMP </a:t>
              </a:r>
              <a:r>
                <a:rPr lang="fr-FR" sz="1200" kern="1200">
                  <a:solidFill>
                    <a:srgbClr val="E83182"/>
                  </a:solidFill>
                </a:rPr>
                <a:t>de Mon espace santé</a:t>
              </a:r>
            </a:p>
          </p:txBody>
        </p:sp>
        <p:sp>
          <p:nvSpPr>
            <p:cNvPr id="19" name="Oval 18">
              <a:extLst>
                <a:ext uri="{FF2B5EF4-FFF2-40B4-BE49-F238E27FC236}">
                  <a16:creationId xmlns:a16="http://schemas.microsoft.com/office/drawing/2014/main" id="{046AA833-CBCA-4A79-BD38-61F504CE6A43}"/>
                </a:ext>
              </a:extLst>
            </p:cNvPr>
            <p:cNvSpPr/>
            <p:nvPr/>
          </p:nvSpPr>
          <p:spPr>
            <a:xfrm>
              <a:off x="7527850" y="3860402"/>
              <a:ext cx="243027" cy="2430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50" name="Image 5">
              <a:extLst>
                <a:ext uri="{FF2B5EF4-FFF2-40B4-BE49-F238E27FC236}">
                  <a16:creationId xmlns:a16="http://schemas.microsoft.com/office/drawing/2014/main" id="{33E1D13F-2512-4B6D-BC6D-8D0AA52FB0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4522" y="3825214"/>
              <a:ext cx="543310" cy="291718"/>
            </a:xfrm>
            <a:prstGeom prst="rect">
              <a:avLst/>
            </a:prstGeom>
          </p:spPr>
        </p:pic>
        <p:pic>
          <p:nvPicPr>
            <p:cNvPr id="51" name="Image 6">
              <a:extLst>
                <a:ext uri="{FF2B5EF4-FFF2-40B4-BE49-F238E27FC236}">
                  <a16:creationId xmlns:a16="http://schemas.microsoft.com/office/drawing/2014/main" id="{FC92E68A-3A12-4453-97E1-65FDA788F9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5772" y="3825214"/>
              <a:ext cx="553195" cy="291718"/>
            </a:xfrm>
            <a:prstGeom prst="rect">
              <a:avLst/>
            </a:prstGeom>
          </p:spPr>
        </p:pic>
        <p:pic>
          <p:nvPicPr>
            <p:cNvPr id="52" name="Image 7">
              <a:extLst>
                <a:ext uri="{FF2B5EF4-FFF2-40B4-BE49-F238E27FC236}">
                  <a16:creationId xmlns:a16="http://schemas.microsoft.com/office/drawing/2014/main" id="{8ACA8247-1B49-4F71-8515-33DAFC2308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4751" y="3825214"/>
              <a:ext cx="626777" cy="291718"/>
            </a:xfrm>
            <a:prstGeom prst="rect">
              <a:avLst/>
            </a:prstGeom>
          </p:spPr>
        </p:pic>
        <p:pic>
          <p:nvPicPr>
            <p:cNvPr id="53" name="Image 8">
              <a:extLst>
                <a:ext uri="{FF2B5EF4-FFF2-40B4-BE49-F238E27FC236}">
                  <a16:creationId xmlns:a16="http://schemas.microsoft.com/office/drawing/2014/main" id="{BD6D4FF8-6B1A-463D-BE37-68E06F976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6872" y="3825214"/>
              <a:ext cx="568512" cy="291718"/>
            </a:xfrm>
            <a:prstGeom prst="rect">
              <a:avLst/>
            </a:prstGeom>
          </p:spPr>
        </p:pic>
        <p:pic>
          <p:nvPicPr>
            <p:cNvPr id="54" name="Image 9">
              <a:extLst>
                <a:ext uri="{FF2B5EF4-FFF2-40B4-BE49-F238E27FC236}">
                  <a16:creationId xmlns:a16="http://schemas.microsoft.com/office/drawing/2014/main" id="{C6C4B72E-BC15-40D2-85BE-B7F299F377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8122" y="3825214"/>
              <a:ext cx="557102" cy="291718"/>
            </a:xfrm>
            <a:prstGeom prst="rect">
              <a:avLst/>
            </a:prstGeom>
          </p:spPr>
        </p:pic>
        <p:pic>
          <p:nvPicPr>
            <p:cNvPr id="55" name="Picture 7">
              <a:extLst>
                <a:ext uri="{FF2B5EF4-FFF2-40B4-BE49-F238E27FC236}">
                  <a16:creationId xmlns:a16="http://schemas.microsoft.com/office/drawing/2014/main" id="{1BBFCE02-18B6-4082-94B7-4AE91AAB4CDE}"/>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296" y="4386961"/>
              <a:ext cx="250983" cy="2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
              <a:extLst>
                <a:ext uri="{FF2B5EF4-FFF2-40B4-BE49-F238E27FC236}">
                  <a16:creationId xmlns:a16="http://schemas.microsoft.com/office/drawing/2014/main" id="{69229258-F3AD-4CF3-BC24-AC101140ECD7}"/>
                </a:ext>
              </a:extLst>
            </p:cNvPr>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49146" y="3198830"/>
              <a:ext cx="263223" cy="2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a:extLst>
                <a:ext uri="{FF2B5EF4-FFF2-40B4-BE49-F238E27FC236}">
                  <a16:creationId xmlns:a16="http://schemas.microsoft.com/office/drawing/2014/main" id="{07007CCA-850F-47CF-B000-E8A43E90B15E}"/>
                </a:ext>
              </a:extLst>
            </p:cNvPr>
            <p:cNvPicPr preferRelativeResize="0">
              <a:picLocks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1888" y="4386961"/>
              <a:ext cx="262800" cy="2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a:extLst>
                <a:ext uri="{FF2B5EF4-FFF2-40B4-BE49-F238E27FC236}">
                  <a16:creationId xmlns:a16="http://schemas.microsoft.com/office/drawing/2014/main" id="{B8BEBBE8-B230-42B3-ABB9-6060994AC233}"/>
                </a:ext>
              </a:extLst>
            </p:cNvPr>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8470" y="3198828"/>
              <a:ext cx="252005" cy="2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Image 23">
              <a:extLst>
                <a:ext uri="{FF2B5EF4-FFF2-40B4-BE49-F238E27FC236}">
                  <a16:creationId xmlns:a16="http://schemas.microsoft.com/office/drawing/2014/main" id="{FFA51001-7E9E-4C41-9C7B-D0FFE2D427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1822" y="3825214"/>
              <a:ext cx="582154" cy="291718"/>
            </a:xfrm>
            <a:prstGeom prst="rect">
              <a:avLst/>
            </a:prstGeom>
          </p:spPr>
        </p:pic>
        <p:pic>
          <p:nvPicPr>
            <p:cNvPr id="60" name="Picture 3">
              <a:extLst>
                <a:ext uri="{FF2B5EF4-FFF2-40B4-BE49-F238E27FC236}">
                  <a16:creationId xmlns:a16="http://schemas.microsoft.com/office/drawing/2014/main" id="{807BA2D1-F26A-4A00-8B43-3F8A141A56A8}"/>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4990" y="4393933"/>
              <a:ext cx="324000" cy="25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a:extLst>
                <a:ext uri="{FF2B5EF4-FFF2-40B4-BE49-F238E27FC236}">
                  <a16:creationId xmlns:a16="http://schemas.microsoft.com/office/drawing/2014/main" id="{A491DE45-4B3B-4EC1-9116-45EF45BCD825}"/>
                </a:ext>
              </a:extLst>
            </p:cNvPr>
            <p:cNvPicPr>
              <a:picLocks noChangeAspect="1" noChangeArrowheads="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83142" y="3198594"/>
              <a:ext cx="309273"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48444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3"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err="1"/>
              <a:t>Présentation</a:t>
            </a:r>
            <a:r>
              <a:rPr lang="en-US" sz="2400"/>
              <a:t> du document</a:t>
            </a: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2</a:t>
            </a:fld>
            <a:endParaRPr lang="fr-FR"/>
          </a:p>
        </p:txBody>
      </p:sp>
      <p:sp>
        <p:nvSpPr>
          <p:cNvPr id="13" name="TextBox 12">
            <a:extLst>
              <a:ext uri="{FF2B5EF4-FFF2-40B4-BE49-F238E27FC236}">
                <a16:creationId xmlns:a16="http://schemas.microsoft.com/office/drawing/2014/main" id="{0DEC16F2-CB97-42BF-97CC-9F263279E996}"/>
              </a:ext>
            </a:extLst>
          </p:cNvPr>
          <p:cNvSpPr txBox="1"/>
          <p:nvPr/>
        </p:nvSpPr>
        <p:spPr>
          <a:xfrm>
            <a:off x="544380" y="1459038"/>
            <a:ext cx="11082527" cy="774795"/>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latin typeface="+mj-lt"/>
            </a:endParaRPr>
          </a:p>
        </p:txBody>
      </p:sp>
      <p:pic>
        <p:nvPicPr>
          <p:cNvPr id="77" name="Graphic 76" descr="Blueprint with solid fill">
            <a:extLst>
              <a:ext uri="{FF2B5EF4-FFF2-40B4-BE49-F238E27FC236}">
                <a16:creationId xmlns:a16="http://schemas.microsoft.com/office/drawing/2014/main" id="{58AF5C63-CE26-4F94-96CE-3ECF9F0500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541" y="4021431"/>
            <a:ext cx="720000" cy="720000"/>
          </a:xfrm>
          <a:prstGeom prst="rect">
            <a:avLst/>
          </a:prstGeom>
        </p:spPr>
      </p:pic>
      <p:pic>
        <p:nvPicPr>
          <p:cNvPr id="8" name="Graphic 7" descr="Target Audience with solid fill">
            <a:extLst>
              <a:ext uri="{FF2B5EF4-FFF2-40B4-BE49-F238E27FC236}">
                <a16:creationId xmlns:a16="http://schemas.microsoft.com/office/drawing/2014/main" id="{574F1E21-77CE-4643-A8DA-FDF307AF77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541" y="1312791"/>
            <a:ext cx="720000" cy="720000"/>
          </a:xfrm>
          <a:prstGeom prst="rect">
            <a:avLst/>
          </a:prstGeom>
        </p:spPr>
      </p:pic>
      <p:pic>
        <p:nvPicPr>
          <p:cNvPr id="10" name="Graphic 9" descr="Bullseye with solid fill">
            <a:extLst>
              <a:ext uri="{FF2B5EF4-FFF2-40B4-BE49-F238E27FC236}">
                <a16:creationId xmlns:a16="http://schemas.microsoft.com/office/drawing/2014/main" id="{4E9DB735-5D46-401C-A2C9-6D76BEDB2E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0541" y="2667111"/>
            <a:ext cx="720000" cy="720000"/>
          </a:xfrm>
          <a:prstGeom prst="rect">
            <a:avLst/>
          </a:prstGeom>
        </p:spPr>
      </p:pic>
      <p:sp>
        <p:nvSpPr>
          <p:cNvPr id="87" name="Rectangle 86">
            <a:extLst>
              <a:ext uri="{FF2B5EF4-FFF2-40B4-BE49-F238E27FC236}">
                <a16:creationId xmlns:a16="http://schemas.microsoft.com/office/drawing/2014/main" id="{07DB8ABE-4DD8-4735-AA10-D4035F736030}"/>
              </a:ext>
            </a:extLst>
          </p:cNvPr>
          <p:cNvSpPr>
            <a:spLocks/>
          </p:cNvSpPr>
          <p:nvPr/>
        </p:nvSpPr>
        <p:spPr>
          <a:xfrm>
            <a:off x="1230541" y="1132791"/>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defTabSz="914377">
              <a:spcBef>
                <a:spcPts val="300"/>
              </a:spcBef>
              <a:spcAft>
                <a:spcPts val="300"/>
              </a:spcAft>
            </a:pPr>
            <a:r>
              <a:rPr lang="en-US" sz="1600" b="1">
                <a:solidFill>
                  <a:srgbClr val="006AB1"/>
                </a:solidFill>
                <a:latin typeface="+mj-lt"/>
              </a:rPr>
              <a:t>Cible : </a:t>
            </a:r>
            <a:r>
              <a:rPr lang="en-US" sz="1600">
                <a:solidFill>
                  <a:schemeClr val="tx1">
                    <a:lumMod val="75000"/>
                    <a:lumOff val="25000"/>
                  </a:schemeClr>
                </a:solidFill>
                <a:latin typeface="+mj-lt"/>
              </a:rPr>
              <a:t>Etablissements de santé (ES)</a:t>
            </a:r>
            <a:endParaRPr lang="fr-FR" sz="1600">
              <a:solidFill>
                <a:schemeClr val="tx1">
                  <a:lumMod val="75000"/>
                  <a:lumOff val="25000"/>
                </a:schemeClr>
              </a:solidFill>
              <a:latin typeface="+mj-lt"/>
              <a:cs typeface="Arial"/>
            </a:endParaRPr>
          </a:p>
        </p:txBody>
      </p:sp>
      <p:sp>
        <p:nvSpPr>
          <p:cNvPr id="89" name="Rectangle 88">
            <a:extLst>
              <a:ext uri="{FF2B5EF4-FFF2-40B4-BE49-F238E27FC236}">
                <a16:creationId xmlns:a16="http://schemas.microsoft.com/office/drawing/2014/main" id="{120837E1-4D3F-41D1-B1AF-DCAE19B75F6B}"/>
              </a:ext>
            </a:extLst>
          </p:cNvPr>
          <p:cNvSpPr>
            <a:spLocks/>
          </p:cNvSpPr>
          <p:nvPr/>
        </p:nvSpPr>
        <p:spPr>
          <a:xfrm>
            <a:off x="1230541" y="2487111"/>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defTabSz="914377">
              <a:spcBef>
                <a:spcPts val="300"/>
              </a:spcBef>
              <a:spcAft>
                <a:spcPts val="300"/>
              </a:spcAft>
            </a:pPr>
            <a:r>
              <a:rPr lang="en-US" sz="1600" b="1">
                <a:solidFill>
                  <a:srgbClr val="006AB1"/>
                </a:solidFill>
                <a:latin typeface="+mj-lt"/>
              </a:rPr>
              <a:t>Objectif : </a:t>
            </a:r>
            <a:r>
              <a:rPr lang="fr-FR" sz="1600">
                <a:solidFill>
                  <a:schemeClr val="tx1">
                    <a:lumMod val="75000"/>
                    <a:lumOff val="25000"/>
                  </a:schemeClr>
                </a:solidFill>
                <a:latin typeface="+mj-lt"/>
              </a:rPr>
              <a:t>Proposer des éléments de présentation aux membres de la Commission Médicale d’Établissement  (CME) et plus largement aux professionnels concernés par le service Mon espace santé et les usages de la messagerie de santé Mon espace santé.</a:t>
            </a:r>
          </a:p>
        </p:txBody>
      </p:sp>
      <p:sp>
        <p:nvSpPr>
          <p:cNvPr id="90" name="Rectangle 89">
            <a:extLst>
              <a:ext uri="{FF2B5EF4-FFF2-40B4-BE49-F238E27FC236}">
                <a16:creationId xmlns:a16="http://schemas.microsoft.com/office/drawing/2014/main" id="{8402A0B6-D3F5-47C6-BB31-4E1F8A27FABF}"/>
              </a:ext>
            </a:extLst>
          </p:cNvPr>
          <p:cNvSpPr>
            <a:spLocks/>
          </p:cNvSpPr>
          <p:nvPr/>
        </p:nvSpPr>
        <p:spPr>
          <a:xfrm>
            <a:off x="1230541" y="3841431"/>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defTabSz="914377">
              <a:spcBef>
                <a:spcPts val="300"/>
              </a:spcBef>
              <a:spcAft>
                <a:spcPts val="300"/>
              </a:spcAft>
            </a:pPr>
            <a:r>
              <a:rPr lang="en-US" sz="1600" b="1">
                <a:solidFill>
                  <a:srgbClr val="006AB1"/>
                </a:solidFill>
                <a:latin typeface="+mj-lt"/>
              </a:rPr>
              <a:t>Utilisation : </a:t>
            </a:r>
            <a:r>
              <a:rPr lang="fr-FR" sz="1600">
                <a:solidFill>
                  <a:schemeClr val="tx1">
                    <a:lumMod val="75000"/>
                    <a:lumOff val="25000"/>
                  </a:schemeClr>
                </a:solidFill>
                <a:latin typeface="+mj-lt"/>
              </a:rPr>
              <a:t>Les ES sont libres d’utiliser tout ou partie de cette présentation, en l’adaptant au contexte local et selon l’orientation qu’ils souhaitent donner à cette présentation. Retrouvez en annexe les différentes macro-étapes et bonnes pratiques de l’alimentation du DMP en établissements.</a:t>
            </a:r>
          </a:p>
        </p:txBody>
      </p:sp>
    </p:spTree>
    <p:extLst>
      <p:ext uri="{BB962C8B-B14F-4D97-AF65-F5344CB8AC3E}">
        <p14:creationId xmlns:p14="http://schemas.microsoft.com/office/powerpoint/2010/main" val="33534752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Parcours d’usage – Échanges médecin / patient</a:t>
            </a: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20</a:t>
            </a:fld>
            <a:endParaRPr lang="fr-FR"/>
          </a:p>
        </p:txBody>
      </p:sp>
      <p:sp>
        <p:nvSpPr>
          <p:cNvPr id="34" name="Espace réservé du texte 1">
            <a:extLst>
              <a:ext uri="{FF2B5EF4-FFF2-40B4-BE49-F238E27FC236}">
                <a16:creationId xmlns:a16="http://schemas.microsoft.com/office/drawing/2014/main" id="{1EE5B031-3DE7-4CC8-AD5C-4BF6E0C7C706}"/>
              </a:ext>
            </a:extLst>
          </p:cNvPr>
          <p:cNvSpPr txBox="1">
            <a:spLocks/>
          </p:cNvSpPr>
          <p:nvPr/>
        </p:nvSpPr>
        <p:spPr>
          <a:xfrm>
            <a:off x="885669" y="1319319"/>
            <a:ext cx="10420662" cy="1750793"/>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7FAD"/>
              </a:buClr>
              <a:defRPr/>
            </a:pPr>
            <a:r>
              <a:rPr kumimoji="0" lang="fr-FR" sz="14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 l’occasion du suivi d’un patient diabétique par un infirmier libéral à domicile</a:t>
            </a:r>
            <a:r>
              <a:rPr lang="fr-FR" sz="1400">
                <a:solidFill>
                  <a:schemeClr val="tx1">
                    <a:lumMod val="75000"/>
                    <a:lumOff val="25000"/>
                  </a:schemeClr>
                </a:solidFill>
                <a:latin typeface="Arial" panose="020B0604020202020204"/>
              </a:rPr>
              <a:t> ou bien en HAD</a:t>
            </a:r>
            <a:r>
              <a:rPr kumimoji="0" lang="fr-FR" sz="14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 un échange est rendu nécessaire avec le médecin traitant, sur l’état des plaies du patient.</a:t>
            </a:r>
          </a:p>
          <a:p>
            <a:pPr marR="0" lvl="0" algn="just" defTabSz="914400" rtl="0" eaLnBrk="1" fontAlgn="auto" latinLnBrk="0" hangingPunct="1">
              <a:lnSpc>
                <a:spcPct val="110000"/>
              </a:lnSpc>
              <a:spcBef>
                <a:spcPts val="600"/>
              </a:spcBef>
              <a:spcAft>
                <a:spcPts val="0"/>
              </a:spcAft>
              <a:buClr>
                <a:srgbClr val="007FAD"/>
              </a:buClr>
              <a:buSzTx/>
              <a:tabLst/>
              <a:defRPr/>
            </a:pPr>
            <a:endParaRPr lang="fr-FR" sz="1400" b="0" i="0" u="none" strike="noStrike" kern="1200" cap="none" spc="0" normalizeH="0" baseline="0" noProof="0">
              <a:ln>
                <a:noFill/>
              </a:ln>
              <a:solidFill>
                <a:schemeClr val="tx1">
                  <a:lumMod val="75000"/>
                  <a:lumOff val="25000"/>
                </a:schemeClr>
              </a:solidFill>
              <a:effectLst/>
              <a:uLnTx/>
              <a:uFillTx/>
              <a:latin typeface="Arial" panose="020B0604020202020204"/>
              <a:cs typeface="Arial"/>
            </a:endParaRPr>
          </a:p>
        </p:txBody>
      </p:sp>
      <p:grpSp>
        <p:nvGrpSpPr>
          <p:cNvPr id="3" name="Group 2">
            <a:extLst>
              <a:ext uri="{FF2B5EF4-FFF2-40B4-BE49-F238E27FC236}">
                <a16:creationId xmlns:a16="http://schemas.microsoft.com/office/drawing/2014/main" id="{25FAA509-C2DC-47D5-B03C-FF3401DEF95B}"/>
              </a:ext>
            </a:extLst>
          </p:cNvPr>
          <p:cNvGrpSpPr>
            <a:grpSpLocks noChangeAspect="1"/>
          </p:cNvGrpSpPr>
          <p:nvPr/>
        </p:nvGrpSpPr>
        <p:grpSpPr>
          <a:xfrm>
            <a:off x="609531" y="2483232"/>
            <a:ext cx="10972937" cy="4077636"/>
            <a:chOff x="395418" y="2945569"/>
            <a:chExt cx="10972937" cy="4077636"/>
          </a:xfrm>
        </p:grpSpPr>
        <p:sp>
          <p:nvSpPr>
            <p:cNvPr id="35" name="Espace réservé du numéro de diapositive 2">
              <a:extLst>
                <a:ext uri="{FF2B5EF4-FFF2-40B4-BE49-F238E27FC236}">
                  <a16:creationId xmlns:a16="http://schemas.microsoft.com/office/drawing/2014/main" id="{A6BE64F7-39CB-4F71-8E69-2A819D7BDA59}"/>
                </a:ext>
              </a:extLst>
            </p:cNvPr>
            <p:cNvSpPr txBox="1">
              <a:spLocks/>
            </p:cNvSpPr>
            <p:nvPr/>
          </p:nvSpPr>
          <p:spPr>
            <a:xfrm>
              <a:off x="395418" y="6229647"/>
              <a:ext cx="719906" cy="28800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1200" b="0" i="0" u="none" strike="noStrike" kern="1200" cap="none" spc="0" normalizeH="0" baseline="0" noProof="0" smtClean="0">
                  <a:ln>
                    <a:noFill/>
                  </a:ln>
                  <a:solidFill>
                    <a:srgbClr val="0C41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0C419A"/>
                </a:solidFill>
                <a:effectLst/>
                <a:uLnTx/>
                <a:uFillTx/>
                <a:latin typeface="Arial" panose="020B0604020202020204"/>
                <a:ea typeface="+mn-ea"/>
                <a:cs typeface="+mn-cs"/>
              </a:endParaRPr>
            </a:p>
          </p:txBody>
        </p:sp>
        <p:sp>
          <p:nvSpPr>
            <p:cNvPr id="38" name="Flèche droite à entaille 4">
              <a:extLst>
                <a:ext uri="{FF2B5EF4-FFF2-40B4-BE49-F238E27FC236}">
                  <a16:creationId xmlns:a16="http://schemas.microsoft.com/office/drawing/2014/main" id="{F65C7FFB-2AB0-4E17-A1B4-EFFEDEE92DDD}"/>
                </a:ext>
              </a:extLst>
            </p:cNvPr>
            <p:cNvSpPr/>
            <p:nvPr/>
          </p:nvSpPr>
          <p:spPr>
            <a:xfrm>
              <a:off x="687862" y="4380211"/>
              <a:ext cx="10680493" cy="1296144"/>
            </a:xfrm>
            <a:prstGeom prst="notchedRightArrow">
              <a:avLst/>
            </a:prstGeom>
            <a:solidFill>
              <a:srgbClr val="298478">
                <a:tint val="40000"/>
                <a:hueOff val="0"/>
                <a:satOff val="0"/>
                <a:lumOff val="0"/>
                <a:alphaOff val="0"/>
              </a:srgbClr>
            </a:solidFill>
            <a:ln>
              <a:noFill/>
            </a:ln>
            <a:effectLst/>
          </p:spPr>
          <p:txBody>
            <a:bodyPr/>
            <a:lstStyle/>
            <a:p>
              <a:endParaRPr lang="fr-FR"/>
            </a:p>
          </p:txBody>
        </p:sp>
        <p:sp>
          <p:nvSpPr>
            <p:cNvPr id="39" name="Ellipse 5">
              <a:extLst>
                <a:ext uri="{FF2B5EF4-FFF2-40B4-BE49-F238E27FC236}">
                  <a16:creationId xmlns:a16="http://schemas.microsoft.com/office/drawing/2014/main" id="{772412BB-2815-437B-907A-44B8737894BD}"/>
                </a:ext>
              </a:extLst>
            </p:cNvPr>
            <p:cNvSpPr/>
            <p:nvPr/>
          </p:nvSpPr>
          <p:spPr>
            <a:xfrm>
              <a:off x="1558702" y="4830194"/>
              <a:ext cx="324036" cy="324036"/>
            </a:xfrm>
            <a:prstGeom prst="ellipse">
              <a:avLst/>
            </a:prstGeom>
            <a:solidFill>
              <a:srgbClr val="29847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40" name="Ellipse 6">
              <a:extLst>
                <a:ext uri="{FF2B5EF4-FFF2-40B4-BE49-F238E27FC236}">
                  <a16:creationId xmlns:a16="http://schemas.microsoft.com/office/drawing/2014/main" id="{0ADD3AB6-BD90-46EB-A3B3-4A7D7714BB63}"/>
                </a:ext>
              </a:extLst>
            </p:cNvPr>
            <p:cNvSpPr/>
            <p:nvPr/>
          </p:nvSpPr>
          <p:spPr>
            <a:xfrm>
              <a:off x="3353613" y="4866264"/>
              <a:ext cx="324036" cy="324036"/>
            </a:xfrm>
            <a:prstGeom prst="ellipse">
              <a:avLst/>
            </a:prstGeom>
            <a:solidFill>
              <a:srgbClr val="29847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grpSp>
          <p:nvGrpSpPr>
            <p:cNvPr id="41" name="Groupe 7">
              <a:extLst>
                <a:ext uri="{FF2B5EF4-FFF2-40B4-BE49-F238E27FC236}">
                  <a16:creationId xmlns:a16="http://schemas.microsoft.com/office/drawing/2014/main" id="{CF3BB51E-61E7-4BEA-B0C5-0AAF0BA8DCB3}"/>
                </a:ext>
              </a:extLst>
            </p:cNvPr>
            <p:cNvGrpSpPr/>
            <p:nvPr/>
          </p:nvGrpSpPr>
          <p:grpSpPr>
            <a:xfrm>
              <a:off x="797258" y="3026117"/>
              <a:ext cx="2008941" cy="1847595"/>
              <a:chOff x="-157795" y="-764062"/>
              <a:chExt cx="2008941" cy="1847595"/>
            </a:xfrm>
          </p:grpSpPr>
          <p:sp>
            <p:nvSpPr>
              <p:cNvPr id="42" name="Rectangle 41">
                <a:extLst>
                  <a:ext uri="{FF2B5EF4-FFF2-40B4-BE49-F238E27FC236}">
                    <a16:creationId xmlns:a16="http://schemas.microsoft.com/office/drawing/2014/main" id="{504E33D6-633E-4AD7-9146-608F7A702A67}"/>
                  </a:ext>
                </a:extLst>
              </p:cNvPr>
              <p:cNvSpPr/>
              <p:nvPr/>
            </p:nvSpPr>
            <p:spPr>
              <a:xfrm>
                <a:off x="4224" y="70869"/>
                <a:ext cx="1846922" cy="1012664"/>
              </a:xfrm>
              <a:prstGeom prst="rect">
                <a:avLst/>
              </a:prstGeom>
              <a:noFill/>
              <a:ln>
                <a:noFill/>
              </a:ln>
              <a:effectLst/>
            </p:spPr>
            <p:txBody>
              <a:bodyPr/>
              <a:lstStyle/>
              <a:p>
                <a:endParaRPr lang="fr-FR"/>
              </a:p>
            </p:txBody>
          </p:sp>
          <p:sp>
            <p:nvSpPr>
              <p:cNvPr id="43" name="Rectangle 42">
                <a:extLst>
                  <a:ext uri="{FF2B5EF4-FFF2-40B4-BE49-F238E27FC236}">
                    <a16:creationId xmlns:a16="http://schemas.microsoft.com/office/drawing/2014/main" id="{D2AF7149-BEDB-4373-BEE2-2062A2969210}"/>
                  </a:ext>
                </a:extLst>
              </p:cNvPr>
              <p:cNvSpPr>
                <a:spLocks/>
              </p:cNvSpPr>
              <p:nvPr/>
            </p:nvSpPr>
            <p:spPr>
              <a:xfrm>
                <a:off x="-157795" y="-764062"/>
                <a:ext cx="1846922" cy="1012664"/>
              </a:xfrm>
              <a:prstGeom prst="rect">
                <a:avLst/>
              </a:prstGeom>
              <a:noFill/>
              <a:ln>
                <a:noFill/>
              </a:ln>
              <a:effectLst/>
            </p:spPr>
            <p:txBody>
              <a:bodyPr spcFirstLastPara="0" vert="horz" wrap="square" lIns="71120" tIns="71120" rIns="71120" bIns="71120" numCol="1" spcCol="1270" anchor="b" anchorCtr="0">
                <a:noAutofit/>
              </a:bodyPr>
              <a:lstStyle/>
              <a:p>
                <a:pPr marL="0" marR="0" lvl="0" indent="0" algn="just" defTabSz="444500" eaLnBrk="1" fontAlgn="auto"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1</a:t>
                </a:r>
                <a:r>
                  <a:rPr kumimoji="0" lang="fr-FR" sz="1400" b="0" i="0" u="none" strike="noStrike" kern="0" cap="none" spc="0" normalizeH="0" baseline="30000" noProof="0">
                    <a:ln>
                      <a:noFill/>
                    </a:ln>
                    <a:solidFill>
                      <a:schemeClr val="tx1">
                        <a:lumMod val="75000"/>
                        <a:lumOff val="25000"/>
                      </a:schemeClr>
                    </a:solidFill>
                    <a:effectLst/>
                    <a:uLnTx/>
                    <a:uFillTx/>
                    <a:latin typeface="Arial" panose="020B0604020202020204"/>
                    <a:ea typeface="+mn-ea"/>
                    <a:cs typeface="+mn-cs"/>
                  </a:rPr>
                  <a:t>ère</a:t>
                </a:r>
                <a:r>
                  <a:rPr kumimoji="0" lang="fr-FR" sz="14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 visite de l’infirmier : le patient l’autorise à consulter son </a:t>
                </a:r>
                <a:r>
                  <a:rPr lang="fr-FR" sz="1400" kern="0">
                    <a:solidFill>
                      <a:schemeClr val="tx1">
                        <a:lumMod val="75000"/>
                        <a:lumOff val="25000"/>
                      </a:schemeClr>
                    </a:solidFill>
                    <a:latin typeface="Arial" panose="020B0604020202020204"/>
                  </a:rPr>
                  <a:t>dossier dans </a:t>
                </a:r>
                <a:r>
                  <a:rPr kumimoji="0" lang="fr-FR" sz="14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Mon espace santé</a:t>
                </a:r>
              </a:p>
            </p:txBody>
          </p:sp>
        </p:grpSp>
        <p:pic>
          <p:nvPicPr>
            <p:cNvPr id="44" name="Image 11">
              <a:extLst>
                <a:ext uri="{FF2B5EF4-FFF2-40B4-BE49-F238E27FC236}">
                  <a16:creationId xmlns:a16="http://schemas.microsoft.com/office/drawing/2014/main" id="{A1A67A80-9329-4D2B-AB24-94ED8B0C43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781" y="4833804"/>
              <a:ext cx="626777" cy="388957"/>
            </a:xfrm>
            <a:prstGeom prst="rect">
              <a:avLst/>
            </a:prstGeom>
          </p:spPr>
        </p:pic>
        <p:pic>
          <p:nvPicPr>
            <p:cNvPr id="45" name="Image 12">
              <a:extLst>
                <a:ext uri="{FF2B5EF4-FFF2-40B4-BE49-F238E27FC236}">
                  <a16:creationId xmlns:a16="http://schemas.microsoft.com/office/drawing/2014/main" id="{02E8C06A-FB04-46AB-A2BB-386468DBCD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8982" y="4833804"/>
              <a:ext cx="626777" cy="388957"/>
            </a:xfrm>
            <a:prstGeom prst="rect">
              <a:avLst/>
            </a:prstGeom>
          </p:spPr>
        </p:pic>
        <p:pic>
          <p:nvPicPr>
            <p:cNvPr id="46" name="Image 13">
              <a:extLst>
                <a:ext uri="{FF2B5EF4-FFF2-40B4-BE49-F238E27FC236}">
                  <a16:creationId xmlns:a16="http://schemas.microsoft.com/office/drawing/2014/main" id="{E12B6872-816E-4A9E-A0D4-4CB668A172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6096" y="4846905"/>
              <a:ext cx="626777" cy="388957"/>
            </a:xfrm>
            <a:prstGeom prst="rect">
              <a:avLst/>
            </a:prstGeom>
          </p:spPr>
        </p:pic>
        <p:pic>
          <p:nvPicPr>
            <p:cNvPr id="47" name="Image 14">
              <a:extLst>
                <a:ext uri="{FF2B5EF4-FFF2-40B4-BE49-F238E27FC236}">
                  <a16:creationId xmlns:a16="http://schemas.microsoft.com/office/drawing/2014/main" id="{6E438416-5139-41C9-BE42-40FAFFB879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9013" y="4836233"/>
              <a:ext cx="626777" cy="388957"/>
            </a:xfrm>
            <a:prstGeom prst="rect">
              <a:avLst/>
            </a:prstGeom>
          </p:spPr>
        </p:pic>
        <p:pic>
          <p:nvPicPr>
            <p:cNvPr id="48" name="Image 15">
              <a:extLst>
                <a:ext uri="{FF2B5EF4-FFF2-40B4-BE49-F238E27FC236}">
                  <a16:creationId xmlns:a16="http://schemas.microsoft.com/office/drawing/2014/main" id="{05DC1F25-74D0-4331-A620-663CD2D988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4890" y="4825499"/>
              <a:ext cx="626777" cy="388957"/>
            </a:xfrm>
            <a:prstGeom prst="rect">
              <a:avLst/>
            </a:prstGeom>
          </p:spPr>
        </p:pic>
        <p:sp>
          <p:nvSpPr>
            <p:cNvPr id="49" name="Rectangle 48">
              <a:extLst>
                <a:ext uri="{FF2B5EF4-FFF2-40B4-BE49-F238E27FC236}">
                  <a16:creationId xmlns:a16="http://schemas.microsoft.com/office/drawing/2014/main" id="{D4F694A1-13BB-4A1D-9D33-58E1D4A9B049}"/>
                </a:ext>
              </a:extLst>
            </p:cNvPr>
            <p:cNvSpPr/>
            <p:nvPr/>
          </p:nvSpPr>
          <p:spPr>
            <a:xfrm>
              <a:off x="2278781" y="5982970"/>
              <a:ext cx="2615985" cy="1040235"/>
            </a:xfrm>
            <a:prstGeom prst="rect">
              <a:avLst/>
            </a:prstGeom>
            <a:noFill/>
            <a:ln>
              <a:noFill/>
            </a:ln>
            <a:effectLst/>
          </p:spPr>
          <p:txBody>
            <a:bodyPr spcFirstLastPara="0" vert="horz" wrap="square" lIns="71120" tIns="71120" rIns="71120" bIns="71120" numCol="1" spcCol="1270" anchor="b" anchorCtr="0">
              <a:noAutofit/>
            </a:bodyPr>
            <a:lstStyle/>
            <a:p>
              <a:pPr algn="ctr" defTabSz="444500">
                <a:lnSpc>
                  <a:spcPct val="90000"/>
                </a:lnSpc>
                <a:spcBef>
                  <a:spcPct val="0"/>
                </a:spcBef>
                <a:spcAft>
                  <a:spcPct val="35000"/>
                </a:spcAft>
                <a:defRPr/>
              </a:pPr>
              <a:r>
                <a:rPr kumimoji="0" lang="fr-FR" sz="14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Les prescriptions antérieures sont accessibles dans le DMP ainsi que le suivi qui a été fait, pour une bonne connaissance de l’historique du patient par l’équipe qui le prend en charge</a:t>
              </a:r>
            </a:p>
          </p:txBody>
        </p:sp>
        <p:sp>
          <p:nvSpPr>
            <p:cNvPr id="50" name="Rectangle 49">
              <a:extLst>
                <a:ext uri="{FF2B5EF4-FFF2-40B4-BE49-F238E27FC236}">
                  <a16:creationId xmlns:a16="http://schemas.microsoft.com/office/drawing/2014/main" id="{E46F35C6-4206-4624-A9A3-FBCEB404CA89}"/>
                </a:ext>
              </a:extLst>
            </p:cNvPr>
            <p:cNvSpPr>
              <a:spLocks/>
            </p:cNvSpPr>
            <p:nvPr/>
          </p:nvSpPr>
          <p:spPr>
            <a:xfrm>
              <a:off x="4078983" y="3086410"/>
              <a:ext cx="2354566" cy="1422096"/>
            </a:xfrm>
            <a:prstGeom prst="rect">
              <a:avLst/>
            </a:prstGeom>
            <a:noFill/>
            <a:ln>
              <a:noFill/>
            </a:ln>
            <a:effectLst/>
          </p:spPr>
          <p:txBody>
            <a:bodyPr spcFirstLastPara="0" vert="horz" wrap="square" lIns="71120" tIns="71120" rIns="71120" bIns="71120" numCol="1" spcCol="1270" anchor="b" anchorCtr="0">
              <a:noAutofit/>
            </a:bodyPr>
            <a:lstStyle/>
            <a:p>
              <a:pPr algn="just" defTabSz="444500">
                <a:lnSpc>
                  <a:spcPct val="90000"/>
                </a:lnSpc>
                <a:spcBef>
                  <a:spcPct val="0"/>
                </a:spcBef>
                <a:spcAft>
                  <a:spcPct val="35000"/>
                </a:spcAft>
                <a:defRPr/>
              </a:pPr>
              <a:r>
                <a:rPr kumimoji="0" lang="fr-FR" sz="13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L’infirmier sollicite un avis du médecin traitant</a:t>
              </a:r>
              <a:r>
                <a:rPr lang="fr-FR" sz="1300" kern="0">
                  <a:solidFill>
                    <a:schemeClr val="tx1">
                      <a:lumMod val="75000"/>
                      <a:lumOff val="25000"/>
                    </a:schemeClr>
                  </a:solidFill>
                  <a:latin typeface="Arial" panose="020B0604020202020204"/>
                </a:rPr>
                <a:t> (échange par MSS entre professionnels). En complément de ses échanges avec l'infirmier, le médecin traitant</a:t>
              </a:r>
              <a:r>
                <a:rPr kumimoji="0" lang="fr-FR" sz="13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 adresse des recommandations </a:t>
              </a:r>
              <a:r>
                <a:rPr lang="fr-FR" sz="1300" kern="0">
                  <a:solidFill>
                    <a:schemeClr val="tx1">
                      <a:lumMod val="75000"/>
                      <a:lumOff val="25000"/>
                    </a:schemeClr>
                  </a:solidFill>
                  <a:latin typeface="Arial" panose="020B0604020202020204"/>
                </a:rPr>
                <a:t>au patient sur</a:t>
              </a:r>
              <a:r>
                <a:rPr kumimoji="0" lang="fr-FR" sz="13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 la messagerie de santé Mon espace santé</a:t>
              </a:r>
            </a:p>
          </p:txBody>
        </p:sp>
        <p:sp>
          <p:nvSpPr>
            <p:cNvPr id="51" name="Ellipse 18">
              <a:extLst>
                <a:ext uri="{FF2B5EF4-FFF2-40B4-BE49-F238E27FC236}">
                  <a16:creationId xmlns:a16="http://schemas.microsoft.com/office/drawing/2014/main" id="{E693E626-342B-493C-AC22-D759574E14CC}"/>
                </a:ext>
              </a:extLst>
            </p:cNvPr>
            <p:cNvSpPr/>
            <p:nvPr/>
          </p:nvSpPr>
          <p:spPr>
            <a:xfrm>
              <a:off x="5196307" y="4866265"/>
              <a:ext cx="324036" cy="324036"/>
            </a:xfrm>
            <a:prstGeom prst="ellipse">
              <a:avLst/>
            </a:prstGeom>
            <a:solidFill>
              <a:srgbClr val="29847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52" name="Rectangle 51">
              <a:extLst>
                <a:ext uri="{FF2B5EF4-FFF2-40B4-BE49-F238E27FC236}">
                  <a16:creationId xmlns:a16="http://schemas.microsoft.com/office/drawing/2014/main" id="{C6FD0749-58C2-44D5-B676-E85DB8B1E626}"/>
                </a:ext>
              </a:extLst>
            </p:cNvPr>
            <p:cNvSpPr/>
            <p:nvPr/>
          </p:nvSpPr>
          <p:spPr>
            <a:xfrm>
              <a:off x="5778191" y="5931380"/>
              <a:ext cx="2387599" cy="737370"/>
            </a:xfrm>
            <a:prstGeom prst="rect">
              <a:avLst/>
            </a:prstGeom>
            <a:noFill/>
            <a:ln>
              <a:noFill/>
            </a:ln>
            <a:effectLst/>
          </p:spPr>
          <p:txBody>
            <a:bodyPr spcFirstLastPara="0" vert="horz" wrap="square" lIns="71120" tIns="71120" rIns="71120" bIns="71120" numCol="1" spcCol="1270" anchor="b" anchorCtr="0">
              <a:noAutofit/>
            </a:bodyPr>
            <a:lstStyle/>
            <a:p>
              <a:pPr marL="0" marR="0" lvl="0" indent="0" algn="just" defTabSz="444500" eaLnBrk="1" fontAlgn="auto"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Le patient, accompagné par l’infirmier, adresse des photos de ses plaies par réponse de messagerie au médecin</a:t>
              </a:r>
            </a:p>
          </p:txBody>
        </p:sp>
        <p:sp>
          <p:nvSpPr>
            <p:cNvPr id="53" name="Rectangle 52">
              <a:extLst>
                <a:ext uri="{FF2B5EF4-FFF2-40B4-BE49-F238E27FC236}">
                  <a16:creationId xmlns:a16="http://schemas.microsoft.com/office/drawing/2014/main" id="{4194C55D-BB9F-41D9-AF99-94437E5CDE74}"/>
                </a:ext>
              </a:extLst>
            </p:cNvPr>
            <p:cNvSpPr>
              <a:spLocks/>
            </p:cNvSpPr>
            <p:nvPr/>
          </p:nvSpPr>
          <p:spPr>
            <a:xfrm>
              <a:off x="7765655" y="2945569"/>
              <a:ext cx="1846922" cy="1106043"/>
            </a:xfrm>
            <a:prstGeom prst="rect">
              <a:avLst/>
            </a:prstGeom>
            <a:noFill/>
            <a:ln>
              <a:noFill/>
            </a:ln>
            <a:effectLst/>
          </p:spPr>
          <p:txBody>
            <a:bodyPr spcFirstLastPara="0" vert="horz" wrap="square" lIns="71120" tIns="71120" rIns="71120" bIns="71120" numCol="1" spcCol="1270" anchor="b" anchorCtr="0">
              <a:noAutofit/>
            </a:bodyPr>
            <a:lstStyle/>
            <a:p>
              <a:pPr marL="0" marR="0" lvl="0" indent="0" algn="just" defTabSz="444500" eaLnBrk="1" fontAlgn="auto"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schemeClr val="tx1">
                      <a:lumMod val="75000"/>
                      <a:lumOff val="25000"/>
                    </a:schemeClr>
                  </a:solidFill>
                  <a:effectLst/>
                  <a:uLnTx/>
                  <a:uFillTx/>
                  <a:latin typeface="Arial" panose="020B0604020202020204"/>
                  <a:ea typeface="+mn-ea"/>
                  <a:cs typeface="+mn-cs"/>
                </a:rPr>
                <a:t>Le médecin décide de réaliser une téléconsultation assistée, avec l’aide de l’infirmier pour adapter le traitement </a:t>
              </a:r>
            </a:p>
          </p:txBody>
        </p:sp>
        <p:sp>
          <p:nvSpPr>
            <p:cNvPr id="54" name="Ellipse 21">
              <a:extLst>
                <a:ext uri="{FF2B5EF4-FFF2-40B4-BE49-F238E27FC236}">
                  <a16:creationId xmlns:a16="http://schemas.microsoft.com/office/drawing/2014/main" id="{3D2F7CAE-EB07-418E-9C2B-387046C247C5}"/>
                </a:ext>
              </a:extLst>
            </p:cNvPr>
            <p:cNvSpPr/>
            <p:nvPr/>
          </p:nvSpPr>
          <p:spPr>
            <a:xfrm>
              <a:off x="6787941" y="4898725"/>
              <a:ext cx="324036" cy="324036"/>
            </a:xfrm>
            <a:prstGeom prst="ellipse">
              <a:avLst/>
            </a:prstGeom>
            <a:solidFill>
              <a:srgbClr val="29847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55" name="Ellipse 22">
              <a:extLst>
                <a:ext uri="{FF2B5EF4-FFF2-40B4-BE49-F238E27FC236}">
                  <a16:creationId xmlns:a16="http://schemas.microsoft.com/office/drawing/2014/main" id="{A0BF379E-60D9-4F73-9870-A704F715F95E}"/>
                </a:ext>
              </a:extLst>
            </p:cNvPr>
            <p:cNvSpPr/>
            <p:nvPr/>
          </p:nvSpPr>
          <p:spPr>
            <a:xfrm>
              <a:off x="8560904" y="4857960"/>
              <a:ext cx="324036" cy="324036"/>
            </a:xfrm>
            <a:prstGeom prst="ellipse">
              <a:avLst/>
            </a:prstGeom>
            <a:solidFill>
              <a:srgbClr val="29847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pic>
          <p:nvPicPr>
            <p:cNvPr id="56" name="Picture 7">
              <a:extLst>
                <a:ext uri="{FF2B5EF4-FFF2-40B4-BE49-F238E27FC236}">
                  <a16:creationId xmlns:a16="http://schemas.microsoft.com/office/drawing/2014/main" id="{6F3BE308-C069-4891-989E-3FA96708D891}"/>
                </a:ext>
              </a:extLst>
            </p:cNvPr>
            <p:cNvPicPr>
              <a:picLocks noChangeAspect="1" noChangeArrowheads="1"/>
            </p:cNvPicPr>
            <p:nvPr/>
          </p:nvPicPr>
          <p:blipFill>
            <a:blip r:embed="rId8" cstate="print">
              <a:duotone>
                <a:srgbClr val="29847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94766" y="5572709"/>
              <a:ext cx="935573" cy="93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
              <a:extLst>
                <a:ext uri="{FF2B5EF4-FFF2-40B4-BE49-F238E27FC236}">
                  <a16:creationId xmlns:a16="http://schemas.microsoft.com/office/drawing/2014/main" id="{B7C194BA-2A8D-4D8E-80DA-BFC6AD9B33E0}"/>
                </a:ext>
              </a:extLst>
            </p:cNvPr>
            <p:cNvPicPr>
              <a:picLocks noChangeAspect="1" noChangeArrowheads="1"/>
            </p:cNvPicPr>
            <p:nvPr/>
          </p:nvPicPr>
          <p:blipFill>
            <a:blip r:embed="rId9" cstate="print">
              <a:duotone>
                <a:srgbClr val="29847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13231" y="3553478"/>
              <a:ext cx="863055" cy="88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a:extLst>
                <a:ext uri="{FF2B5EF4-FFF2-40B4-BE49-F238E27FC236}">
                  <a16:creationId xmlns:a16="http://schemas.microsoft.com/office/drawing/2014/main" id="{B8835177-23B9-4900-B09D-1A5C15761E8A}"/>
                </a:ext>
              </a:extLst>
            </p:cNvPr>
            <p:cNvPicPr>
              <a:picLocks noChangeAspect="1" noChangeArrowheads="1"/>
            </p:cNvPicPr>
            <p:nvPr/>
          </p:nvPicPr>
          <p:blipFill>
            <a:blip r:embed="rId10" cstate="print">
              <a:duotone>
                <a:srgbClr val="29847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363941" y="5572709"/>
              <a:ext cx="713557" cy="83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a:extLst>
                <a:ext uri="{FF2B5EF4-FFF2-40B4-BE49-F238E27FC236}">
                  <a16:creationId xmlns:a16="http://schemas.microsoft.com/office/drawing/2014/main" id="{E23D4E62-2436-4B9C-998F-27E4DB4C926B}"/>
                </a:ext>
              </a:extLst>
            </p:cNvPr>
            <p:cNvPicPr>
              <a:picLocks noChangeAspect="1" noChangeArrowheads="1"/>
            </p:cNvPicPr>
            <p:nvPr/>
          </p:nvPicPr>
          <p:blipFill>
            <a:blip r:embed="rId11">
              <a:duotone>
                <a:srgbClr val="29847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86759" y="3553478"/>
              <a:ext cx="718430" cy="89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a:extLst>
                <a:ext uri="{FF2B5EF4-FFF2-40B4-BE49-F238E27FC236}">
                  <a16:creationId xmlns:a16="http://schemas.microsoft.com/office/drawing/2014/main" id="{DC1CB9B5-CCD6-4CA5-8A03-4CFD8C264CC9}"/>
                </a:ext>
              </a:extLst>
            </p:cNvPr>
            <p:cNvPicPr>
              <a:picLocks noChangeAspect="1" noChangeArrowheads="1"/>
            </p:cNvPicPr>
            <p:nvPr/>
          </p:nvPicPr>
          <p:blipFill>
            <a:blip r:embed="rId12">
              <a:duotone>
                <a:srgbClr val="29847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197653" y="5589819"/>
              <a:ext cx="1161767" cy="82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457170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33413-B99A-4B89-A7F9-E81B4D9F7E46}"/>
              </a:ext>
            </a:extLst>
          </p:cNvPr>
          <p:cNvSpPr>
            <a:spLocks noGrp="1"/>
          </p:cNvSpPr>
          <p:nvPr>
            <p:ph type="sldNum" sz="quarter" idx="12"/>
          </p:nvPr>
        </p:nvSpPr>
        <p:spPr/>
        <p:txBody>
          <a:bodyPr/>
          <a:lstStyle/>
          <a:p>
            <a:fld id="{646E7B68-C406-4B5C-B79D-A1CDE10CB85D}" type="slidenum">
              <a:rPr lang="fr-FR" smtClean="0"/>
              <a:pPr/>
              <a:t>21</a:t>
            </a:fld>
            <a:endParaRPr lang="fr-FR"/>
          </a:p>
        </p:txBody>
      </p:sp>
      <p:sp>
        <p:nvSpPr>
          <p:cNvPr id="21" name="Title 2">
            <a:extLst>
              <a:ext uri="{FF2B5EF4-FFF2-40B4-BE49-F238E27FC236}">
                <a16:creationId xmlns:a16="http://schemas.microsoft.com/office/drawing/2014/main" id="{D8DCC2CA-4995-4493-831D-06957BD2F74B}"/>
              </a:ext>
            </a:extLst>
          </p:cNvPr>
          <p:cNvSpPr>
            <a:spLocks noGrp="1"/>
          </p:cNvSpPr>
          <p:nvPr>
            <p:ph type="ctrTitle"/>
          </p:nvPr>
        </p:nvSpPr>
        <p:spPr>
          <a:xfrm>
            <a:off x="6175815" y="337621"/>
            <a:ext cx="2988733" cy="1376660"/>
          </a:xfrm>
        </p:spPr>
        <p:txBody>
          <a:bodyPr/>
          <a:lstStyle/>
          <a:p>
            <a:r>
              <a:rPr lang="en-US" sz="3200"/>
              <a:t>Sommaire</a:t>
            </a:r>
            <a:endParaRPr lang="fr-FR" sz="3200"/>
          </a:p>
        </p:txBody>
      </p:sp>
      <p:grpSp>
        <p:nvGrpSpPr>
          <p:cNvPr id="22" name="Group 21">
            <a:extLst>
              <a:ext uri="{FF2B5EF4-FFF2-40B4-BE49-F238E27FC236}">
                <a16:creationId xmlns:a16="http://schemas.microsoft.com/office/drawing/2014/main" id="{61EB0A28-C9E2-430A-B9AD-3FE9DBF8E562}"/>
              </a:ext>
            </a:extLst>
          </p:cNvPr>
          <p:cNvGrpSpPr>
            <a:grpSpLocks/>
          </p:cNvGrpSpPr>
          <p:nvPr/>
        </p:nvGrpSpPr>
        <p:grpSpPr>
          <a:xfrm>
            <a:off x="5537713" y="3027222"/>
            <a:ext cx="6114967" cy="646331"/>
            <a:chOff x="5537713" y="2796840"/>
            <a:chExt cx="6114967" cy="646331"/>
          </a:xfrm>
        </p:grpSpPr>
        <p:sp>
          <p:nvSpPr>
            <p:cNvPr id="23" name="TextBox 22">
              <a:extLst>
                <a:ext uri="{FF2B5EF4-FFF2-40B4-BE49-F238E27FC236}">
                  <a16:creationId xmlns:a16="http://schemas.microsoft.com/office/drawing/2014/main" id="{7F95A54D-62E8-4740-B24D-8C5BD869E104}"/>
                </a:ext>
              </a:extLst>
            </p:cNvPr>
            <p:cNvSpPr txBox="1">
              <a:spLocks/>
            </p:cNvSpPr>
            <p:nvPr/>
          </p:nvSpPr>
          <p:spPr>
            <a:xfrm>
              <a:off x="6180478" y="2796840"/>
              <a:ext cx="5472202" cy="646331"/>
            </a:xfrm>
            <a:prstGeom prst="rect">
              <a:avLst/>
            </a:prstGeom>
            <a:noFill/>
            <a:ln w="6350">
              <a:noFill/>
              <a:miter lim="800000"/>
            </a:ln>
          </p:spPr>
          <p:txBody>
            <a:bodyPr wrap="square" lIns="91440" tIns="45720" rIns="91440" bIns="45720" anchor="t">
              <a:spAutoFit/>
            </a:bodyPr>
            <a:lstStyle/>
            <a:p>
              <a:pPr algn="just">
                <a:spcAft>
                  <a:spcPts val="300"/>
                </a:spcAft>
              </a:pPr>
              <a:r>
                <a:rPr lang="fr-FR">
                  <a:solidFill>
                    <a:schemeClr val="tx1">
                      <a:lumMod val="75000"/>
                      <a:lumOff val="25000"/>
                    </a:schemeClr>
                  </a:solidFill>
                  <a:cs typeface="Arial"/>
                </a:rPr>
                <a:t>Présentation de Mon espace santé et de la messagerie citoyenne</a:t>
              </a:r>
              <a:endParaRPr lang="fr-FR" sz="1800">
                <a:solidFill>
                  <a:schemeClr val="tx1">
                    <a:lumMod val="75000"/>
                    <a:lumOff val="25000"/>
                  </a:schemeClr>
                </a:solidFill>
                <a:cs typeface="Arial"/>
              </a:endParaRPr>
            </a:p>
          </p:txBody>
        </p:sp>
        <p:sp>
          <p:nvSpPr>
            <p:cNvPr id="24" name="Rectangle 23">
              <a:extLst>
                <a:ext uri="{FF2B5EF4-FFF2-40B4-BE49-F238E27FC236}">
                  <a16:creationId xmlns:a16="http://schemas.microsoft.com/office/drawing/2014/main" id="{FDE0505A-3E10-4388-8DCD-4631F0CC569D}"/>
                </a:ext>
              </a:extLst>
            </p:cNvPr>
            <p:cNvSpPr>
              <a:spLocks/>
            </p:cNvSpPr>
            <p:nvPr/>
          </p:nvSpPr>
          <p:spPr>
            <a:xfrm>
              <a:off x="5537713" y="2940005"/>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2</a:t>
              </a:r>
              <a:endParaRPr lang="fr-FR" b="1">
                <a:solidFill>
                  <a:schemeClr val="bg1"/>
                </a:solidFill>
                <a:ea typeface="+mj-ea"/>
                <a:cs typeface="+mj-cs"/>
              </a:endParaRPr>
            </a:p>
          </p:txBody>
        </p:sp>
      </p:grpSp>
      <p:grpSp>
        <p:nvGrpSpPr>
          <p:cNvPr id="25" name="Group 24">
            <a:extLst>
              <a:ext uri="{FF2B5EF4-FFF2-40B4-BE49-F238E27FC236}">
                <a16:creationId xmlns:a16="http://schemas.microsoft.com/office/drawing/2014/main" id="{03BCD341-7BB9-481B-BE0D-5A3EF205B988}"/>
              </a:ext>
            </a:extLst>
          </p:cNvPr>
          <p:cNvGrpSpPr>
            <a:grpSpLocks/>
          </p:cNvGrpSpPr>
          <p:nvPr/>
        </p:nvGrpSpPr>
        <p:grpSpPr>
          <a:xfrm>
            <a:off x="5537713" y="4069553"/>
            <a:ext cx="6114967" cy="369332"/>
            <a:chOff x="5537713" y="3834510"/>
            <a:chExt cx="6114967" cy="369332"/>
          </a:xfrm>
        </p:grpSpPr>
        <p:sp>
          <p:nvSpPr>
            <p:cNvPr id="26" name="TextBox 25">
              <a:extLst>
                <a:ext uri="{FF2B5EF4-FFF2-40B4-BE49-F238E27FC236}">
                  <a16:creationId xmlns:a16="http://schemas.microsoft.com/office/drawing/2014/main" id="{EE1092C0-2C8D-48AF-BCB4-26E8F889DF34}"/>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Cas d’usage de Mon espace santé et de MSSanté</a:t>
              </a:r>
            </a:p>
          </p:txBody>
        </p:sp>
        <p:sp>
          <p:nvSpPr>
            <p:cNvPr id="27" name="Rectangle 26">
              <a:extLst>
                <a:ext uri="{FF2B5EF4-FFF2-40B4-BE49-F238E27FC236}">
                  <a16:creationId xmlns:a16="http://schemas.microsoft.com/office/drawing/2014/main" id="{35C5F78A-D008-4EE6-BA47-D89CBFAE6D5D}"/>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3</a:t>
              </a:r>
              <a:endParaRPr lang="fr-FR" b="1">
                <a:solidFill>
                  <a:schemeClr val="bg1"/>
                </a:solidFill>
                <a:ea typeface="+mj-ea"/>
                <a:cs typeface="+mj-cs"/>
              </a:endParaRPr>
            </a:p>
          </p:txBody>
        </p:sp>
      </p:grpSp>
      <p:grpSp>
        <p:nvGrpSpPr>
          <p:cNvPr id="28" name="Group 27">
            <a:extLst>
              <a:ext uri="{FF2B5EF4-FFF2-40B4-BE49-F238E27FC236}">
                <a16:creationId xmlns:a16="http://schemas.microsoft.com/office/drawing/2014/main" id="{21153312-9945-4534-8657-E9018F3F992D}"/>
              </a:ext>
            </a:extLst>
          </p:cNvPr>
          <p:cNvGrpSpPr>
            <a:grpSpLocks/>
          </p:cNvGrpSpPr>
          <p:nvPr/>
        </p:nvGrpSpPr>
        <p:grpSpPr>
          <a:xfrm>
            <a:off x="5537713" y="4834885"/>
            <a:ext cx="6114967" cy="369332"/>
            <a:chOff x="5537713" y="3834510"/>
            <a:chExt cx="6114967" cy="369332"/>
          </a:xfrm>
        </p:grpSpPr>
        <p:sp>
          <p:nvSpPr>
            <p:cNvPr id="29" name="TextBox 28">
              <a:extLst>
                <a:ext uri="{FF2B5EF4-FFF2-40B4-BE49-F238E27FC236}">
                  <a16:creationId xmlns:a16="http://schemas.microsoft.com/office/drawing/2014/main" id="{1665EDCD-A09F-486A-B2C0-6A4C8899DBE1}"/>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b="1">
                  <a:solidFill>
                    <a:srgbClr val="2270B8"/>
                  </a:solidFill>
                  <a:cs typeface="Arial"/>
                </a:rPr>
                <a:t>Démarche pour lancer le projet</a:t>
              </a:r>
            </a:p>
          </p:txBody>
        </p:sp>
        <p:sp>
          <p:nvSpPr>
            <p:cNvPr id="30" name="Rectangle 29">
              <a:extLst>
                <a:ext uri="{FF2B5EF4-FFF2-40B4-BE49-F238E27FC236}">
                  <a16:creationId xmlns:a16="http://schemas.microsoft.com/office/drawing/2014/main" id="{E8BB9E1B-42C4-4CEB-907C-783B00F86A61}"/>
                </a:ext>
              </a:extLst>
            </p:cNvPr>
            <p:cNvSpPr>
              <a:spLocks/>
            </p:cNvSpPr>
            <p:nvPr/>
          </p:nvSpPr>
          <p:spPr>
            <a:xfrm>
              <a:off x="5537713" y="3834510"/>
              <a:ext cx="360000" cy="360000"/>
            </a:xfrm>
            <a:prstGeom prst="rect">
              <a:avLst/>
            </a:prstGeom>
            <a:solidFill>
              <a:srgbClr val="2270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4</a:t>
              </a:r>
              <a:endParaRPr lang="fr-FR" b="1">
                <a:solidFill>
                  <a:schemeClr val="bg1"/>
                </a:solidFill>
                <a:ea typeface="+mj-ea"/>
                <a:cs typeface="+mj-cs"/>
              </a:endParaRPr>
            </a:p>
          </p:txBody>
        </p:sp>
      </p:grpSp>
      <p:grpSp>
        <p:nvGrpSpPr>
          <p:cNvPr id="31" name="Group 30">
            <a:extLst>
              <a:ext uri="{FF2B5EF4-FFF2-40B4-BE49-F238E27FC236}">
                <a16:creationId xmlns:a16="http://schemas.microsoft.com/office/drawing/2014/main" id="{4993A181-E3EC-49D0-8B74-9A37EA0888CB}"/>
              </a:ext>
            </a:extLst>
          </p:cNvPr>
          <p:cNvGrpSpPr>
            <a:grpSpLocks/>
          </p:cNvGrpSpPr>
          <p:nvPr/>
        </p:nvGrpSpPr>
        <p:grpSpPr>
          <a:xfrm>
            <a:off x="5537713" y="5600217"/>
            <a:ext cx="6114967" cy="369332"/>
            <a:chOff x="5537713" y="3834510"/>
            <a:chExt cx="6114967" cy="369332"/>
          </a:xfrm>
        </p:grpSpPr>
        <p:sp>
          <p:nvSpPr>
            <p:cNvPr id="32" name="TextBox 31">
              <a:extLst>
                <a:ext uri="{FF2B5EF4-FFF2-40B4-BE49-F238E27FC236}">
                  <a16:creationId xmlns:a16="http://schemas.microsoft.com/office/drawing/2014/main" id="{B7921219-E2E1-4BEF-B4C2-C150232CBFFC}"/>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en-US">
                  <a:solidFill>
                    <a:schemeClr val="tx1">
                      <a:lumMod val="75000"/>
                      <a:lumOff val="25000"/>
                    </a:schemeClr>
                  </a:solidFill>
                  <a:cs typeface="Arial"/>
                </a:rPr>
                <a:t>Q</a:t>
              </a:r>
              <a:r>
                <a:rPr lang="fr-FR">
                  <a:solidFill>
                    <a:schemeClr val="tx1">
                      <a:lumMod val="75000"/>
                      <a:lumOff val="25000"/>
                    </a:schemeClr>
                  </a:solidFill>
                  <a:cs typeface="Arial"/>
                </a:rPr>
                <a:t>uestions fréquentes</a:t>
              </a:r>
              <a:endParaRPr lang="fr-FR" sz="1800">
                <a:solidFill>
                  <a:schemeClr val="tx1">
                    <a:lumMod val="75000"/>
                    <a:lumOff val="25000"/>
                  </a:schemeClr>
                </a:solidFill>
                <a:cs typeface="Arial"/>
              </a:endParaRPr>
            </a:p>
          </p:txBody>
        </p:sp>
        <p:sp>
          <p:nvSpPr>
            <p:cNvPr id="33" name="Rectangle 32">
              <a:extLst>
                <a:ext uri="{FF2B5EF4-FFF2-40B4-BE49-F238E27FC236}">
                  <a16:creationId xmlns:a16="http://schemas.microsoft.com/office/drawing/2014/main" id="{C0AF6FD9-E124-432D-8F89-B6A58E5CD383}"/>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5</a:t>
              </a:r>
              <a:endParaRPr lang="fr-FR" b="1">
                <a:solidFill>
                  <a:schemeClr val="bg1"/>
                </a:solidFill>
                <a:ea typeface="+mj-ea"/>
                <a:cs typeface="+mj-cs"/>
              </a:endParaRPr>
            </a:p>
          </p:txBody>
        </p:sp>
      </p:grpSp>
      <p:grpSp>
        <p:nvGrpSpPr>
          <p:cNvPr id="19" name="Group 18">
            <a:extLst>
              <a:ext uri="{FF2B5EF4-FFF2-40B4-BE49-F238E27FC236}">
                <a16:creationId xmlns:a16="http://schemas.microsoft.com/office/drawing/2014/main" id="{034E1CCF-31A1-421D-8701-BF94E42D98A9}"/>
              </a:ext>
            </a:extLst>
          </p:cNvPr>
          <p:cNvGrpSpPr/>
          <p:nvPr/>
        </p:nvGrpSpPr>
        <p:grpSpPr>
          <a:xfrm>
            <a:off x="5533050" y="2328871"/>
            <a:ext cx="6119630" cy="369332"/>
            <a:chOff x="5533050" y="2328871"/>
            <a:chExt cx="6119630" cy="369332"/>
          </a:xfrm>
        </p:grpSpPr>
        <p:sp>
          <p:nvSpPr>
            <p:cNvPr id="20" name="TextBox 19">
              <a:extLst>
                <a:ext uri="{FF2B5EF4-FFF2-40B4-BE49-F238E27FC236}">
                  <a16:creationId xmlns:a16="http://schemas.microsoft.com/office/drawing/2014/main" id="{148FCFE6-3EEF-418B-9BF3-7748AD81D351}"/>
                </a:ext>
              </a:extLst>
            </p:cNvPr>
            <p:cNvSpPr txBox="1">
              <a:spLocks/>
            </p:cNvSpPr>
            <p:nvPr/>
          </p:nvSpPr>
          <p:spPr>
            <a:xfrm>
              <a:off x="6180478" y="2328871"/>
              <a:ext cx="5472202" cy="369332"/>
            </a:xfrm>
            <a:prstGeom prst="rect">
              <a:avLst/>
            </a:prstGeom>
            <a:noFill/>
            <a:ln w="6350">
              <a:noFill/>
              <a:miter lim="800000"/>
            </a:ln>
          </p:spPr>
          <p:txBody>
            <a:bodyPr wrap="square" lIns="91440" tIns="45720" rIns="91440" bIns="45720" anchor="t">
              <a:spAutoFit/>
            </a:bodyPr>
            <a:lstStyle/>
            <a:p>
              <a:pPr algn="just">
                <a:spcAft>
                  <a:spcPts val="300"/>
                </a:spcAft>
              </a:pPr>
              <a:r>
                <a:rPr lang="fr-FR" sz="1800">
                  <a:solidFill>
                    <a:schemeClr val="tx1">
                      <a:lumMod val="75000"/>
                      <a:lumOff val="25000"/>
                    </a:schemeClr>
                  </a:solidFill>
                  <a:cs typeface="Arial"/>
                </a:rPr>
                <a:t>Rappel d’éléments de contexte</a:t>
              </a:r>
            </a:p>
          </p:txBody>
        </p:sp>
        <p:sp>
          <p:nvSpPr>
            <p:cNvPr id="34" name="Rectangle 33">
              <a:extLst>
                <a:ext uri="{FF2B5EF4-FFF2-40B4-BE49-F238E27FC236}">
                  <a16:creationId xmlns:a16="http://schemas.microsoft.com/office/drawing/2014/main" id="{74F58580-78F8-418C-B4CD-18D8C11D0E69}"/>
                </a:ext>
              </a:extLst>
            </p:cNvPr>
            <p:cNvSpPr>
              <a:spLocks/>
            </p:cNvSpPr>
            <p:nvPr/>
          </p:nvSpPr>
          <p:spPr>
            <a:xfrm>
              <a:off x="5533050" y="2333537"/>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1</a:t>
              </a:r>
              <a:endParaRPr lang="fr-FR" b="1">
                <a:solidFill>
                  <a:schemeClr val="bg1"/>
                </a:solidFill>
                <a:ea typeface="+mj-ea"/>
                <a:cs typeface="+mj-cs"/>
              </a:endParaRPr>
            </a:p>
          </p:txBody>
        </p:sp>
      </p:grpSp>
    </p:spTree>
    <p:extLst>
      <p:ext uri="{BB962C8B-B14F-4D97-AF65-F5344CB8AC3E}">
        <p14:creationId xmlns:p14="http://schemas.microsoft.com/office/powerpoint/2010/main" val="31488464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09"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228758" y="97328"/>
            <a:ext cx="6291210" cy="720008"/>
          </a:xfrm>
        </p:spPr>
        <p:txBody>
          <a:bodyPr vert="horz">
            <a:noAutofit/>
          </a:bodyPr>
          <a:lstStyle/>
          <a:p>
            <a:r>
              <a:rPr lang="en-US" sz="2400"/>
              <a:t>Pour les DSI : les </a:t>
            </a:r>
            <a:r>
              <a:rPr lang="en-US" sz="2400" err="1"/>
              <a:t>prérequis</a:t>
            </a:r>
            <a:r>
              <a:rPr lang="en-US" sz="2400"/>
              <a:t> techniques</a:t>
            </a:r>
            <a:endParaRPr lang="en-US" sz="2400">
              <a:cs typeface="Arial"/>
            </a:endParaRPr>
          </a:p>
        </p:txBody>
      </p:sp>
      <p:sp>
        <p:nvSpPr>
          <p:cNvPr id="3" name="Arrow: Pentagon 2">
            <a:extLst>
              <a:ext uri="{FF2B5EF4-FFF2-40B4-BE49-F238E27FC236}">
                <a16:creationId xmlns:a16="http://schemas.microsoft.com/office/drawing/2014/main" id="{116715D2-0964-47AE-BAEB-612C6CEBB494}"/>
              </a:ext>
            </a:extLst>
          </p:cNvPr>
          <p:cNvSpPr>
            <a:spLocks/>
          </p:cNvSpPr>
          <p:nvPr/>
        </p:nvSpPr>
        <p:spPr>
          <a:xfrm rot="5400000">
            <a:off x="1900757" y="-387983"/>
            <a:ext cx="793318" cy="3541923"/>
          </a:xfrm>
          <a:prstGeom prst="homePlate">
            <a:avLst>
              <a:gd name="adj" fmla="val 27587"/>
            </a:avLst>
          </a:prstGeom>
          <a:solidFill>
            <a:srgbClr val="006AB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US" sz="1600">
                <a:solidFill>
                  <a:schemeClr val="bg1"/>
                </a:solidFill>
              </a:rPr>
              <a:t>Disposer et </a:t>
            </a:r>
            <a:r>
              <a:rPr lang="en-US" sz="1600" err="1">
                <a:solidFill>
                  <a:schemeClr val="bg1"/>
                </a:solidFill>
              </a:rPr>
              <a:t>déployer</a:t>
            </a:r>
            <a:r>
              <a:rPr lang="en-US" sz="1600">
                <a:solidFill>
                  <a:schemeClr val="bg1"/>
                </a:solidFill>
              </a:rPr>
              <a:t> </a:t>
            </a:r>
            <a:r>
              <a:rPr lang="en-US" sz="1600" err="1">
                <a:solidFill>
                  <a:schemeClr val="bg1"/>
                </a:solidFill>
              </a:rPr>
              <a:t>une</a:t>
            </a:r>
            <a:r>
              <a:rPr lang="en-US" sz="1600">
                <a:solidFill>
                  <a:schemeClr val="bg1"/>
                </a:solidFill>
              </a:rPr>
              <a:t> </a:t>
            </a:r>
            <a:r>
              <a:rPr lang="en-US" sz="1600" err="1">
                <a:solidFill>
                  <a:schemeClr val="bg1"/>
                </a:solidFill>
              </a:rPr>
              <a:t>messagerie</a:t>
            </a:r>
            <a:r>
              <a:rPr lang="en-US" sz="1600">
                <a:solidFill>
                  <a:schemeClr val="bg1"/>
                </a:solidFill>
              </a:rPr>
              <a:t> </a:t>
            </a:r>
            <a:r>
              <a:rPr lang="en-US" sz="1600" err="1">
                <a:solidFill>
                  <a:schemeClr val="bg1"/>
                </a:solidFill>
              </a:rPr>
              <a:t>sécurisée</a:t>
            </a:r>
            <a:r>
              <a:rPr lang="en-US" sz="1600">
                <a:solidFill>
                  <a:schemeClr val="bg1"/>
                </a:solidFill>
              </a:rPr>
              <a:t> de </a:t>
            </a:r>
            <a:r>
              <a:rPr lang="en-US" sz="1600" err="1">
                <a:solidFill>
                  <a:schemeClr val="bg1"/>
                </a:solidFill>
              </a:rPr>
              <a:t>santé</a:t>
            </a:r>
            <a:r>
              <a:rPr lang="en-US" sz="1600">
                <a:solidFill>
                  <a:schemeClr val="bg1"/>
                </a:solidFill>
              </a:rPr>
              <a:t> </a:t>
            </a:r>
            <a:r>
              <a:rPr lang="en-US" sz="1600" err="1">
                <a:solidFill>
                  <a:schemeClr val="bg1"/>
                </a:solidFill>
              </a:rPr>
              <a:t>MSSanté</a:t>
            </a:r>
            <a:r>
              <a:rPr lang="en-US" sz="1600">
                <a:solidFill>
                  <a:schemeClr val="bg1"/>
                </a:solidFill>
              </a:rPr>
              <a:t> au sein de </a:t>
            </a:r>
            <a:r>
              <a:rPr lang="en-US" sz="1600" err="1">
                <a:solidFill>
                  <a:schemeClr val="bg1"/>
                </a:solidFill>
              </a:rPr>
              <a:t>l'établissement</a:t>
            </a:r>
            <a:endParaRPr lang="en-US" sz="1600">
              <a:solidFill>
                <a:schemeClr val="bg1"/>
              </a:solidFill>
              <a:cs typeface="Arial"/>
            </a:endParaRPr>
          </a:p>
        </p:txBody>
      </p:sp>
      <p:sp>
        <p:nvSpPr>
          <p:cNvPr id="9" name="Arrow: Pentagon 8">
            <a:extLst>
              <a:ext uri="{FF2B5EF4-FFF2-40B4-BE49-F238E27FC236}">
                <a16:creationId xmlns:a16="http://schemas.microsoft.com/office/drawing/2014/main" id="{B0A20BDA-BED3-4F5D-BD08-96AF766DE5EC}"/>
              </a:ext>
            </a:extLst>
          </p:cNvPr>
          <p:cNvSpPr>
            <a:spLocks/>
          </p:cNvSpPr>
          <p:nvPr/>
        </p:nvSpPr>
        <p:spPr>
          <a:xfrm rot="5400000">
            <a:off x="5717001" y="-387981"/>
            <a:ext cx="793315" cy="3541923"/>
          </a:xfrm>
          <a:prstGeom prst="homePlate">
            <a:avLst>
              <a:gd name="adj" fmla="val 27587"/>
            </a:avLst>
          </a:prstGeom>
          <a:solidFill>
            <a:srgbClr val="006AB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a:solidFill>
                  <a:schemeClr val="bg1"/>
                </a:solidFill>
              </a:rPr>
              <a:t>Disposer de l’INS du patient pour pouvoir lui écrire</a:t>
            </a:r>
            <a:endParaRPr lang="fr-FR" sz="1600">
              <a:solidFill>
                <a:schemeClr val="bg1"/>
              </a:solidFill>
            </a:endParaRPr>
          </a:p>
        </p:txBody>
      </p:sp>
      <p:sp>
        <p:nvSpPr>
          <p:cNvPr id="10" name="Arrow: Pentagon 9">
            <a:extLst>
              <a:ext uri="{FF2B5EF4-FFF2-40B4-BE49-F238E27FC236}">
                <a16:creationId xmlns:a16="http://schemas.microsoft.com/office/drawing/2014/main" id="{A68AFB9C-1F8E-458A-B193-0B08A2ED2422}"/>
              </a:ext>
            </a:extLst>
          </p:cNvPr>
          <p:cNvSpPr>
            <a:spLocks/>
          </p:cNvSpPr>
          <p:nvPr/>
        </p:nvSpPr>
        <p:spPr>
          <a:xfrm rot="5400000">
            <a:off x="9533245" y="-387982"/>
            <a:ext cx="793316" cy="3541923"/>
          </a:xfrm>
          <a:prstGeom prst="homePlate">
            <a:avLst>
              <a:gd name="adj" fmla="val 27587"/>
            </a:avLst>
          </a:prstGeom>
          <a:solidFill>
            <a:srgbClr val="006AB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US" sz="1600">
                <a:solidFill>
                  <a:schemeClr val="bg1"/>
                </a:solidFill>
              </a:rPr>
              <a:t>Disposer de </a:t>
            </a:r>
            <a:r>
              <a:rPr lang="en-US" sz="1600" err="1">
                <a:solidFill>
                  <a:schemeClr val="bg1"/>
                </a:solidFill>
              </a:rPr>
              <a:t>certificats</a:t>
            </a:r>
            <a:r>
              <a:rPr lang="en-US" sz="1600">
                <a:solidFill>
                  <a:schemeClr val="bg1"/>
                </a:solidFill>
              </a:rPr>
              <a:t> </a:t>
            </a:r>
            <a:r>
              <a:rPr lang="en-US" sz="1600" err="1">
                <a:solidFill>
                  <a:schemeClr val="bg1"/>
                </a:solidFill>
              </a:rPr>
              <a:t>d'authentification</a:t>
            </a:r>
            <a:r>
              <a:rPr lang="en-US" sz="1600">
                <a:solidFill>
                  <a:schemeClr val="bg1"/>
                </a:solidFill>
              </a:rPr>
              <a:t> pour les envois au DMP</a:t>
            </a:r>
            <a:endParaRPr lang="en-US" sz="1600">
              <a:solidFill>
                <a:schemeClr val="bg1"/>
              </a:solidFill>
              <a:cs typeface="Arial"/>
            </a:endParaRPr>
          </a:p>
        </p:txBody>
      </p:sp>
      <p:sp>
        <p:nvSpPr>
          <p:cNvPr id="11" name="Rectangle 10">
            <a:extLst>
              <a:ext uri="{FF2B5EF4-FFF2-40B4-BE49-F238E27FC236}">
                <a16:creationId xmlns:a16="http://schemas.microsoft.com/office/drawing/2014/main" id="{DE369588-473B-4A35-B2B5-A47404D3ECAA}"/>
              </a:ext>
            </a:extLst>
          </p:cNvPr>
          <p:cNvSpPr>
            <a:spLocks/>
          </p:cNvSpPr>
          <p:nvPr/>
        </p:nvSpPr>
        <p:spPr>
          <a:xfrm>
            <a:off x="526455" y="1798367"/>
            <a:ext cx="1299871" cy="44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600">
                <a:solidFill>
                  <a:schemeClr val="tx1">
                    <a:lumMod val="75000"/>
                    <a:lumOff val="25000"/>
                  </a:schemeClr>
                </a:solidFill>
              </a:rPr>
              <a:t>Si </a:t>
            </a:r>
            <a:r>
              <a:rPr lang="fr-FR" sz="1600" b="1">
                <a:solidFill>
                  <a:srgbClr val="D60951"/>
                </a:solidFill>
              </a:rPr>
              <a:t>OUI</a:t>
            </a:r>
            <a:endParaRPr lang="fr-FR" sz="1600" b="1">
              <a:solidFill>
                <a:srgbClr val="D60951"/>
              </a:solidFill>
              <a:cs typeface="Arial"/>
            </a:endParaRPr>
          </a:p>
        </p:txBody>
      </p:sp>
      <p:sp>
        <p:nvSpPr>
          <p:cNvPr id="12" name="Rectangle 11">
            <a:extLst>
              <a:ext uri="{FF2B5EF4-FFF2-40B4-BE49-F238E27FC236}">
                <a16:creationId xmlns:a16="http://schemas.microsoft.com/office/drawing/2014/main" id="{62EC34E2-CEA3-44E2-9F3D-32D98F57F5FC}"/>
              </a:ext>
            </a:extLst>
          </p:cNvPr>
          <p:cNvSpPr>
            <a:spLocks/>
          </p:cNvSpPr>
          <p:nvPr/>
        </p:nvSpPr>
        <p:spPr>
          <a:xfrm>
            <a:off x="526455" y="2182415"/>
            <a:ext cx="1299871" cy="44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600">
                <a:solidFill>
                  <a:schemeClr val="tx1">
                    <a:lumMod val="75000"/>
                    <a:lumOff val="25000"/>
                  </a:schemeClr>
                </a:solidFill>
              </a:rPr>
              <a:t>Si </a:t>
            </a:r>
            <a:r>
              <a:rPr lang="fr-FR" sz="1600" b="1">
                <a:solidFill>
                  <a:srgbClr val="D60951"/>
                </a:solidFill>
              </a:rPr>
              <a:t>NON</a:t>
            </a:r>
            <a:endParaRPr lang="fr-FR" sz="1600" b="1">
              <a:solidFill>
                <a:srgbClr val="D60951"/>
              </a:solidFill>
              <a:cs typeface="Arial"/>
            </a:endParaRPr>
          </a:p>
        </p:txBody>
      </p:sp>
      <p:pic>
        <p:nvPicPr>
          <p:cNvPr id="14" name="Graphic 13" descr="Badge Tick1 with solid fill">
            <a:extLst>
              <a:ext uri="{FF2B5EF4-FFF2-40B4-BE49-F238E27FC236}">
                <a16:creationId xmlns:a16="http://schemas.microsoft.com/office/drawing/2014/main" id="{C1714399-CE16-4448-8D57-8752D6BE7D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5274" y="1753009"/>
            <a:ext cx="540000" cy="540000"/>
          </a:xfrm>
          <a:prstGeom prst="rect">
            <a:avLst/>
          </a:prstGeom>
        </p:spPr>
      </p:pic>
      <p:pic>
        <p:nvPicPr>
          <p:cNvPr id="20" name="Graphic 19" descr="Arrow Right with solid fill">
            <a:extLst>
              <a:ext uri="{FF2B5EF4-FFF2-40B4-BE49-F238E27FC236}">
                <a16:creationId xmlns:a16="http://schemas.microsoft.com/office/drawing/2014/main" id="{9D89719A-1C8F-41D8-AAF2-2EA8DD58B8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76875" y="1753009"/>
            <a:ext cx="540000" cy="540000"/>
          </a:xfrm>
          <a:prstGeom prst="rect">
            <a:avLst/>
          </a:prstGeom>
        </p:spPr>
      </p:pic>
      <p:pic>
        <p:nvPicPr>
          <p:cNvPr id="22" name="Graphic 21" descr="Line arrow: Clockwise curve with solid fill">
            <a:extLst>
              <a:ext uri="{FF2B5EF4-FFF2-40B4-BE49-F238E27FC236}">
                <a16:creationId xmlns:a16="http://schemas.microsoft.com/office/drawing/2014/main" id="{49C7D266-0423-40ED-9589-4E46993F3F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flipV="1">
            <a:off x="1625091" y="2310984"/>
            <a:ext cx="434351" cy="434351"/>
          </a:xfrm>
          <a:prstGeom prst="rect">
            <a:avLst/>
          </a:prstGeom>
        </p:spPr>
      </p:pic>
      <p:sp>
        <p:nvSpPr>
          <p:cNvPr id="24" name="Rectangle 23">
            <a:extLst>
              <a:ext uri="{FF2B5EF4-FFF2-40B4-BE49-F238E27FC236}">
                <a16:creationId xmlns:a16="http://schemas.microsoft.com/office/drawing/2014/main" id="{8DA2AB7D-74C9-4331-A1DB-B7AA08DA5ECA}"/>
              </a:ext>
            </a:extLst>
          </p:cNvPr>
          <p:cNvSpPr>
            <a:spLocks/>
          </p:cNvSpPr>
          <p:nvPr/>
        </p:nvSpPr>
        <p:spPr>
          <a:xfrm>
            <a:off x="505132" y="2598317"/>
            <a:ext cx="3458561" cy="1039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fr-FR" sz="1400">
                <a:solidFill>
                  <a:schemeClr val="tx1">
                    <a:lumMod val="75000"/>
                    <a:lumOff val="25000"/>
                  </a:schemeClr>
                </a:solidFill>
              </a:rPr>
              <a:t>Plusieurs opérateurs existent.</a:t>
            </a:r>
            <a:endParaRPr lang="fr-FR">
              <a:solidFill>
                <a:schemeClr val="tx1">
                  <a:lumMod val="75000"/>
                  <a:lumOff val="25000"/>
                </a:schemeClr>
              </a:solidFill>
            </a:endParaRPr>
          </a:p>
          <a:p>
            <a:pPr marL="285750" indent="-285750" algn="just">
              <a:spcAft>
                <a:spcPts val="600"/>
              </a:spcAft>
              <a:buFont typeface="Arial" panose="020B0604020202020204" pitchFamily="34" charset="0"/>
              <a:buChar char="•"/>
            </a:pPr>
            <a:r>
              <a:rPr lang="fr-FR" sz="1400">
                <a:solidFill>
                  <a:schemeClr val="tx1">
                    <a:lumMod val="75000"/>
                    <a:lumOff val="25000"/>
                  </a:schemeClr>
                </a:solidFill>
              </a:rPr>
              <a:t>Il s'agit d'un projet technique mené par la DSI de l’établissement, qui peut contractualiser avec un opérateur de messagerie ou devenir lui-même opérateur.</a:t>
            </a:r>
            <a:endParaRPr lang="fr-FR" sz="1400">
              <a:solidFill>
                <a:schemeClr val="tx1">
                  <a:lumMod val="75000"/>
                  <a:lumOff val="25000"/>
                </a:schemeClr>
              </a:solidFill>
              <a:cs typeface="Arial"/>
            </a:endParaRPr>
          </a:p>
          <a:p>
            <a:pPr marL="285750" indent="-285750" algn="just">
              <a:spcAft>
                <a:spcPts val="600"/>
              </a:spcAft>
              <a:buFont typeface="Arial" panose="020B0604020202020204" pitchFamily="34" charset="0"/>
              <a:buChar char="•"/>
            </a:pPr>
            <a:r>
              <a:rPr lang="fr-FR" sz="1400" b="1">
                <a:solidFill>
                  <a:schemeClr val="tx1">
                    <a:lumMod val="75000"/>
                    <a:lumOff val="25000"/>
                  </a:schemeClr>
                </a:solidFill>
                <a:cs typeface="Arial"/>
              </a:rPr>
              <a:t>Il est impératif de définir la liste des boites aux lettres correspondant à l’organisation retenue par l’établissement, notamment les boites organisationnelles.</a:t>
            </a:r>
          </a:p>
        </p:txBody>
      </p:sp>
      <p:sp>
        <p:nvSpPr>
          <p:cNvPr id="25" name="Rectangle 24">
            <a:extLst>
              <a:ext uri="{FF2B5EF4-FFF2-40B4-BE49-F238E27FC236}">
                <a16:creationId xmlns:a16="http://schemas.microsoft.com/office/drawing/2014/main" id="{17DFAC03-3E5D-48C9-BD8E-D4C3FE8ADDF5}"/>
              </a:ext>
            </a:extLst>
          </p:cNvPr>
          <p:cNvSpPr>
            <a:spLocks/>
          </p:cNvSpPr>
          <p:nvPr/>
        </p:nvSpPr>
        <p:spPr>
          <a:xfrm>
            <a:off x="4956195" y="1913396"/>
            <a:ext cx="2938592" cy="747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lgn="just"/>
            <a:r>
              <a:rPr lang="en-US" sz="1400">
                <a:solidFill>
                  <a:schemeClr val="tx1">
                    <a:lumMod val="75000"/>
                    <a:lumOff val="25000"/>
                  </a:schemeClr>
                </a:solidFill>
                <a:cs typeface="Arial"/>
              </a:rPr>
              <a:t>L</a:t>
            </a:r>
            <a:r>
              <a:rPr lang="fr-FR" sz="1400">
                <a:solidFill>
                  <a:schemeClr val="tx1">
                    <a:lumMod val="75000"/>
                    <a:lumOff val="25000"/>
                  </a:schemeClr>
                </a:solidFill>
                <a:cs typeface="Arial"/>
              </a:rPr>
              <a:t>e matricule INS est constitué du NIR ou NIA et d’une clé de contrôle. Il comporte 15 caractères </a:t>
            </a:r>
            <a:r>
              <a:rPr lang="fr-FR" sz="1400" err="1">
                <a:solidFill>
                  <a:schemeClr val="tx1">
                    <a:lumMod val="75000"/>
                    <a:lumOff val="25000"/>
                  </a:schemeClr>
                </a:solidFill>
                <a:cs typeface="Arial"/>
              </a:rPr>
              <a:t>alpha-numériques</a:t>
            </a:r>
            <a:r>
              <a:rPr lang="fr-FR" sz="1400">
                <a:solidFill>
                  <a:schemeClr val="tx1">
                    <a:lumMod val="75000"/>
                    <a:lumOff val="25000"/>
                  </a:schemeClr>
                </a:solidFill>
                <a:cs typeface="Arial"/>
              </a:rPr>
              <a:t>.</a:t>
            </a:r>
          </a:p>
        </p:txBody>
      </p:sp>
      <p:sp>
        <p:nvSpPr>
          <p:cNvPr id="29" name="Rectangle 28">
            <a:extLst>
              <a:ext uri="{FF2B5EF4-FFF2-40B4-BE49-F238E27FC236}">
                <a16:creationId xmlns:a16="http://schemas.microsoft.com/office/drawing/2014/main" id="{0E715D5F-77BB-4896-8E7E-A777EA640501}"/>
              </a:ext>
            </a:extLst>
          </p:cNvPr>
          <p:cNvSpPr>
            <a:spLocks/>
          </p:cNvSpPr>
          <p:nvPr/>
        </p:nvSpPr>
        <p:spPr>
          <a:xfrm>
            <a:off x="8184203" y="1966780"/>
            <a:ext cx="3692836" cy="1266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spcAft>
                <a:spcPts val="600"/>
              </a:spcAft>
            </a:pPr>
            <a:r>
              <a:rPr lang="en-US" sz="1600" b="1">
                <a:solidFill>
                  <a:srgbClr val="0C419A"/>
                </a:solidFill>
                <a:cs typeface="Arial"/>
              </a:rPr>
              <a:t>Les envois de documents au DMP </a:t>
            </a:r>
            <a:r>
              <a:rPr lang="en-US" sz="1600" b="1" err="1">
                <a:solidFill>
                  <a:srgbClr val="0C419A"/>
                </a:solidFill>
                <a:cs typeface="Arial"/>
              </a:rPr>
              <a:t>nécessitent</a:t>
            </a:r>
            <a:r>
              <a:rPr lang="en-US" sz="1600" b="1">
                <a:solidFill>
                  <a:srgbClr val="0C419A"/>
                </a:solidFill>
                <a:cs typeface="Arial"/>
              </a:rPr>
              <a:t> </a:t>
            </a:r>
            <a:r>
              <a:rPr lang="en-US" sz="1600" b="1" err="1">
                <a:solidFill>
                  <a:srgbClr val="0C419A"/>
                </a:solidFill>
                <a:cs typeface="Arial"/>
              </a:rPr>
              <a:t>l'installation</a:t>
            </a:r>
            <a:r>
              <a:rPr lang="en-US" sz="1600" b="1">
                <a:solidFill>
                  <a:srgbClr val="0C419A"/>
                </a:solidFill>
                <a:cs typeface="Arial"/>
              </a:rPr>
              <a:t> de </a:t>
            </a:r>
            <a:r>
              <a:rPr lang="en-US" sz="1600" b="1" err="1">
                <a:solidFill>
                  <a:srgbClr val="0C419A"/>
                </a:solidFill>
                <a:cs typeface="Arial"/>
              </a:rPr>
              <a:t>certificats</a:t>
            </a:r>
            <a:r>
              <a:rPr lang="en-US" sz="1600" b="1">
                <a:solidFill>
                  <a:srgbClr val="0C419A"/>
                </a:solidFill>
                <a:cs typeface="Arial"/>
              </a:rPr>
              <a:t> </a:t>
            </a:r>
            <a:r>
              <a:rPr lang="en-US" sz="1600" b="1" err="1">
                <a:solidFill>
                  <a:srgbClr val="0C419A"/>
                </a:solidFill>
                <a:cs typeface="Arial"/>
              </a:rPr>
              <a:t>permettant</a:t>
            </a:r>
            <a:r>
              <a:rPr lang="en-US" sz="1600" b="1">
                <a:solidFill>
                  <a:srgbClr val="0C419A"/>
                </a:solidFill>
                <a:cs typeface="Arial"/>
              </a:rPr>
              <a:t> </a:t>
            </a:r>
            <a:r>
              <a:rPr lang="en-US" sz="1600" b="1" err="1">
                <a:solidFill>
                  <a:srgbClr val="0C419A"/>
                </a:solidFill>
                <a:cs typeface="Arial"/>
              </a:rPr>
              <a:t>d'identifier</a:t>
            </a:r>
            <a:r>
              <a:rPr lang="en-US" sz="1600" b="1">
                <a:solidFill>
                  <a:srgbClr val="0C419A"/>
                </a:solidFill>
                <a:cs typeface="Arial"/>
              </a:rPr>
              <a:t> la structure </a:t>
            </a:r>
            <a:r>
              <a:rPr lang="en-US" sz="1600" b="1" err="1">
                <a:solidFill>
                  <a:srgbClr val="0C419A"/>
                </a:solidFill>
                <a:cs typeface="Arial"/>
              </a:rPr>
              <a:t>émettrice</a:t>
            </a:r>
            <a:r>
              <a:rPr lang="en-US" sz="1600" b="1">
                <a:solidFill>
                  <a:srgbClr val="0C419A"/>
                </a:solidFill>
                <a:cs typeface="Arial"/>
              </a:rPr>
              <a:t>.</a:t>
            </a:r>
            <a:endParaRPr lang="en-US">
              <a:solidFill>
                <a:srgbClr val="0C419A"/>
              </a:solidFill>
              <a:cs typeface="Arial"/>
            </a:endParaRPr>
          </a:p>
        </p:txBody>
      </p:sp>
      <p:sp>
        <p:nvSpPr>
          <p:cNvPr id="30" name="Rectangle 29">
            <a:extLst>
              <a:ext uri="{FF2B5EF4-FFF2-40B4-BE49-F238E27FC236}">
                <a16:creationId xmlns:a16="http://schemas.microsoft.com/office/drawing/2014/main" id="{CD52F700-722A-45F8-A063-567ABE84AC20}"/>
              </a:ext>
            </a:extLst>
          </p:cNvPr>
          <p:cNvSpPr>
            <a:spLocks/>
          </p:cNvSpPr>
          <p:nvPr/>
        </p:nvSpPr>
        <p:spPr>
          <a:xfrm>
            <a:off x="8792592" y="3395267"/>
            <a:ext cx="3084447" cy="1883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just"/>
            <a:r>
              <a:rPr lang="fr-FR" sz="1400">
                <a:solidFill>
                  <a:schemeClr val="tx1">
                    <a:lumMod val="75000"/>
                    <a:lumOff val="25000"/>
                  </a:schemeClr>
                </a:solidFill>
              </a:rPr>
              <a:t>Il est </a:t>
            </a:r>
            <a:r>
              <a:rPr lang="fr-FR" sz="1400">
                <a:solidFill>
                  <a:schemeClr val="tx1">
                    <a:lumMod val="75000"/>
                    <a:lumOff val="25000"/>
                  </a:schemeClr>
                </a:solidFill>
                <a:cs typeface="Arial"/>
              </a:rPr>
              <a:t>nécessaire </a:t>
            </a:r>
            <a:r>
              <a:rPr lang="fr-FR" sz="1400">
                <a:solidFill>
                  <a:schemeClr val="tx1">
                    <a:lumMod val="75000"/>
                    <a:lumOff val="25000"/>
                  </a:schemeClr>
                </a:solidFill>
              </a:rPr>
              <a:t>de </a:t>
            </a:r>
            <a:r>
              <a:rPr lang="fr-FR" sz="1400">
                <a:solidFill>
                  <a:schemeClr val="tx1">
                    <a:lumMod val="75000"/>
                    <a:lumOff val="25000"/>
                  </a:schemeClr>
                </a:solidFill>
                <a:cs typeface="Arial"/>
              </a:rPr>
              <a:t>contractualiser avec l'ANS et de désigner un ou plusieurs Administrateurs Techniques.</a:t>
            </a:r>
            <a:endParaRPr lang="en-US" sz="1400">
              <a:solidFill>
                <a:schemeClr val="tx1">
                  <a:lumMod val="75000"/>
                  <a:lumOff val="25000"/>
                </a:schemeClr>
              </a:solidFill>
              <a:cs typeface="Arial"/>
            </a:endParaRPr>
          </a:p>
          <a:p>
            <a:pPr algn="just"/>
            <a:r>
              <a:rPr lang="fr-FR" sz="1400">
                <a:solidFill>
                  <a:schemeClr val="tx1">
                    <a:lumMod val="75000"/>
                    <a:lumOff val="25000"/>
                  </a:schemeClr>
                </a:solidFill>
                <a:cs typeface="Arial"/>
              </a:rPr>
              <a:t>Ce sont ces administrateurs qui téléchargent les certificats depuis le site de l'ANS pour l'installation sur l'environnement de l'établissement.</a:t>
            </a:r>
          </a:p>
          <a:p>
            <a:pPr algn="just"/>
            <a:r>
              <a:rPr lang="fr-FR" sz="1400" b="1">
                <a:solidFill>
                  <a:schemeClr val="tx1">
                    <a:lumMod val="75000"/>
                    <a:lumOff val="25000"/>
                  </a:schemeClr>
                </a:solidFill>
                <a:cs typeface="Arial"/>
              </a:rPr>
              <a:t>Ils doivent disposer d'une carte CPA.</a:t>
            </a:r>
          </a:p>
        </p:txBody>
      </p:sp>
      <p:pic>
        <p:nvPicPr>
          <p:cNvPr id="31" name="Graphic 30" descr="Lightbulb and pencil with solid fill">
            <a:extLst>
              <a:ext uri="{FF2B5EF4-FFF2-40B4-BE49-F238E27FC236}">
                <a16:creationId xmlns:a16="http://schemas.microsoft.com/office/drawing/2014/main" id="{BD8094DF-4B4A-45A4-870E-791EFB58C0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5073" y="4067090"/>
            <a:ext cx="540000" cy="540000"/>
          </a:xfrm>
          <a:prstGeom prst="rect">
            <a:avLst/>
          </a:prstGeom>
        </p:spPr>
      </p:pic>
      <p:sp>
        <p:nvSpPr>
          <p:cNvPr id="33" name="Rectangle 32">
            <a:extLst>
              <a:ext uri="{FF2B5EF4-FFF2-40B4-BE49-F238E27FC236}">
                <a16:creationId xmlns:a16="http://schemas.microsoft.com/office/drawing/2014/main" id="{BD64F746-CDCE-48C7-8B3E-99E56FDEBD7E}"/>
              </a:ext>
            </a:extLst>
          </p:cNvPr>
          <p:cNvSpPr>
            <a:spLocks/>
          </p:cNvSpPr>
          <p:nvPr/>
        </p:nvSpPr>
        <p:spPr>
          <a:xfrm>
            <a:off x="4956195" y="4365587"/>
            <a:ext cx="2938593" cy="636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just"/>
            <a:r>
              <a:rPr lang="fr-FR" sz="1400">
                <a:solidFill>
                  <a:schemeClr val="tx1">
                    <a:lumMod val="75000"/>
                    <a:lumOff val="25000"/>
                  </a:schemeClr>
                </a:solidFill>
                <a:cs typeface="Arial"/>
              </a:rPr>
              <a:t>Le numéro est disponible dans le logiciel métier pour tous les patients dont l’INS a été "qualifiée". </a:t>
            </a:r>
          </a:p>
        </p:txBody>
      </p:sp>
      <p:pic>
        <p:nvPicPr>
          <p:cNvPr id="34" name="Graphic 33" descr="Lightbulb and pencil with solid fill">
            <a:extLst>
              <a:ext uri="{FF2B5EF4-FFF2-40B4-BE49-F238E27FC236}">
                <a16:creationId xmlns:a16="http://schemas.microsoft.com/office/drawing/2014/main" id="{EC52F3A0-FB53-41B7-BA1F-8255C29D5A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74363" y="4479513"/>
            <a:ext cx="540000" cy="540000"/>
          </a:xfrm>
          <a:prstGeom prst="rect">
            <a:avLst/>
          </a:prstGeom>
        </p:spPr>
      </p:pic>
      <p:sp>
        <p:nvSpPr>
          <p:cNvPr id="38" name="Rectangle 37">
            <a:extLst>
              <a:ext uri="{FF2B5EF4-FFF2-40B4-BE49-F238E27FC236}">
                <a16:creationId xmlns:a16="http://schemas.microsoft.com/office/drawing/2014/main" id="{D4EA2CB2-28A0-4E3A-8A86-FA2DBAC7ED57}"/>
              </a:ext>
            </a:extLst>
          </p:cNvPr>
          <p:cNvSpPr>
            <a:spLocks/>
          </p:cNvSpPr>
          <p:nvPr/>
        </p:nvSpPr>
        <p:spPr>
          <a:xfrm>
            <a:off x="4323213" y="5278914"/>
            <a:ext cx="3541924" cy="1269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400">
                <a:solidFill>
                  <a:schemeClr val="tx1">
                    <a:lumMod val="75000"/>
                    <a:lumOff val="25000"/>
                  </a:schemeClr>
                </a:solidFill>
                <a:cs typeface="Arial"/>
              </a:rPr>
              <a:t>L’existence de Mon espace santé et par conséquent d’une boîte de messagerie usager n’est pas garantie (l’usager a pu s’opposer au service), et il n’existe pas d’annuaire "usagers" permettant de contrôler cette existence.</a:t>
            </a:r>
          </a:p>
        </p:txBody>
      </p:sp>
      <p:pic>
        <p:nvPicPr>
          <p:cNvPr id="39" name="Picture 2" descr="L&amp;#39;Identité Nationale de Santé (INS) | G_NIUS">
            <a:extLst>
              <a:ext uri="{FF2B5EF4-FFF2-40B4-BE49-F238E27FC236}">
                <a16:creationId xmlns:a16="http://schemas.microsoft.com/office/drawing/2014/main" id="{B7619E99-4CCD-4BEF-AF5B-A62A5504A0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4855" y="2099725"/>
            <a:ext cx="603333" cy="540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80C91577-EC49-4890-A436-C884805E8F04}"/>
              </a:ext>
            </a:extLst>
          </p:cNvPr>
          <p:cNvSpPr>
            <a:spLocks/>
          </p:cNvSpPr>
          <p:nvPr/>
        </p:nvSpPr>
        <p:spPr>
          <a:xfrm>
            <a:off x="4360371" y="2778137"/>
            <a:ext cx="3541924" cy="1350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lgn="just"/>
            <a:r>
              <a:rPr lang="fr-FR" sz="1400">
                <a:solidFill>
                  <a:schemeClr val="tx1">
                    <a:lumMod val="75000"/>
                    <a:lumOff val="25000"/>
                  </a:schemeClr>
                </a:solidFill>
                <a:cs typeface="Arial"/>
              </a:rPr>
              <a:t>A la création de Mon espace santé, une adresse de messagerie patient MSSanté est automatiquement attribuée à l’usager et accessible depuis cet espace. Cette adresse est constituée selon le format suivant : </a:t>
            </a:r>
            <a:r>
              <a:rPr lang="fr-FR" sz="1400">
                <a:solidFill>
                  <a:schemeClr val="tx1">
                    <a:lumMod val="75000"/>
                    <a:lumOff val="25000"/>
                  </a:schemeClr>
                </a:solidFill>
                <a:cs typeface="Arial"/>
                <a:hlinkClick r:id="rId16"/>
              </a:rPr>
              <a:t>matriculeINS@patient.mssante.fr</a:t>
            </a:r>
            <a:r>
              <a:rPr lang="fr-FR" sz="1400">
                <a:solidFill>
                  <a:schemeClr val="tx1">
                    <a:lumMod val="75000"/>
                    <a:lumOff val="25000"/>
                  </a:schemeClr>
                </a:solidFill>
                <a:cs typeface="Arial"/>
              </a:rPr>
              <a:t> </a:t>
            </a:r>
          </a:p>
        </p:txBody>
      </p:sp>
      <p:cxnSp>
        <p:nvCxnSpPr>
          <p:cNvPr id="41" name="Straight Connector 40">
            <a:extLst>
              <a:ext uri="{FF2B5EF4-FFF2-40B4-BE49-F238E27FC236}">
                <a16:creationId xmlns:a16="http://schemas.microsoft.com/office/drawing/2014/main" id="{F2B9271F-6E0A-417C-95C0-450719903B10}"/>
              </a:ext>
            </a:extLst>
          </p:cNvPr>
          <p:cNvCxnSpPr>
            <a:cxnSpLocks/>
          </p:cNvCxnSpPr>
          <p:nvPr/>
        </p:nvCxnSpPr>
        <p:spPr>
          <a:xfrm rot="16200000" flipH="1">
            <a:off x="1757536" y="3507631"/>
            <a:ext cx="4896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B30E5A-5F11-48B6-BCED-3090040BA0F1}"/>
              </a:ext>
            </a:extLst>
          </p:cNvPr>
          <p:cNvCxnSpPr>
            <a:cxnSpLocks/>
          </p:cNvCxnSpPr>
          <p:nvPr/>
        </p:nvCxnSpPr>
        <p:spPr>
          <a:xfrm rot="16200000" flipH="1">
            <a:off x="5556106" y="3507632"/>
            <a:ext cx="4896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DA1205-D61A-034C-854D-F3C025067244}"/>
              </a:ext>
            </a:extLst>
          </p:cNvPr>
          <p:cNvSpPr txBox="1">
            <a:spLocks/>
          </p:cNvSpPr>
          <p:nvPr/>
        </p:nvSpPr>
        <p:spPr>
          <a:xfrm>
            <a:off x="327307" y="5684177"/>
            <a:ext cx="3541924" cy="864440"/>
          </a:xfrm>
          <a:prstGeom prst="rect">
            <a:avLst/>
          </a:prstGeom>
          <a:solidFill>
            <a:srgbClr val="EBF9FF"/>
          </a:solidFill>
        </p:spPr>
        <p:txBody>
          <a:bodyPr rot="0" spcFirstLastPara="0" vertOverflow="overflow" horzOverflow="overflow" vert="horz" wrap="square" lIns="72000" tIns="108000" rIns="72000" bIns="108000" numCol="1" spcCol="0" rtlCol="0" fromWordArt="0" anchor="ctr" anchorCtr="0" forceAA="0" compatLnSpc="1">
            <a:prstTxWarp prst="textNoShape">
              <a:avLst/>
            </a:prstTxWarp>
            <a:spAutoFit/>
          </a:bodyPr>
          <a:lstStyle/>
          <a:p>
            <a:pPr algn="ctr"/>
            <a:r>
              <a:rPr lang="fr-FR" sz="1400" b="0" i="0" u="none" strike="noStrike">
                <a:solidFill>
                  <a:srgbClr val="404040"/>
                </a:solidFill>
                <a:effectLst/>
                <a:latin typeface="Arial" panose="020B0604020202020204" pitchFamily="34" charset="0"/>
              </a:rPr>
              <a:t>Il s’agit de la même messagerie sécurisée MSSanté permettant aux professionnels d’échanger entre eux.</a:t>
            </a:r>
            <a:endParaRPr lang="en-US" sz="1400" err="1">
              <a:solidFill>
                <a:srgbClr val="575757"/>
              </a:solidFill>
            </a:endParaRPr>
          </a:p>
        </p:txBody>
      </p:sp>
      <p:sp>
        <p:nvSpPr>
          <p:cNvPr id="43" name="Rectangle 42">
            <a:extLst>
              <a:ext uri="{FF2B5EF4-FFF2-40B4-BE49-F238E27FC236}">
                <a16:creationId xmlns:a16="http://schemas.microsoft.com/office/drawing/2014/main" id="{896760BB-9F3A-44F4-806F-CF748A796B0C}"/>
              </a:ext>
            </a:extLst>
          </p:cNvPr>
          <p:cNvSpPr>
            <a:spLocks/>
          </p:cNvSpPr>
          <p:nvPr/>
        </p:nvSpPr>
        <p:spPr>
          <a:xfrm>
            <a:off x="8236047" y="5684177"/>
            <a:ext cx="3464818" cy="850486"/>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400">
                <a:solidFill>
                  <a:schemeClr val="tx1">
                    <a:lumMod val="75000"/>
                    <a:lumOff val="25000"/>
                  </a:schemeClr>
                </a:solidFill>
                <a:cs typeface="Arial"/>
              </a:rPr>
              <a:t>Les certificats ont une durée de validité de 3 ans. </a:t>
            </a:r>
          </a:p>
          <a:p>
            <a:pPr algn="ctr"/>
            <a:r>
              <a:rPr lang="fr-FR" sz="1400">
                <a:solidFill>
                  <a:schemeClr val="tx1">
                    <a:lumMod val="75000"/>
                    <a:lumOff val="25000"/>
                  </a:schemeClr>
                </a:solidFill>
                <a:cs typeface="Arial"/>
              </a:rPr>
              <a:t>La procédure est à réaliser auprès de l’ANS.</a:t>
            </a:r>
          </a:p>
        </p:txBody>
      </p:sp>
    </p:spTree>
    <p:extLst>
      <p:ext uri="{BB962C8B-B14F-4D97-AF65-F5344CB8AC3E}">
        <p14:creationId xmlns:p14="http://schemas.microsoft.com/office/powerpoint/2010/main" val="16364597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Pour les </a:t>
            </a:r>
            <a:r>
              <a:rPr lang="en-US" sz="2400" err="1"/>
              <a:t>équipes</a:t>
            </a:r>
            <a:r>
              <a:rPr lang="en-US" sz="2400"/>
              <a:t> </a:t>
            </a:r>
            <a:r>
              <a:rPr lang="en-US" sz="2400" err="1"/>
              <a:t>projet</a:t>
            </a:r>
            <a:r>
              <a:rPr lang="en-US" sz="2400"/>
              <a:t> : les étapes </a:t>
            </a:r>
            <a:r>
              <a:rPr lang="en-US" sz="2400" err="1"/>
              <a:t>importantes</a:t>
            </a:r>
            <a:endParaRPr lang="en-US" sz="2400">
              <a:cs typeface="Arial"/>
            </a:endParaRP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23</a:t>
            </a:fld>
            <a:endParaRPr lang="fr-FR"/>
          </a:p>
        </p:txBody>
      </p:sp>
      <p:sp>
        <p:nvSpPr>
          <p:cNvPr id="10" name="Rectangle 9">
            <a:extLst>
              <a:ext uri="{FF2B5EF4-FFF2-40B4-BE49-F238E27FC236}">
                <a16:creationId xmlns:a16="http://schemas.microsoft.com/office/drawing/2014/main" id="{D4FE2E37-2050-4191-9BF3-5A3994C5FDF4}"/>
              </a:ext>
            </a:extLst>
          </p:cNvPr>
          <p:cNvSpPr>
            <a:spLocks/>
          </p:cNvSpPr>
          <p:nvPr/>
        </p:nvSpPr>
        <p:spPr>
          <a:xfrm>
            <a:off x="1342571" y="2252894"/>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600">
                <a:solidFill>
                  <a:schemeClr val="tx1">
                    <a:lumMod val="75000"/>
                    <a:lumOff val="25000"/>
                  </a:schemeClr>
                </a:solidFill>
              </a:rPr>
              <a:t>Les équipes projets intégrant des professionnels de santé de l'établissement identifient l'ensemble des étapes du déploiement par service ou par parcours de soins. En particulier : </a:t>
            </a:r>
            <a:endParaRPr lang="fr-FR" sz="1600">
              <a:solidFill>
                <a:schemeClr val="tx1">
                  <a:lumMod val="75000"/>
                  <a:lumOff val="25000"/>
                </a:schemeClr>
              </a:solidFill>
              <a:cs typeface="Arial"/>
            </a:endParaRPr>
          </a:p>
          <a:p>
            <a:pPr marL="285750" indent="-285750" algn="just">
              <a:buFont typeface="Arial" panose="020B0604020202020204" pitchFamily="34" charset="0"/>
              <a:buChar char="•"/>
            </a:pPr>
            <a:r>
              <a:rPr lang="fr-FR" sz="1600">
                <a:solidFill>
                  <a:schemeClr val="tx1">
                    <a:lumMod val="75000"/>
                    <a:lumOff val="25000"/>
                  </a:schemeClr>
                </a:solidFill>
                <a:cs typeface="Arial"/>
              </a:rPr>
              <a:t>Les étapes de validation des documents qui seront transmis.</a:t>
            </a:r>
          </a:p>
          <a:p>
            <a:pPr marL="285750" indent="-285750" algn="just">
              <a:buFont typeface="Arial" panose="020B0604020202020204" pitchFamily="34" charset="0"/>
              <a:buChar char="•"/>
            </a:pPr>
            <a:r>
              <a:rPr lang="fr-FR" sz="1600">
                <a:solidFill>
                  <a:schemeClr val="tx1">
                    <a:lumMod val="75000"/>
                    <a:lumOff val="25000"/>
                  </a:schemeClr>
                </a:solidFill>
                <a:cs typeface="Arial"/>
              </a:rPr>
              <a:t>Le traitement des messages reçus, de la part de professionnels mais également de la part des patients.</a:t>
            </a:r>
          </a:p>
          <a:p>
            <a:pPr marL="285750" indent="-285750" algn="just">
              <a:buFont typeface="Arial" panose="020B0604020202020204" pitchFamily="34" charset="0"/>
              <a:buChar char="•"/>
            </a:pPr>
            <a:r>
              <a:rPr lang="fr-FR" sz="1600">
                <a:solidFill>
                  <a:schemeClr val="tx1">
                    <a:lumMod val="75000"/>
                    <a:lumOff val="25000"/>
                  </a:schemeClr>
                </a:solidFill>
                <a:cs typeface="Arial"/>
              </a:rPr>
              <a:t>Les usages et le choix des boites aux lettres organisationnelles (pour les services de soins, les secrétariats de spécialité, de service, de pôle…).</a:t>
            </a:r>
          </a:p>
        </p:txBody>
      </p:sp>
      <p:pic>
        <p:nvPicPr>
          <p:cNvPr id="6" name="Graphic 5" descr="Blueprint with solid fill">
            <a:extLst>
              <a:ext uri="{FF2B5EF4-FFF2-40B4-BE49-F238E27FC236}">
                <a16:creationId xmlns:a16="http://schemas.microsoft.com/office/drawing/2014/main" id="{AB1EF547-D7D5-496B-AABC-CD13F4E1E2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456" y="2368972"/>
            <a:ext cx="720000" cy="720000"/>
          </a:xfrm>
          <a:prstGeom prst="rect">
            <a:avLst/>
          </a:prstGeom>
        </p:spPr>
      </p:pic>
      <p:sp>
        <p:nvSpPr>
          <p:cNvPr id="12" name="Rectangle 11">
            <a:extLst>
              <a:ext uri="{FF2B5EF4-FFF2-40B4-BE49-F238E27FC236}">
                <a16:creationId xmlns:a16="http://schemas.microsoft.com/office/drawing/2014/main" id="{5DC945A7-5CB1-4DC3-9530-773453A4ACEE}"/>
              </a:ext>
            </a:extLst>
          </p:cNvPr>
          <p:cNvSpPr>
            <a:spLocks/>
          </p:cNvSpPr>
          <p:nvPr/>
        </p:nvSpPr>
        <p:spPr>
          <a:xfrm>
            <a:off x="1342571" y="3549269"/>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600">
                <a:solidFill>
                  <a:schemeClr val="tx1">
                    <a:lumMod val="75000"/>
                    <a:lumOff val="25000"/>
                  </a:schemeClr>
                </a:solidFill>
              </a:rPr>
              <a:t>Il est important de sensibiliser les professionnels de santé et l'ensemble des professionnels intervenant dans la prise en charge (notamment les secrétaires) et d'organiser des formations avant le lancement.</a:t>
            </a:r>
            <a:endParaRPr lang="fr-FR" sz="1600">
              <a:solidFill>
                <a:schemeClr val="tx1">
                  <a:lumMod val="75000"/>
                  <a:lumOff val="25000"/>
                </a:schemeClr>
              </a:solidFill>
              <a:cs typeface="Arial"/>
            </a:endParaRPr>
          </a:p>
        </p:txBody>
      </p:sp>
      <p:pic>
        <p:nvPicPr>
          <p:cNvPr id="9" name="Graphic 8" descr="Classroom with solid fill">
            <a:extLst>
              <a:ext uri="{FF2B5EF4-FFF2-40B4-BE49-F238E27FC236}">
                <a16:creationId xmlns:a16="http://schemas.microsoft.com/office/drawing/2014/main" id="{677ED953-1742-4EF5-8614-3624DA689C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456" y="3729269"/>
            <a:ext cx="720000" cy="720000"/>
          </a:xfrm>
          <a:prstGeom prst="rect">
            <a:avLst/>
          </a:prstGeom>
        </p:spPr>
      </p:pic>
      <p:sp>
        <p:nvSpPr>
          <p:cNvPr id="11" name="Rectangle 10">
            <a:extLst>
              <a:ext uri="{FF2B5EF4-FFF2-40B4-BE49-F238E27FC236}">
                <a16:creationId xmlns:a16="http://schemas.microsoft.com/office/drawing/2014/main" id="{25C3FF8B-C919-46C5-93D2-F331E232BC90}"/>
              </a:ext>
            </a:extLst>
          </p:cNvPr>
          <p:cNvSpPr>
            <a:spLocks/>
          </p:cNvSpPr>
          <p:nvPr/>
        </p:nvSpPr>
        <p:spPr>
          <a:xfrm>
            <a:off x="1342571" y="956519"/>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600">
                <a:solidFill>
                  <a:schemeClr val="tx1">
                    <a:lumMod val="75000"/>
                    <a:lumOff val="25000"/>
                  </a:schemeClr>
                </a:solidFill>
              </a:rPr>
              <a:t>L’établissement présente le service Mon espace santé en CME, qui identifie et valide les documents qui pourront être échangés par Messagerie sécurisée de santé MSSanté avec les patients.</a:t>
            </a:r>
            <a:endParaRPr lang="fr-FR" sz="1600">
              <a:solidFill>
                <a:schemeClr val="tx1">
                  <a:lumMod val="75000"/>
                  <a:lumOff val="25000"/>
                </a:schemeClr>
              </a:solidFill>
              <a:cs typeface="Arial"/>
            </a:endParaRPr>
          </a:p>
        </p:txBody>
      </p:sp>
      <p:pic>
        <p:nvPicPr>
          <p:cNvPr id="16" name="Graphic 15" descr="Lecturer with solid fill">
            <a:extLst>
              <a:ext uri="{FF2B5EF4-FFF2-40B4-BE49-F238E27FC236}">
                <a16:creationId xmlns:a16="http://schemas.microsoft.com/office/drawing/2014/main" id="{00B6EE2D-0CE0-46FB-B81C-DA5462A932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6456" y="1136519"/>
            <a:ext cx="720000" cy="720000"/>
          </a:xfrm>
          <a:prstGeom prst="rect">
            <a:avLst/>
          </a:prstGeom>
        </p:spPr>
      </p:pic>
      <p:sp>
        <p:nvSpPr>
          <p:cNvPr id="14" name="Rectangle 13">
            <a:extLst>
              <a:ext uri="{FF2B5EF4-FFF2-40B4-BE49-F238E27FC236}">
                <a16:creationId xmlns:a16="http://schemas.microsoft.com/office/drawing/2014/main" id="{3B63E4E4-F63F-D252-F17F-037D708C2732}"/>
              </a:ext>
            </a:extLst>
          </p:cNvPr>
          <p:cNvSpPr>
            <a:spLocks/>
          </p:cNvSpPr>
          <p:nvPr/>
        </p:nvSpPr>
        <p:spPr>
          <a:xfrm>
            <a:off x="1342571" y="4590496"/>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600">
                <a:solidFill>
                  <a:schemeClr val="tx1">
                    <a:lumMod val="75000"/>
                    <a:lumOff val="25000"/>
                  </a:schemeClr>
                </a:solidFill>
              </a:rPr>
              <a:t>Une communication peut être faite par l'établissement auprès des patients (ex. affichage). Des supports de communication peuvent être fournis par vos interlocuteurs Assurance Maladie, ARS et GRADeS. Il ne faut pas hésiter à les utiliser en les adaptant si besoin au contexte de l’établissement.</a:t>
            </a:r>
          </a:p>
          <a:p>
            <a:pPr algn="just"/>
            <a:endParaRPr lang="fr-FR" sz="1400">
              <a:solidFill>
                <a:schemeClr val="tx1">
                  <a:lumMod val="75000"/>
                  <a:lumOff val="25000"/>
                </a:schemeClr>
              </a:solidFill>
              <a:cs typeface="Arial"/>
            </a:endParaRPr>
          </a:p>
        </p:txBody>
      </p:sp>
      <p:pic>
        <p:nvPicPr>
          <p:cNvPr id="5" name="Graphic 4" descr="Megaphone1 with solid fill">
            <a:extLst>
              <a:ext uri="{FF2B5EF4-FFF2-40B4-BE49-F238E27FC236}">
                <a16:creationId xmlns:a16="http://schemas.microsoft.com/office/drawing/2014/main" id="{F78E23FB-E584-4A39-BC88-00D655148D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6456" y="4642823"/>
            <a:ext cx="720000" cy="720000"/>
          </a:xfrm>
          <a:prstGeom prst="rect">
            <a:avLst/>
          </a:prstGeom>
        </p:spPr>
      </p:pic>
      <p:sp>
        <p:nvSpPr>
          <p:cNvPr id="22" name="Rectangle 21">
            <a:extLst>
              <a:ext uri="{FF2B5EF4-FFF2-40B4-BE49-F238E27FC236}">
                <a16:creationId xmlns:a16="http://schemas.microsoft.com/office/drawing/2014/main" id="{4FC4B913-4982-4567-B39F-A49F7BC9737A}"/>
              </a:ext>
            </a:extLst>
          </p:cNvPr>
          <p:cNvSpPr>
            <a:spLocks/>
          </p:cNvSpPr>
          <p:nvPr/>
        </p:nvSpPr>
        <p:spPr>
          <a:xfrm>
            <a:off x="1342571" y="5556377"/>
            <a:ext cx="10255966"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ctr" anchorCtr="0" forceAA="0" compatLnSpc="1">
            <a:prstTxWarp prst="textNoShape">
              <a:avLst/>
            </a:prstTxWarp>
            <a:noAutofit/>
          </a:bodyPr>
          <a:lstStyle/>
          <a:p>
            <a:pPr algn="just"/>
            <a:r>
              <a:rPr lang="fr-FR" sz="1400" b="1">
                <a:solidFill>
                  <a:srgbClr val="2270B8"/>
                </a:solidFill>
              </a:rPr>
              <a:t>Liens utiles : </a:t>
            </a:r>
          </a:p>
          <a:p>
            <a:pPr marL="285750" indent="-285750" algn="just">
              <a:buFont typeface="Arial" panose="020B0604020202020204" pitchFamily="34" charset="0"/>
              <a:buChar char="•"/>
            </a:pPr>
            <a:r>
              <a:rPr lang="fr-FR" sz="1400">
                <a:solidFill>
                  <a:schemeClr val="tx1">
                    <a:lumMod val="75000"/>
                    <a:lumOff val="25000"/>
                  </a:schemeClr>
                </a:solidFill>
                <a:hlinkClick r:id="rId15"/>
              </a:rPr>
              <a:t>Exemple de planning projet</a:t>
            </a:r>
            <a:endParaRPr lang="fr-FR" sz="1400">
              <a:solidFill>
                <a:schemeClr val="tx1">
                  <a:lumMod val="75000"/>
                  <a:lumOff val="25000"/>
                </a:schemeClr>
              </a:solidFill>
            </a:endParaRPr>
          </a:p>
          <a:p>
            <a:pPr marL="285750" indent="-285750" algn="just">
              <a:buFont typeface="Arial" panose="020B0604020202020204" pitchFamily="34" charset="0"/>
              <a:buChar char="•"/>
            </a:pPr>
            <a:r>
              <a:rPr lang="fr-FR" sz="1400">
                <a:solidFill>
                  <a:schemeClr val="tx1">
                    <a:lumMod val="75000"/>
                    <a:lumOff val="25000"/>
                  </a:schemeClr>
                </a:solidFill>
                <a:hlinkClick r:id="rId16"/>
              </a:rPr>
              <a:t>Mode d’emploi Hôpital</a:t>
            </a:r>
            <a:endParaRPr lang="fr-FR" sz="1400">
              <a:solidFill>
                <a:schemeClr val="tx1">
                  <a:lumMod val="75000"/>
                  <a:lumOff val="25000"/>
                </a:schemeClr>
              </a:solidFill>
            </a:endParaRPr>
          </a:p>
        </p:txBody>
      </p:sp>
      <p:pic>
        <p:nvPicPr>
          <p:cNvPr id="24" name="Graphic 23" descr="Link with solid fill">
            <a:extLst>
              <a:ext uri="{FF2B5EF4-FFF2-40B4-BE49-F238E27FC236}">
                <a16:creationId xmlns:a16="http://schemas.microsoft.com/office/drawing/2014/main" id="{45CAFC5C-50C8-4871-8FBD-EAA9BC91144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6456" y="5736377"/>
            <a:ext cx="720000" cy="720000"/>
          </a:xfrm>
          <a:prstGeom prst="rect">
            <a:avLst/>
          </a:prstGeom>
        </p:spPr>
      </p:pic>
    </p:spTree>
    <p:extLst>
      <p:ext uri="{BB962C8B-B14F-4D97-AF65-F5344CB8AC3E}">
        <p14:creationId xmlns:p14="http://schemas.microsoft.com/office/powerpoint/2010/main" val="29152253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33413-B99A-4B89-A7F9-E81B4D9F7E46}"/>
              </a:ext>
            </a:extLst>
          </p:cNvPr>
          <p:cNvSpPr>
            <a:spLocks noGrp="1"/>
          </p:cNvSpPr>
          <p:nvPr>
            <p:ph type="sldNum" sz="quarter" idx="12"/>
          </p:nvPr>
        </p:nvSpPr>
        <p:spPr/>
        <p:txBody>
          <a:bodyPr/>
          <a:lstStyle/>
          <a:p>
            <a:fld id="{646E7B68-C406-4B5C-B79D-A1CDE10CB85D}" type="slidenum">
              <a:rPr lang="fr-FR" smtClean="0"/>
              <a:pPr/>
              <a:t>24</a:t>
            </a:fld>
            <a:endParaRPr lang="fr-FR"/>
          </a:p>
        </p:txBody>
      </p:sp>
      <p:sp>
        <p:nvSpPr>
          <p:cNvPr id="21" name="Title 2">
            <a:extLst>
              <a:ext uri="{FF2B5EF4-FFF2-40B4-BE49-F238E27FC236}">
                <a16:creationId xmlns:a16="http://schemas.microsoft.com/office/drawing/2014/main" id="{57A1EEEF-C3AE-4B1D-9BAD-7F855AD30B11}"/>
              </a:ext>
            </a:extLst>
          </p:cNvPr>
          <p:cNvSpPr>
            <a:spLocks noGrp="1"/>
          </p:cNvSpPr>
          <p:nvPr>
            <p:ph type="ctrTitle"/>
          </p:nvPr>
        </p:nvSpPr>
        <p:spPr>
          <a:xfrm>
            <a:off x="6175815" y="337621"/>
            <a:ext cx="2988733" cy="1376660"/>
          </a:xfrm>
        </p:spPr>
        <p:txBody>
          <a:bodyPr/>
          <a:lstStyle/>
          <a:p>
            <a:r>
              <a:rPr lang="en-US" sz="3200"/>
              <a:t>Sommaire</a:t>
            </a:r>
            <a:endParaRPr lang="fr-FR" sz="3200"/>
          </a:p>
        </p:txBody>
      </p:sp>
      <p:grpSp>
        <p:nvGrpSpPr>
          <p:cNvPr id="22" name="Group 21">
            <a:extLst>
              <a:ext uri="{FF2B5EF4-FFF2-40B4-BE49-F238E27FC236}">
                <a16:creationId xmlns:a16="http://schemas.microsoft.com/office/drawing/2014/main" id="{59A5E56F-B374-4132-818F-9DF7362C8F16}"/>
              </a:ext>
            </a:extLst>
          </p:cNvPr>
          <p:cNvGrpSpPr>
            <a:grpSpLocks/>
          </p:cNvGrpSpPr>
          <p:nvPr/>
        </p:nvGrpSpPr>
        <p:grpSpPr>
          <a:xfrm>
            <a:off x="5537713" y="3027222"/>
            <a:ext cx="6114967" cy="646331"/>
            <a:chOff x="5537713" y="2796840"/>
            <a:chExt cx="6114967" cy="646331"/>
          </a:xfrm>
        </p:grpSpPr>
        <p:sp>
          <p:nvSpPr>
            <p:cNvPr id="23" name="TextBox 22">
              <a:extLst>
                <a:ext uri="{FF2B5EF4-FFF2-40B4-BE49-F238E27FC236}">
                  <a16:creationId xmlns:a16="http://schemas.microsoft.com/office/drawing/2014/main" id="{7662668C-3C53-43C8-A28A-C8197ADDF2C6}"/>
                </a:ext>
              </a:extLst>
            </p:cNvPr>
            <p:cNvSpPr txBox="1">
              <a:spLocks/>
            </p:cNvSpPr>
            <p:nvPr/>
          </p:nvSpPr>
          <p:spPr>
            <a:xfrm>
              <a:off x="6180478" y="2796840"/>
              <a:ext cx="5472202" cy="646331"/>
            </a:xfrm>
            <a:prstGeom prst="rect">
              <a:avLst/>
            </a:prstGeom>
            <a:noFill/>
            <a:ln w="6350">
              <a:noFill/>
              <a:miter lim="800000"/>
            </a:ln>
          </p:spPr>
          <p:txBody>
            <a:bodyPr wrap="square" lIns="91440" tIns="45720" rIns="91440" bIns="45720" anchor="t">
              <a:spAutoFit/>
            </a:bodyPr>
            <a:lstStyle/>
            <a:p>
              <a:pPr algn="just">
                <a:spcAft>
                  <a:spcPts val="300"/>
                </a:spcAft>
              </a:pPr>
              <a:r>
                <a:rPr lang="fr-FR">
                  <a:solidFill>
                    <a:schemeClr val="tx1">
                      <a:lumMod val="75000"/>
                      <a:lumOff val="25000"/>
                    </a:schemeClr>
                  </a:solidFill>
                  <a:cs typeface="Arial"/>
                </a:rPr>
                <a:t>Présentation de Mon espace santé et de la messagerie citoyenne</a:t>
              </a:r>
              <a:endParaRPr lang="fr-FR" sz="1800">
                <a:solidFill>
                  <a:schemeClr val="tx1">
                    <a:lumMod val="75000"/>
                    <a:lumOff val="25000"/>
                  </a:schemeClr>
                </a:solidFill>
                <a:cs typeface="Arial"/>
              </a:endParaRPr>
            </a:p>
          </p:txBody>
        </p:sp>
        <p:sp>
          <p:nvSpPr>
            <p:cNvPr id="24" name="Rectangle 23">
              <a:extLst>
                <a:ext uri="{FF2B5EF4-FFF2-40B4-BE49-F238E27FC236}">
                  <a16:creationId xmlns:a16="http://schemas.microsoft.com/office/drawing/2014/main" id="{D48BF8FF-BB7B-4969-BB50-63165B080A52}"/>
                </a:ext>
              </a:extLst>
            </p:cNvPr>
            <p:cNvSpPr>
              <a:spLocks/>
            </p:cNvSpPr>
            <p:nvPr/>
          </p:nvSpPr>
          <p:spPr>
            <a:xfrm>
              <a:off x="5537713" y="2940005"/>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2</a:t>
              </a:r>
              <a:endParaRPr lang="fr-FR" b="1">
                <a:solidFill>
                  <a:schemeClr val="bg1"/>
                </a:solidFill>
                <a:ea typeface="+mj-ea"/>
                <a:cs typeface="+mj-cs"/>
              </a:endParaRPr>
            </a:p>
          </p:txBody>
        </p:sp>
      </p:grpSp>
      <p:grpSp>
        <p:nvGrpSpPr>
          <p:cNvPr id="25" name="Group 24">
            <a:extLst>
              <a:ext uri="{FF2B5EF4-FFF2-40B4-BE49-F238E27FC236}">
                <a16:creationId xmlns:a16="http://schemas.microsoft.com/office/drawing/2014/main" id="{59193EAB-93F0-4249-A265-1E0D89F3DBBF}"/>
              </a:ext>
            </a:extLst>
          </p:cNvPr>
          <p:cNvGrpSpPr>
            <a:grpSpLocks/>
          </p:cNvGrpSpPr>
          <p:nvPr/>
        </p:nvGrpSpPr>
        <p:grpSpPr>
          <a:xfrm>
            <a:off x="5537713" y="4069553"/>
            <a:ext cx="6114967" cy="369332"/>
            <a:chOff x="5537713" y="3834510"/>
            <a:chExt cx="6114967" cy="369332"/>
          </a:xfrm>
        </p:grpSpPr>
        <p:sp>
          <p:nvSpPr>
            <p:cNvPr id="26" name="TextBox 25">
              <a:extLst>
                <a:ext uri="{FF2B5EF4-FFF2-40B4-BE49-F238E27FC236}">
                  <a16:creationId xmlns:a16="http://schemas.microsoft.com/office/drawing/2014/main" id="{ECF48847-DCB1-4F04-84C3-18149B8A9A76}"/>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Cas d’usage de Mon espace santé et de MSSanté</a:t>
              </a:r>
            </a:p>
          </p:txBody>
        </p:sp>
        <p:sp>
          <p:nvSpPr>
            <p:cNvPr id="27" name="Rectangle 26">
              <a:extLst>
                <a:ext uri="{FF2B5EF4-FFF2-40B4-BE49-F238E27FC236}">
                  <a16:creationId xmlns:a16="http://schemas.microsoft.com/office/drawing/2014/main" id="{29354159-B187-4A0D-BCA8-86CD51D1C76F}"/>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3</a:t>
              </a:r>
              <a:endParaRPr lang="fr-FR" b="1">
                <a:solidFill>
                  <a:schemeClr val="bg1"/>
                </a:solidFill>
                <a:ea typeface="+mj-ea"/>
                <a:cs typeface="+mj-cs"/>
              </a:endParaRPr>
            </a:p>
          </p:txBody>
        </p:sp>
      </p:grpSp>
      <p:grpSp>
        <p:nvGrpSpPr>
          <p:cNvPr id="28" name="Group 27">
            <a:extLst>
              <a:ext uri="{FF2B5EF4-FFF2-40B4-BE49-F238E27FC236}">
                <a16:creationId xmlns:a16="http://schemas.microsoft.com/office/drawing/2014/main" id="{C2E71193-8A04-4CD6-96B6-FBAB4CF6A3E0}"/>
              </a:ext>
            </a:extLst>
          </p:cNvPr>
          <p:cNvGrpSpPr>
            <a:grpSpLocks/>
          </p:cNvGrpSpPr>
          <p:nvPr/>
        </p:nvGrpSpPr>
        <p:grpSpPr>
          <a:xfrm>
            <a:off x="5537713" y="4834885"/>
            <a:ext cx="6114967" cy="369332"/>
            <a:chOff x="5537713" y="3834510"/>
            <a:chExt cx="6114967" cy="369332"/>
          </a:xfrm>
        </p:grpSpPr>
        <p:sp>
          <p:nvSpPr>
            <p:cNvPr id="29" name="TextBox 28">
              <a:extLst>
                <a:ext uri="{FF2B5EF4-FFF2-40B4-BE49-F238E27FC236}">
                  <a16:creationId xmlns:a16="http://schemas.microsoft.com/office/drawing/2014/main" id="{BE2EC570-B617-4DFC-99EF-3E130750EBFE}"/>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Démarche pour lancer le projet</a:t>
              </a:r>
            </a:p>
          </p:txBody>
        </p:sp>
        <p:sp>
          <p:nvSpPr>
            <p:cNvPr id="30" name="Rectangle 29">
              <a:extLst>
                <a:ext uri="{FF2B5EF4-FFF2-40B4-BE49-F238E27FC236}">
                  <a16:creationId xmlns:a16="http://schemas.microsoft.com/office/drawing/2014/main" id="{0167BCB8-5A7D-4DC9-AD1F-CCC5FD500E5C}"/>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4</a:t>
              </a:r>
              <a:endParaRPr lang="fr-FR" b="1">
                <a:solidFill>
                  <a:schemeClr val="bg1"/>
                </a:solidFill>
                <a:ea typeface="+mj-ea"/>
                <a:cs typeface="+mj-cs"/>
              </a:endParaRPr>
            </a:p>
          </p:txBody>
        </p:sp>
      </p:grpSp>
      <p:grpSp>
        <p:nvGrpSpPr>
          <p:cNvPr id="31" name="Group 30">
            <a:extLst>
              <a:ext uri="{FF2B5EF4-FFF2-40B4-BE49-F238E27FC236}">
                <a16:creationId xmlns:a16="http://schemas.microsoft.com/office/drawing/2014/main" id="{D4A64B25-F027-4E6F-8A91-DAA8F4BA01DA}"/>
              </a:ext>
            </a:extLst>
          </p:cNvPr>
          <p:cNvGrpSpPr>
            <a:grpSpLocks/>
          </p:cNvGrpSpPr>
          <p:nvPr/>
        </p:nvGrpSpPr>
        <p:grpSpPr>
          <a:xfrm>
            <a:off x="5537713" y="5600217"/>
            <a:ext cx="6114967" cy="369332"/>
            <a:chOff x="5537713" y="3834510"/>
            <a:chExt cx="6114967" cy="369332"/>
          </a:xfrm>
        </p:grpSpPr>
        <p:sp>
          <p:nvSpPr>
            <p:cNvPr id="32" name="TextBox 31">
              <a:extLst>
                <a:ext uri="{FF2B5EF4-FFF2-40B4-BE49-F238E27FC236}">
                  <a16:creationId xmlns:a16="http://schemas.microsoft.com/office/drawing/2014/main" id="{AA11D2CF-24A9-4E24-A140-F145A58C68EF}"/>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en-US" b="1">
                  <a:solidFill>
                    <a:srgbClr val="2270B8"/>
                  </a:solidFill>
                  <a:cs typeface="Arial"/>
                </a:rPr>
                <a:t>Q</a:t>
              </a:r>
              <a:r>
                <a:rPr lang="fr-FR" b="1">
                  <a:solidFill>
                    <a:srgbClr val="2270B8"/>
                  </a:solidFill>
                  <a:cs typeface="Arial"/>
                </a:rPr>
                <a:t>uestions fréquentes</a:t>
              </a:r>
              <a:endParaRPr lang="fr-FR" sz="1800" b="1">
                <a:solidFill>
                  <a:srgbClr val="2270B8"/>
                </a:solidFill>
                <a:cs typeface="Arial"/>
              </a:endParaRPr>
            </a:p>
          </p:txBody>
        </p:sp>
        <p:sp>
          <p:nvSpPr>
            <p:cNvPr id="33" name="Rectangle 32">
              <a:extLst>
                <a:ext uri="{FF2B5EF4-FFF2-40B4-BE49-F238E27FC236}">
                  <a16:creationId xmlns:a16="http://schemas.microsoft.com/office/drawing/2014/main" id="{DF5A1E76-7E6F-4674-82B1-7A352597FA2B}"/>
                </a:ext>
              </a:extLst>
            </p:cNvPr>
            <p:cNvSpPr>
              <a:spLocks/>
            </p:cNvSpPr>
            <p:nvPr/>
          </p:nvSpPr>
          <p:spPr>
            <a:xfrm>
              <a:off x="5537713" y="3834510"/>
              <a:ext cx="360000" cy="360000"/>
            </a:xfrm>
            <a:prstGeom prst="rect">
              <a:avLst/>
            </a:prstGeom>
            <a:solidFill>
              <a:srgbClr val="2270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5</a:t>
              </a:r>
              <a:endParaRPr lang="fr-FR" b="1">
                <a:solidFill>
                  <a:schemeClr val="bg1"/>
                </a:solidFill>
                <a:ea typeface="+mj-ea"/>
                <a:cs typeface="+mj-cs"/>
              </a:endParaRPr>
            </a:p>
          </p:txBody>
        </p:sp>
      </p:grpSp>
      <p:grpSp>
        <p:nvGrpSpPr>
          <p:cNvPr id="19" name="Group 18">
            <a:extLst>
              <a:ext uri="{FF2B5EF4-FFF2-40B4-BE49-F238E27FC236}">
                <a16:creationId xmlns:a16="http://schemas.microsoft.com/office/drawing/2014/main" id="{30B16F1E-4E36-410D-BC4A-66EEAB51B399}"/>
              </a:ext>
            </a:extLst>
          </p:cNvPr>
          <p:cNvGrpSpPr/>
          <p:nvPr/>
        </p:nvGrpSpPr>
        <p:grpSpPr>
          <a:xfrm>
            <a:off x="5533050" y="2328871"/>
            <a:ext cx="6119630" cy="369332"/>
            <a:chOff x="5533050" y="2328871"/>
            <a:chExt cx="6119630" cy="369332"/>
          </a:xfrm>
        </p:grpSpPr>
        <p:sp>
          <p:nvSpPr>
            <p:cNvPr id="20" name="TextBox 19">
              <a:extLst>
                <a:ext uri="{FF2B5EF4-FFF2-40B4-BE49-F238E27FC236}">
                  <a16:creationId xmlns:a16="http://schemas.microsoft.com/office/drawing/2014/main" id="{EBC35D88-8BF9-4A13-B6E3-FD7F6CA6BE0C}"/>
                </a:ext>
              </a:extLst>
            </p:cNvPr>
            <p:cNvSpPr txBox="1">
              <a:spLocks/>
            </p:cNvSpPr>
            <p:nvPr/>
          </p:nvSpPr>
          <p:spPr>
            <a:xfrm>
              <a:off x="6180478" y="2328871"/>
              <a:ext cx="5472202" cy="369332"/>
            </a:xfrm>
            <a:prstGeom prst="rect">
              <a:avLst/>
            </a:prstGeom>
            <a:noFill/>
            <a:ln w="6350">
              <a:noFill/>
              <a:miter lim="800000"/>
            </a:ln>
          </p:spPr>
          <p:txBody>
            <a:bodyPr wrap="square" lIns="91440" tIns="45720" rIns="91440" bIns="45720" anchor="t">
              <a:spAutoFit/>
            </a:bodyPr>
            <a:lstStyle/>
            <a:p>
              <a:pPr algn="just">
                <a:spcAft>
                  <a:spcPts val="300"/>
                </a:spcAft>
              </a:pPr>
              <a:r>
                <a:rPr lang="fr-FR" sz="1800">
                  <a:solidFill>
                    <a:schemeClr val="tx1">
                      <a:lumMod val="75000"/>
                      <a:lumOff val="25000"/>
                    </a:schemeClr>
                  </a:solidFill>
                  <a:cs typeface="Arial"/>
                </a:rPr>
                <a:t>Rappel d’éléments de contexte</a:t>
              </a:r>
            </a:p>
          </p:txBody>
        </p:sp>
        <p:sp>
          <p:nvSpPr>
            <p:cNvPr id="34" name="Rectangle 33">
              <a:extLst>
                <a:ext uri="{FF2B5EF4-FFF2-40B4-BE49-F238E27FC236}">
                  <a16:creationId xmlns:a16="http://schemas.microsoft.com/office/drawing/2014/main" id="{53321AAA-61E2-4D61-AD92-002D9E6ECA66}"/>
                </a:ext>
              </a:extLst>
            </p:cNvPr>
            <p:cNvSpPr>
              <a:spLocks/>
            </p:cNvSpPr>
            <p:nvPr/>
          </p:nvSpPr>
          <p:spPr>
            <a:xfrm>
              <a:off x="5533050" y="2333537"/>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1</a:t>
              </a:r>
              <a:endParaRPr lang="fr-FR" b="1">
                <a:solidFill>
                  <a:schemeClr val="bg1"/>
                </a:solidFill>
                <a:ea typeface="+mj-ea"/>
                <a:cs typeface="+mj-cs"/>
              </a:endParaRPr>
            </a:p>
          </p:txBody>
        </p:sp>
      </p:grpSp>
    </p:spTree>
    <p:extLst>
      <p:ext uri="{BB962C8B-B14F-4D97-AF65-F5344CB8AC3E}">
        <p14:creationId xmlns:p14="http://schemas.microsoft.com/office/powerpoint/2010/main" val="28814243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093285" y="167432"/>
            <a:ext cx="10962431" cy="720008"/>
          </a:xfrm>
        </p:spPr>
        <p:txBody>
          <a:bodyPr vert="horz">
            <a:noAutofit/>
          </a:bodyPr>
          <a:lstStyle/>
          <a:p>
            <a:br>
              <a:rPr lang="en-US" sz="2400"/>
            </a:br>
            <a:r>
              <a:rPr lang="fr-FR" sz="2400"/>
              <a:t>Comment obtenir l’adresse de messagerie de santé</a:t>
            </a:r>
            <a:br>
              <a:rPr lang="fr-FR" sz="2400"/>
            </a:br>
            <a:r>
              <a:rPr lang="fr-FR" sz="2400"/>
              <a:t>de l’usager ?</a:t>
            </a:r>
          </a:p>
        </p:txBody>
      </p:sp>
      <p:sp>
        <p:nvSpPr>
          <p:cNvPr id="47" name="TextBox 8">
            <a:extLst>
              <a:ext uri="{FF2B5EF4-FFF2-40B4-BE49-F238E27FC236}">
                <a16:creationId xmlns:a16="http://schemas.microsoft.com/office/drawing/2014/main" id="{41E87A10-F434-43A6-9FEA-29CC90AF5A88}"/>
              </a:ext>
            </a:extLst>
          </p:cNvPr>
          <p:cNvSpPr txBox="1"/>
          <p:nvPr/>
        </p:nvSpPr>
        <p:spPr>
          <a:xfrm>
            <a:off x="602301" y="3429000"/>
            <a:ext cx="11077140" cy="2247282"/>
          </a:xfrm>
          <a:prstGeom prst="rect">
            <a:avLst/>
          </a:prstGeom>
          <a:noFill/>
        </p:spPr>
        <p:txBody>
          <a:bodyPr wrap="square" lIns="91440" tIns="45720" rIns="91440" bIns="45720" anchor="t">
            <a:spAutoFit/>
          </a:bodyPr>
          <a:lstStyle/>
          <a:p>
            <a:pPr algn="just" defTabSz="1219170">
              <a:spcAft>
                <a:spcPts val="800"/>
              </a:spcAft>
            </a:pPr>
            <a:r>
              <a:rPr lang="fr-FR" sz="1600" b="1">
                <a:solidFill>
                  <a:srgbClr val="E54891"/>
                </a:solidFill>
                <a:latin typeface="Arial" panose="020B0604020202020204"/>
                <a:ea typeface="Calibri" panose="020F0502020204030204" pitchFamily="34" charset="0"/>
              </a:rPr>
              <a:t>Comment retrouver le matricule INS du patient ? </a:t>
            </a:r>
            <a:endParaRPr lang="fr-FR" sz="1600">
              <a:solidFill>
                <a:srgbClr val="545859"/>
              </a:solidFill>
              <a:latin typeface="Arial" panose="020B0604020202020204"/>
              <a:ea typeface="Calibri" panose="020F0502020204030204" pitchFamily="34" charset="0"/>
            </a:endParaRPr>
          </a:p>
          <a:p>
            <a:pPr algn="just" defTabSz="1219170">
              <a:buClr>
                <a:srgbClr val="E54891"/>
              </a:buClr>
            </a:pPr>
            <a:r>
              <a:rPr lang="fr-FR" sz="1450">
                <a:solidFill>
                  <a:srgbClr val="545859"/>
                </a:solidFill>
                <a:latin typeface="Arial"/>
                <a:ea typeface="Calibri" panose="020F0502020204030204" pitchFamily="34" charset="0"/>
                <a:cs typeface="Arial"/>
              </a:rPr>
              <a:t>Plusieurs options : </a:t>
            </a:r>
            <a:endParaRPr lang="fr-FR" sz="1450">
              <a:solidFill>
                <a:srgbClr val="545859"/>
              </a:solidFill>
              <a:latin typeface="Arial" panose="020B0604020202020204" pitchFamily="34" charset="0"/>
              <a:ea typeface="Calibri" panose="020F0502020204030204" pitchFamily="34" charset="0"/>
              <a:cs typeface="Arial"/>
            </a:endParaRPr>
          </a:p>
          <a:p>
            <a:pPr marL="456565" indent="-456565" algn="just" defTabSz="1219170">
              <a:buClr>
                <a:srgbClr val="E54891"/>
              </a:buClr>
              <a:buFont typeface="Wingdings" panose="05000000000000000000" pitchFamily="2" charset="2"/>
              <a:buChar char="§"/>
            </a:pPr>
            <a:r>
              <a:rPr lang="fr-FR" sz="1450">
                <a:solidFill>
                  <a:srgbClr val="545859"/>
                </a:solidFill>
                <a:latin typeface="Arial"/>
                <a:ea typeface="Calibri" panose="020F0502020204030204" pitchFamily="34" charset="0"/>
                <a:cs typeface="Arial"/>
              </a:rPr>
              <a:t>Le professionnel de santé pourra retrouver le matricule INS d’un patient dans le Dossier patient de son logiciel métier, ou faire appel au téléservice </a:t>
            </a:r>
            <a:r>
              <a:rPr lang="fr-FR" sz="1450" err="1">
                <a:solidFill>
                  <a:srgbClr val="545859"/>
                </a:solidFill>
                <a:latin typeface="Arial"/>
                <a:ea typeface="Calibri" panose="020F0502020204030204" pitchFamily="34" charset="0"/>
                <a:cs typeface="Arial"/>
              </a:rPr>
              <a:t>INSi</a:t>
            </a:r>
            <a:r>
              <a:rPr lang="fr-FR" sz="1450">
                <a:solidFill>
                  <a:srgbClr val="545859"/>
                </a:solidFill>
                <a:latin typeface="Arial"/>
                <a:ea typeface="Calibri" panose="020F0502020204030204" pitchFamily="34" charset="0"/>
                <a:cs typeface="Arial"/>
              </a:rPr>
              <a:t> si son logiciel le permet. </a:t>
            </a:r>
            <a:endParaRPr lang="fr-FR" sz="1450">
              <a:solidFill>
                <a:srgbClr val="545859"/>
              </a:solidFill>
              <a:latin typeface="Arial" panose="020B0604020202020204" pitchFamily="34" charset="0"/>
              <a:ea typeface="Calibri" panose="020F0502020204030204" pitchFamily="34" charset="0"/>
              <a:cs typeface="Arial"/>
            </a:endParaRPr>
          </a:p>
          <a:p>
            <a:pPr algn="just" defTabSz="1219170">
              <a:buClr>
                <a:srgbClr val="E54891"/>
              </a:buClr>
            </a:pPr>
            <a:endParaRPr lang="fr-FR" sz="1467">
              <a:solidFill>
                <a:srgbClr val="545859"/>
              </a:solidFill>
              <a:latin typeface="Arial" panose="020B0604020202020204" pitchFamily="34" charset="0"/>
              <a:ea typeface="Calibri" panose="020F0502020204030204" pitchFamily="34" charset="0"/>
            </a:endParaRPr>
          </a:p>
          <a:p>
            <a:pPr marL="456565" indent="-456565" algn="just" defTabSz="1219170">
              <a:buClr>
                <a:srgbClr val="E54891"/>
              </a:buClr>
              <a:buFont typeface="Wingdings" panose="05000000000000000000" pitchFamily="2" charset="2"/>
              <a:buChar char="§"/>
            </a:pPr>
            <a:r>
              <a:rPr lang="fr-FR" sz="1450">
                <a:solidFill>
                  <a:srgbClr val="545859"/>
                </a:solidFill>
                <a:latin typeface="Arial"/>
                <a:ea typeface="Calibri" panose="020F0502020204030204" pitchFamily="34" charset="0"/>
                <a:cs typeface="Arial"/>
              </a:rPr>
              <a:t>L’usager obtiendra son adresse sur la page Messagerie de son profil Mon espace santé, et pourra la communiquer le cas échéant au professionnel de santé qui le lui demande.</a:t>
            </a:r>
          </a:p>
          <a:p>
            <a:pPr algn="just" defTabSz="1219170">
              <a:buClr>
                <a:srgbClr val="E54891"/>
              </a:buClr>
            </a:pPr>
            <a:endParaRPr lang="fr-FR" sz="1467">
              <a:solidFill>
                <a:srgbClr val="545859"/>
              </a:solidFill>
              <a:latin typeface="Arial" panose="020B0604020202020204" pitchFamily="34" charset="0"/>
              <a:ea typeface="Calibri" panose="020F0502020204030204" pitchFamily="34" charset="0"/>
            </a:endParaRPr>
          </a:p>
          <a:p>
            <a:pPr marL="456565" indent="-456565" algn="just" defTabSz="1219170">
              <a:buClr>
                <a:srgbClr val="E54891"/>
              </a:buClr>
              <a:buFont typeface="Wingdings" panose="05000000000000000000" pitchFamily="2" charset="2"/>
              <a:buChar char="§"/>
            </a:pPr>
            <a:r>
              <a:rPr lang="fr-FR" sz="1450">
                <a:solidFill>
                  <a:srgbClr val="545859"/>
                </a:solidFill>
                <a:latin typeface="Arial"/>
                <a:ea typeface="Calibri" panose="020F0502020204030204" pitchFamily="34" charset="0"/>
                <a:cs typeface="Arial"/>
              </a:rPr>
              <a:t>Dans la synthèse du profil médical (cf. slide suivante) </a:t>
            </a:r>
            <a:endParaRPr lang="fr-FR" sz="1450">
              <a:solidFill>
                <a:srgbClr val="545859"/>
              </a:solidFill>
              <a:latin typeface="Arial" panose="020B0604020202020204" pitchFamily="34" charset="0"/>
              <a:ea typeface="Calibri" panose="020F0502020204030204" pitchFamily="34" charset="0"/>
              <a:cs typeface="Arial"/>
            </a:endParaRPr>
          </a:p>
        </p:txBody>
      </p:sp>
      <p:sp>
        <p:nvSpPr>
          <p:cNvPr id="48" name="TextBox 12">
            <a:extLst>
              <a:ext uri="{FF2B5EF4-FFF2-40B4-BE49-F238E27FC236}">
                <a16:creationId xmlns:a16="http://schemas.microsoft.com/office/drawing/2014/main" id="{9981757F-EDF5-4134-A0D5-D670E48F5533}"/>
              </a:ext>
            </a:extLst>
          </p:cNvPr>
          <p:cNvSpPr txBox="1"/>
          <p:nvPr/>
        </p:nvSpPr>
        <p:spPr>
          <a:xfrm>
            <a:off x="602301" y="1316765"/>
            <a:ext cx="11077140" cy="1518364"/>
          </a:xfrm>
          <a:prstGeom prst="rect">
            <a:avLst/>
          </a:prstGeom>
          <a:noFill/>
        </p:spPr>
        <p:txBody>
          <a:bodyPr wrap="square" lIns="91440" tIns="45720" rIns="91440" bIns="45720" anchor="t">
            <a:spAutoFit/>
          </a:bodyPr>
          <a:lstStyle/>
          <a:p>
            <a:pPr algn="just" defTabSz="1219170">
              <a:spcAft>
                <a:spcPts val="800"/>
              </a:spcAft>
              <a:defRPr/>
            </a:pPr>
            <a:r>
              <a:rPr lang="fr-FR" sz="1600" b="1">
                <a:solidFill>
                  <a:srgbClr val="E54891"/>
                </a:solidFill>
                <a:latin typeface="Arial" panose="020B0604020202020204"/>
                <a:ea typeface="Calibri" panose="020F0502020204030204" pitchFamily="34" charset="0"/>
              </a:rPr>
              <a:t>La création de l’adresse de messagerie de santé du patient :</a:t>
            </a:r>
            <a:endParaRPr lang="fr-FR" sz="1600">
              <a:solidFill>
                <a:srgbClr val="545859"/>
              </a:solidFill>
              <a:latin typeface="Arial" panose="020B0604020202020204"/>
              <a:ea typeface="Geneva" charset="-128"/>
            </a:endParaRPr>
          </a:p>
          <a:p>
            <a:pPr algn="just" defTabSz="1219170"/>
            <a:r>
              <a:rPr lang="fr-FR" sz="1400">
                <a:solidFill>
                  <a:srgbClr val="545859"/>
                </a:solidFill>
                <a:latin typeface="Arial" panose="020B0604020202020204"/>
                <a:ea typeface="Geneva"/>
              </a:rPr>
              <a:t>La création de Mon espace santé entraîne la création et l’attribution au patient d’une adresse de messagerie de santé formée à l’aide de son Identifiant National de Santé (matricule INS) : </a:t>
            </a:r>
            <a:r>
              <a:rPr lang="fr-FR" sz="1400">
                <a:solidFill>
                  <a:srgbClr val="545859"/>
                </a:solidFill>
                <a:latin typeface="Arial" panose="020B0604020202020204"/>
                <a:ea typeface="Geneva"/>
                <a:hlinkClick r:id="rId7"/>
              </a:rPr>
              <a:t>ins@patient.mssante.fr</a:t>
            </a:r>
            <a:endParaRPr lang="fr-FR" sz="1400">
              <a:solidFill>
                <a:srgbClr val="545859"/>
              </a:solidFill>
              <a:latin typeface="Arial" panose="020B0604020202020204"/>
              <a:ea typeface="Geneva"/>
            </a:endParaRPr>
          </a:p>
          <a:p>
            <a:pPr algn="just" defTabSz="1219170"/>
            <a:endParaRPr lang="fr-FR" sz="1400" b="1">
              <a:solidFill>
                <a:srgbClr val="545859"/>
              </a:solidFill>
              <a:latin typeface="Arial" panose="020B0604020202020204"/>
              <a:ea typeface="Geneva" charset="-128"/>
            </a:endParaRPr>
          </a:p>
          <a:p>
            <a:pPr marL="1569085" lvl="2" indent="-380365" algn="just" defTabSz="1219170">
              <a:buClr>
                <a:srgbClr val="E54891"/>
              </a:buClr>
              <a:buFont typeface="Arial" panose="020B0604020202020204" pitchFamily="34" charset="0"/>
              <a:buChar char="►"/>
            </a:pPr>
            <a:r>
              <a:rPr lang="fr-FR" sz="1400">
                <a:solidFill>
                  <a:srgbClr val="545859"/>
                </a:solidFill>
                <a:latin typeface="Arial" panose="020B0604020202020204"/>
                <a:ea typeface="Geneva"/>
              </a:rPr>
              <a:t>Pour échanger avec un patient </a:t>
            </a:r>
            <a:r>
              <a:rPr lang="fr-FR" sz="1400">
                <a:solidFill>
                  <a:srgbClr val="00B050"/>
                </a:solidFill>
                <a:latin typeface="Arial" panose="020B0604020202020204"/>
                <a:ea typeface="Geneva"/>
              </a:rPr>
              <a:t>sur</a:t>
            </a:r>
            <a:r>
              <a:rPr lang="fr-FR" sz="1400">
                <a:solidFill>
                  <a:srgbClr val="545859"/>
                </a:solidFill>
                <a:latin typeface="Arial" panose="020B0604020202020204"/>
                <a:ea typeface="Geneva"/>
              </a:rPr>
              <a:t> sa messagerie de santé, le professionnel utilise </a:t>
            </a:r>
            <a:r>
              <a:rPr lang="fr-FR" sz="1400" b="1">
                <a:solidFill>
                  <a:srgbClr val="545859"/>
                </a:solidFill>
                <a:latin typeface="Arial" panose="020B0604020202020204"/>
                <a:ea typeface="Geneva"/>
              </a:rPr>
              <a:t>sa messagerie sécurisée de santé MSSanté </a:t>
            </a:r>
            <a:r>
              <a:rPr lang="fr-FR" sz="1400">
                <a:solidFill>
                  <a:srgbClr val="545859"/>
                </a:solidFill>
                <a:latin typeface="Arial" panose="020B0604020202020204"/>
                <a:ea typeface="Geneva"/>
              </a:rPr>
              <a:t>et doit donc connaître l’INS du patient. </a:t>
            </a:r>
            <a:endParaRPr lang="fr-FR" sz="1400">
              <a:solidFill>
                <a:srgbClr val="545859"/>
              </a:solidFill>
              <a:latin typeface="Arial" panose="020B0604020202020204"/>
              <a:ea typeface="Geneva" charset="-128"/>
              <a:cs typeface="Arial"/>
            </a:endParaRPr>
          </a:p>
        </p:txBody>
      </p:sp>
      <p:sp>
        <p:nvSpPr>
          <p:cNvPr id="49" name="Rectangle 48">
            <a:extLst>
              <a:ext uri="{FF2B5EF4-FFF2-40B4-BE49-F238E27FC236}">
                <a16:creationId xmlns:a16="http://schemas.microsoft.com/office/drawing/2014/main" id="{954F3534-7033-4824-A1CE-0BC186813BF4}"/>
              </a:ext>
            </a:extLst>
          </p:cNvPr>
          <p:cNvSpPr/>
          <p:nvPr/>
        </p:nvSpPr>
        <p:spPr>
          <a:xfrm>
            <a:off x="462139" y="1441535"/>
            <a:ext cx="60959" cy="1920000"/>
          </a:xfrm>
          <a:prstGeom prst="rect">
            <a:avLst/>
          </a:prstGeom>
          <a:solidFill>
            <a:srgbClr val="E54891">
              <a:alpha val="42000"/>
            </a:srgbClr>
          </a:solidFill>
          <a:ln w="12700" cap="flat" cmpd="sng" algn="ctr">
            <a:noFill/>
            <a:prstDash val="solid"/>
            <a:miter lim="800000"/>
          </a:ln>
          <a:effectLst/>
        </p:spPr>
        <p:txBody>
          <a:bodyPr rtlCol="0" anchor="ctr"/>
          <a:lstStyle/>
          <a:p>
            <a:pPr algn="ctr" defTabSz="1219170">
              <a:defRPr/>
            </a:pPr>
            <a:endParaRPr lang="fr-FR" sz="1333" kern="0">
              <a:solidFill>
                <a:prstClr val="white"/>
              </a:solidFill>
              <a:latin typeface="Arial" panose="020B0604020202020204"/>
              <a:ea typeface="Geneva" charset="-128"/>
            </a:endParaRPr>
          </a:p>
        </p:txBody>
      </p:sp>
      <p:sp>
        <p:nvSpPr>
          <p:cNvPr id="50" name="Rectangle 49">
            <a:extLst>
              <a:ext uri="{FF2B5EF4-FFF2-40B4-BE49-F238E27FC236}">
                <a16:creationId xmlns:a16="http://schemas.microsoft.com/office/drawing/2014/main" id="{688049B0-598B-4D96-8207-ECE63A5C3865}"/>
              </a:ext>
            </a:extLst>
          </p:cNvPr>
          <p:cNvSpPr/>
          <p:nvPr/>
        </p:nvSpPr>
        <p:spPr>
          <a:xfrm>
            <a:off x="462139" y="3573383"/>
            <a:ext cx="60959" cy="1920000"/>
          </a:xfrm>
          <a:prstGeom prst="rect">
            <a:avLst/>
          </a:prstGeom>
          <a:solidFill>
            <a:srgbClr val="E54891">
              <a:alpha val="42000"/>
            </a:srgbClr>
          </a:solidFill>
          <a:ln w="12700" cap="flat" cmpd="sng" algn="ctr">
            <a:noFill/>
            <a:prstDash val="solid"/>
            <a:miter lim="800000"/>
          </a:ln>
          <a:effectLst/>
        </p:spPr>
        <p:txBody>
          <a:bodyPr rtlCol="0" anchor="ctr"/>
          <a:lstStyle/>
          <a:p>
            <a:pPr algn="ctr" defTabSz="1219170">
              <a:defRPr/>
            </a:pPr>
            <a:endParaRPr lang="fr-FR" sz="1333" kern="0">
              <a:solidFill>
                <a:prstClr val="white"/>
              </a:solidFill>
              <a:latin typeface="Arial" panose="020B0604020202020204"/>
              <a:ea typeface="Geneva" charset="-128"/>
            </a:endParaRPr>
          </a:p>
        </p:txBody>
      </p:sp>
      <p:pic>
        <p:nvPicPr>
          <p:cNvPr id="51" name="Picture 14" descr="Logo, company name&#10;&#10;Description automatically generated">
            <a:extLst>
              <a:ext uri="{FF2B5EF4-FFF2-40B4-BE49-F238E27FC236}">
                <a16:creationId xmlns:a16="http://schemas.microsoft.com/office/drawing/2014/main" id="{2BDA67B6-CE10-4441-B161-7F7E5CDAF961}"/>
              </a:ext>
            </a:extLst>
          </p:cNvPr>
          <p:cNvPicPr>
            <a:picLocks noChangeAspect="1"/>
          </p:cNvPicPr>
          <p:nvPr/>
        </p:nvPicPr>
        <p:blipFill rotWithShape="1">
          <a:blip r:embed="rId8"/>
          <a:srcRect l="6724" t="8993" r="13370" b="41416"/>
          <a:stretch/>
        </p:blipFill>
        <p:spPr>
          <a:xfrm>
            <a:off x="6773383" y="2727147"/>
            <a:ext cx="741713" cy="378961"/>
          </a:xfrm>
          <a:prstGeom prst="rect">
            <a:avLst/>
          </a:prstGeom>
        </p:spPr>
      </p:pic>
    </p:spTree>
    <p:extLst>
      <p:ext uri="{BB962C8B-B14F-4D97-AF65-F5344CB8AC3E}">
        <p14:creationId xmlns:p14="http://schemas.microsoft.com/office/powerpoint/2010/main" val="37745691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Questions fréquentes sur Mon espace santé</a:t>
            </a:r>
            <a:endParaRPr lang="en-US" sz="2400" err="1">
              <a:cs typeface="Arial"/>
            </a:endParaRP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26</a:t>
            </a:fld>
            <a:endParaRPr lang="fr-FR"/>
          </a:p>
        </p:txBody>
      </p:sp>
      <p:sp>
        <p:nvSpPr>
          <p:cNvPr id="24" name="Rectangle 23">
            <a:extLst>
              <a:ext uri="{FF2B5EF4-FFF2-40B4-BE49-F238E27FC236}">
                <a16:creationId xmlns:a16="http://schemas.microsoft.com/office/drawing/2014/main" id="{9E5C6D9B-0C3B-4BC9-BA3E-A4A13576954B}"/>
              </a:ext>
            </a:extLst>
          </p:cNvPr>
          <p:cNvSpPr>
            <a:spLocks/>
          </p:cNvSpPr>
          <p:nvPr/>
        </p:nvSpPr>
        <p:spPr>
          <a:xfrm>
            <a:off x="338637" y="1096676"/>
            <a:ext cx="11514725"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t" anchorCtr="0" forceAA="0" compatLnSpc="1">
            <a:prstTxWarp prst="textNoShape">
              <a:avLst/>
            </a:prstTxWarp>
            <a:noAutofit/>
          </a:bodyPr>
          <a:lstStyle/>
          <a:p>
            <a:pPr algn="just"/>
            <a:r>
              <a:rPr lang="fr-FR" sz="1600" b="1">
                <a:solidFill>
                  <a:schemeClr val="bg1"/>
                </a:solidFill>
                <a:highlight>
                  <a:srgbClr val="006AB1"/>
                </a:highlight>
              </a:rPr>
              <a:t>Messagerie de santé Mon espace santé</a:t>
            </a:r>
          </a:p>
          <a:p>
            <a:pPr algn="just"/>
            <a:r>
              <a:rPr lang="fr-FR" sz="1600" b="1">
                <a:solidFill>
                  <a:srgbClr val="006AB1"/>
                </a:solidFill>
              </a:rPr>
              <a:t>Existe-t-il un annuaire patient ? </a:t>
            </a:r>
          </a:p>
          <a:p>
            <a:pPr marL="285750" indent="-285750" algn="just">
              <a:buFont typeface="Arial" panose="020B0604020202020204" pitchFamily="34" charset="0"/>
              <a:buChar char="•"/>
            </a:pPr>
            <a:r>
              <a:rPr lang="fr-FR" sz="1400">
                <a:solidFill>
                  <a:schemeClr val="tx1">
                    <a:lumMod val="75000"/>
                    <a:lumOff val="25000"/>
                  </a:schemeClr>
                </a:solidFill>
              </a:rPr>
              <a:t>Non, il n'y a pas d'annuaire patients. Les adresses des patients sont sous un modèle unique </a:t>
            </a:r>
            <a:r>
              <a:rPr lang="fr-FR" sz="1400">
                <a:solidFill>
                  <a:schemeClr val="tx1">
                    <a:lumMod val="75000"/>
                    <a:lumOff val="25000"/>
                  </a:schemeClr>
                </a:solidFill>
                <a:cs typeface="Arial"/>
                <a:hlinkClick r:id="rId7"/>
              </a:rPr>
              <a:t>matriculeINS@patient.mssante.fr</a:t>
            </a:r>
            <a:r>
              <a:rPr lang="fr-FR" sz="1400">
                <a:solidFill>
                  <a:schemeClr val="tx1">
                    <a:lumMod val="75000"/>
                    <a:lumOff val="25000"/>
                  </a:schemeClr>
                </a:solidFill>
                <a:cs typeface="Arial"/>
              </a:rPr>
              <a:t> </a:t>
            </a:r>
            <a:r>
              <a:rPr lang="fr-FR" sz="1400">
                <a:solidFill>
                  <a:schemeClr val="tx1">
                    <a:lumMod val="75000"/>
                    <a:lumOff val="25000"/>
                  </a:schemeClr>
                </a:solidFill>
              </a:rPr>
              <a:t>et sont construites sur la base de leur NIR.</a:t>
            </a:r>
          </a:p>
          <a:p>
            <a:pPr marL="285750" indent="-285750" algn="just">
              <a:buFont typeface="Arial" panose="020B0604020202020204" pitchFamily="34" charset="0"/>
              <a:buChar char="•"/>
            </a:pPr>
            <a:r>
              <a:rPr lang="fr-FR" sz="1400">
                <a:solidFill>
                  <a:schemeClr val="tx1">
                    <a:lumMod val="75000"/>
                    <a:lumOff val="25000"/>
                  </a:schemeClr>
                </a:solidFill>
              </a:rPr>
              <a:t>Le professionnel de santé pourra retrouver l'INS en faisant appel au téléservice INSi. Quant au patient, il l'obtiendra sur la page Messagerie de son profil Mon espace santé (et pourra le communiquer le cas échéant au PS qui lui demande) ou sur la synthèse de son profil médical qu’il peut partager avec le PS (en la téléchargeant dans ses documents de santé ou en l’envoyant via sa Messagerie de santé si le professionnel a déjà initié un échange avec le patient).</a:t>
            </a:r>
          </a:p>
          <a:p>
            <a:pPr marL="285750" indent="-285750" algn="just">
              <a:buFont typeface="Arial" panose="020B0604020202020204" pitchFamily="34" charset="0"/>
              <a:buChar char="•"/>
            </a:pPr>
            <a:r>
              <a:rPr lang="fr-FR" sz="1400">
                <a:solidFill>
                  <a:schemeClr val="tx1">
                    <a:lumMod val="75000"/>
                    <a:lumOff val="25000"/>
                  </a:schemeClr>
                </a:solidFill>
              </a:rPr>
              <a:t>Dès que le logiciel du professionnel sera compatible Ségur (ou intégrera la gestion de l’INS), il intégrera l’INS du patient qui correspond en général à son numéro de sécurité sociale. Le professionnel pourra simplement le sélectionner comme destinataire de son mail.</a:t>
            </a:r>
          </a:p>
          <a:p>
            <a:pPr marL="285750" indent="-285750" algn="just">
              <a:buFont typeface="Arial" panose="020B0604020202020204" pitchFamily="34" charset="0"/>
              <a:buChar char="•"/>
            </a:pPr>
            <a:endParaRPr lang="fr-FR" sz="1400">
              <a:solidFill>
                <a:schemeClr val="tx1">
                  <a:lumMod val="75000"/>
                  <a:lumOff val="25000"/>
                </a:schemeClr>
              </a:solidFill>
            </a:endParaRPr>
          </a:p>
          <a:p>
            <a:pPr algn="just"/>
            <a:r>
              <a:rPr lang="fr-FR" sz="1600" b="1">
                <a:solidFill>
                  <a:srgbClr val="006AB1"/>
                </a:solidFill>
              </a:rPr>
              <a:t>Comment ouvrir et fermer une conversation avec un patient ?</a:t>
            </a:r>
          </a:p>
          <a:p>
            <a:pPr marL="285750" indent="-285750" algn="just">
              <a:buFont typeface="Arial" panose="020B0604020202020204" pitchFamily="34" charset="0"/>
              <a:buChar char="•"/>
            </a:pPr>
            <a:r>
              <a:rPr lang="fr-FR" sz="1400">
                <a:solidFill>
                  <a:schemeClr val="tx1">
                    <a:lumMod val="75000"/>
                    <a:lumOff val="25000"/>
                  </a:schemeClr>
                </a:solidFill>
              </a:rPr>
              <a:t>Seul le professionnel de santé peut initier une conversation avec son patient. Un échange démarre donc à sa demande. </a:t>
            </a:r>
          </a:p>
          <a:p>
            <a:pPr marL="285750" indent="-285750" algn="just">
              <a:buFont typeface="Arial" panose="020B0604020202020204" pitchFamily="34" charset="0"/>
              <a:buChar char="•"/>
            </a:pPr>
            <a:r>
              <a:rPr lang="fr-FR" sz="1400">
                <a:solidFill>
                  <a:schemeClr val="tx1">
                    <a:lumMod val="75000"/>
                    <a:lumOff val="25000"/>
                  </a:schemeClr>
                </a:solidFill>
              </a:rPr>
              <a:t>Lorsqu’un professionnel souhaite retirer la possibilité à un usager de lui envoyer des messages, il doit envoyer un message à l’adresse de Messagerie santé de l’usager concerné, contenant le mot [FIN] (entre crochets et en majuscules) dans l’objet du message. Il convient de respecter scrupuleusement cette règle, sinon l'echange n'est pas terminé.</a:t>
            </a:r>
          </a:p>
          <a:p>
            <a:pPr marL="285750" indent="-285750" algn="just">
              <a:buFont typeface="Arial" panose="020B0604020202020204" pitchFamily="34" charset="0"/>
              <a:buChar char="•"/>
            </a:pPr>
            <a:r>
              <a:rPr lang="fr-FR" sz="1400">
                <a:solidFill>
                  <a:schemeClr val="tx1">
                    <a:lumMod val="75000"/>
                    <a:lumOff val="25000"/>
                  </a:schemeClr>
                </a:solidFill>
              </a:rPr>
              <a:t>Dès lors que le professionnel renvoie un nouveau message à l’usager, ce dernier « retrouve » la possibilité de répondre à l’ensemble des messages envoyés par le professionnel. </a:t>
            </a:r>
          </a:p>
          <a:p>
            <a:pPr marL="285750" indent="-285750" algn="just">
              <a:buFont typeface="Arial" panose="020B0604020202020204" pitchFamily="34" charset="0"/>
              <a:buChar char="•"/>
            </a:pPr>
            <a:endParaRPr lang="fr-FR" sz="1400">
              <a:solidFill>
                <a:schemeClr val="tx1">
                  <a:lumMod val="75000"/>
                  <a:lumOff val="25000"/>
                </a:schemeClr>
              </a:solidFill>
            </a:endParaRPr>
          </a:p>
          <a:p>
            <a:pPr algn="just"/>
            <a:r>
              <a:rPr lang="fr-FR" sz="1600" b="1">
                <a:solidFill>
                  <a:srgbClr val="006AB1"/>
                </a:solidFill>
              </a:rPr>
              <a:t>Comment l’usager </a:t>
            </a:r>
            <a:r>
              <a:rPr lang="fr-FR" sz="1600" b="1" err="1">
                <a:solidFill>
                  <a:srgbClr val="006AB1"/>
                </a:solidFill>
              </a:rPr>
              <a:t>sait-il</a:t>
            </a:r>
            <a:r>
              <a:rPr lang="fr-FR" sz="1600" b="1">
                <a:solidFill>
                  <a:srgbClr val="006AB1"/>
                </a:solidFill>
              </a:rPr>
              <a:t> qu’il a reçu un message ?</a:t>
            </a:r>
          </a:p>
          <a:p>
            <a:pPr marL="285750" indent="-285750" algn="just">
              <a:buFont typeface="Arial" panose="020B0604020202020204" pitchFamily="34" charset="0"/>
              <a:buChar char="•"/>
            </a:pPr>
            <a:r>
              <a:rPr lang="fr-FR" sz="1400">
                <a:solidFill>
                  <a:schemeClr val="tx1">
                    <a:lumMod val="75000"/>
                    <a:lumOff val="25000"/>
                  </a:schemeClr>
                </a:solidFill>
              </a:rPr>
              <a:t>Comme pour le dépôt d’un document dans son dossier médical, l’usager est informé de la réception d’un message via une notification envoyée dans sa boîte mail personnelle.</a:t>
            </a:r>
          </a:p>
        </p:txBody>
      </p:sp>
      <p:sp>
        <p:nvSpPr>
          <p:cNvPr id="27" name="Rectangle 26">
            <a:extLst>
              <a:ext uri="{FF2B5EF4-FFF2-40B4-BE49-F238E27FC236}">
                <a16:creationId xmlns:a16="http://schemas.microsoft.com/office/drawing/2014/main" id="{F98DF62D-192E-44A2-8AD7-BABBD300D5D2}"/>
              </a:ext>
            </a:extLst>
          </p:cNvPr>
          <p:cNvSpPr/>
          <p:nvPr/>
        </p:nvSpPr>
        <p:spPr>
          <a:xfrm>
            <a:off x="-13546" y="6134540"/>
            <a:ext cx="12205545" cy="720007"/>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540000" rtlCol="0" anchor="ctr"/>
          <a:lstStyle/>
          <a:p>
            <a:pPr algn="just"/>
            <a:r>
              <a:rPr lang="fr-FR" sz="1400">
                <a:solidFill>
                  <a:schemeClr val="tx1">
                    <a:lumMod val="75000"/>
                    <a:lumOff val="25000"/>
                  </a:schemeClr>
                </a:solidFill>
              </a:rPr>
              <a:t>Pour plus d’informations, consultez les </a:t>
            </a:r>
            <a:r>
              <a:rPr lang="fr-FR" sz="1400">
                <a:solidFill>
                  <a:schemeClr val="tx1">
                    <a:lumMod val="75000"/>
                    <a:lumOff val="25000"/>
                  </a:schemeClr>
                </a:solidFill>
                <a:hlinkClick r:id="rId8"/>
              </a:rPr>
              <a:t>CGU</a:t>
            </a:r>
            <a:r>
              <a:rPr lang="fr-FR" sz="1400">
                <a:solidFill>
                  <a:schemeClr val="tx1">
                    <a:lumMod val="75000"/>
                    <a:lumOff val="25000"/>
                  </a:schemeClr>
                </a:solidFill>
              </a:rPr>
              <a:t> de Mon espace santé et les </a:t>
            </a:r>
            <a:r>
              <a:rPr lang="fr-FR" sz="1400">
                <a:solidFill>
                  <a:schemeClr val="tx1">
                    <a:lumMod val="75000"/>
                    <a:lumOff val="25000"/>
                  </a:schemeClr>
                </a:solidFill>
                <a:hlinkClick r:id="rId9"/>
              </a:rPr>
              <a:t>questions fréquemment posées</a:t>
            </a:r>
            <a:r>
              <a:rPr lang="fr-FR" sz="1400">
                <a:solidFill>
                  <a:schemeClr val="tx1">
                    <a:lumMod val="75000"/>
                    <a:lumOff val="25000"/>
                  </a:schemeClr>
                </a:solidFill>
              </a:rPr>
              <a:t>.</a:t>
            </a:r>
          </a:p>
        </p:txBody>
      </p:sp>
      <p:pic>
        <p:nvPicPr>
          <p:cNvPr id="28" name="Graphic 27" descr="Exclamation mark with solid fill">
            <a:extLst>
              <a:ext uri="{FF2B5EF4-FFF2-40B4-BE49-F238E27FC236}">
                <a16:creationId xmlns:a16="http://schemas.microsoft.com/office/drawing/2014/main" id="{EE4E6C74-9F8B-4A96-972C-B415CB6D0D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322" y="6213469"/>
            <a:ext cx="554004" cy="554004"/>
          </a:xfrm>
          <a:prstGeom prst="rect">
            <a:avLst/>
          </a:prstGeom>
        </p:spPr>
      </p:pic>
    </p:spTree>
    <p:extLst>
      <p:ext uri="{BB962C8B-B14F-4D97-AF65-F5344CB8AC3E}">
        <p14:creationId xmlns:p14="http://schemas.microsoft.com/office/powerpoint/2010/main" val="33238707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5"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Questions fréquentes sur Mon espace santé</a:t>
            </a:r>
            <a:endParaRPr lang="en-US" sz="2400" err="1">
              <a:cs typeface="Arial"/>
            </a:endParaRP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27</a:t>
            </a:fld>
            <a:endParaRPr lang="fr-FR"/>
          </a:p>
        </p:txBody>
      </p:sp>
      <p:sp>
        <p:nvSpPr>
          <p:cNvPr id="24" name="Rectangle 23">
            <a:extLst>
              <a:ext uri="{FF2B5EF4-FFF2-40B4-BE49-F238E27FC236}">
                <a16:creationId xmlns:a16="http://schemas.microsoft.com/office/drawing/2014/main" id="{9E5C6D9B-0C3B-4BC9-BA3E-A4A13576954B}"/>
              </a:ext>
            </a:extLst>
          </p:cNvPr>
          <p:cNvSpPr>
            <a:spLocks/>
          </p:cNvSpPr>
          <p:nvPr/>
        </p:nvSpPr>
        <p:spPr>
          <a:xfrm>
            <a:off x="338637" y="1096676"/>
            <a:ext cx="11514725"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t" anchorCtr="0" forceAA="0" compatLnSpc="1">
            <a:prstTxWarp prst="textNoShape">
              <a:avLst/>
            </a:prstTxWarp>
            <a:noAutofit/>
          </a:bodyPr>
          <a:lstStyle/>
          <a:p>
            <a:pPr algn="just"/>
            <a:r>
              <a:rPr lang="fr-FR" sz="1600" b="1">
                <a:solidFill>
                  <a:schemeClr val="bg1"/>
                </a:solidFill>
                <a:highlight>
                  <a:srgbClr val="006AB1"/>
                </a:highlight>
              </a:rPr>
              <a:t>Données</a:t>
            </a:r>
          </a:p>
          <a:p>
            <a:pPr algn="just"/>
            <a:r>
              <a:rPr lang="fr-FR" sz="1600" b="1">
                <a:solidFill>
                  <a:srgbClr val="006AB1"/>
                </a:solidFill>
              </a:rPr>
              <a:t>Comment les données de santé contenues dans Mon espace santé sont-elles sécurisées ?</a:t>
            </a:r>
          </a:p>
          <a:p>
            <a:pPr marL="285750" indent="-285750" algn="just">
              <a:buFont typeface="Arial" panose="020B0604020202020204" pitchFamily="34" charset="0"/>
              <a:buChar char="•"/>
            </a:pPr>
            <a:r>
              <a:rPr lang="fr-FR" sz="1400">
                <a:solidFill>
                  <a:schemeClr val="tx1">
                    <a:lumMod val="75000"/>
                    <a:lumOff val="25000"/>
                  </a:schemeClr>
                </a:solidFill>
              </a:rPr>
              <a:t>La fiabilité du système de sécurisation des données de santé personnelles de Mon espace santé s’appuie sur la mise en œuvre d’un ensemble de garanties techniques :</a:t>
            </a:r>
          </a:p>
          <a:p>
            <a:pPr marL="742950" lvl="1" indent="-285750" algn="just">
              <a:buFont typeface="Courier New" panose="02070309020205020404" pitchFamily="49" charset="0"/>
              <a:buChar char="o"/>
            </a:pPr>
            <a:r>
              <a:rPr lang="fr-FR" sz="1400">
                <a:solidFill>
                  <a:schemeClr val="tx1">
                    <a:lumMod val="75000"/>
                    <a:lumOff val="25000"/>
                  </a:schemeClr>
                </a:solidFill>
              </a:rPr>
              <a:t>La conception et l’hébergement en environnement certifié HDS (Hébergeurs de Données de Santé) ;</a:t>
            </a:r>
          </a:p>
          <a:p>
            <a:pPr marL="742950" lvl="1" indent="-285750" algn="just">
              <a:buFont typeface="Courier New" panose="02070309020205020404" pitchFamily="49" charset="0"/>
              <a:buChar char="o"/>
            </a:pPr>
            <a:r>
              <a:rPr lang="fr-FR" sz="1400">
                <a:solidFill>
                  <a:schemeClr val="tx1">
                    <a:lumMod val="75000"/>
                    <a:lumOff val="25000"/>
                  </a:schemeClr>
                </a:solidFill>
              </a:rPr>
              <a:t>L’accompagnement par l’ANSSI (Agence Nationale de la Sécurité des Systèmes d’Information) ;</a:t>
            </a:r>
          </a:p>
          <a:p>
            <a:pPr marL="742950" lvl="1" indent="-285750" algn="just">
              <a:buFont typeface="Courier New" panose="02070309020205020404" pitchFamily="49" charset="0"/>
              <a:buChar char="o"/>
            </a:pPr>
            <a:r>
              <a:rPr lang="fr-FR" sz="1400">
                <a:solidFill>
                  <a:schemeClr val="tx1">
                    <a:lumMod val="75000"/>
                    <a:lumOff val="25000"/>
                  </a:schemeClr>
                </a:solidFill>
              </a:rPr>
              <a:t>Des audits de sécurité externes ;</a:t>
            </a:r>
          </a:p>
          <a:p>
            <a:pPr marL="742950" lvl="1" indent="-285750" algn="just">
              <a:buFont typeface="Courier New" panose="02070309020205020404" pitchFamily="49" charset="0"/>
              <a:buChar char="o"/>
            </a:pPr>
            <a:r>
              <a:rPr lang="fr-FR" sz="1400">
                <a:solidFill>
                  <a:schemeClr val="tx1">
                    <a:lumMod val="75000"/>
                    <a:lumOff val="25000"/>
                  </a:schemeClr>
                </a:solidFill>
              </a:rPr>
              <a:t>L’homologation RGS (Référentiel Général de Sécurité) du produit Mon espace santé.</a:t>
            </a:r>
          </a:p>
          <a:p>
            <a:pPr marL="285750" indent="-285750" algn="just">
              <a:buFont typeface="Arial" panose="020B0604020202020204" pitchFamily="34" charset="0"/>
              <a:buChar char="•"/>
            </a:pPr>
            <a:endParaRPr lang="fr-FR" sz="1400">
              <a:solidFill>
                <a:schemeClr val="tx1">
                  <a:lumMod val="75000"/>
                  <a:lumOff val="25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6AB1"/>
                </a:solidFill>
                <a:effectLst/>
                <a:uLnTx/>
                <a:uFillTx/>
                <a:latin typeface="Arial"/>
                <a:ea typeface="+mn-ea"/>
                <a:cs typeface="+mn-cs"/>
              </a:rPr>
              <a:t>Où sont hébergées les données contenues dans Mon espace santé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Les données de Mon espace santé sont hébergées en France par les prestataires de l’Assurance Maladie sur des infrastructures dédiées, une dans l’ouest de la France et une dans le Nord, en respectant les normes d’hébergement des données de santé de notre pays.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a:solidFill>
                <a:prstClr val="black">
                  <a:lumMod val="75000"/>
                  <a:lumOff val="25000"/>
                </a:prst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fr-FR" sz="1600" b="1" i="0" u="none" strike="noStrike" kern="1200" cap="none" spc="0" normalizeH="0" baseline="0" noProof="0">
                <a:ln>
                  <a:noFill/>
                </a:ln>
                <a:solidFill>
                  <a:srgbClr val="006AB1"/>
                </a:solidFill>
                <a:effectLst/>
                <a:uLnTx/>
                <a:uFillTx/>
                <a:latin typeface="Arial"/>
                <a:ea typeface="+mn-ea"/>
                <a:cs typeface="+mn-cs"/>
              </a:rPr>
              <a:t>Qui a accès aux données de santé stockées dans Mon espace santé ? Et sous quelles conditions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Au-delà de la personne concernée, les professionnels de santé de son équipe de soin peuvent accéder aux documents de santé de la rubrique Documents de Mon espace santé, après information du patient.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Les professionnels ne peuvent consulter que les documents utiles à leur spécialité et nécessaires à la prise en charge de la personne. Les droits d’accès des différents professionnels de santé sont définis dans une </a:t>
            </a:r>
            <a:r>
              <a:rPr lang="fr-FR" sz="1400">
                <a:solidFill>
                  <a:prstClr val="black">
                    <a:lumMod val="75000"/>
                    <a:lumOff val="25000"/>
                  </a:prstClr>
                </a:solidFill>
                <a:latin typeface="Arial"/>
                <a:hlinkClick r:id="rId7"/>
              </a:rPr>
              <a:t>"matrice d’habilitation"</a:t>
            </a:r>
            <a:r>
              <a:rPr lang="fr-FR" sz="1400">
                <a:solidFill>
                  <a:prstClr val="black">
                    <a:lumMod val="75000"/>
                    <a:lumOff val="25000"/>
                  </a:prstClr>
                </a:solidFill>
                <a:latin typeface="Arial"/>
              </a:rPr>
              <a:t>. </a:t>
            </a: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En fonction de leur spécialité ou discipline, un médecin, un infirmier ou un kinésithérapeute par exemple ne sont pas autorisés à accéder aux mêmes types documents.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Deux modes d'accès particuliers sont prévus pour les situations d'urgence, à condition que l’utilisateur ne s'y soit pas opposé dans Mon espace santé : l’accès </a:t>
            </a:r>
            <a:r>
              <a:rPr lang="fr-FR" sz="1400">
                <a:solidFill>
                  <a:prstClr val="black">
                    <a:lumMod val="75000"/>
                    <a:lumOff val="25000"/>
                  </a:prstClr>
                </a:solidFill>
                <a:latin typeface="Arial"/>
              </a:rPr>
              <a:t>"</a:t>
            </a: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SAMU" pour lequel le médecin régulateur peut accéder au dossier médical d'un patient pour lequel il reçoit un appel, et </a:t>
            </a:r>
            <a:r>
              <a:rPr lang="fr-FR" sz="1400">
                <a:solidFill>
                  <a:prstClr val="black">
                    <a:lumMod val="75000"/>
                    <a:lumOff val="25000"/>
                  </a:prstClr>
                </a:solidFill>
                <a:latin typeface="Arial"/>
              </a:rPr>
              <a:t>l</a:t>
            </a:r>
            <a:r>
              <a:rPr kumimoji="0" lang="fr-FR" sz="1400" i="0" u="none" strike="noStrike" kern="1200" cap="none" spc="0" normalizeH="0" baseline="0" noProof="0">
                <a:ln>
                  <a:noFill/>
                </a:ln>
                <a:solidFill>
                  <a:prstClr val="black">
                    <a:lumMod val="75000"/>
                    <a:lumOff val="25000"/>
                  </a:prstClr>
                </a:solidFill>
                <a:effectLst/>
                <a:uLnTx/>
                <a:uFillTx/>
                <a:latin typeface="Arial"/>
                <a:ea typeface="+mn-ea"/>
                <a:cs typeface="+mn-cs"/>
              </a:rPr>
              <a:t>’accès </a:t>
            </a:r>
            <a:r>
              <a:rPr lang="fr-FR" sz="1400">
                <a:solidFill>
                  <a:prstClr val="black">
                    <a:lumMod val="75000"/>
                    <a:lumOff val="25000"/>
                  </a:prstClr>
                </a:solidFill>
                <a:latin typeface="Arial"/>
              </a:rPr>
              <a:t>"</a:t>
            </a:r>
            <a:r>
              <a:rPr kumimoji="0" lang="fr-FR" sz="1400" i="0" u="none" strike="noStrike" kern="1200" cap="none" spc="0" normalizeH="0" baseline="0" noProof="0">
                <a:ln>
                  <a:noFill/>
                </a:ln>
                <a:solidFill>
                  <a:prstClr val="black">
                    <a:lumMod val="75000"/>
                    <a:lumOff val="25000"/>
                  </a:prstClr>
                </a:solidFill>
                <a:effectLst/>
                <a:uLnTx/>
                <a:uFillTx/>
                <a:latin typeface="Arial"/>
                <a:ea typeface="+mn-ea"/>
                <a:cs typeface="+mn-cs"/>
              </a:rPr>
              <a:t>Autres professionnels de santé" en cas d’urgence : tout </a:t>
            </a:r>
            <a:r>
              <a:rPr kumimoji="0" lang="fr-FR" sz="1400" b="0" i="0" u="none" strike="noStrike" kern="1200" cap="none" spc="0" normalizeH="0" baseline="0" noProof="0">
                <a:ln>
                  <a:noFill/>
                </a:ln>
                <a:solidFill>
                  <a:prstClr val="black">
                    <a:lumMod val="75000"/>
                    <a:lumOff val="25000"/>
                  </a:prstClr>
                </a:solidFill>
                <a:effectLst/>
                <a:uLnTx/>
                <a:uFillTx/>
                <a:latin typeface="Arial"/>
                <a:ea typeface="+mn-ea"/>
                <a:cs typeface="+mn-cs"/>
              </a:rPr>
              <a:t>professionnel de santé peut consulter le dossier médical d'un patient dont l'état comporte un risque immédiat pour sa santé, sauf si ce patient lui en a bloqué l'accès de façon spécifique auparavant.</a:t>
            </a:r>
          </a:p>
        </p:txBody>
      </p:sp>
    </p:spTree>
    <p:extLst>
      <p:ext uri="{BB962C8B-B14F-4D97-AF65-F5344CB8AC3E}">
        <p14:creationId xmlns:p14="http://schemas.microsoft.com/office/powerpoint/2010/main" val="37124750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33413-B99A-4B89-A7F9-E81B4D9F7E46}"/>
              </a:ext>
            </a:extLst>
          </p:cNvPr>
          <p:cNvSpPr>
            <a:spLocks noGrp="1"/>
          </p:cNvSpPr>
          <p:nvPr>
            <p:ph type="sldNum" sz="quarter" idx="12"/>
          </p:nvPr>
        </p:nvSpPr>
        <p:spPr/>
        <p:txBody>
          <a:bodyPr/>
          <a:lstStyle/>
          <a:p>
            <a:fld id="{646E7B68-C406-4B5C-B79D-A1CDE10CB85D}" type="slidenum">
              <a:rPr lang="fr-FR" smtClean="0"/>
              <a:pPr/>
              <a:t>28</a:t>
            </a:fld>
            <a:endParaRPr lang="fr-FR"/>
          </a:p>
        </p:txBody>
      </p:sp>
      <p:sp>
        <p:nvSpPr>
          <p:cNvPr id="3" name="Title 2">
            <a:extLst>
              <a:ext uri="{FF2B5EF4-FFF2-40B4-BE49-F238E27FC236}">
                <a16:creationId xmlns:a16="http://schemas.microsoft.com/office/drawing/2014/main" id="{227BE3C6-F54C-458C-A9AE-A0909ECECB2F}"/>
              </a:ext>
            </a:extLst>
          </p:cNvPr>
          <p:cNvSpPr>
            <a:spLocks noGrp="1"/>
          </p:cNvSpPr>
          <p:nvPr>
            <p:ph type="ctrTitle"/>
          </p:nvPr>
        </p:nvSpPr>
        <p:spPr>
          <a:xfrm>
            <a:off x="5903384" y="1462165"/>
            <a:ext cx="5749296" cy="1376660"/>
          </a:xfrm>
        </p:spPr>
        <p:txBody>
          <a:bodyPr/>
          <a:lstStyle/>
          <a:p>
            <a:r>
              <a:rPr lang="en-US" sz="3200"/>
              <a:t>Annexes</a:t>
            </a:r>
            <a:endParaRPr lang="fr-FR" sz="3200"/>
          </a:p>
        </p:txBody>
      </p:sp>
      <p:sp>
        <p:nvSpPr>
          <p:cNvPr id="8" name="TextBox 7">
            <a:extLst>
              <a:ext uri="{FF2B5EF4-FFF2-40B4-BE49-F238E27FC236}">
                <a16:creationId xmlns:a16="http://schemas.microsoft.com/office/drawing/2014/main" id="{FB3C3034-A722-47FF-B7DD-D10C6A95C0E7}"/>
              </a:ext>
            </a:extLst>
          </p:cNvPr>
          <p:cNvSpPr txBox="1">
            <a:spLocks/>
          </p:cNvSpPr>
          <p:nvPr/>
        </p:nvSpPr>
        <p:spPr>
          <a:xfrm>
            <a:off x="6180478" y="2796840"/>
            <a:ext cx="5472202" cy="646331"/>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a:solidFill>
                  <a:schemeClr val="tx1">
                    <a:lumMod val="75000"/>
                    <a:lumOff val="25000"/>
                  </a:schemeClr>
                </a:solidFill>
                <a:cs typeface="Arial"/>
              </a:rPr>
              <a:t>Projet de déploiement du DMP en établissement : bonnes pratiques</a:t>
            </a:r>
            <a:endParaRPr lang="fr-FR" sz="1800">
              <a:solidFill>
                <a:schemeClr val="tx1">
                  <a:lumMod val="75000"/>
                  <a:lumOff val="25000"/>
                </a:schemeClr>
              </a:solidFill>
              <a:cs typeface="Arial"/>
            </a:endParaRPr>
          </a:p>
        </p:txBody>
      </p:sp>
      <p:sp>
        <p:nvSpPr>
          <p:cNvPr id="12" name="Rectangle 11">
            <a:extLst>
              <a:ext uri="{FF2B5EF4-FFF2-40B4-BE49-F238E27FC236}">
                <a16:creationId xmlns:a16="http://schemas.microsoft.com/office/drawing/2014/main" id="{C3EFCF15-5E66-478C-8513-9B4A277BDBBF}"/>
              </a:ext>
            </a:extLst>
          </p:cNvPr>
          <p:cNvSpPr>
            <a:spLocks/>
          </p:cNvSpPr>
          <p:nvPr/>
        </p:nvSpPr>
        <p:spPr>
          <a:xfrm>
            <a:off x="5537713" y="2940005"/>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1</a:t>
            </a:r>
            <a:endParaRPr lang="fr-FR" b="1">
              <a:solidFill>
                <a:schemeClr val="bg1"/>
              </a:solidFill>
              <a:ea typeface="+mj-ea"/>
              <a:cs typeface="+mj-cs"/>
            </a:endParaRPr>
          </a:p>
        </p:txBody>
      </p:sp>
      <p:sp>
        <p:nvSpPr>
          <p:cNvPr id="13" name="TextBox 12">
            <a:extLst>
              <a:ext uri="{FF2B5EF4-FFF2-40B4-BE49-F238E27FC236}">
                <a16:creationId xmlns:a16="http://schemas.microsoft.com/office/drawing/2014/main" id="{E342C99F-E4C0-4ECC-A9DD-96E7A60D2222}"/>
              </a:ext>
            </a:extLst>
          </p:cNvPr>
          <p:cNvSpPr txBox="1">
            <a:spLocks/>
          </p:cNvSpPr>
          <p:nvPr/>
        </p:nvSpPr>
        <p:spPr>
          <a:xfrm>
            <a:off x="6180478" y="3742171"/>
            <a:ext cx="5472202" cy="646331"/>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Focus sur la messagerie de santé : récupérer l’INS par la synthèse du profil médical</a:t>
            </a:r>
          </a:p>
        </p:txBody>
      </p:sp>
      <p:sp>
        <p:nvSpPr>
          <p:cNvPr id="20" name="Rectangle 19">
            <a:extLst>
              <a:ext uri="{FF2B5EF4-FFF2-40B4-BE49-F238E27FC236}">
                <a16:creationId xmlns:a16="http://schemas.microsoft.com/office/drawing/2014/main" id="{3470A56E-F4C4-4C21-91A3-FB8D043662F8}"/>
              </a:ext>
            </a:extLst>
          </p:cNvPr>
          <p:cNvSpPr>
            <a:spLocks/>
          </p:cNvSpPr>
          <p:nvPr/>
        </p:nvSpPr>
        <p:spPr>
          <a:xfrm>
            <a:off x="5537713" y="3885337"/>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2</a:t>
            </a:r>
            <a:endParaRPr lang="fr-FR" b="1">
              <a:solidFill>
                <a:schemeClr val="bg1"/>
              </a:solidFill>
              <a:ea typeface="+mj-ea"/>
              <a:cs typeface="+mj-cs"/>
            </a:endParaRPr>
          </a:p>
        </p:txBody>
      </p:sp>
      <p:sp>
        <p:nvSpPr>
          <p:cNvPr id="15" name="TextBox 14">
            <a:extLst>
              <a:ext uri="{FF2B5EF4-FFF2-40B4-BE49-F238E27FC236}">
                <a16:creationId xmlns:a16="http://schemas.microsoft.com/office/drawing/2014/main" id="{A4EF4FF2-6B32-4BDA-A9C1-F04733752FC0}"/>
              </a:ext>
            </a:extLst>
          </p:cNvPr>
          <p:cNvSpPr txBox="1">
            <a:spLocks/>
          </p:cNvSpPr>
          <p:nvPr/>
        </p:nvSpPr>
        <p:spPr>
          <a:xfrm>
            <a:off x="6180478" y="4687503"/>
            <a:ext cx="5472202" cy="646331"/>
          </a:xfrm>
          <a:prstGeom prst="rect">
            <a:avLst/>
          </a:prstGeom>
          <a:noFill/>
          <a:ln w="6350">
            <a:noFill/>
            <a:miter lim="800000"/>
          </a:ln>
        </p:spPr>
        <p:txBody>
          <a:bodyPr wrap="square" lIns="91440" tIns="45720" rIns="91440" bIns="45720" anchor="t">
            <a:spAutoFit/>
          </a:bodyPr>
          <a:lstStyle/>
          <a:p>
            <a:pPr algn="just">
              <a:spcAft>
                <a:spcPts val="300"/>
              </a:spcAft>
            </a:pPr>
            <a:r>
              <a:rPr lang="fr-FR" sz="1800">
                <a:solidFill>
                  <a:schemeClr val="tx1">
                    <a:lumMod val="75000"/>
                    <a:lumOff val="25000"/>
                  </a:schemeClr>
                </a:solidFill>
                <a:cs typeface="Arial"/>
              </a:rPr>
              <a:t>Focus sur la messagerie de santé : mettre fin aux échanges avec un usager</a:t>
            </a:r>
          </a:p>
        </p:txBody>
      </p:sp>
      <p:sp>
        <p:nvSpPr>
          <p:cNvPr id="16" name="Rectangle 15">
            <a:extLst>
              <a:ext uri="{FF2B5EF4-FFF2-40B4-BE49-F238E27FC236}">
                <a16:creationId xmlns:a16="http://schemas.microsoft.com/office/drawing/2014/main" id="{31E87ACE-1EA9-4A12-9544-C1D0EE3A60E8}"/>
              </a:ext>
            </a:extLst>
          </p:cNvPr>
          <p:cNvSpPr>
            <a:spLocks/>
          </p:cNvSpPr>
          <p:nvPr/>
        </p:nvSpPr>
        <p:spPr>
          <a:xfrm>
            <a:off x="5537713" y="4830669"/>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3</a:t>
            </a:r>
            <a:endParaRPr lang="fr-FR" b="1">
              <a:solidFill>
                <a:schemeClr val="bg1"/>
              </a:solidFill>
              <a:ea typeface="+mj-ea"/>
              <a:cs typeface="+mj-cs"/>
            </a:endParaRPr>
          </a:p>
        </p:txBody>
      </p:sp>
    </p:spTree>
    <p:extLst>
      <p:ext uri="{BB962C8B-B14F-4D97-AF65-F5344CB8AC3E}">
        <p14:creationId xmlns:p14="http://schemas.microsoft.com/office/powerpoint/2010/main" val="91063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000" b="0"/>
              <a:t>Annexe </a:t>
            </a:r>
            <a:r>
              <a:rPr lang="fr-FR" sz="2000" b="0"/>
              <a:t>Déploiement du DMP au sein des établissements de santé</a:t>
            </a:r>
            <a:br>
              <a:rPr lang="fr-FR" sz="2000" b="0"/>
            </a:br>
            <a:r>
              <a:rPr lang="fr-FR" sz="2400"/>
              <a:t>Accompagnement organisationnel : bonnes pratiques des ES</a:t>
            </a:r>
            <a:endParaRPr lang="en-US" sz="2400" err="1">
              <a:cs typeface="Arial"/>
            </a:endParaRP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29</a:t>
            </a:fld>
            <a:endParaRPr lang="fr-FR"/>
          </a:p>
        </p:txBody>
      </p:sp>
      <p:sp>
        <p:nvSpPr>
          <p:cNvPr id="5" name="Creative analysis…">
            <a:extLst>
              <a:ext uri="{FF2B5EF4-FFF2-40B4-BE49-F238E27FC236}">
                <a16:creationId xmlns:a16="http://schemas.microsoft.com/office/drawing/2014/main" id="{3020F8DB-97A1-4783-9BC7-6BD5A5172812}"/>
              </a:ext>
            </a:extLst>
          </p:cNvPr>
          <p:cNvSpPr txBox="1">
            <a:spLocks/>
          </p:cNvSpPr>
          <p:nvPr/>
        </p:nvSpPr>
        <p:spPr>
          <a:xfrm>
            <a:off x="481318" y="1267336"/>
            <a:ext cx="4328834"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J’identifie les documents à alimenter en priorité dans le DMP</a:t>
            </a:r>
          </a:p>
        </p:txBody>
      </p:sp>
      <p:sp>
        <p:nvSpPr>
          <p:cNvPr id="6" name="Globally administrate client-focused meta services with B2C…">
            <a:extLst>
              <a:ext uri="{FF2B5EF4-FFF2-40B4-BE49-F238E27FC236}">
                <a16:creationId xmlns:a16="http://schemas.microsoft.com/office/drawing/2014/main" id="{00025FF7-F1A8-448D-9720-E92FBCD4F94D}"/>
              </a:ext>
            </a:extLst>
          </p:cNvPr>
          <p:cNvSpPr txBox="1">
            <a:spLocks/>
          </p:cNvSpPr>
          <p:nvPr/>
        </p:nvSpPr>
        <p:spPr>
          <a:xfrm>
            <a:off x="481318" y="2337493"/>
            <a:ext cx="5323581" cy="157588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Le DMP n’est pas exhaustif : il n’est pas utile de tout alimenter.</a:t>
            </a:r>
          </a:p>
          <a:p>
            <a:pPr>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En priorité : </a:t>
            </a:r>
            <a:r>
              <a:rPr lang="fr-FR" sz="1400" b="1">
                <a:solidFill>
                  <a:srgbClr val="677180"/>
                </a:solidFill>
                <a:latin typeface="Arial" panose="020B0604020202020204" pitchFamily="34" charset="0"/>
                <a:ea typeface="EYInterstate Light"/>
                <a:cs typeface="Arial" panose="020B0604020202020204" pitchFamily="34" charset="0"/>
                <a:sym typeface="EYInterstate Light"/>
              </a:rPr>
              <a:t>lettre de liaison, ordonnance de sortie, CRO, CR de Biologie et d’Imagerie</a:t>
            </a:r>
            <a:r>
              <a:rPr lang="fr-FR" sz="1400">
                <a:solidFill>
                  <a:srgbClr val="677180"/>
                </a:solidFill>
                <a:latin typeface="Arial" panose="020B0604020202020204" pitchFamily="34" charset="0"/>
                <a:ea typeface="EYInterstate Light"/>
                <a:cs typeface="Arial" panose="020B0604020202020204" pitchFamily="34" charset="0"/>
                <a:sym typeface="EYInterstate Light"/>
              </a:rPr>
              <a:t>.</a:t>
            </a:r>
          </a:p>
          <a:p>
            <a:pPr>
              <a:lnSpc>
                <a:spcPct val="150000"/>
              </a:lnSpc>
              <a:defRPr sz="1800">
                <a:solidFill>
                  <a:srgbClr val="677180"/>
                </a:solidFill>
                <a:latin typeface="EYInterstate Light"/>
                <a:ea typeface="EYInterstate Light"/>
                <a:cs typeface="EYInterstate Light"/>
                <a:sym typeface="EYInterstate Light"/>
              </a:defRPr>
            </a:pPr>
            <a:r>
              <a:rPr lang="fr-FR" sz="1400" i="1">
                <a:solidFill>
                  <a:srgbClr val="677180"/>
                </a:solidFill>
                <a:latin typeface="Arial" panose="020B0604020202020204" pitchFamily="34" charset="0"/>
                <a:ea typeface="EYInterstate Light"/>
                <a:cs typeface="Arial" panose="020B0604020202020204" pitchFamily="34" charset="0"/>
                <a:sym typeface="EYInterstate Light"/>
              </a:rPr>
              <a:t>Dans un second temps les comptes-rendus de consultation.</a:t>
            </a:r>
          </a:p>
          <a:p>
            <a:pPr>
              <a:lnSpc>
                <a:spcPct val="150000"/>
              </a:lnSpc>
              <a:defRPr sz="1800">
                <a:solidFill>
                  <a:srgbClr val="677180"/>
                </a:solidFill>
                <a:latin typeface="EYInterstate Light"/>
                <a:ea typeface="EYInterstate Light"/>
                <a:cs typeface="EYInterstate Light"/>
                <a:sym typeface="EYInterstate Light"/>
              </a:defRPr>
            </a:pPr>
            <a:endParaRPr lang="fr-FR" sz="1400">
              <a:solidFill>
                <a:srgbClr val="677180"/>
              </a:solidFill>
              <a:latin typeface="Arial" panose="020B0604020202020204" pitchFamily="34" charset="0"/>
              <a:ea typeface="EYInterstate Light"/>
              <a:cs typeface="Arial" panose="020B0604020202020204" pitchFamily="34" charset="0"/>
              <a:sym typeface="EYInterstate Light"/>
            </a:endParaRPr>
          </a:p>
        </p:txBody>
      </p:sp>
      <p:sp>
        <p:nvSpPr>
          <p:cNvPr id="8" name="Ligne">
            <a:extLst>
              <a:ext uri="{FF2B5EF4-FFF2-40B4-BE49-F238E27FC236}">
                <a16:creationId xmlns:a16="http://schemas.microsoft.com/office/drawing/2014/main" id="{BC69CDFD-9532-4AB9-B645-5C184D09D4F4}"/>
              </a:ext>
            </a:extLst>
          </p:cNvPr>
          <p:cNvSpPr>
            <a:spLocks/>
          </p:cNvSpPr>
          <p:nvPr/>
        </p:nvSpPr>
        <p:spPr>
          <a:xfrm>
            <a:off x="488810" y="2178180"/>
            <a:ext cx="315384" cy="0"/>
          </a:xfrm>
          <a:prstGeom prst="line">
            <a:avLst/>
          </a:prstGeom>
          <a:noFill/>
          <a:ln w="38100" cap="flat">
            <a:solidFill>
              <a:srgbClr val="E27959"/>
            </a:solidFill>
            <a:prstDash val="solid"/>
            <a:miter lim="400000"/>
          </a:ln>
          <a:effectLst/>
        </p:spPr>
        <p:txBody>
          <a:bodyPr wrap="square" lIns="0" tIns="0" rIns="0" bIns="0" numCol="1" anchor="ctr">
            <a:noAutofit/>
          </a:bodyPr>
          <a:lstStyle/>
          <a:p>
            <a:pPr algn="ctr" defTabSz="412750" hangingPunct="0">
              <a:defRPr sz="3200">
                <a:solidFill>
                  <a:srgbClr val="FFFFFF"/>
                </a:solidFill>
                <a:latin typeface="+mn-lt"/>
                <a:ea typeface="+mn-ea"/>
                <a:cs typeface="+mn-cs"/>
                <a:sym typeface="Helvetica Neue Medium"/>
              </a:defRPr>
            </a:pPr>
            <a:r>
              <a:rPr lang="fr-FR" sz="1600" kern="0">
                <a:solidFill>
                  <a:srgbClr val="FFFFFF"/>
                </a:solidFill>
                <a:latin typeface="Arial" panose="020B0604020202020204" pitchFamily="34" charset="0"/>
                <a:cs typeface="Arial" panose="020B0604020202020204" pitchFamily="34" charset="0"/>
                <a:sym typeface="Helvetica Neue Medium"/>
              </a:rPr>
              <a:t>&lt;</a:t>
            </a: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9" name="Globally administrate…">
            <a:extLst>
              <a:ext uri="{FF2B5EF4-FFF2-40B4-BE49-F238E27FC236}">
                <a16:creationId xmlns:a16="http://schemas.microsoft.com/office/drawing/2014/main" id="{EEDCBAA4-6CDD-4F69-87F2-C99184B1D2D9}"/>
              </a:ext>
            </a:extLst>
          </p:cNvPr>
          <p:cNvSpPr txBox="1"/>
          <p:nvPr/>
        </p:nvSpPr>
        <p:spPr>
          <a:xfrm>
            <a:off x="481319" y="4469706"/>
            <a:ext cx="2878298" cy="222221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lgn="just">
              <a:lnSpc>
                <a:spcPct val="150000"/>
              </a:lnSpc>
              <a:buFont typeface="Arial" panose="020B0604020202020204" pitchFamily="34" charset="0"/>
              <a:buChar char="•"/>
              <a:defRPr sz="1800">
                <a:solidFill>
                  <a:srgbClr val="677180"/>
                </a:solidFill>
              </a:defRPr>
            </a:pPr>
            <a:r>
              <a:rPr lang="fr-FR" sz="1400">
                <a:solidFill>
                  <a:srgbClr val="677180"/>
                </a:solidFill>
                <a:latin typeface="Arial" panose="020B0604020202020204" pitchFamily="34" charset="0"/>
                <a:cs typeface="Arial" panose="020B0604020202020204" pitchFamily="34" charset="0"/>
              </a:rPr>
              <a:t>Un travail d’</a:t>
            </a:r>
            <a:r>
              <a:rPr lang="fr-FR" sz="1400" b="1">
                <a:solidFill>
                  <a:srgbClr val="677180"/>
                </a:solidFill>
                <a:latin typeface="Arial" panose="020B0604020202020204" pitchFamily="34" charset="0"/>
                <a:cs typeface="Arial" panose="020B0604020202020204" pitchFamily="34" charset="0"/>
              </a:rPr>
              <a:t>harmonisation</a:t>
            </a:r>
            <a:r>
              <a:rPr lang="fr-FR" sz="1400">
                <a:solidFill>
                  <a:srgbClr val="677180"/>
                </a:solidFill>
                <a:latin typeface="Arial" panose="020B0604020202020204" pitchFamily="34" charset="0"/>
                <a:cs typeface="Arial" panose="020B0604020202020204" pitchFamily="34" charset="0"/>
              </a:rPr>
              <a:t> des documents peut être engagé</a:t>
            </a:r>
          </a:p>
          <a:p>
            <a:pPr marL="285750" indent="-285750" algn="just">
              <a:lnSpc>
                <a:spcPct val="150000"/>
              </a:lnSpc>
              <a:buFont typeface="Arial" panose="020B0604020202020204" pitchFamily="34" charset="0"/>
              <a:buChar char="•"/>
              <a:defRPr sz="1800">
                <a:solidFill>
                  <a:srgbClr val="677180"/>
                </a:solidFill>
              </a:defRPr>
            </a:pPr>
            <a:r>
              <a:rPr lang="fr-FR" sz="1400">
                <a:solidFill>
                  <a:srgbClr val="E27959"/>
                </a:solidFill>
                <a:latin typeface="Arial" panose="020B0604020202020204" pitchFamily="34" charset="0"/>
                <a:cs typeface="Arial" panose="020B0604020202020204" pitchFamily="34" charset="0"/>
              </a:rPr>
              <a:t>Je travaille avec mon éditeur pour paramétrer mon DPI afin que les documents envoyés arrivent dans les bonnes catégories du DMP</a:t>
            </a:r>
          </a:p>
        </p:txBody>
      </p:sp>
      <p:sp>
        <p:nvSpPr>
          <p:cNvPr id="10" name="Creative analysis…">
            <a:extLst>
              <a:ext uri="{FF2B5EF4-FFF2-40B4-BE49-F238E27FC236}">
                <a16:creationId xmlns:a16="http://schemas.microsoft.com/office/drawing/2014/main" id="{9152D6F6-4C5E-4743-B222-BCDD70C17781}"/>
              </a:ext>
            </a:extLst>
          </p:cNvPr>
          <p:cNvSpPr txBox="1">
            <a:spLocks/>
          </p:cNvSpPr>
          <p:nvPr/>
        </p:nvSpPr>
        <p:spPr>
          <a:xfrm>
            <a:off x="1108665" y="3998169"/>
            <a:ext cx="1615266"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Organisation</a:t>
            </a:r>
          </a:p>
        </p:txBody>
      </p:sp>
      <p:sp>
        <p:nvSpPr>
          <p:cNvPr id="11" name="Creative analysis…">
            <a:extLst>
              <a:ext uri="{FF2B5EF4-FFF2-40B4-BE49-F238E27FC236}">
                <a16:creationId xmlns:a16="http://schemas.microsoft.com/office/drawing/2014/main" id="{BAD7E602-B311-4E27-B771-4851B360AD06}"/>
              </a:ext>
            </a:extLst>
          </p:cNvPr>
          <p:cNvSpPr txBox="1">
            <a:spLocks/>
          </p:cNvSpPr>
          <p:nvPr/>
        </p:nvSpPr>
        <p:spPr>
          <a:xfrm>
            <a:off x="4071445" y="3844281"/>
            <a:ext cx="1915916"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Catégories de document</a:t>
            </a:r>
          </a:p>
        </p:txBody>
      </p:sp>
      <p:sp>
        <p:nvSpPr>
          <p:cNvPr id="12" name="Figure">
            <a:extLst>
              <a:ext uri="{FF2B5EF4-FFF2-40B4-BE49-F238E27FC236}">
                <a16:creationId xmlns:a16="http://schemas.microsoft.com/office/drawing/2014/main" id="{F0C55E98-386F-40B1-AC30-BAAB792B70EE}"/>
              </a:ext>
            </a:extLst>
          </p:cNvPr>
          <p:cNvSpPr>
            <a:spLocks/>
          </p:cNvSpPr>
          <p:nvPr/>
        </p:nvSpPr>
        <p:spPr>
          <a:xfrm>
            <a:off x="530372" y="3990125"/>
            <a:ext cx="395832" cy="323865"/>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53585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Figure">
            <a:extLst>
              <a:ext uri="{FF2B5EF4-FFF2-40B4-BE49-F238E27FC236}">
                <a16:creationId xmlns:a16="http://schemas.microsoft.com/office/drawing/2014/main" id="{6820B147-4A87-439A-AA60-6B0CA38FB3E5}"/>
              </a:ext>
            </a:extLst>
          </p:cNvPr>
          <p:cNvSpPr>
            <a:spLocks/>
          </p:cNvSpPr>
          <p:nvPr/>
        </p:nvSpPr>
        <p:spPr>
          <a:xfrm>
            <a:off x="3464240" y="3972132"/>
            <a:ext cx="395833" cy="359850"/>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53585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14" name="Group 13">
            <a:extLst>
              <a:ext uri="{FF2B5EF4-FFF2-40B4-BE49-F238E27FC236}">
                <a16:creationId xmlns:a16="http://schemas.microsoft.com/office/drawing/2014/main" id="{4F8E7D18-6D0E-4BA2-AF03-98F9DF1D14FF}"/>
              </a:ext>
            </a:extLst>
          </p:cNvPr>
          <p:cNvGrpSpPr/>
          <p:nvPr/>
        </p:nvGrpSpPr>
        <p:grpSpPr>
          <a:xfrm>
            <a:off x="3464240" y="4626628"/>
            <a:ext cx="2527377" cy="2079884"/>
            <a:chOff x="5255615" y="4653704"/>
            <a:chExt cx="2847914" cy="1809424"/>
          </a:xfrm>
        </p:grpSpPr>
        <p:sp>
          <p:nvSpPr>
            <p:cNvPr id="15" name="Rectangle 14">
              <a:extLst>
                <a:ext uri="{FF2B5EF4-FFF2-40B4-BE49-F238E27FC236}">
                  <a16:creationId xmlns:a16="http://schemas.microsoft.com/office/drawing/2014/main" id="{C0415B1F-401D-4BEC-879A-D58EFEDF83B3}"/>
                </a:ext>
              </a:extLst>
            </p:cNvPr>
            <p:cNvSpPr>
              <a:spLocks noChangeAspect="1"/>
            </p:cNvSpPr>
            <p:nvPr/>
          </p:nvSpPr>
          <p:spPr bwMode="auto">
            <a:xfrm>
              <a:off x="5255615" y="5888661"/>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Certificats</a:t>
              </a:r>
            </a:p>
          </p:txBody>
        </p:sp>
        <p:sp>
          <p:nvSpPr>
            <p:cNvPr id="16" name="Rectangle 15">
              <a:extLst>
                <a:ext uri="{FF2B5EF4-FFF2-40B4-BE49-F238E27FC236}">
                  <a16:creationId xmlns:a16="http://schemas.microsoft.com/office/drawing/2014/main" id="{FAF4812B-0C25-494E-B548-5A7E67B2192E}"/>
                </a:ext>
              </a:extLst>
            </p:cNvPr>
            <p:cNvSpPr>
              <a:spLocks noChangeAspect="1"/>
            </p:cNvSpPr>
            <p:nvPr/>
          </p:nvSpPr>
          <p:spPr bwMode="auto">
            <a:xfrm>
              <a:off x="5255616" y="4653704"/>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Synthèse</a:t>
              </a:r>
            </a:p>
          </p:txBody>
        </p:sp>
        <p:sp>
          <p:nvSpPr>
            <p:cNvPr id="17" name="Rectangle 16">
              <a:extLst>
                <a:ext uri="{FF2B5EF4-FFF2-40B4-BE49-F238E27FC236}">
                  <a16:creationId xmlns:a16="http://schemas.microsoft.com/office/drawing/2014/main" id="{6D1DC8E7-13EE-4265-BC6F-1423A9F1CF70}"/>
                </a:ext>
              </a:extLst>
            </p:cNvPr>
            <p:cNvSpPr>
              <a:spLocks noChangeAspect="1"/>
            </p:cNvSpPr>
            <p:nvPr/>
          </p:nvSpPr>
          <p:spPr bwMode="auto">
            <a:xfrm>
              <a:off x="5255616" y="5272632"/>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Imagerie</a:t>
              </a:r>
            </a:p>
          </p:txBody>
        </p:sp>
        <p:sp>
          <p:nvSpPr>
            <p:cNvPr id="18" name="Rectangle 17">
              <a:extLst>
                <a:ext uri="{FF2B5EF4-FFF2-40B4-BE49-F238E27FC236}">
                  <a16:creationId xmlns:a16="http://schemas.microsoft.com/office/drawing/2014/main" id="{B8FAD2A2-4D63-43E1-97C0-862FCE87827A}"/>
                </a:ext>
              </a:extLst>
            </p:cNvPr>
            <p:cNvSpPr>
              <a:spLocks noChangeAspect="1"/>
            </p:cNvSpPr>
            <p:nvPr/>
          </p:nvSpPr>
          <p:spPr bwMode="auto">
            <a:xfrm>
              <a:off x="6235490" y="5890670"/>
              <a:ext cx="891417" cy="572458"/>
            </a:xfrm>
            <a:prstGeom prst="rect">
              <a:avLst/>
            </a:prstGeom>
            <a:solidFill>
              <a:srgbClr val="77B9AC"/>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HR</a:t>
              </a:r>
            </a:p>
          </p:txBody>
        </p:sp>
        <p:sp>
          <p:nvSpPr>
            <p:cNvPr id="19" name="Rectangle 18">
              <a:extLst>
                <a:ext uri="{FF2B5EF4-FFF2-40B4-BE49-F238E27FC236}">
                  <a16:creationId xmlns:a16="http://schemas.microsoft.com/office/drawing/2014/main" id="{0C90305A-E39A-4FB4-A960-3DF842E76BD1}"/>
                </a:ext>
              </a:extLst>
            </p:cNvPr>
            <p:cNvSpPr>
              <a:spLocks noChangeAspect="1"/>
            </p:cNvSpPr>
            <p:nvPr/>
          </p:nvSpPr>
          <p:spPr bwMode="auto">
            <a:xfrm>
              <a:off x="6232123" y="5272632"/>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Comptes Rendus</a:t>
              </a:r>
            </a:p>
          </p:txBody>
        </p:sp>
        <p:sp>
          <p:nvSpPr>
            <p:cNvPr id="20" name="Rectangle 19">
              <a:extLst>
                <a:ext uri="{FF2B5EF4-FFF2-40B4-BE49-F238E27FC236}">
                  <a16:creationId xmlns:a16="http://schemas.microsoft.com/office/drawing/2014/main" id="{5315B9A5-7CB1-4A40-A622-7DA6EAF4E771}"/>
                </a:ext>
              </a:extLst>
            </p:cNvPr>
            <p:cNvSpPr>
              <a:spLocks noChangeAspect="1"/>
            </p:cNvSpPr>
            <p:nvPr/>
          </p:nvSpPr>
          <p:spPr bwMode="auto">
            <a:xfrm>
              <a:off x="7208630" y="4654747"/>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Analyses</a:t>
              </a:r>
            </a:p>
          </p:txBody>
        </p:sp>
        <p:sp>
          <p:nvSpPr>
            <p:cNvPr id="21" name="Rectangle 20">
              <a:extLst>
                <a:ext uri="{FF2B5EF4-FFF2-40B4-BE49-F238E27FC236}">
                  <a16:creationId xmlns:a16="http://schemas.microsoft.com/office/drawing/2014/main" id="{E10CB77F-CBF9-4674-9DFC-DDEAC0F8EAA5}"/>
                </a:ext>
              </a:extLst>
            </p:cNvPr>
            <p:cNvSpPr>
              <a:spLocks noChangeAspect="1"/>
            </p:cNvSpPr>
            <p:nvPr/>
          </p:nvSpPr>
          <p:spPr bwMode="auto">
            <a:xfrm>
              <a:off x="7208630" y="5273675"/>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Prévention</a:t>
              </a:r>
            </a:p>
          </p:txBody>
        </p:sp>
        <p:sp>
          <p:nvSpPr>
            <p:cNvPr id="22" name="Rectangle 21">
              <a:extLst>
                <a:ext uri="{FF2B5EF4-FFF2-40B4-BE49-F238E27FC236}">
                  <a16:creationId xmlns:a16="http://schemas.microsoft.com/office/drawing/2014/main" id="{FA00EC72-6D03-466D-AA66-8173D69A61E1}"/>
                </a:ext>
              </a:extLst>
            </p:cNvPr>
            <p:cNvSpPr>
              <a:spLocks noChangeAspect="1"/>
            </p:cNvSpPr>
            <p:nvPr/>
          </p:nvSpPr>
          <p:spPr bwMode="auto">
            <a:xfrm>
              <a:off x="7212112" y="5890670"/>
              <a:ext cx="891417" cy="572458"/>
            </a:xfrm>
            <a:prstGeom prst="rect">
              <a:avLst/>
            </a:prstGeom>
            <a:solidFill>
              <a:srgbClr val="34669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Espace Personnel</a:t>
              </a:r>
            </a:p>
          </p:txBody>
        </p:sp>
        <p:sp>
          <p:nvSpPr>
            <p:cNvPr id="23" name="Rectangle 22">
              <a:extLst>
                <a:ext uri="{FF2B5EF4-FFF2-40B4-BE49-F238E27FC236}">
                  <a16:creationId xmlns:a16="http://schemas.microsoft.com/office/drawing/2014/main" id="{7D84AAA2-24CD-47C9-9167-2ABFB83A3FDF}"/>
                </a:ext>
              </a:extLst>
            </p:cNvPr>
            <p:cNvSpPr>
              <a:spLocks noChangeAspect="1"/>
            </p:cNvSpPr>
            <p:nvPr/>
          </p:nvSpPr>
          <p:spPr bwMode="auto">
            <a:xfrm>
              <a:off x="6232123" y="4653704"/>
              <a:ext cx="891417" cy="572458"/>
            </a:xfrm>
            <a:prstGeom prst="rect">
              <a:avLst/>
            </a:prstGeom>
            <a:solidFill>
              <a:srgbClr val="E27959"/>
            </a:solidFill>
            <a:ln>
              <a:noFill/>
            </a:ln>
            <a:effectLst/>
          </p:spPr>
          <p:txBody>
            <a:bodyPr vert="horz" wrap="square" lIns="104287" tIns="468000" rIns="104287" bIns="52144" numCol="1" rtlCol="0" anchor="b" anchorCtr="0" compatLnSpc="1">
              <a:prstTxWarp prst="textNoShape">
                <a:avLst/>
              </a:prstTxWarp>
            </a:bodyPr>
            <a:lstStyle/>
            <a:p>
              <a:pPr algn="ctr" defTabSz="1042988"/>
              <a:r>
                <a:rPr lang="fr-FR" sz="900">
                  <a:solidFill>
                    <a:srgbClr val="FFFFFF"/>
                  </a:solidFill>
                  <a:latin typeface="Arial" charset="0"/>
                </a:rPr>
                <a:t>Traitement</a:t>
              </a:r>
            </a:p>
          </p:txBody>
        </p:sp>
        <p:sp>
          <p:nvSpPr>
            <p:cNvPr id="24" name="Freeform 53">
              <a:extLst>
                <a:ext uri="{FF2B5EF4-FFF2-40B4-BE49-F238E27FC236}">
                  <a16:creationId xmlns:a16="http://schemas.microsoft.com/office/drawing/2014/main" id="{E2EB1E2C-206A-4A12-A2C1-E5849D95A229}"/>
                </a:ext>
              </a:extLst>
            </p:cNvPr>
            <p:cNvSpPr>
              <a:spLocks noEditPoints="1"/>
            </p:cNvSpPr>
            <p:nvPr/>
          </p:nvSpPr>
          <p:spPr bwMode="auto">
            <a:xfrm>
              <a:off x="6580959" y="4741199"/>
              <a:ext cx="197083" cy="167627"/>
            </a:xfrm>
            <a:custGeom>
              <a:avLst/>
              <a:gdLst>
                <a:gd name="T0" fmla="*/ 140 w 140"/>
                <a:gd name="T1" fmla="*/ 35 h 143"/>
                <a:gd name="T2" fmla="*/ 133 w 140"/>
                <a:gd name="T3" fmla="*/ 14 h 143"/>
                <a:gd name="T4" fmla="*/ 130 w 140"/>
                <a:gd name="T5" fmla="*/ 11 h 143"/>
                <a:gd name="T6" fmla="*/ 105 w 140"/>
                <a:gd name="T7" fmla="*/ 0 h 143"/>
                <a:gd name="T8" fmla="*/ 82 w 140"/>
                <a:gd name="T9" fmla="*/ 8 h 143"/>
                <a:gd name="T10" fmla="*/ 80 w 140"/>
                <a:gd name="T11" fmla="*/ 10 h 143"/>
                <a:gd name="T12" fmla="*/ 11 w 140"/>
                <a:gd name="T13" fmla="*/ 79 h 143"/>
                <a:gd name="T14" fmla="*/ 0 w 140"/>
                <a:gd name="T15" fmla="*/ 106 h 143"/>
                <a:gd name="T16" fmla="*/ 4 w 140"/>
                <a:gd name="T17" fmla="*/ 120 h 143"/>
                <a:gd name="T18" fmla="*/ 11 w 140"/>
                <a:gd name="T19" fmla="*/ 129 h 143"/>
                <a:gd name="T20" fmla="*/ 61 w 140"/>
                <a:gd name="T21" fmla="*/ 129 h 143"/>
                <a:gd name="T22" fmla="*/ 130 w 140"/>
                <a:gd name="T23" fmla="*/ 60 h 143"/>
                <a:gd name="T24" fmla="*/ 140 w 140"/>
                <a:gd name="T25" fmla="*/ 35 h 143"/>
                <a:gd name="T26" fmla="*/ 91 w 140"/>
                <a:gd name="T27" fmla="*/ 86 h 143"/>
                <a:gd name="T28" fmla="*/ 88 w 140"/>
                <a:gd name="T29" fmla="*/ 88 h 143"/>
                <a:gd name="T30" fmla="*/ 73 w 140"/>
                <a:gd name="T31" fmla="*/ 81 h 143"/>
                <a:gd name="T32" fmla="*/ 55 w 140"/>
                <a:gd name="T33" fmla="*/ 65 h 143"/>
                <a:gd name="T34" fmla="*/ 27 w 140"/>
                <a:gd name="T35" fmla="*/ 93 h 143"/>
                <a:gd name="T36" fmla="*/ 21 w 140"/>
                <a:gd name="T37" fmla="*/ 125 h 143"/>
                <a:gd name="T38" fmla="*/ 18 w 140"/>
                <a:gd name="T39" fmla="*/ 123 h 143"/>
                <a:gd name="T40" fmla="*/ 18 w 140"/>
                <a:gd name="T41" fmla="*/ 86 h 143"/>
                <a:gd name="T42" fmla="*/ 87 w 140"/>
                <a:gd name="T43" fmla="*/ 17 h 143"/>
                <a:gd name="T44" fmla="*/ 123 w 140"/>
                <a:gd name="T45" fmla="*/ 17 h 143"/>
                <a:gd name="T46" fmla="*/ 123 w 140"/>
                <a:gd name="T47" fmla="*/ 54 h 143"/>
                <a:gd name="T48" fmla="*/ 91 w 140"/>
                <a:gd name="T49" fmla="*/ 8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3">
                  <a:moveTo>
                    <a:pt x="140" y="35"/>
                  </a:moveTo>
                  <a:cubicBezTo>
                    <a:pt x="140" y="28"/>
                    <a:pt x="138" y="20"/>
                    <a:pt x="133" y="14"/>
                  </a:cubicBezTo>
                  <a:cubicBezTo>
                    <a:pt x="132" y="13"/>
                    <a:pt x="131" y="12"/>
                    <a:pt x="130" y="11"/>
                  </a:cubicBezTo>
                  <a:cubicBezTo>
                    <a:pt x="123" y="4"/>
                    <a:pt x="114" y="0"/>
                    <a:pt x="105" y="0"/>
                  </a:cubicBezTo>
                  <a:cubicBezTo>
                    <a:pt x="96" y="0"/>
                    <a:pt x="89" y="3"/>
                    <a:pt x="82" y="8"/>
                  </a:cubicBezTo>
                  <a:cubicBezTo>
                    <a:pt x="81" y="8"/>
                    <a:pt x="81" y="9"/>
                    <a:pt x="80" y="10"/>
                  </a:cubicBezTo>
                  <a:cubicBezTo>
                    <a:pt x="11" y="79"/>
                    <a:pt x="11" y="79"/>
                    <a:pt x="11" y="79"/>
                  </a:cubicBezTo>
                  <a:cubicBezTo>
                    <a:pt x="3" y="86"/>
                    <a:pt x="0" y="96"/>
                    <a:pt x="0" y="106"/>
                  </a:cubicBezTo>
                  <a:cubicBezTo>
                    <a:pt x="1" y="111"/>
                    <a:pt x="2" y="116"/>
                    <a:pt x="4" y="120"/>
                  </a:cubicBezTo>
                  <a:cubicBezTo>
                    <a:pt x="6" y="124"/>
                    <a:pt x="8" y="127"/>
                    <a:pt x="11" y="129"/>
                  </a:cubicBezTo>
                  <a:cubicBezTo>
                    <a:pt x="25" y="143"/>
                    <a:pt x="47" y="143"/>
                    <a:pt x="61" y="129"/>
                  </a:cubicBezTo>
                  <a:cubicBezTo>
                    <a:pt x="130" y="60"/>
                    <a:pt x="130" y="60"/>
                    <a:pt x="130" y="60"/>
                  </a:cubicBezTo>
                  <a:cubicBezTo>
                    <a:pt x="137" y="54"/>
                    <a:pt x="140" y="45"/>
                    <a:pt x="140" y="35"/>
                  </a:cubicBezTo>
                  <a:close/>
                  <a:moveTo>
                    <a:pt x="91" y="86"/>
                  </a:moveTo>
                  <a:cubicBezTo>
                    <a:pt x="88" y="88"/>
                    <a:pt x="88" y="88"/>
                    <a:pt x="88" y="88"/>
                  </a:cubicBezTo>
                  <a:cubicBezTo>
                    <a:pt x="87" y="88"/>
                    <a:pt x="83" y="87"/>
                    <a:pt x="73" y="81"/>
                  </a:cubicBezTo>
                  <a:cubicBezTo>
                    <a:pt x="69" y="77"/>
                    <a:pt x="62" y="72"/>
                    <a:pt x="55" y="65"/>
                  </a:cubicBezTo>
                  <a:cubicBezTo>
                    <a:pt x="55" y="65"/>
                    <a:pt x="35" y="85"/>
                    <a:pt x="27" y="93"/>
                  </a:cubicBezTo>
                  <a:cubicBezTo>
                    <a:pt x="20" y="99"/>
                    <a:pt x="14" y="112"/>
                    <a:pt x="21" y="125"/>
                  </a:cubicBezTo>
                  <a:cubicBezTo>
                    <a:pt x="20" y="124"/>
                    <a:pt x="19" y="123"/>
                    <a:pt x="18" y="123"/>
                  </a:cubicBezTo>
                  <a:cubicBezTo>
                    <a:pt x="8" y="112"/>
                    <a:pt x="8" y="96"/>
                    <a:pt x="18" y="86"/>
                  </a:cubicBezTo>
                  <a:cubicBezTo>
                    <a:pt x="87" y="17"/>
                    <a:pt x="87" y="17"/>
                    <a:pt x="87" y="17"/>
                  </a:cubicBezTo>
                  <a:cubicBezTo>
                    <a:pt x="97" y="7"/>
                    <a:pt x="112" y="7"/>
                    <a:pt x="123" y="17"/>
                  </a:cubicBezTo>
                  <a:cubicBezTo>
                    <a:pt x="133" y="28"/>
                    <a:pt x="133" y="44"/>
                    <a:pt x="123" y="54"/>
                  </a:cubicBezTo>
                  <a:lnTo>
                    <a:pt x="91" y="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grpSp>
          <p:nvGrpSpPr>
            <p:cNvPr id="25" name="Group 24">
              <a:extLst>
                <a:ext uri="{FF2B5EF4-FFF2-40B4-BE49-F238E27FC236}">
                  <a16:creationId xmlns:a16="http://schemas.microsoft.com/office/drawing/2014/main" id="{8848ECE1-1A15-4542-9292-0C979857CD17}"/>
                </a:ext>
              </a:extLst>
            </p:cNvPr>
            <p:cNvGrpSpPr>
              <a:grpSpLocks noChangeAspect="1"/>
            </p:cNvGrpSpPr>
            <p:nvPr/>
          </p:nvGrpSpPr>
          <p:grpSpPr>
            <a:xfrm>
              <a:off x="7593290" y="4751632"/>
              <a:ext cx="137121" cy="139262"/>
              <a:chOff x="2146300" y="3521076"/>
              <a:chExt cx="400050" cy="525463"/>
            </a:xfrm>
          </p:grpSpPr>
          <p:sp>
            <p:nvSpPr>
              <p:cNvPr id="50" name="Freeform 92">
                <a:extLst>
                  <a:ext uri="{FF2B5EF4-FFF2-40B4-BE49-F238E27FC236}">
                    <a16:creationId xmlns:a16="http://schemas.microsoft.com/office/drawing/2014/main" id="{777270A7-ECC4-49DE-A12D-0FE4079A3DC5}"/>
                  </a:ext>
                </a:extLst>
              </p:cNvPr>
              <p:cNvSpPr>
                <a:spLocks noEditPoints="1"/>
              </p:cNvSpPr>
              <p:nvPr/>
            </p:nvSpPr>
            <p:spPr bwMode="auto">
              <a:xfrm>
                <a:off x="2254250" y="3521076"/>
                <a:ext cx="179387" cy="165100"/>
              </a:xfrm>
              <a:custGeom>
                <a:avLst/>
                <a:gdLst>
                  <a:gd name="T0" fmla="*/ 24 w 48"/>
                  <a:gd name="T1" fmla="*/ 44 h 44"/>
                  <a:gd name="T2" fmla="*/ 48 w 48"/>
                  <a:gd name="T3" fmla="*/ 32 h 44"/>
                  <a:gd name="T4" fmla="*/ 48 w 48"/>
                  <a:gd name="T5" fmla="*/ 32 h 44"/>
                  <a:gd name="T6" fmla="*/ 48 w 48"/>
                  <a:gd name="T7" fmla="*/ 17 h 44"/>
                  <a:gd name="T8" fmla="*/ 39 w 48"/>
                  <a:gd name="T9" fmla="*/ 17 h 44"/>
                  <a:gd name="T10" fmla="*/ 24 w 48"/>
                  <a:gd name="T11" fmla="*/ 0 h 44"/>
                  <a:gd name="T12" fmla="*/ 10 w 48"/>
                  <a:gd name="T13" fmla="*/ 17 h 44"/>
                  <a:gd name="T14" fmla="*/ 0 w 48"/>
                  <a:gd name="T15" fmla="*/ 17 h 44"/>
                  <a:gd name="T16" fmla="*/ 0 w 48"/>
                  <a:gd name="T17" fmla="*/ 32 h 44"/>
                  <a:gd name="T18" fmla="*/ 24 w 48"/>
                  <a:gd name="T19" fmla="*/ 44 h 44"/>
                  <a:gd name="T20" fmla="*/ 24 w 48"/>
                  <a:gd name="T21" fmla="*/ 9 h 44"/>
                  <a:gd name="T22" fmla="*/ 31 w 48"/>
                  <a:gd name="T23" fmla="*/ 17 h 44"/>
                  <a:gd name="T24" fmla="*/ 24 w 48"/>
                  <a:gd name="T25" fmla="*/ 25 h 44"/>
                  <a:gd name="T26" fmla="*/ 18 w 48"/>
                  <a:gd name="T27" fmla="*/ 17 h 44"/>
                  <a:gd name="T28" fmla="*/ 24 w 48"/>
                  <a:gd name="T2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4">
                    <a:moveTo>
                      <a:pt x="24" y="44"/>
                    </a:moveTo>
                    <a:cubicBezTo>
                      <a:pt x="47" y="44"/>
                      <a:pt x="48" y="32"/>
                      <a:pt x="48" y="32"/>
                    </a:cubicBezTo>
                    <a:cubicBezTo>
                      <a:pt x="48" y="32"/>
                      <a:pt x="48" y="32"/>
                      <a:pt x="48" y="32"/>
                    </a:cubicBezTo>
                    <a:cubicBezTo>
                      <a:pt x="48" y="17"/>
                      <a:pt x="48" y="17"/>
                      <a:pt x="48" y="17"/>
                    </a:cubicBezTo>
                    <a:cubicBezTo>
                      <a:pt x="39" y="17"/>
                      <a:pt x="39" y="17"/>
                      <a:pt x="39" y="17"/>
                    </a:cubicBezTo>
                    <a:cubicBezTo>
                      <a:pt x="39" y="8"/>
                      <a:pt x="32" y="0"/>
                      <a:pt x="24" y="0"/>
                    </a:cubicBezTo>
                    <a:cubicBezTo>
                      <a:pt x="16" y="0"/>
                      <a:pt x="10" y="8"/>
                      <a:pt x="10" y="17"/>
                    </a:cubicBezTo>
                    <a:cubicBezTo>
                      <a:pt x="0" y="17"/>
                      <a:pt x="0" y="17"/>
                      <a:pt x="0" y="17"/>
                    </a:cubicBezTo>
                    <a:cubicBezTo>
                      <a:pt x="0" y="32"/>
                      <a:pt x="0" y="32"/>
                      <a:pt x="0" y="32"/>
                    </a:cubicBezTo>
                    <a:cubicBezTo>
                      <a:pt x="0" y="32"/>
                      <a:pt x="1" y="44"/>
                      <a:pt x="24" y="44"/>
                    </a:cubicBezTo>
                    <a:close/>
                    <a:moveTo>
                      <a:pt x="24" y="9"/>
                    </a:moveTo>
                    <a:cubicBezTo>
                      <a:pt x="28" y="9"/>
                      <a:pt x="31" y="12"/>
                      <a:pt x="31" y="17"/>
                    </a:cubicBezTo>
                    <a:cubicBezTo>
                      <a:pt x="31" y="21"/>
                      <a:pt x="28" y="25"/>
                      <a:pt x="24" y="25"/>
                    </a:cubicBezTo>
                    <a:cubicBezTo>
                      <a:pt x="21" y="25"/>
                      <a:pt x="18" y="21"/>
                      <a:pt x="18" y="17"/>
                    </a:cubicBezTo>
                    <a:cubicBezTo>
                      <a:pt x="18" y="12"/>
                      <a:pt x="21" y="9"/>
                      <a:pt x="24" y="9"/>
                    </a:cubicBez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sp>
            <p:nvSpPr>
              <p:cNvPr id="51" name="Freeform 93">
                <a:extLst>
                  <a:ext uri="{FF2B5EF4-FFF2-40B4-BE49-F238E27FC236}">
                    <a16:creationId xmlns:a16="http://schemas.microsoft.com/office/drawing/2014/main" id="{C23E0EE3-2E4E-492B-AED1-365088459949}"/>
                  </a:ext>
                </a:extLst>
              </p:cNvPr>
              <p:cNvSpPr>
                <a:spLocks/>
              </p:cNvSpPr>
              <p:nvPr/>
            </p:nvSpPr>
            <p:spPr bwMode="auto">
              <a:xfrm>
                <a:off x="2146300" y="3584576"/>
                <a:ext cx="400050" cy="461963"/>
              </a:xfrm>
              <a:custGeom>
                <a:avLst/>
                <a:gdLst>
                  <a:gd name="T0" fmla="*/ 99 w 107"/>
                  <a:gd name="T1" fmla="*/ 0 h 123"/>
                  <a:gd name="T2" fmla="*/ 94 w 107"/>
                  <a:gd name="T3" fmla="*/ 0 h 123"/>
                  <a:gd name="T4" fmla="*/ 94 w 107"/>
                  <a:gd name="T5" fmla="*/ 15 h 123"/>
                  <a:gd name="T6" fmla="*/ 94 w 107"/>
                  <a:gd name="T7" fmla="*/ 16 h 123"/>
                  <a:gd name="T8" fmla="*/ 94 w 107"/>
                  <a:gd name="T9" fmla="*/ 111 h 123"/>
                  <a:gd name="T10" fmla="*/ 94 w 107"/>
                  <a:gd name="T11" fmla="*/ 111 h 123"/>
                  <a:gd name="T12" fmla="*/ 12 w 107"/>
                  <a:gd name="T13" fmla="*/ 111 h 123"/>
                  <a:gd name="T14" fmla="*/ 12 w 107"/>
                  <a:gd name="T15" fmla="*/ 16 h 123"/>
                  <a:gd name="T16" fmla="*/ 12 w 107"/>
                  <a:gd name="T17" fmla="*/ 15 h 123"/>
                  <a:gd name="T18" fmla="*/ 12 w 107"/>
                  <a:gd name="T19" fmla="*/ 0 h 123"/>
                  <a:gd name="T20" fmla="*/ 9 w 107"/>
                  <a:gd name="T21" fmla="*/ 0 h 123"/>
                  <a:gd name="T22" fmla="*/ 0 w 107"/>
                  <a:gd name="T23" fmla="*/ 9 h 123"/>
                  <a:gd name="T24" fmla="*/ 0 w 107"/>
                  <a:gd name="T25" fmla="*/ 113 h 123"/>
                  <a:gd name="T26" fmla="*/ 9 w 107"/>
                  <a:gd name="T27" fmla="*/ 123 h 123"/>
                  <a:gd name="T28" fmla="*/ 49 w 107"/>
                  <a:gd name="T29" fmla="*/ 123 h 123"/>
                  <a:gd name="T30" fmla="*/ 57 w 107"/>
                  <a:gd name="T31" fmla="*/ 123 h 123"/>
                  <a:gd name="T32" fmla="*/ 98 w 107"/>
                  <a:gd name="T33" fmla="*/ 123 h 123"/>
                  <a:gd name="T34" fmla="*/ 107 w 107"/>
                  <a:gd name="T35" fmla="*/ 113 h 123"/>
                  <a:gd name="T36" fmla="*/ 107 w 107"/>
                  <a:gd name="T37" fmla="*/ 9 h 123"/>
                  <a:gd name="T38" fmla="*/ 99 w 107"/>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23">
                    <a:moveTo>
                      <a:pt x="99" y="0"/>
                    </a:moveTo>
                    <a:cubicBezTo>
                      <a:pt x="94" y="0"/>
                      <a:pt x="94" y="0"/>
                      <a:pt x="94" y="0"/>
                    </a:cubicBezTo>
                    <a:cubicBezTo>
                      <a:pt x="94" y="15"/>
                      <a:pt x="94" y="15"/>
                      <a:pt x="94" y="15"/>
                    </a:cubicBezTo>
                    <a:cubicBezTo>
                      <a:pt x="94" y="16"/>
                      <a:pt x="94" y="16"/>
                      <a:pt x="94" y="16"/>
                    </a:cubicBezTo>
                    <a:cubicBezTo>
                      <a:pt x="94" y="111"/>
                      <a:pt x="94" y="111"/>
                      <a:pt x="94" y="111"/>
                    </a:cubicBezTo>
                    <a:cubicBezTo>
                      <a:pt x="94" y="111"/>
                      <a:pt x="94" y="111"/>
                      <a:pt x="94" y="111"/>
                    </a:cubicBezTo>
                    <a:cubicBezTo>
                      <a:pt x="12" y="111"/>
                      <a:pt x="12" y="111"/>
                      <a:pt x="12" y="111"/>
                    </a:cubicBezTo>
                    <a:cubicBezTo>
                      <a:pt x="12" y="16"/>
                      <a:pt x="12" y="16"/>
                      <a:pt x="12" y="16"/>
                    </a:cubicBezTo>
                    <a:cubicBezTo>
                      <a:pt x="12" y="15"/>
                      <a:pt x="12" y="15"/>
                      <a:pt x="12" y="15"/>
                    </a:cubicBezTo>
                    <a:cubicBezTo>
                      <a:pt x="12" y="0"/>
                      <a:pt x="12" y="0"/>
                      <a:pt x="12" y="0"/>
                    </a:cubicBezTo>
                    <a:cubicBezTo>
                      <a:pt x="9" y="0"/>
                      <a:pt x="9" y="0"/>
                      <a:pt x="9" y="0"/>
                    </a:cubicBezTo>
                    <a:cubicBezTo>
                      <a:pt x="4" y="0"/>
                      <a:pt x="0" y="4"/>
                      <a:pt x="0" y="9"/>
                    </a:cubicBezTo>
                    <a:cubicBezTo>
                      <a:pt x="0" y="113"/>
                      <a:pt x="0" y="113"/>
                      <a:pt x="0" y="113"/>
                    </a:cubicBezTo>
                    <a:cubicBezTo>
                      <a:pt x="0" y="119"/>
                      <a:pt x="4" y="123"/>
                      <a:pt x="9" y="123"/>
                    </a:cubicBezTo>
                    <a:cubicBezTo>
                      <a:pt x="49" y="123"/>
                      <a:pt x="49" y="123"/>
                      <a:pt x="49" y="123"/>
                    </a:cubicBezTo>
                    <a:cubicBezTo>
                      <a:pt x="57" y="123"/>
                      <a:pt x="57" y="123"/>
                      <a:pt x="57" y="123"/>
                    </a:cubicBezTo>
                    <a:cubicBezTo>
                      <a:pt x="98" y="123"/>
                      <a:pt x="98" y="123"/>
                      <a:pt x="98" y="123"/>
                    </a:cubicBezTo>
                    <a:cubicBezTo>
                      <a:pt x="103" y="123"/>
                      <a:pt x="107" y="119"/>
                      <a:pt x="107" y="113"/>
                    </a:cubicBezTo>
                    <a:cubicBezTo>
                      <a:pt x="107" y="9"/>
                      <a:pt x="107" y="9"/>
                      <a:pt x="107" y="9"/>
                    </a:cubicBezTo>
                    <a:cubicBezTo>
                      <a:pt x="107" y="4"/>
                      <a:pt x="105" y="0"/>
                      <a:pt x="99" y="0"/>
                    </a:cubicBez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sp>
            <p:nvSpPr>
              <p:cNvPr id="52" name="Freeform 94">
                <a:extLst>
                  <a:ext uri="{FF2B5EF4-FFF2-40B4-BE49-F238E27FC236}">
                    <a16:creationId xmlns:a16="http://schemas.microsoft.com/office/drawing/2014/main" id="{1A38E4DE-6FD8-4B64-8EE4-DD356D30DB8E}"/>
                  </a:ext>
                </a:extLst>
              </p:cNvPr>
              <p:cNvSpPr>
                <a:spLocks/>
              </p:cNvSpPr>
              <p:nvPr/>
            </p:nvSpPr>
            <p:spPr bwMode="auto">
              <a:xfrm>
                <a:off x="2205038" y="3716338"/>
                <a:ext cx="274637" cy="236538"/>
              </a:xfrm>
              <a:custGeom>
                <a:avLst/>
                <a:gdLst>
                  <a:gd name="T0" fmla="*/ 2 w 73"/>
                  <a:gd name="T1" fmla="*/ 41 h 63"/>
                  <a:gd name="T2" fmla="*/ 21 w 73"/>
                  <a:gd name="T3" fmla="*/ 43 h 63"/>
                  <a:gd name="T4" fmla="*/ 27 w 73"/>
                  <a:gd name="T5" fmla="*/ 36 h 63"/>
                  <a:gd name="T6" fmla="*/ 31 w 73"/>
                  <a:gd name="T7" fmla="*/ 22 h 63"/>
                  <a:gd name="T8" fmla="*/ 33 w 73"/>
                  <a:gd name="T9" fmla="*/ 17 h 63"/>
                  <a:gd name="T10" fmla="*/ 36 w 73"/>
                  <a:gd name="T11" fmla="*/ 60 h 63"/>
                  <a:gd name="T12" fmla="*/ 38 w 73"/>
                  <a:gd name="T13" fmla="*/ 63 h 63"/>
                  <a:gd name="T14" fmla="*/ 38 w 73"/>
                  <a:gd name="T15" fmla="*/ 63 h 63"/>
                  <a:gd name="T16" fmla="*/ 41 w 73"/>
                  <a:gd name="T17" fmla="*/ 61 h 63"/>
                  <a:gd name="T18" fmla="*/ 46 w 73"/>
                  <a:gd name="T19" fmla="*/ 36 h 63"/>
                  <a:gd name="T20" fmla="*/ 49 w 73"/>
                  <a:gd name="T21" fmla="*/ 40 h 63"/>
                  <a:gd name="T22" fmla="*/ 51 w 73"/>
                  <a:gd name="T23" fmla="*/ 41 h 63"/>
                  <a:gd name="T24" fmla="*/ 53 w 73"/>
                  <a:gd name="T25" fmla="*/ 40 h 63"/>
                  <a:gd name="T26" fmla="*/ 55 w 73"/>
                  <a:gd name="T27" fmla="*/ 37 h 63"/>
                  <a:gd name="T28" fmla="*/ 60 w 73"/>
                  <a:gd name="T29" fmla="*/ 40 h 63"/>
                  <a:gd name="T30" fmla="*/ 61 w 73"/>
                  <a:gd name="T31" fmla="*/ 41 h 63"/>
                  <a:gd name="T32" fmla="*/ 71 w 73"/>
                  <a:gd name="T33" fmla="*/ 41 h 63"/>
                  <a:gd name="T34" fmla="*/ 73 w 73"/>
                  <a:gd name="T35" fmla="*/ 38 h 63"/>
                  <a:gd name="T36" fmla="*/ 71 w 73"/>
                  <a:gd name="T37" fmla="*/ 36 h 63"/>
                  <a:gd name="T38" fmla="*/ 62 w 73"/>
                  <a:gd name="T39" fmla="*/ 36 h 63"/>
                  <a:gd name="T40" fmla="*/ 55 w 73"/>
                  <a:gd name="T41" fmla="*/ 32 h 63"/>
                  <a:gd name="T42" fmla="*/ 52 w 73"/>
                  <a:gd name="T43" fmla="*/ 33 h 63"/>
                  <a:gd name="T44" fmla="*/ 51 w 73"/>
                  <a:gd name="T45" fmla="*/ 34 h 63"/>
                  <a:gd name="T46" fmla="*/ 47 w 73"/>
                  <a:gd name="T47" fmla="*/ 28 h 63"/>
                  <a:gd name="T48" fmla="*/ 45 w 73"/>
                  <a:gd name="T49" fmla="*/ 27 h 63"/>
                  <a:gd name="T50" fmla="*/ 43 w 73"/>
                  <a:gd name="T51" fmla="*/ 29 h 63"/>
                  <a:gd name="T52" fmla="*/ 40 w 73"/>
                  <a:gd name="T53" fmla="*/ 44 h 63"/>
                  <a:gd name="T54" fmla="*/ 36 w 73"/>
                  <a:gd name="T55" fmla="*/ 3 h 63"/>
                  <a:gd name="T56" fmla="*/ 34 w 73"/>
                  <a:gd name="T57" fmla="*/ 0 h 63"/>
                  <a:gd name="T58" fmla="*/ 31 w 73"/>
                  <a:gd name="T59" fmla="*/ 2 h 63"/>
                  <a:gd name="T60" fmla="*/ 27 w 73"/>
                  <a:gd name="T61" fmla="*/ 19 h 63"/>
                  <a:gd name="T62" fmla="*/ 20 w 73"/>
                  <a:gd name="T63" fmla="*/ 38 h 63"/>
                  <a:gd name="T64" fmla="*/ 3 w 73"/>
                  <a:gd name="T65" fmla="*/ 36 h 63"/>
                  <a:gd name="T66" fmla="*/ 0 w 73"/>
                  <a:gd name="T67" fmla="*/ 38 h 63"/>
                  <a:gd name="T68" fmla="*/ 2 w 73"/>
                  <a:gd name="T69"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63">
                    <a:moveTo>
                      <a:pt x="2" y="41"/>
                    </a:moveTo>
                    <a:cubicBezTo>
                      <a:pt x="4" y="41"/>
                      <a:pt x="18" y="43"/>
                      <a:pt x="21" y="43"/>
                    </a:cubicBezTo>
                    <a:cubicBezTo>
                      <a:pt x="23" y="43"/>
                      <a:pt x="25" y="41"/>
                      <a:pt x="27" y="36"/>
                    </a:cubicBezTo>
                    <a:cubicBezTo>
                      <a:pt x="28" y="32"/>
                      <a:pt x="29" y="28"/>
                      <a:pt x="31" y="22"/>
                    </a:cubicBezTo>
                    <a:cubicBezTo>
                      <a:pt x="32" y="21"/>
                      <a:pt x="32" y="19"/>
                      <a:pt x="33" y="17"/>
                    </a:cubicBezTo>
                    <a:cubicBezTo>
                      <a:pt x="36" y="60"/>
                      <a:pt x="36" y="60"/>
                      <a:pt x="36" y="60"/>
                    </a:cubicBezTo>
                    <a:cubicBezTo>
                      <a:pt x="36" y="61"/>
                      <a:pt x="37" y="62"/>
                      <a:pt x="38" y="63"/>
                    </a:cubicBezTo>
                    <a:cubicBezTo>
                      <a:pt x="38" y="63"/>
                      <a:pt x="38" y="63"/>
                      <a:pt x="38" y="63"/>
                    </a:cubicBezTo>
                    <a:cubicBezTo>
                      <a:pt x="40" y="63"/>
                      <a:pt x="41" y="62"/>
                      <a:pt x="41" y="61"/>
                    </a:cubicBezTo>
                    <a:cubicBezTo>
                      <a:pt x="46" y="36"/>
                      <a:pt x="46" y="36"/>
                      <a:pt x="46" y="36"/>
                    </a:cubicBezTo>
                    <a:cubicBezTo>
                      <a:pt x="49" y="40"/>
                      <a:pt x="49" y="40"/>
                      <a:pt x="49" y="40"/>
                    </a:cubicBezTo>
                    <a:cubicBezTo>
                      <a:pt x="49" y="40"/>
                      <a:pt x="50" y="41"/>
                      <a:pt x="51" y="41"/>
                    </a:cubicBezTo>
                    <a:cubicBezTo>
                      <a:pt x="52" y="41"/>
                      <a:pt x="52" y="41"/>
                      <a:pt x="53" y="40"/>
                    </a:cubicBezTo>
                    <a:cubicBezTo>
                      <a:pt x="55" y="37"/>
                      <a:pt x="55" y="37"/>
                      <a:pt x="55" y="37"/>
                    </a:cubicBezTo>
                    <a:cubicBezTo>
                      <a:pt x="60" y="40"/>
                      <a:pt x="60" y="40"/>
                      <a:pt x="60" y="40"/>
                    </a:cubicBezTo>
                    <a:cubicBezTo>
                      <a:pt x="60" y="41"/>
                      <a:pt x="61" y="41"/>
                      <a:pt x="61" y="41"/>
                    </a:cubicBezTo>
                    <a:cubicBezTo>
                      <a:pt x="71" y="41"/>
                      <a:pt x="71" y="41"/>
                      <a:pt x="71" y="41"/>
                    </a:cubicBezTo>
                    <a:cubicBezTo>
                      <a:pt x="72" y="41"/>
                      <a:pt x="73" y="40"/>
                      <a:pt x="73" y="38"/>
                    </a:cubicBezTo>
                    <a:cubicBezTo>
                      <a:pt x="73" y="37"/>
                      <a:pt x="72" y="36"/>
                      <a:pt x="71" y="36"/>
                    </a:cubicBezTo>
                    <a:cubicBezTo>
                      <a:pt x="62" y="36"/>
                      <a:pt x="62" y="36"/>
                      <a:pt x="62" y="36"/>
                    </a:cubicBezTo>
                    <a:cubicBezTo>
                      <a:pt x="55" y="32"/>
                      <a:pt x="55" y="32"/>
                      <a:pt x="55" y="32"/>
                    </a:cubicBezTo>
                    <a:cubicBezTo>
                      <a:pt x="54" y="31"/>
                      <a:pt x="53" y="32"/>
                      <a:pt x="52" y="33"/>
                    </a:cubicBezTo>
                    <a:cubicBezTo>
                      <a:pt x="51" y="34"/>
                      <a:pt x="51" y="34"/>
                      <a:pt x="51" y="34"/>
                    </a:cubicBezTo>
                    <a:cubicBezTo>
                      <a:pt x="47" y="28"/>
                      <a:pt x="47" y="28"/>
                      <a:pt x="47" y="28"/>
                    </a:cubicBezTo>
                    <a:cubicBezTo>
                      <a:pt x="47" y="28"/>
                      <a:pt x="46" y="27"/>
                      <a:pt x="45" y="27"/>
                    </a:cubicBezTo>
                    <a:cubicBezTo>
                      <a:pt x="44" y="27"/>
                      <a:pt x="43" y="28"/>
                      <a:pt x="43" y="29"/>
                    </a:cubicBezTo>
                    <a:cubicBezTo>
                      <a:pt x="40" y="44"/>
                      <a:pt x="40" y="44"/>
                      <a:pt x="40" y="44"/>
                    </a:cubicBezTo>
                    <a:cubicBezTo>
                      <a:pt x="36" y="3"/>
                      <a:pt x="36" y="3"/>
                      <a:pt x="36" y="3"/>
                    </a:cubicBezTo>
                    <a:cubicBezTo>
                      <a:pt x="36" y="1"/>
                      <a:pt x="35" y="0"/>
                      <a:pt x="34" y="0"/>
                    </a:cubicBezTo>
                    <a:cubicBezTo>
                      <a:pt x="33" y="0"/>
                      <a:pt x="32" y="1"/>
                      <a:pt x="31" y="2"/>
                    </a:cubicBezTo>
                    <a:cubicBezTo>
                      <a:pt x="31" y="2"/>
                      <a:pt x="29" y="11"/>
                      <a:pt x="27" y="19"/>
                    </a:cubicBezTo>
                    <a:cubicBezTo>
                      <a:pt x="23" y="33"/>
                      <a:pt x="21" y="37"/>
                      <a:pt x="20" y="38"/>
                    </a:cubicBezTo>
                    <a:cubicBezTo>
                      <a:pt x="17" y="38"/>
                      <a:pt x="9" y="37"/>
                      <a:pt x="3" y="36"/>
                    </a:cubicBezTo>
                    <a:cubicBezTo>
                      <a:pt x="2" y="36"/>
                      <a:pt x="1" y="37"/>
                      <a:pt x="0" y="38"/>
                    </a:cubicBezTo>
                    <a:cubicBezTo>
                      <a:pt x="0" y="39"/>
                      <a:pt x="1" y="40"/>
                      <a:pt x="2" y="41"/>
                    </a:cubicBez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grpSp>
        <p:sp>
          <p:nvSpPr>
            <p:cNvPr id="26" name="Freeform 164">
              <a:extLst>
                <a:ext uri="{FF2B5EF4-FFF2-40B4-BE49-F238E27FC236}">
                  <a16:creationId xmlns:a16="http://schemas.microsoft.com/office/drawing/2014/main" id="{C8AF1576-E5B8-48AC-B014-49D018A1D3C2}"/>
                </a:ext>
              </a:extLst>
            </p:cNvPr>
            <p:cNvSpPr>
              <a:spLocks noChangeAspect="1" noEditPoints="1"/>
            </p:cNvSpPr>
            <p:nvPr/>
          </p:nvSpPr>
          <p:spPr bwMode="auto">
            <a:xfrm>
              <a:off x="5620975" y="5344468"/>
              <a:ext cx="163733" cy="126602"/>
            </a:xfrm>
            <a:custGeom>
              <a:avLst/>
              <a:gdLst>
                <a:gd name="T0" fmla="*/ 63 w 140"/>
                <a:gd name="T1" fmla="*/ 0 h 140"/>
                <a:gd name="T2" fmla="*/ 74 w 140"/>
                <a:gd name="T3" fmla="*/ 16 h 140"/>
                <a:gd name="T4" fmla="*/ 83 w 140"/>
                <a:gd name="T5" fmla="*/ 31 h 140"/>
                <a:gd name="T6" fmla="*/ 86 w 140"/>
                <a:gd name="T7" fmla="*/ 37 h 140"/>
                <a:gd name="T8" fmla="*/ 91 w 140"/>
                <a:gd name="T9" fmla="*/ 49 h 140"/>
                <a:gd name="T10" fmla="*/ 94 w 140"/>
                <a:gd name="T11" fmla="*/ 57 h 140"/>
                <a:gd name="T12" fmla="*/ 71 w 140"/>
                <a:gd name="T13" fmla="*/ 85 h 140"/>
                <a:gd name="T14" fmla="*/ 48 w 140"/>
                <a:gd name="T15" fmla="*/ 66 h 140"/>
                <a:gd name="T16" fmla="*/ 47 w 140"/>
                <a:gd name="T17" fmla="*/ 62 h 140"/>
                <a:gd name="T18" fmla="*/ 45 w 140"/>
                <a:gd name="T19" fmla="*/ 55 h 140"/>
                <a:gd name="T20" fmla="*/ 41 w 140"/>
                <a:gd name="T21" fmla="*/ 43 h 140"/>
                <a:gd name="T22" fmla="*/ 35 w 140"/>
                <a:gd name="T23" fmla="*/ 29 h 140"/>
                <a:gd name="T24" fmla="*/ 25 w 140"/>
                <a:gd name="T25" fmla="*/ 8 h 140"/>
                <a:gd name="T26" fmla="*/ 20 w 140"/>
                <a:gd name="T27" fmla="*/ 0 h 140"/>
                <a:gd name="T28" fmla="*/ 0 w 140"/>
                <a:gd name="T29" fmla="*/ 17 h 140"/>
                <a:gd name="T30" fmla="*/ 18 w 140"/>
                <a:gd name="T31" fmla="*/ 140 h 140"/>
                <a:gd name="T32" fmla="*/ 23 w 140"/>
                <a:gd name="T33" fmla="*/ 140 h 140"/>
                <a:gd name="T34" fmla="*/ 24 w 140"/>
                <a:gd name="T35" fmla="*/ 139 h 140"/>
                <a:gd name="T36" fmla="*/ 28 w 140"/>
                <a:gd name="T37" fmla="*/ 134 h 140"/>
                <a:gd name="T38" fmla="*/ 32 w 140"/>
                <a:gd name="T39" fmla="*/ 127 h 140"/>
                <a:gd name="T40" fmla="*/ 37 w 140"/>
                <a:gd name="T41" fmla="*/ 125 h 140"/>
                <a:gd name="T42" fmla="*/ 37 w 140"/>
                <a:gd name="T43" fmla="*/ 140 h 140"/>
                <a:gd name="T44" fmla="*/ 43 w 140"/>
                <a:gd name="T45" fmla="*/ 135 h 140"/>
                <a:gd name="T46" fmla="*/ 45 w 140"/>
                <a:gd name="T47" fmla="*/ 115 h 140"/>
                <a:gd name="T48" fmla="*/ 48 w 140"/>
                <a:gd name="T49" fmla="*/ 92 h 140"/>
                <a:gd name="T50" fmla="*/ 71 w 140"/>
                <a:gd name="T51" fmla="*/ 96 h 140"/>
                <a:gd name="T52" fmla="*/ 88 w 140"/>
                <a:gd name="T53" fmla="*/ 91 h 140"/>
                <a:gd name="T54" fmla="*/ 85 w 140"/>
                <a:gd name="T55" fmla="*/ 105 h 140"/>
                <a:gd name="T56" fmla="*/ 74 w 140"/>
                <a:gd name="T57" fmla="*/ 140 h 140"/>
                <a:gd name="T58" fmla="*/ 140 w 140"/>
                <a:gd name="T59" fmla="*/ 123 h 140"/>
                <a:gd name="T60" fmla="*/ 123 w 140"/>
                <a:gd name="T61" fmla="*/ 0 h 140"/>
                <a:gd name="T62" fmla="*/ 105 w 140"/>
                <a:gd name="T63" fmla="*/ 55 h 140"/>
                <a:gd name="T64" fmla="*/ 102 w 140"/>
                <a:gd name="T65" fmla="*/ 45 h 140"/>
                <a:gd name="T66" fmla="*/ 99 w 140"/>
                <a:gd name="T67" fmla="*/ 39 h 140"/>
                <a:gd name="T68" fmla="*/ 117 w 140"/>
                <a:gd name="T69" fmla="*/ 58 h 140"/>
                <a:gd name="T70" fmla="*/ 128 w 140"/>
                <a:gd name="T71" fmla="*/ 128 h 140"/>
                <a:gd name="T72" fmla="*/ 115 w 140"/>
                <a:gd name="T73" fmla="*/ 119 h 140"/>
                <a:gd name="T74" fmla="*/ 128 w 140"/>
                <a:gd name="T75" fmla="*/ 128 h 140"/>
                <a:gd name="T76" fmla="*/ 115 w 140"/>
                <a:gd name="T77" fmla="*/ 111 h 140"/>
                <a:gd name="T78" fmla="*/ 128 w 140"/>
                <a:gd name="T79" fmla="*/ 105 h 140"/>
                <a:gd name="T80" fmla="*/ 128 w 140"/>
                <a:gd name="T81" fmla="*/ 97 h 140"/>
                <a:gd name="T82" fmla="*/ 115 w 140"/>
                <a:gd name="T83" fmla="*/ 92 h 140"/>
                <a:gd name="T84" fmla="*/ 128 w 140"/>
                <a:gd name="T85"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0">
                  <a:moveTo>
                    <a:pt x="123" y="0"/>
                  </a:moveTo>
                  <a:cubicBezTo>
                    <a:pt x="63" y="0"/>
                    <a:pt x="63" y="0"/>
                    <a:pt x="63" y="0"/>
                  </a:cubicBezTo>
                  <a:cubicBezTo>
                    <a:pt x="66" y="3"/>
                    <a:pt x="68" y="6"/>
                    <a:pt x="70" y="9"/>
                  </a:cubicBezTo>
                  <a:cubicBezTo>
                    <a:pt x="71" y="11"/>
                    <a:pt x="73" y="14"/>
                    <a:pt x="74" y="16"/>
                  </a:cubicBezTo>
                  <a:cubicBezTo>
                    <a:pt x="76" y="19"/>
                    <a:pt x="78" y="21"/>
                    <a:pt x="79" y="24"/>
                  </a:cubicBezTo>
                  <a:cubicBezTo>
                    <a:pt x="80" y="26"/>
                    <a:pt x="82" y="29"/>
                    <a:pt x="83" y="31"/>
                  </a:cubicBezTo>
                  <a:cubicBezTo>
                    <a:pt x="84" y="33"/>
                    <a:pt x="85" y="35"/>
                    <a:pt x="86" y="37"/>
                  </a:cubicBezTo>
                  <a:cubicBezTo>
                    <a:pt x="86" y="37"/>
                    <a:pt x="86" y="37"/>
                    <a:pt x="86" y="37"/>
                  </a:cubicBezTo>
                  <a:cubicBezTo>
                    <a:pt x="88" y="40"/>
                    <a:pt x="88" y="42"/>
                    <a:pt x="89" y="43"/>
                  </a:cubicBezTo>
                  <a:cubicBezTo>
                    <a:pt x="90" y="45"/>
                    <a:pt x="91" y="47"/>
                    <a:pt x="91" y="49"/>
                  </a:cubicBezTo>
                  <a:cubicBezTo>
                    <a:pt x="93" y="52"/>
                    <a:pt x="93" y="53"/>
                    <a:pt x="93" y="53"/>
                  </a:cubicBezTo>
                  <a:cubicBezTo>
                    <a:pt x="94" y="55"/>
                    <a:pt x="94" y="56"/>
                    <a:pt x="94" y="57"/>
                  </a:cubicBezTo>
                  <a:cubicBezTo>
                    <a:pt x="97" y="70"/>
                    <a:pt x="88" y="82"/>
                    <a:pt x="75" y="84"/>
                  </a:cubicBezTo>
                  <a:cubicBezTo>
                    <a:pt x="74" y="85"/>
                    <a:pt x="73" y="85"/>
                    <a:pt x="71" y="85"/>
                  </a:cubicBezTo>
                  <a:cubicBezTo>
                    <a:pt x="65" y="85"/>
                    <a:pt x="59" y="82"/>
                    <a:pt x="55" y="78"/>
                  </a:cubicBezTo>
                  <a:cubicBezTo>
                    <a:pt x="51" y="75"/>
                    <a:pt x="49" y="71"/>
                    <a:pt x="48" y="66"/>
                  </a:cubicBezTo>
                  <a:cubicBezTo>
                    <a:pt x="48" y="65"/>
                    <a:pt x="48" y="65"/>
                    <a:pt x="48" y="65"/>
                  </a:cubicBezTo>
                  <a:cubicBezTo>
                    <a:pt x="48" y="65"/>
                    <a:pt x="48" y="64"/>
                    <a:pt x="47" y="62"/>
                  </a:cubicBezTo>
                  <a:cubicBezTo>
                    <a:pt x="47" y="62"/>
                    <a:pt x="47" y="61"/>
                    <a:pt x="47" y="59"/>
                  </a:cubicBezTo>
                  <a:cubicBezTo>
                    <a:pt x="46" y="58"/>
                    <a:pt x="46" y="57"/>
                    <a:pt x="45" y="55"/>
                  </a:cubicBezTo>
                  <a:cubicBezTo>
                    <a:pt x="45" y="53"/>
                    <a:pt x="44" y="51"/>
                    <a:pt x="43" y="49"/>
                  </a:cubicBezTo>
                  <a:cubicBezTo>
                    <a:pt x="43" y="47"/>
                    <a:pt x="42" y="45"/>
                    <a:pt x="41" y="43"/>
                  </a:cubicBezTo>
                  <a:cubicBezTo>
                    <a:pt x="40" y="40"/>
                    <a:pt x="39" y="38"/>
                    <a:pt x="38" y="36"/>
                  </a:cubicBezTo>
                  <a:cubicBezTo>
                    <a:pt x="37" y="33"/>
                    <a:pt x="36" y="31"/>
                    <a:pt x="35" y="29"/>
                  </a:cubicBezTo>
                  <a:cubicBezTo>
                    <a:pt x="33" y="24"/>
                    <a:pt x="30" y="19"/>
                    <a:pt x="28" y="15"/>
                  </a:cubicBezTo>
                  <a:cubicBezTo>
                    <a:pt x="27" y="12"/>
                    <a:pt x="26" y="10"/>
                    <a:pt x="25" y="8"/>
                  </a:cubicBezTo>
                  <a:cubicBezTo>
                    <a:pt x="23" y="6"/>
                    <a:pt x="22" y="4"/>
                    <a:pt x="21" y="2"/>
                  </a:cubicBezTo>
                  <a:cubicBezTo>
                    <a:pt x="21" y="2"/>
                    <a:pt x="20" y="1"/>
                    <a:pt x="20" y="0"/>
                  </a:cubicBezTo>
                  <a:cubicBezTo>
                    <a:pt x="18" y="0"/>
                    <a:pt x="18" y="0"/>
                    <a:pt x="18" y="0"/>
                  </a:cubicBezTo>
                  <a:cubicBezTo>
                    <a:pt x="8" y="0"/>
                    <a:pt x="0" y="8"/>
                    <a:pt x="0" y="17"/>
                  </a:cubicBezTo>
                  <a:cubicBezTo>
                    <a:pt x="0" y="123"/>
                    <a:pt x="0" y="123"/>
                    <a:pt x="0" y="123"/>
                  </a:cubicBezTo>
                  <a:cubicBezTo>
                    <a:pt x="0" y="132"/>
                    <a:pt x="8" y="140"/>
                    <a:pt x="18" y="140"/>
                  </a:cubicBezTo>
                  <a:cubicBezTo>
                    <a:pt x="23" y="140"/>
                    <a:pt x="23" y="140"/>
                    <a:pt x="23" y="140"/>
                  </a:cubicBezTo>
                  <a:cubicBezTo>
                    <a:pt x="23" y="140"/>
                    <a:pt x="23" y="140"/>
                    <a:pt x="23" y="140"/>
                  </a:cubicBezTo>
                  <a:cubicBezTo>
                    <a:pt x="23" y="140"/>
                    <a:pt x="24" y="139"/>
                    <a:pt x="24" y="139"/>
                  </a:cubicBezTo>
                  <a:cubicBezTo>
                    <a:pt x="24" y="139"/>
                    <a:pt x="24" y="139"/>
                    <a:pt x="24" y="139"/>
                  </a:cubicBezTo>
                  <a:cubicBezTo>
                    <a:pt x="25" y="138"/>
                    <a:pt x="26" y="137"/>
                    <a:pt x="26" y="136"/>
                  </a:cubicBezTo>
                  <a:cubicBezTo>
                    <a:pt x="27" y="135"/>
                    <a:pt x="27" y="134"/>
                    <a:pt x="28" y="134"/>
                  </a:cubicBezTo>
                  <a:cubicBezTo>
                    <a:pt x="28" y="133"/>
                    <a:pt x="29" y="132"/>
                    <a:pt x="29" y="132"/>
                  </a:cubicBezTo>
                  <a:cubicBezTo>
                    <a:pt x="30" y="130"/>
                    <a:pt x="31" y="128"/>
                    <a:pt x="32" y="127"/>
                  </a:cubicBezTo>
                  <a:cubicBezTo>
                    <a:pt x="33" y="124"/>
                    <a:pt x="35" y="121"/>
                    <a:pt x="37" y="118"/>
                  </a:cubicBezTo>
                  <a:cubicBezTo>
                    <a:pt x="37" y="120"/>
                    <a:pt x="37" y="123"/>
                    <a:pt x="37" y="125"/>
                  </a:cubicBezTo>
                  <a:cubicBezTo>
                    <a:pt x="37" y="129"/>
                    <a:pt x="37" y="132"/>
                    <a:pt x="37" y="135"/>
                  </a:cubicBezTo>
                  <a:cubicBezTo>
                    <a:pt x="37" y="137"/>
                    <a:pt x="37" y="138"/>
                    <a:pt x="37" y="140"/>
                  </a:cubicBezTo>
                  <a:cubicBezTo>
                    <a:pt x="42" y="140"/>
                    <a:pt x="42" y="140"/>
                    <a:pt x="42" y="140"/>
                  </a:cubicBezTo>
                  <a:cubicBezTo>
                    <a:pt x="42" y="139"/>
                    <a:pt x="42" y="137"/>
                    <a:pt x="43" y="135"/>
                  </a:cubicBezTo>
                  <a:cubicBezTo>
                    <a:pt x="43" y="132"/>
                    <a:pt x="44" y="129"/>
                    <a:pt x="44" y="126"/>
                  </a:cubicBezTo>
                  <a:cubicBezTo>
                    <a:pt x="44" y="122"/>
                    <a:pt x="45" y="119"/>
                    <a:pt x="45" y="115"/>
                  </a:cubicBezTo>
                  <a:cubicBezTo>
                    <a:pt x="46" y="109"/>
                    <a:pt x="46" y="102"/>
                    <a:pt x="46" y="97"/>
                  </a:cubicBezTo>
                  <a:cubicBezTo>
                    <a:pt x="47" y="95"/>
                    <a:pt x="48" y="94"/>
                    <a:pt x="48" y="92"/>
                  </a:cubicBezTo>
                  <a:cubicBezTo>
                    <a:pt x="49" y="91"/>
                    <a:pt x="49" y="90"/>
                    <a:pt x="50" y="89"/>
                  </a:cubicBezTo>
                  <a:cubicBezTo>
                    <a:pt x="56" y="93"/>
                    <a:pt x="63" y="96"/>
                    <a:pt x="71" y="96"/>
                  </a:cubicBezTo>
                  <a:cubicBezTo>
                    <a:pt x="73" y="96"/>
                    <a:pt x="75" y="96"/>
                    <a:pt x="77" y="95"/>
                  </a:cubicBezTo>
                  <a:cubicBezTo>
                    <a:pt x="81" y="95"/>
                    <a:pt x="85" y="93"/>
                    <a:pt x="88" y="91"/>
                  </a:cubicBezTo>
                  <a:cubicBezTo>
                    <a:pt x="88" y="92"/>
                    <a:pt x="88" y="92"/>
                    <a:pt x="88" y="93"/>
                  </a:cubicBezTo>
                  <a:cubicBezTo>
                    <a:pt x="88" y="93"/>
                    <a:pt x="87" y="98"/>
                    <a:pt x="85" y="105"/>
                  </a:cubicBezTo>
                  <a:cubicBezTo>
                    <a:pt x="83" y="112"/>
                    <a:pt x="81" y="121"/>
                    <a:pt x="77" y="131"/>
                  </a:cubicBezTo>
                  <a:cubicBezTo>
                    <a:pt x="77" y="134"/>
                    <a:pt x="75" y="137"/>
                    <a:pt x="74" y="140"/>
                  </a:cubicBezTo>
                  <a:cubicBezTo>
                    <a:pt x="123" y="140"/>
                    <a:pt x="123" y="140"/>
                    <a:pt x="123" y="140"/>
                  </a:cubicBezTo>
                  <a:cubicBezTo>
                    <a:pt x="133" y="140"/>
                    <a:pt x="140" y="132"/>
                    <a:pt x="140" y="123"/>
                  </a:cubicBezTo>
                  <a:cubicBezTo>
                    <a:pt x="140" y="17"/>
                    <a:pt x="140" y="17"/>
                    <a:pt x="140" y="17"/>
                  </a:cubicBezTo>
                  <a:cubicBezTo>
                    <a:pt x="140" y="8"/>
                    <a:pt x="133" y="0"/>
                    <a:pt x="123" y="0"/>
                  </a:cubicBezTo>
                  <a:close/>
                  <a:moveTo>
                    <a:pt x="100" y="80"/>
                  </a:moveTo>
                  <a:cubicBezTo>
                    <a:pt x="105" y="73"/>
                    <a:pt x="107" y="64"/>
                    <a:pt x="105" y="55"/>
                  </a:cubicBezTo>
                  <a:cubicBezTo>
                    <a:pt x="105" y="53"/>
                    <a:pt x="104" y="51"/>
                    <a:pt x="104" y="50"/>
                  </a:cubicBezTo>
                  <a:cubicBezTo>
                    <a:pt x="102" y="45"/>
                    <a:pt x="102" y="45"/>
                    <a:pt x="102" y="45"/>
                  </a:cubicBezTo>
                  <a:cubicBezTo>
                    <a:pt x="101" y="43"/>
                    <a:pt x="101" y="42"/>
                    <a:pt x="100" y="40"/>
                  </a:cubicBezTo>
                  <a:cubicBezTo>
                    <a:pt x="100" y="40"/>
                    <a:pt x="100" y="39"/>
                    <a:pt x="99" y="39"/>
                  </a:cubicBezTo>
                  <a:cubicBezTo>
                    <a:pt x="99" y="38"/>
                    <a:pt x="99" y="37"/>
                    <a:pt x="98" y="36"/>
                  </a:cubicBezTo>
                  <a:cubicBezTo>
                    <a:pt x="109" y="38"/>
                    <a:pt x="117" y="47"/>
                    <a:pt x="117" y="58"/>
                  </a:cubicBezTo>
                  <a:cubicBezTo>
                    <a:pt x="117" y="69"/>
                    <a:pt x="110" y="78"/>
                    <a:pt x="100" y="80"/>
                  </a:cubicBezTo>
                  <a:close/>
                  <a:moveTo>
                    <a:pt x="128" y="128"/>
                  </a:moveTo>
                  <a:cubicBezTo>
                    <a:pt x="115" y="128"/>
                    <a:pt x="115" y="128"/>
                    <a:pt x="115" y="128"/>
                  </a:cubicBezTo>
                  <a:cubicBezTo>
                    <a:pt x="115" y="119"/>
                    <a:pt x="115" y="119"/>
                    <a:pt x="115" y="119"/>
                  </a:cubicBezTo>
                  <a:cubicBezTo>
                    <a:pt x="128" y="119"/>
                    <a:pt x="128" y="119"/>
                    <a:pt x="128" y="119"/>
                  </a:cubicBezTo>
                  <a:lnTo>
                    <a:pt x="128" y="128"/>
                  </a:lnTo>
                  <a:close/>
                  <a:moveTo>
                    <a:pt x="128" y="111"/>
                  </a:moveTo>
                  <a:cubicBezTo>
                    <a:pt x="115" y="111"/>
                    <a:pt x="115" y="111"/>
                    <a:pt x="115" y="111"/>
                  </a:cubicBezTo>
                  <a:cubicBezTo>
                    <a:pt x="115" y="105"/>
                    <a:pt x="115" y="105"/>
                    <a:pt x="115" y="105"/>
                  </a:cubicBezTo>
                  <a:cubicBezTo>
                    <a:pt x="128" y="105"/>
                    <a:pt x="128" y="105"/>
                    <a:pt x="128" y="105"/>
                  </a:cubicBezTo>
                  <a:lnTo>
                    <a:pt x="128" y="111"/>
                  </a:lnTo>
                  <a:close/>
                  <a:moveTo>
                    <a:pt x="128" y="97"/>
                  </a:moveTo>
                  <a:cubicBezTo>
                    <a:pt x="115" y="97"/>
                    <a:pt x="115" y="97"/>
                    <a:pt x="115" y="97"/>
                  </a:cubicBezTo>
                  <a:cubicBezTo>
                    <a:pt x="115" y="92"/>
                    <a:pt x="115" y="92"/>
                    <a:pt x="115" y="92"/>
                  </a:cubicBezTo>
                  <a:cubicBezTo>
                    <a:pt x="128" y="92"/>
                    <a:pt x="128" y="92"/>
                    <a:pt x="128" y="92"/>
                  </a:cubicBezTo>
                  <a:lnTo>
                    <a:pt x="128" y="97"/>
                  </a:ln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pPr defTabSz="995690"/>
              <a:endParaRPr lang="fr-FR" sz="900">
                <a:solidFill>
                  <a:srgbClr val="FFFFFF"/>
                </a:solidFill>
                <a:latin typeface="Calibri"/>
              </a:endParaRPr>
            </a:p>
          </p:txBody>
        </p:sp>
        <p:grpSp>
          <p:nvGrpSpPr>
            <p:cNvPr id="27" name="Group 26">
              <a:extLst>
                <a:ext uri="{FF2B5EF4-FFF2-40B4-BE49-F238E27FC236}">
                  <a16:creationId xmlns:a16="http://schemas.microsoft.com/office/drawing/2014/main" id="{E53EC2AB-6C22-40CF-B059-97AA3BD1EEA8}"/>
                </a:ext>
              </a:extLst>
            </p:cNvPr>
            <p:cNvGrpSpPr>
              <a:grpSpLocks noChangeAspect="1"/>
            </p:cNvGrpSpPr>
            <p:nvPr/>
          </p:nvGrpSpPr>
          <p:grpSpPr>
            <a:xfrm>
              <a:off x="6592106" y="5325727"/>
              <a:ext cx="167614" cy="164085"/>
              <a:chOff x="7699375" y="3833813"/>
              <a:chExt cx="715963" cy="906462"/>
            </a:xfrm>
          </p:grpSpPr>
          <p:sp>
            <p:nvSpPr>
              <p:cNvPr id="47" name="Freeform 38">
                <a:extLst>
                  <a:ext uri="{FF2B5EF4-FFF2-40B4-BE49-F238E27FC236}">
                    <a16:creationId xmlns:a16="http://schemas.microsoft.com/office/drawing/2014/main" id="{8A54528A-2C61-42EA-863E-CDFD90EB242F}"/>
                  </a:ext>
                </a:extLst>
              </p:cNvPr>
              <p:cNvSpPr>
                <a:spLocks noEditPoints="1"/>
              </p:cNvSpPr>
              <p:nvPr/>
            </p:nvSpPr>
            <p:spPr bwMode="auto">
              <a:xfrm>
                <a:off x="7699375" y="3919538"/>
                <a:ext cx="715963" cy="820737"/>
              </a:xfrm>
              <a:custGeom>
                <a:avLst/>
                <a:gdLst>
                  <a:gd name="T0" fmla="*/ 170 w 191"/>
                  <a:gd name="T1" fmla="*/ 0 h 219"/>
                  <a:gd name="T2" fmla="*/ 147 w 191"/>
                  <a:gd name="T3" fmla="*/ 0 h 219"/>
                  <a:gd name="T4" fmla="*/ 147 w 191"/>
                  <a:gd name="T5" fmla="*/ 7 h 219"/>
                  <a:gd name="T6" fmla="*/ 147 w 191"/>
                  <a:gd name="T7" fmla="*/ 11 h 219"/>
                  <a:gd name="T8" fmla="*/ 158 w 191"/>
                  <a:gd name="T9" fmla="*/ 11 h 219"/>
                  <a:gd name="T10" fmla="*/ 174 w 191"/>
                  <a:gd name="T11" fmla="*/ 27 h 219"/>
                  <a:gd name="T12" fmla="*/ 174 w 191"/>
                  <a:gd name="T13" fmla="*/ 183 h 219"/>
                  <a:gd name="T14" fmla="*/ 158 w 191"/>
                  <a:gd name="T15" fmla="*/ 199 h 219"/>
                  <a:gd name="T16" fmla="*/ 85 w 191"/>
                  <a:gd name="T17" fmla="*/ 199 h 219"/>
                  <a:gd name="T18" fmla="*/ 69 w 191"/>
                  <a:gd name="T19" fmla="*/ 183 h 219"/>
                  <a:gd name="T20" fmla="*/ 68 w 191"/>
                  <a:gd name="T21" fmla="*/ 155 h 219"/>
                  <a:gd name="T22" fmla="*/ 59 w 191"/>
                  <a:gd name="T23" fmla="*/ 146 h 219"/>
                  <a:gd name="T24" fmla="*/ 33 w 191"/>
                  <a:gd name="T25" fmla="*/ 146 h 219"/>
                  <a:gd name="T26" fmla="*/ 17 w 191"/>
                  <a:gd name="T27" fmla="*/ 131 h 219"/>
                  <a:gd name="T28" fmla="*/ 17 w 191"/>
                  <a:gd name="T29" fmla="*/ 27 h 219"/>
                  <a:gd name="T30" fmla="*/ 33 w 191"/>
                  <a:gd name="T31" fmla="*/ 11 h 219"/>
                  <a:gd name="T32" fmla="*/ 41 w 191"/>
                  <a:gd name="T33" fmla="*/ 11 h 219"/>
                  <a:gd name="T34" fmla="*/ 41 w 191"/>
                  <a:gd name="T35" fmla="*/ 0 h 219"/>
                  <a:gd name="T36" fmla="*/ 22 w 191"/>
                  <a:gd name="T37" fmla="*/ 0 h 219"/>
                  <a:gd name="T38" fmla="*/ 0 w 191"/>
                  <a:gd name="T39" fmla="*/ 21 h 219"/>
                  <a:gd name="T40" fmla="*/ 0 w 191"/>
                  <a:gd name="T41" fmla="*/ 198 h 219"/>
                  <a:gd name="T42" fmla="*/ 22 w 191"/>
                  <a:gd name="T43" fmla="*/ 219 h 219"/>
                  <a:gd name="T44" fmla="*/ 170 w 191"/>
                  <a:gd name="T45" fmla="*/ 219 h 219"/>
                  <a:gd name="T46" fmla="*/ 191 w 191"/>
                  <a:gd name="T47" fmla="*/ 198 h 219"/>
                  <a:gd name="T48" fmla="*/ 191 w 191"/>
                  <a:gd name="T49" fmla="*/ 21 h 219"/>
                  <a:gd name="T50" fmla="*/ 170 w 191"/>
                  <a:gd name="T51" fmla="*/ 0 h 219"/>
                  <a:gd name="T52" fmla="*/ 54 w 191"/>
                  <a:gd name="T53" fmla="*/ 184 h 219"/>
                  <a:gd name="T54" fmla="*/ 33 w 191"/>
                  <a:gd name="T55" fmla="*/ 161 h 219"/>
                  <a:gd name="T56" fmla="*/ 21 w 191"/>
                  <a:gd name="T57" fmla="*/ 144 h 219"/>
                  <a:gd name="T58" fmla="*/ 42 w 191"/>
                  <a:gd name="T59" fmla="*/ 152 h 219"/>
                  <a:gd name="T60" fmla="*/ 50 w 191"/>
                  <a:gd name="T61" fmla="*/ 152 h 219"/>
                  <a:gd name="T62" fmla="*/ 62 w 191"/>
                  <a:gd name="T63" fmla="*/ 164 h 219"/>
                  <a:gd name="T64" fmla="*/ 62 w 191"/>
                  <a:gd name="T65" fmla="*/ 174 h 219"/>
                  <a:gd name="T66" fmla="*/ 70 w 191"/>
                  <a:gd name="T67" fmla="*/ 194 h 219"/>
                  <a:gd name="T68" fmla="*/ 54 w 191"/>
                  <a:gd name="T69" fmla="*/ 1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219">
                    <a:moveTo>
                      <a:pt x="170" y="0"/>
                    </a:moveTo>
                    <a:cubicBezTo>
                      <a:pt x="147" y="0"/>
                      <a:pt x="147" y="0"/>
                      <a:pt x="147" y="0"/>
                    </a:cubicBezTo>
                    <a:cubicBezTo>
                      <a:pt x="147" y="7"/>
                      <a:pt x="147" y="7"/>
                      <a:pt x="147" y="7"/>
                    </a:cubicBezTo>
                    <a:cubicBezTo>
                      <a:pt x="147" y="11"/>
                      <a:pt x="147" y="11"/>
                      <a:pt x="147" y="11"/>
                    </a:cubicBezTo>
                    <a:cubicBezTo>
                      <a:pt x="158" y="11"/>
                      <a:pt x="158" y="11"/>
                      <a:pt x="158" y="11"/>
                    </a:cubicBezTo>
                    <a:cubicBezTo>
                      <a:pt x="167" y="11"/>
                      <a:pt x="174" y="18"/>
                      <a:pt x="174" y="27"/>
                    </a:cubicBezTo>
                    <a:cubicBezTo>
                      <a:pt x="174" y="183"/>
                      <a:pt x="174" y="183"/>
                      <a:pt x="174" y="183"/>
                    </a:cubicBezTo>
                    <a:cubicBezTo>
                      <a:pt x="174" y="191"/>
                      <a:pt x="167" y="199"/>
                      <a:pt x="158" y="199"/>
                    </a:cubicBezTo>
                    <a:cubicBezTo>
                      <a:pt x="85" y="199"/>
                      <a:pt x="85" y="199"/>
                      <a:pt x="85" y="199"/>
                    </a:cubicBezTo>
                    <a:cubicBezTo>
                      <a:pt x="76" y="199"/>
                      <a:pt x="69" y="191"/>
                      <a:pt x="69" y="183"/>
                    </a:cubicBezTo>
                    <a:cubicBezTo>
                      <a:pt x="68" y="155"/>
                      <a:pt x="68" y="155"/>
                      <a:pt x="68" y="155"/>
                    </a:cubicBezTo>
                    <a:cubicBezTo>
                      <a:pt x="68" y="150"/>
                      <a:pt x="64" y="146"/>
                      <a:pt x="59" y="146"/>
                    </a:cubicBezTo>
                    <a:cubicBezTo>
                      <a:pt x="33" y="146"/>
                      <a:pt x="33" y="146"/>
                      <a:pt x="33" y="146"/>
                    </a:cubicBezTo>
                    <a:cubicBezTo>
                      <a:pt x="24" y="146"/>
                      <a:pt x="17" y="139"/>
                      <a:pt x="17" y="131"/>
                    </a:cubicBezTo>
                    <a:cubicBezTo>
                      <a:pt x="17" y="27"/>
                      <a:pt x="17" y="27"/>
                      <a:pt x="17" y="27"/>
                    </a:cubicBezTo>
                    <a:cubicBezTo>
                      <a:pt x="17" y="18"/>
                      <a:pt x="24" y="11"/>
                      <a:pt x="33" y="11"/>
                    </a:cubicBezTo>
                    <a:cubicBezTo>
                      <a:pt x="41" y="11"/>
                      <a:pt x="41" y="11"/>
                      <a:pt x="41" y="11"/>
                    </a:cubicBezTo>
                    <a:cubicBezTo>
                      <a:pt x="41" y="0"/>
                      <a:pt x="41" y="0"/>
                      <a:pt x="41" y="0"/>
                    </a:cubicBezTo>
                    <a:cubicBezTo>
                      <a:pt x="22" y="0"/>
                      <a:pt x="22" y="0"/>
                      <a:pt x="22" y="0"/>
                    </a:cubicBezTo>
                    <a:cubicBezTo>
                      <a:pt x="10" y="0"/>
                      <a:pt x="0" y="10"/>
                      <a:pt x="0" y="21"/>
                    </a:cubicBezTo>
                    <a:cubicBezTo>
                      <a:pt x="0" y="198"/>
                      <a:pt x="0" y="198"/>
                      <a:pt x="0" y="198"/>
                    </a:cubicBezTo>
                    <a:cubicBezTo>
                      <a:pt x="0" y="209"/>
                      <a:pt x="10" y="219"/>
                      <a:pt x="22" y="219"/>
                    </a:cubicBezTo>
                    <a:cubicBezTo>
                      <a:pt x="170" y="219"/>
                      <a:pt x="170" y="219"/>
                      <a:pt x="170" y="219"/>
                    </a:cubicBezTo>
                    <a:cubicBezTo>
                      <a:pt x="181" y="219"/>
                      <a:pt x="191" y="209"/>
                      <a:pt x="191" y="198"/>
                    </a:cubicBezTo>
                    <a:cubicBezTo>
                      <a:pt x="191" y="21"/>
                      <a:pt x="191" y="21"/>
                      <a:pt x="191" y="21"/>
                    </a:cubicBezTo>
                    <a:cubicBezTo>
                      <a:pt x="191" y="10"/>
                      <a:pt x="181" y="0"/>
                      <a:pt x="170" y="0"/>
                    </a:cubicBezTo>
                    <a:close/>
                    <a:moveTo>
                      <a:pt x="54" y="184"/>
                    </a:moveTo>
                    <a:cubicBezTo>
                      <a:pt x="33" y="161"/>
                      <a:pt x="33" y="161"/>
                      <a:pt x="33" y="161"/>
                    </a:cubicBezTo>
                    <a:cubicBezTo>
                      <a:pt x="28" y="156"/>
                      <a:pt x="19" y="144"/>
                      <a:pt x="21" y="144"/>
                    </a:cubicBezTo>
                    <a:cubicBezTo>
                      <a:pt x="22" y="144"/>
                      <a:pt x="29" y="152"/>
                      <a:pt x="42" y="152"/>
                    </a:cubicBezTo>
                    <a:cubicBezTo>
                      <a:pt x="50" y="152"/>
                      <a:pt x="50" y="152"/>
                      <a:pt x="50" y="152"/>
                    </a:cubicBezTo>
                    <a:cubicBezTo>
                      <a:pt x="57" y="152"/>
                      <a:pt x="62" y="157"/>
                      <a:pt x="62" y="164"/>
                    </a:cubicBezTo>
                    <a:cubicBezTo>
                      <a:pt x="62" y="174"/>
                      <a:pt x="62" y="174"/>
                      <a:pt x="62" y="174"/>
                    </a:cubicBezTo>
                    <a:cubicBezTo>
                      <a:pt x="62" y="186"/>
                      <a:pt x="70" y="192"/>
                      <a:pt x="70" y="194"/>
                    </a:cubicBezTo>
                    <a:cubicBezTo>
                      <a:pt x="70" y="196"/>
                      <a:pt x="58" y="189"/>
                      <a:pt x="54" y="184"/>
                    </a:cubicBez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sp>
            <p:nvSpPr>
              <p:cNvPr id="48" name="Freeform 39">
                <a:extLst>
                  <a:ext uri="{FF2B5EF4-FFF2-40B4-BE49-F238E27FC236}">
                    <a16:creationId xmlns:a16="http://schemas.microsoft.com/office/drawing/2014/main" id="{D9FDA7C7-69C5-448A-B5B1-CB7730C2AAC7}"/>
                  </a:ext>
                </a:extLst>
              </p:cNvPr>
              <p:cNvSpPr>
                <a:spLocks noEditPoints="1"/>
              </p:cNvSpPr>
              <p:nvPr/>
            </p:nvSpPr>
            <p:spPr bwMode="auto">
              <a:xfrm>
                <a:off x="7878763" y="3833813"/>
                <a:ext cx="346075" cy="165100"/>
              </a:xfrm>
              <a:custGeom>
                <a:avLst/>
                <a:gdLst>
                  <a:gd name="T0" fmla="*/ 82 w 92"/>
                  <a:gd name="T1" fmla="*/ 12 h 44"/>
                  <a:gd name="T2" fmla="*/ 64 w 92"/>
                  <a:gd name="T3" fmla="*/ 12 h 44"/>
                  <a:gd name="T4" fmla="*/ 46 w 92"/>
                  <a:gd name="T5" fmla="*/ 0 h 44"/>
                  <a:gd name="T6" fmla="*/ 28 w 92"/>
                  <a:gd name="T7" fmla="*/ 12 h 44"/>
                  <a:gd name="T8" fmla="*/ 10 w 92"/>
                  <a:gd name="T9" fmla="*/ 12 h 44"/>
                  <a:gd name="T10" fmla="*/ 0 w 92"/>
                  <a:gd name="T11" fmla="*/ 22 h 44"/>
                  <a:gd name="T12" fmla="*/ 0 w 92"/>
                  <a:gd name="T13" fmla="*/ 26 h 44"/>
                  <a:gd name="T14" fmla="*/ 0 w 92"/>
                  <a:gd name="T15" fmla="*/ 44 h 44"/>
                  <a:gd name="T16" fmla="*/ 92 w 92"/>
                  <a:gd name="T17" fmla="*/ 44 h 44"/>
                  <a:gd name="T18" fmla="*/ 92 w 92"/>
                  <a:gd name="T19" fmla="*/ 26 h 44"/>
                  <a:gd name="T20" fmla="*/ 92 w 92"/>
                  <a:gd name="T21" fmla="*/ 22 h 44"/>
                  <a:gd name="T22" fmla="*/ 82 w 92"/>
                  <a:gd name="T23" fmla="*/ 12 h 44"/>
                  <a:gd name="T24" fmla="*/ 46 w 92"/>
                  <a:gd name="T25" fmla="*/ 22 h 44"/>
                  <a:gd name="T26" fmla="*/ 38 w 92"/>
                  <a:gd name="T27" fmla="*/ 14 h 44"/>
                  <a:gd name="T28" fmla="*/ 46 w 92"/>
                  <a:gd name="T29" fmla="*/ 6 h 44"/>
                  <a:gd name="T30" fmla="*/ 53 w 92"/>
                  <a:gd name="T31" fmla="*/ 14 h 44"/>
                  <a:gd name="T32" fmla="*/ 46 w 92"/>
                  <a:gd name="T3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4">
                    <a:moveTo>
                      <a:pt x="82" y="12"/>
                    </a:moveTo>
                    <a:cubicBezTo>
                      <a:pt x="64" y="12"/>
                      <a:pt x="64" y="12"/>
                      <a:pt x="64" y="12"/>
                    </a:cubicBezTo>
                    <a:cubicBezTo>
                      <a:pt x="64" y="5"/>
                      <a:pt x="53" y="0"/>
                      <a:pt x="46" y="0"/>
                    </a:cubicBezTo>
                    <a:cubicBezTo>
                      <a:pt x="39" y="0"/>
                      <a:pt x="28" y="5"/>
                      <a:pt x="28" y="12"/>
                    </a:cubicBezTo>
                    <a:cubicBezTo>
                      <a:pt x="10" y="12"/>
                      <a:pt x="10" y="12"/>
                      <a:pt x="10" y="12"/>
                    </a:cubicBezTo>
                    <a:cubicBezTo>
                      <a:pt x="4" y="12"/>
                      <a:pt x="0" y="17"/>
                      <a:pt x="0" y="22"/>
                    </a:cubicBezTo>
                    <a:cubicBezTo>
                      <a:pt x="0" y="26"/>
                      <a:pt x="0" y="26"/>
                      <a:pt x="0" y="26"/>
                    </a:cubicBezTo>
                    <a:cubicBezTo>
                      <a:pt x="0" y="44"/>
                      <a:pt x="0" y="44"/>
                      <a:pt x="0" y="44"/>
                    </a:cubicBezTo>
                    <a:cubicBezTo>
                      <a:pt x="92" y="44"/>
                      <a:pt x="92" y="44"/>
                      <a:pt x="92" y="44"/>
                    </a:cubicBezTo>
                    <a:cubicBezTo>
                      <a:pt x="92" y="26"/>
                      <a:pt x="92" y="26"/>
                      <a:pt x="92" y="26"/>
                    </a:cubicBezTo>
                    <a:cubicBezTo>
                      <a:pt x="92" y="22"/>
                      <a:pt x="92" y="22"/>
                      <a:pt x="92" y="22"/>
                    </a:cubicBezTo>
                    <a:cubicBezTo>
                      <a:pt x="92" y="17"/>
                      <a:pt x="88" y="12"/>
                      <a:pt x="82" y="12"/>
                    </a:cubicBezTo>
                    <a:close/>
                    <a:moveTo>
                      <a:pt x="46" y="22"/>
                    </a:moveTo>
                    <a:cubicBezTo>
                      <a:pt x="42" y="22"/>
                      <a:pt x="38" y="18"/>
                      <a:pt x="38" y="14"/>
                    </a:cubicBezTo>
                    <a:cubicBezTo>
                      <a:pt x="38" y="10"/>
                      <a:pt x="42" y="6"/>
                      <a:pt x="46" y="6"/>
                    </a:cubicBezTo>
                    <a:cubicBezTo>
                      <a:pt x="50" y="6"/>
                      <a:pt x="53" y="10"/>
                      <a:pt x="53" y="14"/>
                    </a:cubicBezTo>
                    <a:cubicBezTo>
                      <a:pt x="53" y="18"/>
                      <a:pt x="50" y="22"/>
                      <a:pt x="46" y="22"/>
                    </a:cubicBez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sp>
            <p:nvSpPr>
              <p:cNvPr id="49" name="Freeform 40">
                <a:extLst>
                  <a:ext uri="{FF2B5EF4-FFF2-40B4-BE49-F238E27FC236}">
                    <a16:creationId xmlns:a16="http://schemas.microsoft.com/office/drawing/2014/main" id="{27908105-2812-4A57-B0F3-1A6A54DB6656}"/>
                  </a:ext>
                </a:extLst>
              </p:cNvPr>
              <p:cNvSpPr>
                <a:spLocks noEditPoints="1"/>
              </p:cNvSpPr>
              <p:nvPr/>
            </p:nvSpPr>
            <p:spPr bwMode="auto">
              <a:xfrm>
                <a:off x="7793038" y="3990975"/>
                <a:ext cx="533400" cy="644525"/>
              </a:xfrm>
              <a:custGeom>
                <a:avLst/>
                <a:gdLst>
                  <a:gd name="T0" fmla="*/ 133 w 142"/>
                  <a:gd name="T1" fmla="*/ 0 h 172"/>
                  <a:gd name="T2" fmla="*/ 122 w 142"/>
                  <a:gd name="T3" fmla="*/ 0 h 172"/>
                  <a:gd name="T4" fmla="*/ 122 w 142"/>
                  <a:gd name="T5" fmla="*/ 8 h 172"/>
                  <a:gd name="T6" fmla="*/ 16 w 142"/>
                  <a:gd name="T7" fmla="*/ 8 h 172"/>
                  <a:gd name="T8" fmla="*/ 16 w 142"/>
                  <a:gd name="T9" fmla="*/ 0 h 172"/>
                  <a:gd name="T10" fmla="*/ 8 w 142"/>
                  <a:gd name="T11" fmla="*/ 0 h 172"/>
                  <a:gd name="T12" fmla="*/ 0 w 142"/>
                  <a:gd name="T13" fmla="*/ 8 h 172"/>
                  <a:gd name="T14" fmla="*/ 0 w 142"/>
                  <a:gd name="T15" fmla="*/ 112 h 172"/>
                  <a:gd name="T16" fmla="*/ 8 w 142"/>
                  <a:gd name="T17" fmla="*/ 120 h 172"/>
                  <a:gd name="T18" fmla="*/ 34 w 142"/>
                  <a:gd name="T19" fmla="*/ 120 h 172"/>
                  <a:gd name="T20" fmla="*/ 34 w 142"/>
                  <a:gd name="T21" fmla="*/ 120 h 172"/>
                  <a:gd name="T22" fmla="*/ 50 w 142"/>
                  <a:gd name="T23" fmla="*/ 135 h 172"/>
                  <a:gd name="T24" fmla="*/ 51 w 142"/>
                  <a:gd name="T25" fmla="*/ 163 h 172"/>
                  <a:gd name="T26" fmla="*/ 60 w 142"/>
                  <a:gd name="T27" fmla="*/ 172 h 172"/>
                  <a:gd name="T28" fmla="*/ 133 w 142"/>
                  <a:gd name="T29" fmla="*/ 172 h 172"/>
                  <a:gd name="T30" fmla="*/ 142 w 142"/>
                  <a:gd name="T31" fmla="*/ 164 h 172"/>
                  <a:gd name="T32" fmla="*/ 142 w 142"/>
                  <a:gd name="T33" fmla="*/ 8 h 172"/>
                  <a:gd name="T34" fmla="*/ 133 w 142"/>
                  <a:gd name="T35" fmla="*/ 0 h 172"/>
                  <a:gd name="T36" fmla="*/ 108 w 142"/>
                  <a:gd name="T37" fmla="*/ 86 h 172"/>
                  <a:gd name="T38" fmla="*/ 82 w 142"/>
                  <a:gd name="T39" fmla="*/ 86 h 172"/>
                  <a:gd name="T40" fmla="*/ 82 w 142"/>
                  <a:gd name="T41" fmla="*/ 112 h 172"/>
                  <a:gd name="T42" fmla="*/ 59 w 142"/>
                  <a:gd name="T43" fmla="*/ 112 h 172"/>
                  <a:gd name="T44" fmla="*/ 59 w 142"/>
                  <a:gd name="T45" fmla="*/ 86 h 172"/>
                  <a:gd name="T46" fmla="*/ 33 w 142"/>
                  <a:gd name="T47" fmla="*/ 86 h 172"/>
                  <a:gd name="T48" fmla="*/ 33 w 142"/>
                  <a:gd name="T49" fmla="*/ 63 h 172"/>
                  <a:gd name="T50" fmla="*/ 59 w 142"/>
                  <a:gd name="T51" fmla="*/ 63 h 172"/>
                  <a:gd name="T52" fmla="*/ 59 w 142"/>
                  <a:gd name="T53" fmla="*/ 37 h 172"/>
                  <a:gd name="T54" fmla="*/ 82 w 142"/>
                  <a:gd name="T55" fmla="*/ 37 h 172"/>
                  <a:gd name="T56" fmla="*/ 82 w 142"/>
                  <a:gd name="T57" fmla="*/ 63 h 172"/>
                  <a:gd name="T58" fmla="*/ 108 w 142"/>
                  <a:gd name="T59" fmla="*/ 63 h 172"/>
                  <a:gd name="T60" fmla="*/ 108 w 142"/>
                  <a:gd name="T6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72">
                    <a:moveTo>
                      <a:pt x="133" y="0"/>
                    </a:moveTo>
                    <a:cubicBezTo>
                      <a:pt x="122" y="0"/>
                      <a:pt x="122" y="0"/>
                      <a:pt x="122" y="0"/>
                    </a:cubicBezTo>
                    <a:cubicBezTo>
                      <a:pt x="122" y="8"/>
                      <a:pt x="122" y="8"/>
                      <a:pt x="122" y="8"/>
                    </a:cubicBezTo>
                    <a:cubicBezTo>
                      <a:pt x="16" y="8"/>
                      <a:pt x="16" y="8"/>
                      <a:pt x="16" y="8"/>
                    </a:cubicBezTo>
                    <a:cubicBezTo>
                      <a:pt x="16" y="0"/>
                      <a:pt x="16" y="0"/>
                      <a:pt x="16" y="0"/>
                    </a:cubicBezTo>
                    <a:cubicBezTo>
                      <a:pt x="8" y="0"/>
                      <a:pt x="8" y="0"/>
                      <a:pt x="8" y="0"/>
                    </a:cubicBezTo>
                    <a:cubicBezTo>
                      <a:pt x="3" y="0"/>
                      <a:pt x="0" y="3"/>
                      <a:pt x="0" y="8"/>
                    </a:cubicBezTo>
                    <a:cubicBezTo>
                      <a:pt x="0" y="112"/>
                      <a:pt x="0" y="112"/>
                      <a:pt x="0" y="112"/>
                    </a:cubicBezTo>
                    <a:cubicBezTo>
                      <a:pt x="0" y="116"/>
                      <a:pt x="3" y="120"/>
                      <a:pt x="8" y="120"/>
                    </a:cubicBezTo>
                    <a:cubicBezTo>
                      <a:pt x="34" y="120"/>
                      <a:pt x="34" y="120"/>
                      <a:pt x="34" y="120"/>
                    </a:cubicBezTo>
                    <a:cubicBezTo>
                      <a:pt x="34" y="120"/>
                      <a:pt x="34" y="120"/>
                      <a:pt x="34" y="120"/>
                    </a:cubicBezTo>
                    <a:cubicBezTo>
                      <a:pt x="43" y="120"/>
                      <a:pt x="50" y="127"/>
                      <a:pt x="50" y="135"/>
                    </a:cubicBezTo>
                    <a:cubicBezTo>
                      <a:pt x="51" y="163"/>
                      <a:pt x="51" y="163"/>
                      <a:pt x="51" y="163"/>
                    </a:cubicBezTo>
                    <a:cubicBezTo>
                      <a:pt x="51" y="168"/>
                      <a:pt x="55" y="172"/>
                      <a:pt x="60" y="172"/>
                    </a:cubicBezTo>
                    <a:cubicBezTo>
                      <a:pt x="133" y="172"/>
                      <a:pt x="133" y="172"/>
                      <a:pt x="133" y="172"/>
                    </a:cubicBezTo>
                    <a:cubicBezTo>
                      <a:pt x="138" y="172"/>
                      <a:pt x="142" y="168"/>
                      <a:pt x="142" y="164"/>
                    </a:cubicBezTo>
                    <a:cubicBezTo>
                      <a:pt x="142" y="8"/>
                      <a:pt x="142" y="8"/>
                      <a:pt x="142" y="8"/>
                    </a:cubicBezTo>
                    <a:cubicBezTo>
                      <a:pt x="142" y="3"/>
                      <a:pt x="138" y="0"/>
                      <a:pt x="133" y="0"/>
                    </a:cubicBezTo>
                    <a:close/>
                    <a:moveTo>
                      <a:pt x="108" y="86"/>
                    </a:moveTo>
                    <a:cubicBezTo>
                      <a:pt x="82" y="86"/>
                      <a:pt x="82" y="86"/>
                      <a:pt x="82" y="86"/>
                    </a:cubicBezTo>
                    <a:cubicBezTo>
                      <a:pt x="82" y="112"/>
                      <a:pt x="82" y="112"/>
                      <a:pt x="82" y="112"/>
                    </a:cubicBezTo>
                    <a:cubicBezTo>
                      <a:pt x="59" y="112"/>
                      <a:pt x="59" y="112"/>
                      <a:pt x="59" y="112"/>
                    </a:cubicBezTo>
                    <a:cubicBezTo>
                      <a:pt x="59" y="86"/>
                      <a:pt x="59" y="86"/>
                      <a:pt x="59" y="86"/>
                    </a:cubicBezTo>
                    <a:cubicBezTo>
                      <a:pt x="33" y="86"/>
                      <a:pt x="33" y="86"/>
                      <a:pt x="33" y="86"/>
                    </a:cubicBezTo>
                    <a:cubicBezTo>
                      <a:pt x="33" y="63"/>
                      <a:pt x="33" y="63"/>
                      <a:pt x="33" y="63"/>
                    </a:cubicBezTo>
                    <a:cubicBezTo>
                      <a:pt x="59" y="63"/>
                      <a:pt x="59" y="63"/>
                      <a:pt x="59" y="63"/>
                    </a:cubicBezTo>
                    <a:cubicBezTo>
                      <a:pt x="59" y="37"/>
                      <a:pt x="59" y="37"/>
                      <a:pt x="59" y="37"/>
                    </a:cubicBezTo>
                    <a:cubicBezTo>
                      <a:pt x="82" y="37"/>
                      <a:pt x="82" y="37"/>
                      <a:pt x="82" y="37"/>
                    </a:cubicBezTo>
                    <a:cubicBezTo>
                      <a:pt x="82" y="63"/>
                      <a:pt x="82" y="63"/>
                      <a:pt x="82" y="63"/>
                    </a:cubicBezTo>
                    <a:cubicBezTo>
                      <a:pt x="108" y="63"/>
                      <a:pt x="108" y="63"/>
                      <a:pt x="108" y="63"/>
                    </a:cubicBezTo>
                    <a:lnTo>
                      <a:pt x="108" y="86"/>
                    </a:lnTo>
                    <a:close/>
                  </a:path>
                </a:pathLst>
              </a:custGeom>
              <a:solidFill>
                <a:schemeClr val="bg1"/>
              </a:solidFill>
              <a:ln>
                <a:noFill/>
              </a:ln>
            </p:spPr>
            <p:txBody>
              <a:bodyPr vert="horz" wrap="square" lIns="91440" tIns="468000" rIns="91440" bIns="45720" numCol="1" anchor="b" anchorCtr="0" compatLnSpc="1">
                <a:prstTxWarp prst="textNoShape">
                  <a:avLst/>
                </a:prstTxWarp>
              </a:bodyPr>
              <a:lstStyle/>
              <a:p>
                <a:endParaRPr lang="fr-FR" sz="900">
                  <a:solidFill>
                    <a:srgbClr val="FFFFFF"/>
                  </a:solidFill>
                </a:endParaRPr>
              </a:p>
            </p:txBody>
          </p:sp>
        </p:grpSp>
        <p:grpSp>
          <p:nvGrpSpPr>
            <p:cNvPr id="28" name="Group 27">
              <a:extLst>
                <a:ext uri="{FF2B5EF4-FFF2-40B4-BE49-F238E27FC236}">
                  <a16:creationId xmlns:a16="http://schemas.microsoft.com/office/drawing/2014/main" id="{C18528F0-AE85-45BB-B64C-E1D7912CF636}"/>
                </a:ext>
              </a:extLst>
            </p:cNvPr>
            <p:cNvGrpSpPr/>
            <p:nvPr/>
          </p:nvGrpSpPr>
          <p:grpSpPr>
            <a:xfrm rot="16200000">
              <a:off x="7554906" y="5299373"/>
              <a:ext cx="165087" cy="216792"/>
              <a:chOff x="6078538" y="1484313"/>
              <a:chExt cx="528637" cy="525463"/>
            </a:xfrm>
            <a:solidFill>
              <a:schemeClr val="bg1"/>
            </a:solidFill>
          </p:grpSpPr>
          <p:sp>
            <p:nvSpPr>
              <p:cNvPr id="44" name="Freeform 57">
                <a:extLst>
                  <a:ext uri="{FF2B5EF4-FFF2-40B4-BE49-F238E27FC236}">
                    <a16:creationId xmlns:a16="http://schemas.microsoft.com/office/drawing/2014/main" id="{3F3C3951-D134-4253-863B-22F008F993ED}"/>
                  </a:ext>
                </a:extLst>
              </p:cNvPr>
              <p:cNvSpPr>
                <a:spLocks/>
              </p:cNvSpPr>
              <p:nvPr/>
            </p:nvSpPr>
            <p:spPr bwMode="auto">
              <a:xfrm>
                <a:off x="6465888" y="1484313"/>
                <a:ext cx="141287" cy="142875"/>
              </a:xfrm>
              <a:custGeom>
                <a:avLst/>
                <a:gdLst>
                  <a:gd name="T0" fmla="*/ 36 w 38"/>
                  <a:gd name="T1" fmla="*/ 29 h 38"/>
                  <a:gd name="T2" fmla="*/ 8 w 38"/>
                  <a:gd name="T3" fmla="*/ 1 h 38"/>
                  <a:gd name="T4" fmla="*/ 1 w 38"/>
                  <a:gd name="T5" fmla="*/ 1 h 38"/>
                  <a:gd name="T6" fmla="*/ 1 w 38"/>
                  <a:gd name="T7" fmla="*/ 8 h 38"/>
                  <a:gd name="T8" fmla="*/ 8 w 38"/>
                  <a:gd name="T9" fmla="*/ 15 h 38"/>
                  <a:gd name="T10" fmla="*/ 2 w 38"/>
                  <a:gd name="T11" fmla="*/ 22 h 38"/>
                  <a:gd name="T12" fmla="*/ 2 w 38"/>
                  <a:gd name="T13" fmla="*/ 27 h 38"/>
                  <a:gd name="T14" fmla="*/ 10 w 38"/>
                  <a:gd name="T15" fmla="*/ 36 h 38"/>
                  <a:gd name="T16" fmla="*/ 16 w 38"/>
                  <a:gd name="T17" fmla="*/ 36 h 38"/>
                  <a:gd name="T18" fmla="*/ 22 w 38"/>
                  <a:gd name="T19" fmla="*/ 29 h 38"/>
                  <a:gd name="T20" fmla="*/ 29 w 38"/>
                  <a:gd name="T21" fmla="*/ 36 h 38"/>
                  <a:gd name="T22" fmla="*/ 36 w 38"/>
                  <a:gd name="T23" fmla="*/ 36 h 38"/>
                  <a:gd name="T24" fmla="*/ 36 w 38"/>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6" y="29"/>
                    </a:moveTo>
                    <a:cubicBezTo>
                      <a:pt x="8" y="1"/>
                      <a:pt x="8" y="1"/>
                      <a:pt x="8" y="1"/>
                    </a:cubicBezTo>
                    <a:cubicBezTo>
                      <a:pt x="6" y="0"/>
                      <a:pt x="3" y="0"/>
                      <a:pt x="1" y="1"/>
                    </a:cubicBezTo>
                    <a:cubicBezTo>
                      <a:pt x="0" y="3"/>
                      <a:pt x="0" y="6"/>
                      <a:pt x="1" y="8"/>
                    </a:cubicBezTo>
                    <a:cubicBezTo>
                      <a:pt x="8" y="15"/>
                      <a:pt x="8" y="15"/>
                      <a:pt x="8" y="15"/>
                    </a:cubicBezTo>
                    <a:cubicBezTo>
                      <a:pt x="2" y="22"/>
                      <a:pt x="2" y="22"/>
                      <a:pt x="2" y="22"/>
                    </a:cubicBezTo>
                    <a:cubicBezTo>
                      <a:pt x="0" y="23"/>
                      <a:pt x="0" y="25"/>
                      <a:pt x="2" y="27"/>
                    </a:cubicBezTo>
                    <a:cubicBezTo>
                      <a:pt x="10" y="36"/>
                      <a:pt x="10" y="36"/>
                      <a:pt x="10" y="36"/>
                    </a:cubicBezTo>
                    <a:cubicBezTo>
                      <a:pt x="12" y="37"/>
                      <a:pt x="14" y="37"/>
                      <a:pt x="16" y="36"/>
                    </a:cubicBezTo>
                    <a:cubicBezTo>
                      <a:pt x="22" y="29"/>
                      <a:pt x="22" y="29"/>
                      <a:pt x="22" y="29"/>
                    </a:cubicBezTo>
                    <a:cubicBezTo>
                      <a:pt x="29" y="36"/>
                      <a:pt x="29" y="36"/>
                      <a:pt x="29" y="36"/>
                    </a:cubicBezTo>
                    <a:cubicBezTo>
                      <a:pt x="31" y="38"/>
                      <a:pt x="34" y="38"/>
                      <a:pt x="36" y="36"/>
                    </a:cubicBezTo>
                    <a:cubicBezTo>
                      <a:pt x="38" y="34"/>
                      <a:pt x="38" y="31"/>
                      <a:pt x="3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45" name="Freeform 58">
                <a:extLst>
                  <a:ext uri="{FF2B5EF4-FFF2-40B4-BE49-F238E27FC236}">
                    <a16:creationId xmlns:a16="http://schemas.microsoft.com/office/drawing/2014/main" id="{8C59F955-BFFC-420D-A64C-9DFA4FC1E940}"/>
                  </a:ext>
                </a:extLst>
              </p:cNvPr>
              <p:cNvSpPr>
                <a:spLocks noEditPoints="1"/>
              </p:cNvSpPr>
              <p:nvPr/>
            </p:nvSpPr>
            <p:spPr bwMode="auto">
              <a:xfrm>
                <a:off x="6180138" y="1571626"/>
                <a:ext cx="338137" cy="341313"/>
              </a:xfrm>
              <a:custGeom>
                <a:avLst/>
                <a:gdLst>
                  <a:gd name="T0" fmla="*/ 70 w 90"/>
                  <a:gd name="T1" fmla="*/ 3 h 91"/>
                  <a:gd name="T2" fmla="*/ 59 w 90"/>
                  <a:gd name="T3" fmla="*/ 3 h 91"/>
                  <a:gd name="T4" fmla="*/ 6 w 90"/>
                  <a:gd name="T5" fmla="*/ 56 h 91"/>
                  <a:gd name="T6" fmla="*/ 0 w 90"/>
                  <a:gd name="T7" fmla="*/ 84 h 91"/>
                  <a:gd name="T8" fmla="*/ 7 w 90"/>
                  <a:gd name="T9" fmla="*/ 91 h 91"/>
                  <a:gd name="T10" fmla="*/ 34 w 90"/>
                  <a:gd name="T11" fmla="*/ 85 h 91"/>
                  <a:gd name="T12" fmla="*/ 87 w 90"/>
                  <a:gd name="T13" fmla="*/ 32 h 91"/>
                  <a:gd name="T14" fmla="*/ 87 w 90"/>
                  <a:gd name="T15" fmla="*/ 21 h 91"/>
                  <a:gd name="T16" fmla="*/ 70 w 90"/>
                  <a:gd name="T17" fmla="*/ 3 h 91"/>
                  <a:gd name="T18" fmla="*/ 79 w 90"/>
                  <a:gd name="T19" fmla="*/ 30 h 91"/>
                  <a:gd name="T20" fmla="*/ 71 w 90"/>
                  <a:gd name="T21" fmla="*/ 38 h 91"/>
                  <a:gd name="T22" fmla="*/ 66 w 90"/>
                  <a:gd name="T23" fmla="*/ 38 h 91"/>
                  <a:gd name="T24" fmla="*/ 56 w 90"/>
                  <a:gd name="T25" fmla="*/ 29 h 91"/>
                  <a:gd name="T26" fmla="*/ 52 w 90"/>
                  <a:gd name="T27" fmla="*/ 34 h 91"/>
                  <a:gd name="T28" fmla="*/ 61 w 90"/>
                  <a:gd name="T29" fmla="*/ 43 h 91"/>
                  <a:gd name="T30" fmla="*/ 60 w 90"/>
                  <a:gd name="T31" fmla="*/ 49 h 91"/>
                  <a:gd name="T32" fmla="*/ 55 w 90"/>
                  <a:gd name="T33" fmla="*/ 49 h 91"/>
                  <a:gd name="T34" fmla="*/ 45 w 90"/>
                  <a:gd name="T35" fmla="*/ 40 h 91"/>
                  <a:gd name="T36" fmla="*/ 41 w 90"/>
                  <a:gd name="T37" fmla="*/ 44 h 91"/>
                  <a:gd name="T38" fmla="*/ 51 w 90"/>
                  <a:gd name="T39" fmla="*/ 54 h 91"/>
                  <a:gd name="T40" fmla="*/ 50 w 90"/>
                  <a:gd name="T41" fmla="*/ 59 h 91"/>
                  <a:gd name="T42" fmla="*/ 45 w 90"/>
                  <a:gd name="T43" fmla="*/ 60 h 91"/>
                  <a:gd name="T44" fmla="*/ 35 w 90"/>
                  <a:gd name="T45" fmla="*/ 50 h 91"/>
                  <a:gd name="T46" fmla="*/ 19 w 90"/>
                  <a:gd name="T47" fmla="*/ 66 h 91"/>
                  <a:gd name="T48" fmla="*/ 14 w 90"/>
                  <a:gd name="T49" fmla="*/ 66 h 91"/>
                  <a:gd name="T50" fmla="*/ 13 w 90"/>
                  <a:gd name="T51" fmla="*/ 65 h 91"/>
                  <a:gd name="T52" fmla="*/ 13 w 90"/>
                  <a:gd name="T53" fmla="*/ 59 h 91"/>
                  <a:gd name="T54" fmla="*/ 60 w 90"/>
                  <a:gd name="T55" fmla="*/ 11 h 91"/>
                  <a:gd name="T56" fmla="*/ 66 w 90"/>
                  <a:gd name="T57" fmla="*/ 11 h 91"/>
                  <a:gd name="T58" fmla="*/ 67 w 90"/>
                  <a:gd name="T59" fmla="*/ 13 h 91"/>
                  <a:gd name="T60" fmla="*/ 79 w 90"/>
                  <a:gd name="T61" fmla="*/ 25 h 91"/>
                  <a:gd name="T62" fmla="*/ 79 w 90"/>
                  <a:gd name="T6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91">
                    <a:moveTo>
                      <a:pt x="70" y="3"/>
                    </a:moveTo>
                    <a:cubicBezTo>
                      <a:pt x="67" y="0"/>
                      <a:pt x="62" y="0"/>
                      <a:pt x="59" y="3"/>
                    </a:cubicBezTo>
                    <a:cubicBezTo>
                      <a:pt x="6" y="56"/>
                      <a:pt x="6" y="56"/>
                      <a:pt x="6" y="56"/>
                    </a:cubicBezTo>
                    <a:cubicBezTo>
                      <a:pt x="3" y="59"/>
                      <a:pt x="0" y="75"/>
                      <a:pt x="0" y="84"/>
                    </a:cubicBezTo>
                    <a:cubicBezTo>
                      <a:pt x="7" y="91"/>
                      <a:pt x="7" y="91"/>
                      <a:pt x="7" y="91"/>
                    </a:cubicBezTo>
                    <a:cubicBezTo>
                      <a:pt x="16" y="91"/>
                      <a:pt x="32" y="87"/>
                      <a:pt x="34" y="85"/>
                    </a:cubicBezTo>
                    <a:cubicBezTo>
                      <a:pt x="87" y="32"/>
                      <a:pt x="87" y="32"/>
                      <a:pt x="87" y="32"/>
                    </a:cubicBezTo>
                    <a:cubicBezTo>
                      <a:pt x="90" y="29"/>
                      <a:pt x="90" y="24"/>
                      <a:pt x="87" y="21"/>
                    </a:cubicBezTo>
                    <a:lnTo>
                      <a:pt x="70" y="3"/>
                    </a:lnTo>
                    <a:close/>
                    <a:moveTo>
                      <a:pt x="79" y="30"/>
                    </a:moveTo>
                    <a:cubicBezTo>
                      <a:pt x="71" y="38"/>
                      <a:pt x="71" y="38"/>
                      <a:pt x="71" y="38"/>
                    </a:cubicBezTo>
                    <a:cubicBezTo>
                      <a:pt x="70" y="40"/>
                      <a:pt x="67" y="40"/>
                      <a:pt x="66" y="38"/>
                    </a:cubicBezTo>
                    <a:cubicBezTo>
                      <a:pt x="56" y="29"/>
                      <a:pt x="56" y="29"/>
                      <a:pt x="56" y="29"/>
                    </a:cubicBezTo>
                    <a:cubicBezTo>
                      <a:pt x="52" y="34"/>
                      <a:pt x="52" y="34"/>
                      <a:pt x="52" y="34"/>
                    </a:cubicBezTo>
                    <a:cubicBezTo>
                      <a:pt x="61" y="43"/>
                      <a:pt x="61" y="43"/>
                      <a:pt x="61" y="43"/>
                    </a:cubicBezTo>
                    <a:cubicBezTo>
                      <a:pt x="62" y="45"/>
                      <a:pt x="62" y="47"/>
                      <a:pt x="60" y="49"/>
                    </a:cubicBezTo>
                    <a:cubicBezTo>
                      <a:pt x="59" y="50"/>
                      <a:pt x="56" y="51"/>
                      <a:pt x="55" y="49"/>
                    </a:cubicBezTo>
                    <a:cubicBezTo>
                      <a:pt x="45" y="40"/>
                      <a:pt x="45" y="40"/>
                      <a:pt x="45" y="40"/>
                    </a:cubicBezTo>
                    <a:cubicBezTo>
                      <a:pt x="41" y="44"/>
                      <a:pt x="41" y="44"/>
                      <a:pt x="41" y="44"/>
                    </a:cubicBezTo>
                    <a:cubicBezTo>
                      <a:pt x="51" y="54"/>
                      <a:pt x="51" y="54"/>
                      <a:pt x="51" y="54"/>
                    </a:cubicBezTo>
                    <a:cubicBezTo>
                      <a:pt x="52" y="55"/>
                      <a:pt x="52" y="58"/>
                      <a:pt x="50" y="59"/>
                    </a:cubicBezTo>
                    <a:cubicBezTo>
                      <a:pt x="48" y="61"/>
                      <a:pt x="46" y="61"/>
                      <a:pt x="45" y="60"/>
                    </a:cubicBezTo>
                    <a:cubicBezTo>
                      <a:pt x="35" y="50"/>
                      <a:pt x="35" y="50"/>
                      <a:pt x="35" y="50"/>
                    </a:cubicBezTo>
                    <a:cubicBezTo>
                      <a:pt x="19" y="66"/>
                      <a:pt x="19" y="66"/>
                      <a:pt x="19" y="66"/>
                    </a:cubicBezTo>
                    <a:cubicBezTo>
                      <a:pt x="18" y="67"/>
                      <a:pt x="15" y="67"/>
                      <a:pt x="14" y="66"/>
                    </a:cubicBezTo>
                    <a:cubicBezTo>
                      <a:pt x="13" y="65"/>
                      <a:pt x="13" y="65"/>
                      <a:pt x="13" y="65"/>
                    </a:cubicBezTo>
                    <a:cubicBezTo>
                      <a:pt x="11" y="63"/>
                      <a:pt x="11" y="61"/>
                      <a:pt x="13" y="59"/>
                    </a:cubicBezTo>
                    <a:cubicBezTo>
                      <a:pt x="60" y="11"/>
                      <a:pt x="60" y="11"/>
                      <a:pt x="60" y="11"/>
                    </a:cubicBezTo>
                    <a:cubicBezTo>
                      <a:pt x="62" y="10"/>
                      <a:pt x="64" y="10"/>
                      <a:pt x="66" y="11"/>
                    </a:cubicBezTo>
                    <a:cubicBezTo>
                      <a:pt x="67" y="13"/>
                      <a:pt x="67" y="13"/>
                      <a:pt x="67" y="13"/>
                    </a:cubicBezTo>
                    <a:cubicBezTo>
                      <a:pt x="79" y="25"/>
                      <a:pt x="79" y="25"/>
                      <a:pt x="79" y="25"/>
                    </a:cubicBezTo>
                    <a:cubicBezTo>
                      <a:pt x="81" y="26"/>
                      <a:pt x="81" y="28"/>
                      <a:pt x="7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46" name="Freeform 59">
                <a:extLst>
                  <a:ext uri="{FF2B5EF4-FFF2-40B4-BE49-F238E27FC236}">
                    <a16:creationId xmlns:a16="http://schemas.microsoft.com/office/drawing/2014/main" id="{E644EA55-F600-4451-852C-3BBE16162D46}"/>
                  </a:ext>
                </a:extLst>
              </p:cNvPr>
              <p:cNvSpPr>
                <a:spLocks/>
              </p:cNvSpPr>
              <p:nvPr/>
            </p:nvSpPr>
            <p:spPr bwMode="auto">
              <a:xfrm>
                <a:off x="6078538" y="1878013"/>
                <a:ext cx="131762" cy="131763"/>
              </a:xfrm>
              <a:custGeom>
                <a:avLst/>
                <a:gdLst>
                  <a:gd name="T0" fmla="*/ 19 w 35"/>
                  <a:gd name="T1" fmla="*/ 2 h 35"/>
                  <a:gd name="T2" fmla="*/ 14 w 35"/>
                  <a:gd name="T3" fmla="*/ 2 h 35"/>
                  <a:gd name="T4" fmla="*/ 14 w 35"/>
                  <a:gd name="T5" fmla="*/ 2 h 35"/>
                  <a:gd name="T6" fmla="*/ 14 w 35"/>
                  <a:gd name="T7" fmla="*/ 7 h 35"/>
                  <a:gd name="T8" fmla="*/ 19 w 35"/>
                  <a:gd name="T9" fmla="*/ 12 h 35"/>
                  <a:gd name="T10" fmla="*/ 1 w 35"/>
                  <a:gd name="T11" fmla="*/ 30 h 35"/>
                  <a:gd name="T12" fmla="*/ 1 w 35"/>
                  <a:gd name="T13" fmla="*/ 34 h 35"/>
                  <a:gd name="T14" fmla="*/ 5 w 35"/>
                  <a:gd name="T15" fmla="*/ 34 h 35"/>
                  <a:gd name="T16" fmla="*/ 23 w 35"/>
                  <a:gd name="T17" fmla="*/ 16 h 35"/>
                  <a:gd name="T18" fmla="*/ 29 w 35"/>
                  <a:gd name="T19" fmla="*/ 21 h 35"/>
                  <a:gd name="T20" fmla="*/ 33 w 35"/>
                  <a:gd name="T21" fmla="*/ 21 h 35"/>
                  <a:gd name="T22" fmla="*/ 34 w 35"/>
                  <a:gd name="T23" fmla="*/ 21 h 35"/>
                  <a:gd name="T24" fmla="*/ 34 w 35"/>
                  <a:gd name="T25" fmla="*/ 16 h 35"/>
                  <a:gd name="T26" fmla="*/ 19 w 35"/>
                  <a:gd name="T2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9" y="2"/>
                    </a:moveTo>
                    <a:cubicBezTo>
                      <a:pt x="18" y="0"/>
                      <a:pt x="16" y="0"/>
                      <a:pt x="14" y="2"/>
                    </a:cubicBezTo>
                    <a:cubicBezTo>
                      <a:pt x="14" y="2"/>
                      <a:pt x="14" y="2"/>
                      <a:pt x="14" y="2"/>
                    </a:cubicBezTo>
                    <a:cubicBezTo>
                      <a:pt x="13" y="3"/>
                      <a:pt x="13" y="5"/>
                      <a:pt x="14" y="7"/>
                    </a:cubicBezTo>
                    <a:cubicBezTo>
                      <a:pt x="19" y="12"/>
                      <a:pt x="19" y="12"/>
                      <a:pt x="19" y="12"/>
                    </a:cubicBezTo>
                    <a:cubicBezTo>
                      <a:pt x="1" y="30"/>
                      <a:pt x="1" y="30"/>
                      <a:pt x="1" y="30"/>
                    </a:cubicBezTo>
                    <a:cubicBezTo>
                      <a:pt x="0" y="31"/>
                      <a:pt x="0" y="33"/>
                      <a:pt x="1" y="34"/>
                    </a:cubicBezTo>
                    <a:cubicBezTo>
                      <a:pt x="2" y="35"/>
                      <a:pt x="4" y="35"/>
                      <a:pt x="5" y="34"/>
                    </a:cubicBezTo>
                    <a:cubicBezTo>
                      <a:pt x="23" y="16"/>
                      <a:pt x="23" y="16"/>
                      <a:pt x="23" y="16"/>
                    </a:cubicBezTo>
                    <a:cubicBezTo>
                      <a:pt x="29" y="21"/>
                      <a:pt x="29" y="21"/>
                      <a:pt x="29" y="21"/>
                    </a:cubicBezTo>
                    <a:cubicBezTo>
                      <a:pt x="30" y="23"/>
                      <a:pt x="32" y="23"/>
                      <a:pt x="33" y="21"/>
                    </a:cubicBezTo>
                    <a:cubicBezTo>
                      <a:pt x="34" y="21"/>
                      <a:pt x="34" y="21"/>
                      <a:pt x="34" y="21"/>
                    </a:cubicBezTo>
                    <a:cubicBezTo>
                      <a:pt x="35" y="20"/>
                      <a:pt x="35" y="18"/>
                      <a:pt x="34" y="16"/>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grpSp>
        <p:grpSp>
          <p:nvGrpSpPr>
            <p:cNvPr id="29" name="Group 28">
              <a:extLst>
                <a:ext uri="{FF2B5EF4-FFF2-40B4-BE49-F238E27FC236}">
                  <a16:creationId xmlns:a16="http://schemas.microsoft.com/office/drawing/2014/main" id="{E35854F0-ED25-4E32-B864-45164F5FDDA7}"/>
                </a:ext>
              </a:extLst>
            </p:cNvPr>
            <p:cNvGrpSpPr>
              <a:grpSpLocks noChangeAspect="1"/>
            </p:cNvGrpSpPr>
            <p:nvPr/>
          </p:nvGrpSpPr>
          <p:grpSpPr>
            <a:xfrm>
              <a:off x="7528229" y="5956611"/>
              <a:ext cx="249867" cy="139689"/>
              <a:chOff x="3257551" y="1009650"/>
              <a:chExt cx="441325" cy="319088"/>
            </a:xfrm>
            <a:solidFill>
              <a:schemeClr val="bg1"/>
            </a:solidFill>
          </p:grpSpPr>
          <p:sp>
            <p:nvSpPr>
              <p:cNvPr id="38" name="Freeform 215">
                <a:extLst>
                  <a:ext uri="{FF2B5EF4-FFF2-40B4-BE49-F238E27FC236}">
                    <a16:creationId xmlns:a16="http://schemas.microsoft.com/office/drawing/2014/main" id="{71B55233-91B5-467C-A456-53DEF2691C57}"/>
                  </a:ext>
                </a:extLst>
              </p:cNvPr>
              <p:cNvSpPr>
                <a:spLocks/>
              </p:cNvSpPr>
              <p:nvPr/>
            </p:nvSpPr>
            <p:spPr bwMode="auto">
              <a:xfrm>
                <a:off x="3257551" y="1316038"/>
                <a:ext cx="134938" cy="12700"/>
              </a:xfrm>
              <a:custGeom>
                <a:avLst/>
                <a:gdLst>
                  <a:gd name="T0" fmla="*/ 0 w 85"/>
                  <a:gd name="T1" fmla="*/ 0 h 8"/>
                  <a:gd name="T2" fmla="*/ 0 w 85"/>
                  <a:gd name="T3" fmla="*/ 8 h 8"/>
                  <a:gd name="T4" fmla="*/ 85 w 85"/>
                  <a:gd name="T5" fmla="*/ 8 h 8"/>
                  <a:gd name="T6" fmla="*/ 79 w 85"/>
                  <a:gd name="T7" fmla="*/ 0 h 8"/>
                  <a:gd name="T8" fmla="*/ 0 w 85"/>
                  <a:gd name="T9" fmla="*/ 0 h 8"/>
                </a:gdLst>
                <a:ahLst/>
                <a:cxnLst>
                  <a:cxn ang="0">
                    <a:pos x="T0" y="T1"/>
                  </a:cxn>
                  <a:cxn ang="0">
                    <a:pos x="T2" y="T3"/>
                  </a:cxn>
                  <a:cxn ang="0">
                    <a:pos x="T4" y="T5"/>
                  </a:cxn>
                  <a:cxn ang="0">
                    <a:pos x="T6" y="T7"/>
                  </a:cxn>
                  <a:cxn ang="0">
                    <a:pos x="T8" y="T9"/>
                  </a:cxn>
                </a:cxnLst>
                <a:rect l="0" t="0" r="r" b="b"/>
                <a:pathLst>
                  <a:path w="85" h="8">
                    <a:moveTo>
                      <a:pt x="0" y="0"/>
                    </a:moveTo>
                    <a:lnTo>
                      <a:pt x="0" y="8"/>
                    </a:lnTo>
                    <a:lnTo>
                      <a:pt x="85" y="8"/>
                    </a:lnTo>
                    <a:lnTo>
                      <a:pt x="7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39" name="Freeform 216">
                <a:extLst>
                  <a:ext uri="{FF2B5EF4-FFF2-40B4-BE49-F238E27FC236}">
                    <a16:creationId xmlns:a16="http://schemas.microsoft.com/office/drawing/2014/main" id="{7C37523A-A915-470F-8C2E-69FF2FCCA6C0}"/>
                  </a:ext>
                </a:extLst>
              </p:cNvPr>
              <p:cNvSpPr>
                <a:spLocks/>
              </p:cNvSpPr>
              <p:nvPr/>
            </p:nvSpPr>
            <p:spPr bwMode="auto">
              <a:xfrm>
                <a:off x="3386138" y="1276350"/>
                <a:ext cx="39688" cy="39688"/>
              </a:xfrm>
              <a:custGeom>
                <a:avLst/>
                <a:gdLst>
                  <a:gd name="T0" fmla="*/ 4 w 14"/>
                  <a:gd name="T1" fmla="*/ 0 h 14"/>
                  <a:gd name="T2" fmla="*/ 9 w 14"/>
                  <a:gd name="T3" fmla="*/ 12 h 14"/>
                  <a:gd name="T4" fmla="*/ 14 w 14"/>
                  <a:gd name="T5" fmla="*/ 10 h 14"/>
                  <a:gd name="T6" fmla="*/ 4 w 14"/>
                  <a:gd name="T7" fmla="*/ 0 h 14"/>
                </a:gdLst>
                <a:ahLst/>
                <a:cxnLst>
                  <a:cxn ang="0">
                    <a:pos x="T0" y="T1"/>
                  </a:cxn>
                  <a:cxn ang="0">
                    <a:pos x="T2" y="T3"/>
                  </a:cxn>
                  <a:cxn ang="0">
                    <a:pos x="T4" y="T5"/>
                  </a:cxn>
                  <a:cxn ang="0">
                    <a:pos x="T6" y="T7"/>
                  </a:cxn>
                </a:cxnLst>
                <a:rect l="0" t="0" r="r" b="b"/>
                <a:pathLst>
                  <a:path w="14" h="14">
                    <a:moveTo>
                      <a:pt x="4" y="0"/>
                    </a:moveTo>
                    <a:cubicBezTo>
                      <a:pt x="2" y="4"/>
                      <a:pt x="0" y="14"/>
                      <a:pt x="9" y="12"/>
                    </a:cubicBezTo>
                    <a:cubicBezTo>
                      <a:pt x="10" y="11"/>
                      <a:pt x="12" y="11"/>
                      <a:pt x="14" y="10"/>
                    </a:cubicBezTo>
                    <a:cubicBezTo>
                      <a:pt x="12" y="6"/>
                      <a:pt x="8"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40" name="Freeform 217">
                <a:extLst>
                  <a:ext uri="{FF2B5EF4-FFF2-40B4-BE49-F238E27FC236}">
                    <a16:creationId xmlns:a16="http://schemas.microsoft.com/office/drawing/2014/main" id="{E8A443A5-EA45-4FC6-93D5-BD3B571DC2C6}"/>
                  </a:ext>
                </a:extLst>
              </p:cNvPr>
              <p:cNvSpPr>
                <a:spLocks/>
              </p:cNvSpPr>
              <p:nvPr/>
            </p:nvSpPr>
            <p:spPr bwMode="auto">
              <a:xfrm>
                <a:off x="3432176" y="1009650"/>
                <a:ext cx="201613" cy="180975"/>
              </a:xfrm>
              <a:custGeom>
                <a:avLst/>
                <a:gdLst>
                  <a:gd name="T0" fmla="*/ 9 w 71"/>
                  <a:gd name="T1" fmla="*/ 63 h 64"/>
                  <a:gd name="T2" fmla="*/ 71 w 71"/>
                  <a:gd name="T3" fmla="*/ 1 h 64"/>
                  <a:gd name="T4" fmla="*/ 64 w 71"/>
                  <a:gd name="T5" fmla="*/ 0 h 64"/>
                  <a:gd name="T6" fmla="*/ 0 w 71"/>
                  <a:gd name="T7" fmla="*/ 64 h 64"/>
                  <a:gd name="T8" fmla="*/ 9 w 71"/>
                  <a:gd name="T9" fmla="*/ 63 h 64"/>
                  <a:gd name="T10" fmla="*/ 9 w 71"/>
                  <a:gd name="T11" fmla="*/ 63 h 64"/>
                </a:gdLst>
                <a:ahLst/>
                <a:cxnLst>
                  <a:cxn ang="0">
                    <a:pos x="T0" y="T1"/>
                  </a:cxn>
                  <a:cxn ang="0">
                    <a:pos x="T2" y="T3"/>
                  </a:cxn>
                  <a:cxn ang="0">
                    <a:pos x="T4" y="T5"/>
                  </a:cxn>
                  <a:cxn ang="0">
                    <a:pos x="T6" y="T7"/>
                  </a:cxn>
                  <a:cxn ang="0">
                    <a:pos x="T8" y="T9"/>
                  </a:cxn>
                  <a:cxn ang="0">
                    <a:pos x="T10" y="T11"/>
                  </a:cxn>
                </a:cxnLst>
                <a:rect l="0" t="0" r="r" b="b"/>
                <a:pathLst>
                  <a:path w="71" h="64">
                    <a:moveTo>
                      <a:pt x="9" y="63"/>
                    </a:moveTo>
                    <a:cubicBezTo>
                      <a:pt x="30" y="43"/>
                      <a:pt x="50" y="22"/>
                      <a:pt x="71" y="1"/>
                    </a:cubicBezTo>
                    <a:cubicBezTo>
                      <a:pt x="70" y="0"/>
                      <a:pt x="66" y="0"/>
                      <a:pt x="64" y="0"/>
                    </a:cubicBezTo>
                    <a:cubicBezTo>
                      <a:pt x="43" y="21"/>
                      <a:pt x="22" y="42"/>
                      <a:pt x="0" y="64"/>
                    </a:cubicBezTo>
                    <a:cubicBezTo>
                      <a:pt x="3" y="64"/>
                      <a:pt x="6" y="64"/>
                      <a:pt x="9" y="63"/>
                    </a:cubicBezTo>
                    <a:cubicBezTo>
                      <a:pt x="9" y="63"/>
                      <a:pt x="9"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41" name="Freeform 218">
                <a:extLst>
                  <a:ext uri="{FF2B5EF4-FFF2-40B4-BE49-F238E27FC236}">
                    <a16:creationId xmlns:a16="http://schemas.microsoft.com/office/drawing/2014/main" id="{6A5ACACC-1A02-4272-9B04-870BAA6A2369}"/>
                  </a:ext>
                </a:extLst>
              </p:cNvPr>
              <p:cNvSpPr>
                <a:spLocks/>
              </p:cNvSpPr>
              <p:nvPr/>
            </p:nvSpPr>
            <p:spPr bwMode="auto">
              <a:xfrm>
                <a:off x="3471863" y="1020763"/>
                <a:ext cx="212725" cy="211138"/>
              </a:xfrm>
              <a:custGeom>
                <a:avLst/>
                <a:gdLst>
                  <a:gd name="T0" fmla="*/ 75 w 75"/>
                  <a:gd name="T1" fmla="*/ 10 h 74"/>
                  <a:gd name="T2" fmla="*/ 63 w 75"/>
                  <a:gd name="T3" fmla="*/ 0 h 74"/>
                  <a:gd name="T4" fmla="*/ 0 w 75"/>
                  <a:gd name="T5" fmla="*/ 64 h 74"/>
                  <a:gd name="T6" fmla="*/ 2 w 75"/>
                  <a:gd name="T7" fmla="*/ 72 h 74"/>
                  <a:gd name="T8" fmla="*/ 11 w 75"/>
                  <a:gd name="T9" fmla="*/ 74 h 74"/>
                  <a:gd name="T10" fmla="*/ 53 w 75"/>
                  <a:gd name="T11" fmla="*/ 32 h 74"/>
                  <a:gd name="T12" fmla="*/ 75 w 75"/>
                  <a:gd name="T13" fmla="*/ 10 h 74"/>
                </a:gdLst>
                <a:ahLst/>
                <a:cxnLst>
                  <a:cxn ang="0">
                    <a:pos x="T0" y="T1"/>
                  </a:cxn>
                  <a:cxn ang="0">
                    <a:pos x="T2" y="T3"/>
                  </a:cxn>
                  <a:cxn ang="0">
                    <a:pos x="T4" y="T5"/>
                  </a:cxn>
                  <a:cxn ang="0">
                    <a:pos x="T6" y="T7"/>
                  </a:cxn>
                  <a:cxn ang="0">
                    <a:pos x="T8" y="T9"/>
                  </a:cxn>
                  <a:cxn ang="0">
                    <a:pos x="T10" y="T11"/>
                  </a:cxn>
                  <a:cxn ang="0">
                    <a:pos x="T12" y="T13"/>
                  </a:cxn>
                </a:cxnLst>
                <a:rect l="0" t="0" r="r" b="b"/>
                <a:pathLst>
                  <a:path w="75" h="74">
                    <a:moveTo>
                      <a:pt x="75" y="10"/>
                    </a:moveTo>
                    <a:cubicBezTo>
                      <a:pt x="71" y="7"/>
                      <a:pt x="67" y="4"/>
                      <a:pt x="63" y="0"/>
                    </a:cubicBezTo>
                    <a:cubicBezTo>
                      <a:pt x="42" y="21"/>
                      <a:pt x="21" y="43"/>
                      <a:pt x="0" y="64"/>
                    </a:cubicBezTo>
                    <a:cubicBezTo>
                      <a:pt x="0" y="67"/>
                      <a:pt x="1" y="69"/>
                      <a:pt x="2" y="72"/>
                    </a:cubicBezTo>
                    <a:cubicBezTo>
                      <a:pt x="3" y="73"/>
                      <a:pt x="9" y="74"/>
                      <a:pt x="11" y="74"/>
                    </a:cubicBezTo>
                    <a:cubicBezTo>
                      <a:pt x="25" y="60"/>
                      <a:pt x="39" y="46"/>
                      <a:pt x="53" y="32"/>
                    </a:cubicBezTo>
                    <a:cubicBezTo>
                      <a:pt x="60" y="25"/>
                      <a:pt x="67" y="18"/>
                      <a:pt x="7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42" name="Freeform 219">
                <a:extLst>
                  <a:ext uri="{FF2B5EF4-FFF2-40B4-BE49-F238E27FC236}">
                    <a16:creationId xmlns:a16="http://schemas.microsoft.com/office/drawing/2014/main" id="{B9A14557-D1C4-42B6-8F58-937D62E10A4E}"/>
                  </a:ext>
                </a:extLst>
              </p:cNvPr>
              <p:cNvSpPr>
                <a:spLocks/>
              </p:cNvSpPr>
              <p:nvPr/>
            </p:nvSpPr>
            <p:spPr bwMode="auto">
              <a:xfrm>
                <a:off x="3514726" y="1068388"/>
                <a:ext cx="184150" cy="200025"/>
              </a:xfrm>
              <a:custGeom>
                <a:avLst/>
                <a:gdLst>
                  <a:gd name="T0" fmla="*/ 63 w 65"/>
                  <a:gd name="T1" fmla="*/ 0 h 70"/>
                  <a:gd name="T2" fmla="*/ 0 w 65"/>
                  <a:gd name="T3" fmla="*/ 62 h 70"/>
                  <a:gd name="T4" fmla="*/ 1 w 65"/>
                  <a:gd name="T5" fmla="*/ 70 h 70"/>
                  <a:gd name="T6" fmla="*/ 1 w 65"/>
                  <a:gd name="T7" fmla="*/ 70 h 70"/>
                  <a:gd name="T8" fmla="*/ 64 w 65"/>
                  <a:gd name="T9" fmla="*/ 7 h 70"/>
                  <a:gd name="T10" fmla="*/ 63 w 65"/>
                  <a:gd name="T11" fmla="*/ 0 h 70"/>
                </a:gdLst>
                <a:ahLst/>
                <a:cxnLst>
                  <a:cxn ang="0">
                    <a:pos x="T0" y="T1"/>
                  </a:cxn>
                  <a:cxn ang="0">
                    <a:pos x="T2" y="T3"/>
                  </a:cxn>
                  <a:cxn ang="0">
                    <a:pos x="T4" y="T5"/>
                  </a:cxn>
                  <a:cxn ang="0">
                    <a:pos x="T6" y="T7"/>
                  </a:cxn>
                  <a:cxn ang="0">
                    <a:pos x="T8" y="T9"/>
                  </a:cxn>
                  <a:cxn ang="0">
                    <a:pos x="T10" y="T11"/>
                  </a:cxn>
                </a:cxnLst>
                <a:rect l="0" t="0" r="r" b="b"/>
                <a:pathLst>
                  <a:path w="65" h="70">
                    <a:moveTo>
                      <a:pt x="63" y="0"/>
                    </a:moveTo>
                    <a:cubicBezTo>
                      <a:pt x="42" y="21"/>
                      <a:pt x="21" y="41"/>
                      <a:pt x="0" y="62"/>
                    </a:cubicBezTo>
                    <a:cubicBezTo>
                      <a:pt x="0" y="65"/>
                      <a:pt x="1" y="67"/>
                      <a:pt x="1" y="70"/>
                    </a:cubicBezTo>
                    <a:cubicBezTo>
                      <a:pt x="1" y="70"/>
                      <a:pt x="1" y="70"/>
                      <a:pt x="1" y="70"/>
                    </a:cubicBezTo>
                    <a:cubicBezTo>
                      <a:pt x="22" y="49"/>
                      <a:pt x="43" y="28"/>
                      <a:pt x="64" y="7"/>
                    </a:cubicBezTo>
                    <a:cubicBezTo>
                      <a:pt x="65" y="5"/>
                      <a:pt x="64" y="1"/>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43" name="Freeform 220">
                <a:extLst>
                  <a:ext uri="{FF2B5EF4-FFF2-40B4-BE49-F238E27FC236}">
                    <a16:creationId xmlns:a16="http://schemas.microsoft.com/office/drawing/2014/main" id="{FE7A746F-6F4F-4284-9662-207A330B20CC}"/>
                  </a:ext>
                </a:extLst>
              </p:cNvPr>
              <p:cNvSpPr>
                <a:spLocks/>
              </p:cNvSpPr>
              <p:nvPr/>
            </p:nvSpPr>
            <p:spPr bwMode="auto">
              <a:xfrm>
                <a:off x="3406776" y="1208088"/>
                <a:ext cx="93663" cy="92075"/>
              </a:xfrm>
              <a:custGeom>
                <a:avLst/>
                <a:gdLst>
                  <a:gd name="T0" fmla="*/ 20 w 33"/>
                  <a:gd name="T1" fmla="*/ 12 h 32"/>
                  <a:gd name="T2" fmla="*/ 18 w 33"/>
                  <a:gd name="T3" fmla="*/ 0 h 32"/>
                  <a:gd name="T4" fmla="*/ 14 w 33"/>
                  <a:gd name="T5" fmla="*/ 0 h 32"/>
                  <a:gd name="T6" fmla="*/ 6 w 33"/>
                  <a:gd name="T7" fmla="*/ 0 h 32"/>
                  <a:gd name="T8" fmla="*/ 0 w 33"/>
                  <a:gd name="T9" fmla="*/ 18 h 32"/>
                  <a:gd name="T10" fmla="*/ 14 w 33"/>
                  <a:gd name="T11" fmla="*/ 32 h 32"/>
                  <a:gd name="T12" fmla="*/ 33 w 33"/>
                  <a:gd name="T13" fmla="*/ 26 h 32"/>
                  <a:gd name="T14" fmla="*/ 33 w 33"/>
                  <a:gd name="T15" fmla="*/ 15 h 32"/>
                  <a:gd name="T16" fmla="*/ 20 w 33"/>
                  <a:gd name="T1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20" y="12"/>
                    </a:moveTo>
                    <a:cubicBezTo>
                      <a:pt x="19" y="8"/>
                      <a:pt x="19" y="4"/>
                      <a:pt x="18" y="0"/>
                    </a:cubicBezTo>
                    <a:cubicBezTo>
                      <a:pt x="16" y="0"/>
                      <a:pt x="15" y="0"/>
                      <a:pt x="14" y="0"/>
                    </a:cubicBezTo>
                    <a:cubicBezTo>
                      <a:pt x="11" y="0"/>
                      <a:pt x="9" y="0"/>
                      <a:pt x="6" y="0"/>
                    </a:cubicBezTo>
                    <a:cubicBezTo>
                      <a:pt x="4" y="6"/>
                      <a:pt x="2" y="12"/>
                      <a:pt x="0" y="18"/>
                    </a:cubicBezTo>
                    <a:cubicBezTo>
                      <a:pt x="6" y="20"/>
                      <a:pt x="12" y="27"/>
                      <a:pt x="14" y="32"/>
                    </a:cubicBezTo>
                    <a:cubicBezTo>
                      <a:pt x="21" y="30"/>
                      <a:pt x="27" y="28"/>
                      <a:pt x="33" y="26"/>
                    </a:cubicBezTo>
                    <a:cubicBezTo>
                      <a:pt x="33" y="22"/>
                      <a:pt x="33" y="19"/>
                      <a:pt x="33" y="15"/>
                    </a:cubicBezTo>
                    <a:cubicBezTo>
                      <a:pt x="29" y="14"/>
                      <a:pt x="24" y="13"/>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grpSp>
        <p:sp>
          <p:nvSpPr>
            <p:cNvPr id="30" name="Freeform 1562">
              <a:extLst>
                <a:ext uri="{FF2B5EF4-FFF2-40B4-BE49-F238E27FC236}">
                  <a16:creationId xmlns:a16="http://schemas.microsoft.com/office/drawing/2014/main" id="{6115DBF0-54AE-45D0-AB7B-55A21974503D}"/>
                </a:ext>
              </a:extLst>
            </p:cNvPr>
            <p:cNvSpPr>
              <a:spLocks noChangeAspect="1"/>
            </p:cNvSpPr>
            <p:nvPr/>
          </p:nvSpPr>
          <p:spPr bwMode="auto">
            <a:xfrm>
              <a:off x="5575817" y="4748183"/>
              <a:ext cx="251068" cy="153658"/>
            </a:xfrm>
            <a:custGeom>
              <a:avLst/>
              <a:gdLst>
                <a:gd name="T0" fmla="*/ 75 w 149"/>
                <a:gd name="T1" fmla="*/ 0 h 142"/>
                <a:gd name="T2" fmla="*/ 99 w 149"/>
                <a:gd name="T3" fmla="*/ 48 h 142"/>
                <a:gd name="T4" fmla="*/ 149 w 149"/>
                <a:gd name="T5" fmla="*/ 55 h 142"/>
                <a:gd name="T6" fmla="*/ 113 w 149"/>
                <a:gd name="T7" fmla="*/ 90 h 142"/>
                <a:gd name="T8" fmla="*/ 120 w 149"/>
                <a:gd name="T9" fmla="*/ 142 h 142"/>
                <a:gd name="T10" fmla="*/ 75 w 149"/>
                <a:gd name="T11" fmla="*/ 119 h 142"/>
                <a:gd name="T12" fmla="*/ 28 w 149"/>
                <a:gd name="T13" fmla="*/ 142 h 142"/>
                <a:gd name="T14" fmla="*/ 38 w 149"/>
                <a:gd name="T15" fmla="*/ 90 h 142"/>
                <a:gd name="T16" fmla="*/ 0 w 149"/>
                <a:gd name="T17" fmla="*/ 55 h 142"/>
                <a:gd name="T18" fmla="*/ 52 w 149"/>
                <a:gd name="T19" fmla="*/ 48 h 142"/>
                <a:gd name="T20" fmla="*/ 75 w 149"/>
                <a:gd name="T21" fmla="*/ 0 h 142"/>
                <a:gd name="T22" fmla="*/ 75 w 14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2">
                  <a:moveTo>
                    <a:pt x="75" y="0"/>
                  </a:moveTo>
                  <a:lnTo>
                    <a:pt x="99" y="48"/>
                  </a:lnTo>
                  <a:lnTo>
                    <a:pt x="149" y="55"/>
                  </a:lnTo>
                  <a:lnTo>
                    <a:pt x="113" y="90"/>
                  </a:lnTo>
                  <a:lnTo>
                    <a:pt x="120" y="142"/>
                  </a:lnTo>
                  <a:lnTo>
                    <a:pt x="75" y="119"/>
                  </a:lnTo>
                  <a:lnTo>
                    <a:pt x="28" y="142"/>
                  </a:lnTo>
                  <a:lnTo>
                    <a:pt x="38" y="90"/>
                  </a:lnTo>
                  <a:lnTo>
                    <a:pt x="0" y="55"/>
                  </a:lnTo>
                  <a:lnTo>
                    <a:pt x="52" y="48"/>
                  </a:lnTo>
                  <a:lnTo>
                    <a:pt x="75" y="0"/>
                  </a:lnTo>
                  <a:lnTo>
                    <a:pt x="75" y="0"/>
                  </a:lnTo>
                  <a:close/>
                </a:path>
              </a:pathLst>
            </a:custGeom>
            <a:solidFill>
              <a:schemeClr val="bg1"/>
            </a:solidFill>
            <a:ln>
              <a:noFill/>
            </a:ln>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31" name="Freeform 67">
              <a:extLst>
                <a:ext uri="{FF2B5EF4-FFF2-40B4-BE49-F238E27FC236}">
                  <a16:creationId xmlns:a16="http://schemas.microsoft.com/office/drawing/2014/main" id="{BB2B634F-723F-4B43-9F68-C08ADDC3F72B}"/>
                </a:ext>
              </a:extLst>
            </p:cNvPr>
            <p:cNvSpPr>
              <a:spLocks noEditPoints="1"/>
            </p:cNvSpPr>
            <p:nvPr/>
          </p:nvSpPr>
          <p:spPr bwMode="auto">
            <a:xfrm>
              <a:off x="5609812" y="5937420"/>
              <a:ext cx="180660" cy="209534"/>
            </a:xfrm>
            <a:custGeom>
              <a:avLst/>
              <a:gdLst>
                <a:gd name="T0" fmla="*/ 1589 w 1820"/>
                <a:gd name="T1" fmla="*/ 1300 h 2450"/>
                <a:gd name="T2" fmla="*/ 1631 w 1820"/>
                <a:gd name="T3" fmla="*/ 1052 h 2450"/>
                <a:gd name="T4" fmla="*/ 1748 w 1820"/>
                <a:gd name="T5" fmla="*/ 829 h 2450"/>
                <a:gd name="T6" fmla="*/ 1672 w 1820"/>
                <a:gd name="T7" fmla="*/ 637 h 2450"/>
                <a:gd name="T8" fmla="*/ 1620 w 1820"/>
                <a:gd name="T9" fmla="*/ 388 h 2450"/>
                <a:gd name="T10" fmla="*/ 1459 w 1820"/>
                <a:gd name="T11" fmla="*/ 232 h 2450"/>
                <a:gd name="T12" fmla="*/ 1264 w 1820"/>
                <a:gd name="T13" fmla="*/ 78 h 2450"/>
                <a:gd name="T14" fmla="*/ 1101 w 1820"/>
                <a:gd name="T15" fmla="*/ 1 h 2450"/>
                <a:gd name="T16" fmla="*/ 869 w 1820"/>
                <a:gd name="T17" fmla="*/ 40 h 2450"/>
                <a:gd name="T18" fmla="*/ 650 w 1820"/>
                <a:gd name="T19" fmla="*/ 8 h 2450"/>
                <a:gd name="T20" fmla="*/ 461 w 1820"/>
                <a:gd name="T21" fmla="*/ 190 h 2450"/>
                <a:gd name="T22" fmla="*/ 237 w 1820"/>
                <a:gd name="T23" fmla="*/ 304 h 2450"/>
                <a:gd name="T24" fmla="*/ 190 w 1820"/>
                <a:gd name="T25" fmla="*/ 550 h 2450"/>
                <a:gd name="T26" fmla="*/ 75 w 1820"/>
                <a:gd name="T27" fmla="*/ 764 h 2450"/>
                <a:gd name="T28" fmla="*/ 147 w 1820"/>
                <a:gd name="T29" fmla="*/ 976 h 2450"/>
                <a:gd name="T30" fmla="*/ 199 w 1820"/>
                <a:gd name="T31" fmla="*/ 1224 h 2450"/>
                <a:gd name="T32" fmla="*/ 359 w 1820"/>
                <a:gd name="T33" fmla="*/ 1380 h 2450"/>
                <a:gd name="T34" fmla="*/ 909 w 1820"/>
                <a:gd name="T35" fmla="*/ 1462 h 2450"/>
                <a:gd name="T36" fmla="*/ 682 w 1820"/>
                <a:gd name="T37" fmla="*/ 1505 h 2450"/>
                <a:gd name="T38" fmla="*/ 539 w 1820"/>
                <a:gd name="T39" fmla="*/ 1350 h 2450"/>
                <a:gd name="T40" fmla="*/ 325 w 1820"/>
                <a:gd name="T41" fmla="*/ 1250 h 2450"/>
                <a:gd name="T42" fmla="*/ 296 w 1820"/>
                <a:gd name="T43" fmla="*/ 1066 h 2450"/>
                <a:gd name="T44" fmla="*/ 184 w 1820"/>
                <a:gd name="T45" fmla="*/ 842 h 2450"/>
                <a:gd name="T46" fmla="*/ 231 w 1820"/>
                <a:gd name="T47" fmla="*/ 698 h 2450"/>
                <a:gd name="T48" fmla="*/ 299 w 1820"/>
                <a:gd name="T49" fmla="*/ 431 h 2450"/>
                <a:gd name="T50" fmla="*/ 392 w 1820"/>
                <a:gd name="T51" fmla="*/ 331 h 2450"/>
                <a:gd name="T52" fmla="*/ 617 w 1820"/>
                <a:gd name="T53" fmla="*/ 169 h 2450"/>
                <a:gd name="T54" fmla="*/ 706 w 1820"/>
                <a:gd name="T55" fmla="*/ 104 h 2450"/>
                <a:gd name="T56" fmla="*/ 942 w 1820"/>
                <a:gd name="T57" fmla="*/ 147 h 2450"/>
                <a:gd name="T58" fmla="*/ 1143 w 1820"/>
                <a:gd name="T59" fmla="*/ 109 h 2450"/>
                <a:gd name="T60" fmla="*/ 1295 w 1820"/>
                <a:gd name="T61" fmla="*/ 276 h 2450"/>
                <a:gd name="T62" fmla="*/ 1504 w 1820"/>
                <a:gd name="T63" fmla="*/ 374 h 2450"/>
                <a:gd name="T64" fmla="*/ 1528 w 1820"/>
                <a:gd name="T65" fmla="*/ 585 h 2450"/>
                <a:gd name="T66" fmla="*/ 1643 w 1820"/>
                <a:gd name="T67" fmla="*/ 790 h 2450"/>
                <a:gd name="T68" fmla="*/ 1558 w 1820"/>
                <a:gd name="T69" fmla="*/ 958 h 2450"/>
                <a:gd name="T70" fmla="*/ 1516 w 1820"/>
                <a:gd name="T71" fmla="*/ 1206 h 2450"/>
                <a:gd name="T72" fmla="*/ 1395 w 1820"/>
                <a:gd name="T73" fmla="*/ 1291 h 2450"/>
                <a:gd name="T74" fmla="*/ 1183 w 1820"/>
                <a:gd name="T75" fmla="*/ 1468 h 2450"/>
                <a:gd name="T76" fmla="*/ 1069 w 1820"/>
                <a:gd name="T77" fmla="*/ 1500 h 2450"/>
                <a:gd name="T78" fmla="*/ 1179 w 1820"/>
                <a:gd name="T79" fmla="*/ 1602 h 2450"/>
                <a:gd name="T80" fmla="*/ 935 w 1820"/>
                <a:gd name="T81" fmla="*/ 1739 h 2450"/>
                <a:gd name="T82" fmla="*/ 1458 w 1820"/>
                <a:gd name="T83" fmla="*/ 778 h 2450"/>
                <a:gd name="T84" fmla="*/ 1315 w 1820"/>
                <a:gd name="T85" fmla="*/ 438 h 2450"/>
                <a:gd name="T86" fmla="*/ 993 w 1820"/>
                <a:gd name="T87" fmla="*/ 264 h 2450"/>
                <a:gd name="T88" fmla="*/ 647 w 1820"/>
                <a:gd name="T89" fmla="*/ 324 h 2450"/>
                <a:gd name="T90" fmla="*/ 403 w 1820"/>
                <a:gd name="T91" fmla="*/ 592 h 2450"/>
                <a:gd name="T92" fmla="*/ 378 w 1820"/>
                <a:gd name="T93" fmla="*/ 943 h 2450"/>
                <a:gd name="T94" fmla="*/ 581 w 1820"/>
                <a:gd name="T95" fmla="*/ 1246 h 2450"/>
                <a:gd name="T96" fmla="*/ 909 w 1820"/>
                <a:gd name="T97" fmla="*/ 1355 h 2450"/>
                <a:gd name="T98" fmla="*/ 1258 w 1820"/>
                <a:gd name="T99" fmla="*/ 1230 h 2450"/>
                <a:gd name="T100" fmla="*/ 1447 w 1820"/>
                <a:gd name="T101" fmla="*/ 916 h 2450"/>
                <a:gd name="T102" fmla="*/ 717 w 1820"/>
                <a:gd name="T103" fmla="*/ 1263 h 2450"/>
                <a:gd name="T104" fmla="*/ 473 w 1820"/>
                <a:gd name="T105" fmla="*/ 1043 h 2450"/>
                <a:gd name="T106" fmla="*/ 418 w 1820"/>
                <a:gd name="T107" fmla="*/ 731 h 2450"/>
                <a:gd name="T108" fmla="*/ 576 w 1820"/>
                <a:gd name="T109" fmla="*/ 439 h 2450"/>
                <a:gd name="T110" fmla="*/ 884 w 1820"/>
                <a:gd name="T111" fmla="*/ 310 h 2450"/>
                <a:gd name="T112" fmla="*/ 1187 w 1820"/>
                <a:gd name="T113" fmla="*/ 394 h 2450"/>
                <a:gd name="T114" fmla="*/ 1383 w 1820"/>
                <a:gd name="T115" fmla="*/ 659 h 2450"/>
                <a:gd name="T116" fmla="*/ 1376 w 1820"/>
                <a:gd name="T117" fmla="*/ 977 h 2450"/>
                <a:gd name="T118" fmla="*/ 1166 w 1820"/>
                <a:gd name="T119" fmla="*/ 1231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0" h="2450">
                  <a:moveTo>
                    <a:pt x="1387" y="1406"/>
                  </a:moveTo>
                  <a:lnTo>
                    <a:pt x="1387" y="1406"/>
                  </a:lnTo>
                  <a:lnTo>
                    <a:pt x="1420" y="1393"/>
                  </a:lnTo>
                  <a:lnTo>
                    <a:pt x="1459" y="1380"/>
                  </a:lnTo>
                  <a:lnTo>
                    <a:pt x="1459" y="1380"/>
                  </a:lnTo>
                  <a:lnTo>
                    <a:pt x="1493" y="1368"/>
                  </a:lnTo>
                  <a:lnTo>
                    <a:pt x="1510" y="1362"/>
                  </a:lnTo>
                  <a:lnTo>
                    <a:pt x="1527" y="1353"/>
                  </a:lnTo>
                  <a:lnTo>
                    <a:pt x="1543" y="1343"/>
                  </a:lnTo>
                  <a:lnTo>
                    <a:pt x="1560" y="1331"/>
                  </a:lnTo>
                  <a:lnTo>
                    <a:pt x="1575" y="1316"/>
                  </a:lnTo>
                  <a:lnTo>
                    <a:pt x="1582" y="1309"/>
                  </a:lnTo>
                  <a:lnTo>
                    <a:pt x="1589" y="1300"/>
                  </a:lnTo>
                  <a:lnTo>
                    <a:pt x="1589" y="1300"/>
                  </a:lnTo>
                  <a:lnTo>
                    <a:pt x="1595" y="1291"/>
                  </a:lnTo>
                  <a:lnTo>
                    <a:pt x="1601" y="1282"/>
                  </a:lnTo>
                  <a:lnTo>
                    <a:pt x="1609" y="1262"/>
                  </a:lnTo>
                  <a:lnTo>
                    <a:pt x="1616" y="1244"/>
                  </a:lnTo>
                  <a:lnTo>
                    <a:pt x="1620" y="1224"/>
                  </a:lnTo>
                  <a:lnTo>
                    <a:pt x="1622" y="1206"/>
                  </a:lnTo>
                  <a:lnTo>
                    <a:pt x="1624" y="1188"/>
                  </a:lnTo>
                  <a:lnTo>
                    <a:pt x="1625" y="1153"/>
                  </a:lnTo>
                  <a:lnTo>
                    <a:pt x="1625" y="1153"/>
                  </a:lnTo>
                  <a:lnTo>
                    <a:pt x="1625" y="1120"/>
                  </a:lnTo>
                  <a:lnTo>
                    <a:pt x="1627" y="1089"/>
                  </a:lnTo>
                  <a:lnTo>
                    <a:pt x="1627" y="1075"/>
                  </a:lnTo>
                  <a:lnTo>
                    <a:pt x="1629" y="1062"/>
                  </a:lnTo>
                  <a:lnTo>
                    <a:pt x="1631" y="1052"/>
                  </a:lnTo>
                  <a:lnTo>
                    <a:pt x="1633" y="1042"/>
                  </a:lnTo>
                  <a:lnTo>
                    <a:pt x="1633" y="1042"/>
                  </a:lnTo>
                  <a:lnTo>
                    <a:pt x="1636" y="1032"/>
                  </a:lnTo>
                  <a:lnTo>
                    <a:pt x="1642" y="1022"/>
                  </a:lnTo>
                  <a:lnTo>
                    <a:pt x="1655" y="1001"/>
                  </a:lnTo>
                  <a:lnTo>
                    <a:pt x="1672" y="976"/>
                  </a:lnTo>
                  <a:lnTo>
                    <a:pt x="1691" y="949"/>
                  </a:lnTo>
                  <a:lnTo>
                    <a:pt x="1691" y="949"/>
                  </a:lnTo>
                  <a:lnTo>
                    <a:pt x="1712" y="920"/>
                  </a:lnTo>
                  <a:lnTo>
                    <a:pt x="1722" y="903"/>
                  </a:lnTo>
                  <a:lnTo>
                    <a:pt x="1730" y="886"/>
                  </a:lnTo>
                  <a:lnTo>
                    <a:pt x="1738" y="869"/>
                  </a:lnTo>
                  <a:lnTo>
                    <a:pt x="1743" y="849"/>
                  </a:lnTo>
                  <a:lnTo>
                    <a:pt x="1748" y="829"/>
                  </a:lnTo>
                  <a:lnTo>
                    <a:pt x="1749" y="818"/>
                  </a:lnTo>
                  <a:lnTo>
                    <a:pt x="1750" y="806"/>
                  </a:lnTo>
                  <a:lnTo>
                    <a:pt x="1750" y="806"/>
                  </a:lnTo>
                  <a:lnTo>
                    <a:pt x="1750" y="806"/>
                  </a:lnTo>
                  <a:lnTo>
                    <a:pt x="1749" y="795"/>
                  </a:lnTo>
                  <a:lnTo>
                    <a:pt x="1748" y="785"/>
                  </a:lnTo>
                  <a:lnTo>
                    <a:pt x="1743" y="764"/>
                  </a:lnTo>
                  <a:lnTo>
                    <a:pt x="1738" y="745"/>
                  </a:lnTo>
                  <a:lnTo>
                    <a:pt x="1730" y="726"/>
                  </a:lnTo>
                  <a:lnTo>
                    <a:pt x="1722" y="709"/>
                  </a:lnTo>
                  <a:lnTo>
                    <a:pt x="1712" y="693"/>
                  </a:lnTo>
                  <a:lnTo>
                    <a:pt x="1691" y="664"/>
                  </a:lnTo>
                  <a:lnTo>
                    <a:pt x="1691" y="664"/>
                  </a:lnTo>
                  <a:lnTo>
                    <a:pt x="1672" y="637"/>
                  </a:lnTo>
                  <a:lnTo>
                    <a:pt x="1655" y="612"/>
                  </a:lnTo>
                  <a:lnTo>
                    <a:pt x="1642" y="590"/>
                  </a:lnTo>
                  <a:lnTo>
                    <a:pt x="1636" y="580"/>
                  </a:lnTo>
                  <a:lnTo>
                    <a:pt x="1633" y="571"/>
                  </a:lnTo>
                  <a:lnTo>
                    <a:pt x="1633" y="571"/>
                  </a:lnTo>
                  <a:lnTo>
                    <a:pt x="1631" y="561"/>
                  </a:lnTo>
                  <a:lnTo>
                    <a:pt x="1629" y="550"/>
                  </a:lnTo>
                  <a:lnTo>
                    <a:pt x="1627" y="524"/>
                  </a:lnTo>
                  <a:lnTo>
                    <a:pt x="1625" y="493"/>
                  </a:lnTo>
                  <a:lnTo>
                    <a:pt x="1625" y="460"/>
                  </a:lnTo>
                  <a:lnTo>
                    <a:pt x="1625" y="460"/>
                  </a:lnTo>
                  <a:lnTo>
                    <a:pt x="1624" y="425"/>
                  </a:lnTo>
                  <a:lnTo>
                    <a:pt x="1622" y="406"/>
                  </a:lnTo>
                  <a:lnTo>
                    <a:pt x="1620" y="388"/>
                  </a:lnTo>
                  <a:lnTo>
                    <a:pt x="1616" y="369"/>
                  </a:lnTo>
                  <a:lnTo>
                    <a:pt x="1609" y="350"/>
                  </a:lnTo>
                  <a:lnTo>
                    <a:pt x="1601" y="331"/>
                  </a:lnTo>
                  <a:lnTo>
                    <a:pt x="1595" y="322"/>
                  </a:lnTo>
                  <a:lnTo>
                    <a:pt x="1589" y="312"/>
                  </a:lnTo>
                  <a:lnTo>
                    <a:pt x="1589" y="312"/>
                  </a:lnTo>
                  <a:lnTo>
                    <a:pt x="1582" y="304"/>
                  </a:lnTo>
                  <a:lnTo>
                    <a:pt x="1575" y="296"/>
                  </a:lnTo>
                  <a:lnTo>
                    <a:pt x="1560" y="282"/>
                  </a:lnTo>
                  <a:lnTo>
                    <a:pt x="1543" y="270"/>
                  </a:lnTo>
                  <a:lnTo>
                    <a:pt x="1527" y="259"/>
                  </a:lnTo>
                  <a:lnTo>
                    <a:pt x="1510" y="252"/>
                  </a:lnTo>
                  <a:lnTo>
                    <a:pt x="1493" y="244"/>
                  </a:lnTo>
                  <a:lnTo>
                    <a:pt x="1459" y="232"/>
                  </a:lnTo>
                  <a:lnTo>
                    <a:pt x="1459" y="232"/>
                  </a:lnTo>
                  <a:lnTo>
                    <a:pt x="1428" y="222"/>
                  </a:lnTo>
                  <a:lnTo>
                    <a:pt x="1399" y="212"/>
                  </a:lnTo>
                  <a:lnTo>
                    <a:pt x="1375" y="202"/>
                  </a:lnTo>
                  <a:lnTo>
                    <a:pt x="1365" y="197"/>
                  </a:lnTo>
                  <a:lnTo>
                    <a:pt x="1356" y="190"/>
                  </a:lnTo>
                  <a:lnTo>
                    <a:pt x="1356" y="190"/>
                  </a:lnTo>
                  <a:lnTo>
                    <a:pt x="1349" y="185"/>
                  </a:lnTo>
                  <a:lnTo>
                    <a:pt x="1341" y="177"/>
                  </a:lnTo>
                  <a:lnTo>
                    <a:pt x="1324" y="157"/>
                  </a:lnTo>
                  <a:lnTo>
                    <a:pt x="1306" y="133"/>
                  </a:lnTo>
                  <a:lnTo>
                    <a:pt x="1286" y="106"/>
                  </a:lnTo>
                  <a:lnTo>
                    <a:pt x="1286" y="106"/>
                  </a:lnTo>
                  <a:lnTo>
                    <a:pt x="1264" y="78"/>
                  </a:lnTo>
                  <a:lnTo>
                    <a:pt x="1253" y="64"/>
                  </a:lnTo>
                  <a:lnTo>
                    <a:pt x="1239" y="51"/>
                  </a:lnTo>
                  <a:lnTo>
                    <a:pt x="1225" y="38"/>
                  </a:lnTo>
                  <a:lnTo>
                    <a:pt x="1207" y="26"/>
                  </a:lnTo>
                  <a:lnTo>
                    <a:pt x="1189" y="15"/>
                  </a:lnTo>
                  <a:lnTo>
                    <a:pt x="1179" y="11"/>
                  </a:lnTo>
                  <a:lnTo>
                    <a:pt x="1169" y="8"/>
                  </a:lnTo>
                  <a:lnTo>
                    <a:pt x="1169" y="8"/>
                  </a:lnTo>
                  <a:lnTo>
                    <a:pt x="1156" y="3"/>
                  </a:lnTo>
                  <a:lnTo>
                    <a:pt x="1143" y="1"/>
                  </a:lnTo>
                  <a:lnTo>
                    <a:pt x="1130" y="0"/>
                  </a:lnTo>
                  <a:lnTo>
                    <a:pt x="1118" y="0"/>
                  </a:lnTo>
                  <a:lnTo>
                    <a:pt x="1118" y="0"/>
                  </a:lnTo>
                  <a:lnTo>
                    <a:pt x="1101" y="1"/>
                  </a:lnTo>
                  <a:lnTo>
                    <a:pt x="1085" y="2"/>
                  </a:lnTo>
                  <a:lnTo>
                    <a:pt x="1070" y="5"/>
                  </a:lnTo>
                  <a:lnTo>
                    <a:pt x="1055" y="9"/>
                  </a:lnTo>
                  <a:lnTo>
                    <a:pt x="1026" y="16"/>
                  </a:lnTo>
                  <a:lnTo>
                    <a:pt x="998" y="25"/>
                  </a:lnTo>
                  <a:lnTo>
                    <a:pt x="973" y="32"/>
                  </a:lnTo>
                  <a:lnTo>
                    <a:pt x="949" y="40"/>
                  </a:lnTo>
                  <a:lnTo>
                    <a:pt x="928" y="44"/>
                  </a:lnTo>
                  <a:lnTo>
                    <a:pt x="919" y="45"/>
                  </a:lnTo>
                  <a:lnTo>
                    <a:pt x="909" y="45"/>
                  </a:lnTo>
                  <a:lnTo>
                    <a:pt x="909" y="45"/>
                  </a:lnTo>
                  <a:lnTo>
                    <a:pt x="900" y="45"/>
                  </a:lnTo>
                  <a:lnTo>
                    <a:pt x="891" y="44"/>
                  </a:lnTo>
                  <a:lnTo>
                    <a:pt x="869" y="40"/>
                  </a:lnTo>
                  <a:lnTo>
                    <a:pt x="846" y="32"/>
                  </a:lnTo>
                  <a:lnTo>
                    <a:pt x="820" y="25"/>
                  </a:lnTo>
                  <a:lnTo>
                    <a:pt x="793" y="16"/>
                  </a:lnTo>
                  <a:lnTo>
                    <a:pt x="764" y="9"/>
                  </a:lnTo>
                  <a:lnTo>
                    <a:pt x="749" y="5"/>
                  </a:lnTo>
                  <a:lnTo>
                    <a:pt x="733" y="2"/>
                  </a:lnTo>
                  <a:lnTo>
                    <a:pt x="718" y="1"/>
                  </a:lnTo>
                  <a:lnTo>
                    <a:pt x="701" y="0"/>
                  </a:lnTo>
                  <a:lnTo>
                    <a:pt x="701" y="0"/>
                  </a:lnTo>
                  <a:lnTo>
                    <a:pt x="688" y="0"/>
                  </a:lnTo>
                  <a:lnTo>
                    <a:pt x="675" y="1"/>
                  </a:lnTo>
                  <a:lnTo>
                    <a:pt x="663" y="3"/>
                  </a:lnTo>
                  <a:lnTo>
                    <a:pt x="650" y="8"/>
                  </a:lnTo>
                  <a:lnTo>
                    <a:pt x="650" y="8"/>
                  </a:lnTo>
                  <a:lnTo>
                    <a:pt x="639" y="11"/>
                  </a:lnTo>
                  <a:lnTo>
                    <a:pt x="629" y="15"/>
                  </a:lnTo>
                  <a:lnTo>
                    <a:pt x="611" y="26"/>
                  </a:lnTo>
                  <a:lnTo>
                    <a:pt x="594" y="38"/>
                  </a:lnTo>
                  <a:lnTo>
                    <a:pt x="579" y="51"/>
                  </a:lnTo>
                  <a:lnTo>
                    <a:pt x="566" y="64"/>
                  </a:lnTo>
                  <a:lnTo>
                    <a:pt x="554" y="78"/>
                  </a:lnTo>
                  <a:lnTo>
                    <a:pt x="533" y="106"/>
                  </a:lnTo>
                  <a:lnTo>
                    <a:pt x="533" y="106"/>
                  </a:lnTo>
                  <a:lnTo>
                    <a:pt x="513" y="133"/>
                  </a:lnTo>
                  <a:lnTo>
                    <a:pt x="495" y="157"/>
                  </a:lnTo>
                  <a:lnTo>
                    <a:pt x="478" y="177"/>
                  </a:lnTo>
                  <a:lnTo>
                    <a:pt x="470" y="185"/>
                  </a:lnTo>
                  <a:lnTo>
                    <a:pt x="461" y="190"/>
                  </a:lnTo>
                  <a:lnTo>
                    <a:pt x="461" y="190"/>
                  </a:lnTo>
                  <a:lnTo>
                    <a:pt x="454" y="197"/>
                  </a:lnTo>
                  <a:lnTo>
                    <a:pt x="444" y="201"/>
                  </a:lnTo>
                  <a:lnTo>
                    <a:pt x="419" y="212"/>
                  </a:lnTo>
                  <a:lnTo>
                    <a:pt x="391" y="222"/>
                  </a:lnTo>
                  <a:lnTo>
                    <a:pt x="359" y="232"/>
                  </a:lnTo>
                  <a:lnTo>
                    <a:pt x="359" y="232"/>
                  </a:lnTo>
                  <a:lnTo>
                    <a:pt x="326" y="244"/>
                  </a:lnTo>
                  <a:lnTo>
                    <a:pt x="309" y="252"/>
                  </a:lnTo>
                  <a:lnTo>
                    <a:pt x="292" y="259"/>
                  </a:lnTo>
                  <a:lnTo>
                    <a:pt x="276" y="270"/>
                  </a:lnTo>
                  <a:lnTo>
                    <a:pt x="259" y="282"/>
                  </a:lnTo>
                  <a:lnTo>
                    <a:pt x="244" y="296"/>
                  </a:lnTo>
                  <a:lnTo>
                    <a:pt x="237" y="304"/>
                  </a:lnTo>
                  <a:lnTo>
                    <a:pt x="230" y="312"/>
                  </a:lnTo>
                  <a:lnTo>
                    <a:pt x="230" y="312"/>
                  </a:lnTo>
                  <a:lnTo>
                    <a:pt x="224" y="322"/>
                  </a:lnTo>
                  <a:lnTo>
                    <a:pt x="218" y="331"/>
                  </a:lnTo>
                  <a:lnTo>
                    <a:pt x="210" y="350"/>
                  </a:lnTo>
                  <a:lnTo>
                    <a:pt x="203" y="369"/>
                  </a:lnTo>
                  <a:lnTo>
                    <a:pt x="199" y="388"/>
                  </a:lnTo>
                  <a:lnTo>
                    <a:pt x="196" y="406"/>
                  </a:lnTo>
                  <a:lnTo>
                    <a:pt x="195" y="425"/>
                  </a:lnTo>
                  <a:lnTo>
                    <a:pt x="193" y="460"/>
                  </a:lnTo>
                  <a:lnTo>
                    <a:pt x="193" y="460"/>
                  </a:lnTo>
                  <a:lnTo>
                    <a:pt x="193" y="493"/>
                  </a:lnTo>
                  <a:lnTo>
                    <a:pt x="192" y="524"/>
                  </a:lnTo>
                  <a:lnTo>
                    <a:pt x="190" y="550"/>
                  </a:lnTo>
                  <a:lnTo>
                    <a:pt x="188" y="561"/>
                  </a:lnTo>
                  <a:lnTo>
                    <a:pt x="186" y="571"/>
                  </a:lnTo>
                  <a:lnTo>
                    <a:pt x="186" y="571"/>
                  </a:lnTo>
                  <a:lnTo>
                    <a:pt x="183" y="580"/>
                  </a:lnTo>
                  <a:lnTo>
                    <a:pt x="177" y="590"/>
                  </a:lnTo>
                  <a:lnTo>
                    <a:pt x="164" y="612"/>
                  </a:lnTo>
                  <a:lnTo>
                    <a:pt x="147" y="637"/>
                  </a:lnTo>
                  <a:lnTo>
                    <a:pt x="128" y="664"/>
                  </a:lnTo>
                  <a:lnTo>
                    <a:pt x="128" y="664"/>
                  </a:lnTo>
                  <a:lnTo>
                    <a:pt x="107" y="693"/>
                  </a:lnTo>
                  <a:lnTo>
                    <a:pt x="97" y="709"/>
                  </a:lnTo>
                  <a:lnTo>
                    <a:pt x="89" y="726"/>
                  </a:lnTo>
                  <a:lnTo>
                    <a:pt x="81" y="745"/>
                  </a:lnTo>
                  <a:lnTo>
                    <a:pt x="75" y="764"/>
                  </a:lnTo>
                  <a:lnTo>
                    <a:pt x="71" y="785"/>
                  </a:lnTo>
                  <a:lnTo>
                    <a:pt x="69" y="795"/>
                  </a:lnTo>
                  <a:lnTo>
                    <a:pt x="69" y="806"/>
                  </a:lnTo>
                  <a:lnTo>
                    <a:pt x="69" y="806"/>
                  </a:lnTo>
                  <a:lnTo>
                    <a:pt x="69" y="818"/>
                  </a:lnTo>
                  <a:lnTo>
                    <a:pt x="71" y="829"/>
                  </a:lnTo>
                  <a:lnTo>
                    <a:pt x="75" y="849"/>
                  </a:lnTo>
                  <a:lnTo>
                    <a:pt x="81" y="869"/>
                  </a:lnTo>
                  <a:lnTo>
                    <a:pt x="89" y="886"/>
                  </a:lnTo>
                  <a:lnTo>
                    <a:pt x="97" y="903"/>
                  </a:lnTo>
                  <a:lnTo>
                    <a:pt x="107" y="920"/>
                  </a:lnTo>
                  <a:lnTo>
                    <a:pt x="128" y="949"/>
                  </a:lnTo>
                  <a:lnTo>
                    <a:pt x="128" y="949"/>
                  </a:lnTo>
                  <a:lnTo>
                    <a:pt x="147" y="976"/>
                  </a:lnTo>
                  <a:lnTo>
                    <a:pt x="164" y="1001"/>
                  </a:lnTo>
                  <a:lnTo>
                    <a:pt x="177" y="1022"/>
                  </a:lnTo>
                  <a:lnTo>
                    <a:pt x="183" y="1032"/>
                  </a:lnTo>
                  <a:lnTo>
                    <a:pt x="186" y="1042"/>
                  </a:lnTo>
                  <a:lnTo>
                    <a:pt x="186" y="1042"/>
                  </a:lnTo>
                  <a:lnTo>
                    <a:pt x="188" y="1052"/>
                  </a:lnTo>
                  <a:lnTo>
                    <a:pt x="190" y="1062"/>
                  </a:lnTo>
                  <a:lnTo>
                    <a:pt x="192" y="1089"/>
                  </a:lnTo>
                  <a:lnTo>
                    <a:pt x="193" y="1120"/>
                  </a:lnTo>
                  <a:lnTo>
                    <a:pt x="193" y="1153"/>
                  </a:lnTo>
                  <a:lnTo>
                    <a:pt x="193" y="1153"/>
                  </a:lnTo>
                  <a:lnTo>
                    <a:pt x="195" y="1188"/>
                  </a:lnTo>
                  <a:lnTo>
                    <a:pt x="196" y="1206"/>
                  </a:lnTo>
                  <a:lnTo>
                    <a:pt x="199" y="1224"/>
                  </a:lnTo>
                  <a:lnTo>
                    <a:pt x="203" y="1244"/>
                  </a:lnTo>
                  <a:lnTo>
                    <a:pt x="210" y="1262"/>
                  </a:lnTo>
                  <a:lnTo>
                    <a:pt x="218" y="1282"/>
                  </a:lnTo>
                  <a:lnTo>
                    <a:pt x="224" y="1291"/>
                  </a:lnTo>
                  <a:lnTo>
                    <a:pt x="230" y="1300"/>
                  </a:lnTo>
                  <a:lnTo>
                    <a:pt x="230" y="1300"/>
                  </a:lnTo>
                  <a:lnTo>
                    <a:pt x="237" y="1309"/>
                  </a:lnTo>
                  <a:lnTo>
                    <a:pt x="244" y="1316"/>
                  </a:lnTo>
                  <a:lnTo>
                    <a:pt x="259" y="1331"/>
                  </a:lnTo>
                  <a:lnTo>
                    <a:pt x="276" y="1343"/>
                  </a:lnTo>
                  <a:lnTo>
                    <a:pt x="292" y="1353"/>
                  </a:lnTo>
                  <a:lnTo>
                    <a:pt x="309" y="1362"/>
                  </a:lnTo>
                  <a:lnTo>
                    <a:pt x="326" y="1368"/>
                  </a:lnTo>
                  <a:lnTo>
                    <a:pt x="359" y="1380"/>
                  </a:lnTo>
                  <a:lnTo>
                    <a:pt x="359" y="1380"/>
                  </a:lnTo>
                  <a:lnTo>
                    <a:pt x="393" y="1392"/>
                  </a:lnTo>
                  <a:lnTo>
                    <a:pt x="424" y="1403"/>
                  </a:lnTo>
                  <a:lnTo>
                    <a:pt x="0" y="2160"/>
                  </a:lnTo>
                  <a:lnTo>
                    <a:pt x="382" y="2046"/>
                  </a:lnTo>
                  <a:lnTo>
                    <a:pt x="486" y="2432"/>
                  </a:lnTo>
                  <a:lnTo>
                    <a:pt x="1018" y="1484"/>
                  </a:lnTo>
                  <a:lnTo>
                    <a:pt x="1018" y="1484"/>
                  </a:lnTo>
                  <a:lnTo>
                    <a:pt x="993" y="1476"/>
                  </a:lnTo>
                  <a:lnTo>
                    <a:pt x="966" y="1470"/>
                  </a:lnTo>
                  <a:lnTo>
                    <a:pt x="938" y="1465"/>
                  </a:lnTo>
                  <a:lnTo>
                    <a:pt x="924" y="1463"/>
                  </a:lnTo>
                  <a:lnTo>
                    <a:pt x="909" y="1462"/>
                  </a:lnTo>
                  <a:lnTo>
                    <a:pt x="909" y="1462"/>
                  </a:lnTo>
                  <a:lnTo>
                    <a:pt x="893" y="1463"/>
                  </a:lnTo>
                  <a:lnTo>
                    <a:pt x="876" y="1465"/>
                  </a:lnTo>
                  <a:lnTo>
                    <a:pt x="860" y="1469"/>
                  </a:lnTo>
                  <a:lnTo>
                    <a:pt x="845" y="1472"/>
                  </a:lnTo>
                  <a:lnTo>
                    <a:pt x="815" y="1480"/>
                  </a:lnTo>
                  <a:lnTo>
                    <a:pt x="788" y="1488"/>
                  </a:lnTo>
                  <a:lnTo>
                    <a:pt x="762" y="1496"/>
                  </a:lnTo>
                  <a:lnTo>
                    <a:pt x="739" y="1503"/>
                  </a:lnTo>
                  <a:lnTo>
                    <a:pt x="719" y="1508"/>
                  </a:lnTo>
                  <a:lnTo>
                    <a:pt x="709" y="1509"/>
                  </a:lnTo>
                  <a:lnTo>
                    <a:pt x="700" y="1509"/>
                  </a:lnTo>
                  <a:lnTo>
                    <a:pt x="700" y="1509"/>
                  </a:lnTo>
                  <a:lnTo>
                    <a:pt x="691" y="1508"/>
                  </a:lnTo>
                  <a:lnTo>
                    <a:pt x="682" y="1505"/>
                  </a:lnTo>
                  <a:lnTo>
                    <a:pt x="682" y="1505"/>
                  </a:lnTo>
                  <a:lnTo>
                    <a:pt x="674" y="1503"/>
                  </a:lnTo>
                  <a:lnTo>
                    <a:pt x="668" y="1499"/>
                  </a:lnTo>
                  <a:lnTo>
                    <a:pt x="659" y="1494"/>
                  </a:lnTo>
                  <a:lnTo>
                    <a:pt x="652" y="1486"/>
                  </a:lnTo>
                  <a:lnTo>
                    <a:pt x="643" y="1477"/>
                  </a:lnTo>
                  <a:lnTo>
                    <a:pt x="634" y="1468"/>
                  </a:lnTo>
                  <a:lnTo>
                    <a:pt x="617" y="1445"/>
                  </a:lnTo>
                  <a:lnTo>
                    <a:pt x="617" y="1445"/>
                  </a:lnTo>
                  <a:lnTo>
                    <a:pt x="598" y="1418"/>
                  </a:lnTo>
                  <a:lnTo>
                    <a:pt x="577" y="1391"/>
                  </a:lnTo>
                  <a:lnTo>
                    <a:pt x="565" y="1377"/>
                  </a:lnTo>
                  <a:lnTo>
                    <a:pt x="552" y="1363"/>
                  </a:lnTo>
                  <a:lnTo>
                    <a:pt x="539" y="1350"/>
                  </a:lnTo>
                  <a:lnTo>
                    <a:pt x="523" y="1337"/>
                  </a:lnTo>
                  <a:lnTo>
                    <a:pt x="523" y="1337"/>
                  </a:lnTo>
                  <a:lnTo>
                    <a:pt x="507" y="1327"/>
                  </a:lnTo>
                  <a:lnTo>
                    <a:pt x="491" y="1317"/>
                  </a:lnTo>
                  <a:lnTo>
                    <a:pt x="473" y="1310"/>
                  </a:lnTo>
                  <a:lnTo>
                    <a:pt x="456" y="1303"/>
                  </a:lnTo>
                  <a:lnTo>
                    <a:pt x="424" y="1291"/>
                  </a:lnTo>
                  <a:lnTo>
                    <a:pt x="392" y="1282"/>
                  </a:lnTo>
                  <a:lnTo>
                    <a:pt x="392" y="1282"/>
                  </a:lnTo>
                  <a:lnTo>
                    <a:pt x="364" y="1271"/>
                  </a:lnTo>
                  <a:lnTo>
                    <a:pt x="352" y="1267"/>
                  </a:lnTo>
                  <a:lnTo>
                    <a:pt x="343" y="1261"/>
                  </a:lnTo>
                  <a:lnTo>
                    <a:pt x="333" y="1256"/>
                  </a:lnTo>
                  <a:lnTo>
                    <a:pt x="325" y="1250"/>
                  </a:lnTo>
                  <a:lnTo>
                    <a:pt x="319" y="1244"/>
                  </a:lnTo>
                  <a:lnTo>
                    <a:pt x="315" y="1239"/>
                  </a:lnTo>
                  <a:lnTo>
                    <a:pt x="315" y="1239"/>
                  </a:lnTo>
                  <a:lnTo>
                    <a:pt x="310" y="1233"/>
                  </a:lnTo>
                  <a:lnTo>
                    <a:pt x="307" y="1226"/>
                  </a:lnTo>
                  <a:lnTo>
                    <a:pt x="304" y="1216"/>
                  </a:lnTo>
                  <a:lnTo>
                    <a:pt x="302" y="1206"/>
                  </a:lnTo>
                  <a:lnTo>
                    <a:pt x="300" y="1194"/>
                  </a:lnTo>
                  <a:lnTo>
                    <a:pt x="299" y="1181"/>
                  </a:lnTo>
                  <a:lnTo>
                    <a:pt x="298" y="1152"/>
                  </a:lnTo>
                  <a:lnTo>
                    <a:pt x="298" y="1152"/>
                  </a:lnTo>
                  <a:lnTo>
                    <a:pt x="298" y="1119"/>
                  </a:lnTo>
                  <a:lnTo>
                    <a:pt x="297" y="1084"/>
                  </a:lnTo>
                  <a:lnTo>
                    <a:pt x="296" y="1066"/>
                  </a:lnTo>
                  <a:lnTo>
                    <a:pt x="294" y="1047"/>
                  </a:lnTo>
                  <a:lnTo>
                    <a:pt x="290" y="1029"/>
                  </a:lnTo>
                  <a:lnTo>
                    <a:pt x="285" y="1009"/>
                  </a:lnTo>
                  <a:lnTo>
                    <a:pt x="285" y="1009"/>
                  </a:lnTo>
                  <a:lnTo>
                    <a:pt x="278" y="991"/>
                  </a:lnTo>
                  <a:lnTo>
                    <a:pt x="270" y="974"/>
                  </a:lnTo>
                  <a:lnTo>
                    <a:pt x="260" y="958"/>
                  </a:lnTo>
                  <a:lnTo>
                    <a:pt x="251" y="942"/>
                  </a:lnTo>
                  <a:lnTo>
                    <a:pt x="231" y="914"/>
                  </a:lnTo>
                  <a:lnTo>
                    <a:pt x="212" y="888"/>
                  </a:lnTo>
                  <a:lnTo>
                    <a:pt x="212" y="888"/>
                  </a:lnTo>
                  <a:lnTo>
                    <a:pt x="196" y="865"/>
                  </a:lnTo>
                  <a:lnTo>
                    <a:pt x="189" y="853"/>
                  </a:lnTo>
                  <a:lnTo>
                    <a:pt x="184" y="842"/>
                  </a:lnTo>
                  <a:lnTo>
                    <a:pt x="179" y="832"/>
                  </a:lnTo>
                  <a:lnTo>
                    <a:pt x="176" y="822"/>
                  </a:lnTo>
                  <a:lnTo>
                    <a:pt x="174" y="814"/>
                  </a:lnTo>
                  <a:lnTo>
                    <a:pt x="174" y="806"/>
                  </a:lnTo>
                  <a:lnTo>
                    <a:pt x="174" y="806"/>
                  </a:lnTo>
                  <a:lnTo>
                    <a:pt x="174" y="799"/>
                  </a:lnTo>
                  <a:lnTo>
                    <a:pt x="176" y="790"/>
                  </a:lnTo>
                  <a:lnTo>
                    <a:pt x="179" y="780"/>
                  </a:lnTo>
                  <a:lnTo>
                    <a:pt x="184" y="771"/>
                  </a:lnTo>
                  <a:lnTo>
                    <a:pt x="189" y="760"/>
                  </a:lnTo>
                  <a:lnTo>
                    <a:pt x="196" y="749"/>
                  </a:lnTo>
                  <a:lnTo>
                    <a:pt x="212" y="724"/>
                  </a:lnTo>
                  <a:lnTo>
                    <a:pt x="212" y="724"/>
                  </a:lnTo>
                  <a:lnTo>
                    <a:pt x="231" y="698"/>
                  </a:lnTo>
                  <a:lnTo>
                    <a:pt x="251" y="670"/>
                  </a:lnTo>
                  <a:lnTo>
                    <a:pt x="260" y="655"/>
                  </a:lnTo>
                  <a:lnTo>
                    <a:pt x="270" y="639"/>
                  </a:lnTo>
                  <a:lnTo>
                    <a:pt x="278" y="621"/>
                  </a:lnTo>
                  <a:lnTo>
                    <a:pt x="285" y="603"/>
                  </a:lnTo>
                  <a:lnTo>
                    <a:pt x="285" y="603"/>
                  </a:lnTo>
                  <a:lnTo>
                    <a:pt x="290" y="585"/>
                  </a:lnTo>
                  <a:lnTo>
                    <a:pt x="294" y="565"/>
                  </a:lnTo>
                  <a:lnTo>
                    <a:pt x="296" y="547"/>
                  </a:lnTo>
                  <a:lnTo>
                    <a:pt x="297" y="528"/>
                  </a:lnTo>
                  <a:lnTo>
                    <a:pt x="298" y="494"/>
                  </a:lnTo>
                  <a:lnTo>
                    <a:pt x="298" y="461"/>
                  </a:lnTo>
                  <a:lnTo>
                    <a:pt x="298" y="461"/>
                  </a:lnTo>
                  <a:lnTo>
                    <a:pt x="299" y="431"/>
                  </a:lnTo>
                  <a:lnTo>
                    <a:pt x="300" y="418"/>
                  </a:lnTo>
                  <a:lnTo>
                    <a:pt x="302" y="406"/>
                  </a:lnTo>
                  <a:lnTo>
                    <a:pt x="304" y="397"/>
                  </a:lnTo>
                  <a:lnTo>
                    <a:pt x="307" y="388"/>
                  </a:lnTo>
                  <a:lnTo>
                    <a:pt x="310" y="380"/>
                  </a:lnTo>
                  <a:lnTo>
                    <a:pt x="315" y="374"/>
                  </a:lnTo>
                  <a:lnTo>
                    <a:pt x="315" y="374"/>
                  </a:lnTo>
                  <a:lnTo>
                    <a:pt x="319" y="369"/>
                  </a:lnTo>
                  <a:lnTo>
                    <a:pt x="325" y="363"/>
                  </a:lnTo>
                  <a:lnTo>
                    <a:pt x="333" y="358"/>
                  </a:lnTo>
                  <a:lnTo>
                    <a:pt x="343" y="352"/>
                  </a:lnTo>
                  <a:lnTo>
                    <a:pt x="352" y="347"/>
                  </a:lnTo>
                  <a:lnTo>
                    <a:pt x="364" y="342"/>
                  </a:lnTo>
                  <a:lnTo>
                    <a:pt x="392" y="331"/>
                  </a:lnTo>
                  <a:lnTo>
                    <a:pt x="392" y="331"/>
                  </a:lnTo>
                  <a:lnTo>
                    <a:pt x="424" y="321"/>
                  </a:lnTo>
                  <a:lnTo>
                    <a:pt x="456" y="310"/>
                  </a:lnTo>
                  <a:lnTo>
                    <a:pt x="473" y="303"/>
                  </a:lnTo>
                  <a:lnTo>
                    <a:pt x="491" y="295"/>
                  </a:lnTo>
                  <a:lnTo>
                    <a:pt x="507" y="286"/>
                  </a:lnTo>
                  <a:lnTo>
                    <a:pt x="523" y="276"/>
                  </a:lnTo>
                  <a:lnTo>
                    <a:pt x="523" y="276"/>
                  </a:lnTo>
                  <a:lnTo>
                    <a:pt x="539" y="263"/>
                  </a:lnTo>
                  <a:lnTo>
                    <a:pt x="552" y="250"/>
                  </a:lnTo>
                  <a:lnTo>
                    <a:pt x="565" y="236"/>
                  </a:lnTo>
                  <a:lnTo>
                    <a:pt x="577" y="223"/>
                  </a:lnTo>
                  <a:lnTo>
                    <a:pt x="598" y="195"/>
                  </a:lnTo>
                  <a:lnTo>
                    <a:pt x="617" y="169"/>
                  </a:lnTo>
                  <a:lnTo>
                    <a:pt x="617" y="169"/>
                  </a:lnTo>
                  <a:lnTo>
                    <a:pt x="634" y="145"/>
                  </a:lnTo>
                  <a:lnTo>
                    <a:pt x="643" y="135"/>
                  </a:lnTo>
                  <a:lnTo>
                    <a:pt x="652" y="126"/>
                  </a:lnTo>
                  <a:lnTo>
                    <a:pt x="660" y="119"/>
                  </a:lnTo>
                  <a:lnTo>
                    <a:pt x="668" y="113"/>
                  </a:lnTo>
                  <a:lnTo>
                    <a:pt x="675" y="109"/>
                  </a:lnTo>
                  <a:lnTo>
                    <a:pt x="682" y="107"/>
                  </a:lnTo>
                  <a:lnTo>
                    <a:pt x="682" y="107"/>
                  </a:lnTo>
                  <a:lnTo>
                    <a:pt x="691" y="105"/>
                  </a:lnTo>
                  <a:lnTo>
                    <a:pt x="701" y="104"/>
                  </a:lnTo>
                  <a:lnTo>
                    <a:pt x="701" y="104"/>
                  </a:lnTo>
                  <a:lnTo>
                    <a:pt x="706" y="104"/>
                  </a:lnTo>
                  <a:lnTo>
                    <a:pt x="706" y="104"/>
                  </a:lnTo>
                  <a:lnTo>
                    <a:pt x="713" y="105"/>
                  </a:lnTo>
                  <a:lnTo>
                    <a:pt x="723" y="106"/>
                  </a:lnTo>
                  <a:lnTo>
                    <a:pt x="744" y="110"/>
                  </a:lnTo>
                  <a:lnTo>
                    <a:pt x="766" y="118"/>
                  </a:lnTo>
                  <a:lnTo>
                    <a:pt x="791" y="126"/>
                  </a:lnTo>
                  <a:lnTo>
                    <a:pt x="818" y="134"/>
                  </a:lnTo>
                  <a:lnTo>
                    <a:pt x="847" y="142"/>
                  </a:lnTo>
                  <a:lnTo>
                    <a:pt x="862" y="145"/>
                  </a:lnTo>
                  <a:lnTo>
                    <a:pt x="878" y="147"/>
                  </a:lnTo>
                  <a:lnTo>
                    <a:pt x="893" y="149"/>
                  </a:lnTo>
                  <a:lnTo>
                    <a:pt x="909" y="150"/>
                  </a:lnTo>
                  <a:lnTo>
                    <a:pt x="909" y="150"/>
                  </a:lnTo>
                  <a:lnTo>
                    <a:pt x="926" y="149"/>
                  </a:lnTo>
                  <a:lnTo>
                    <a:pt x="942" y="147"/>
                  </a:lnTo>
                  <a:lnTo>
                    <a:pt x="959" y="145"/>
                  </a:lnTo>
                  <a:lnTo>
                    <a:pt x="974" y="142"/>
                  </a:lnTo>
                  <a:lnTo>
                    <a:pt x="1003" y="133"/>
                  </a:lnTo>
                  <a:lnTo>
                    <a:pt x="1031" y="124"/>
                  </a:lnTo>
                  <a:lnTo>
                    <a:pt x="1057" y="117"/>
                  </a:lnTo>
                  <a:lnTo>
                    <a:pt x="1080" y="109"/>
                  </a:lnTo>
                  <a:lnTo>
                    <a:pt x="1100" y="105"/>
                  </a:lnTo>
                  <a:lnTo>
                    <a:pt x="1109" y="104"/>
                  </a:lnTo>
                  <a:lnTo>
                    <a:pt x="1118" y="104"/>
                  </a:lnTo>
                  <a:lnTo>
                    <a:pt x="1118" y="104"/>
                  </a:lnTo>
                  <a:lnTo>
                    <a:pt x="1128" y="105"/>
                  </a:lnTo>
                  <a:lnTo>
                    <a:pt x="1137" y="107"/>
                  </a:lnTo>
                  <a:lnTo>
                    <a:pt x="1137" y="107"/>
                  </a:lnTo>
                  <a:lnTo>
                    <a:pt x="1143" y="109"/>
                  </a:lnTo>
                  <a:lnTo>
                    <a:pt x="1151" y="113"/>
                  </a:lnTo>
                  <a:lnTo>
                    <a:pt x="1159" y="119"/>
                  </a:lnTo>
                  <a:lnTo>
                    <a:pt x="1167" y="126"/>
                  </a:lnTo>
                  <a:lnTo>
                    <a:pt x="1175" y="135"/>
                  </a:lnTo>
                  <a:lnTo>
                    <a:pt x="1183" y="145"/>
                  </a:lnTo>
                  <a:lnTo>
                    <a:pt x="1202" y="169"/>
                  </a:lnTo>
                  <a:lnTo>
                    <a:pt x="1202" y="169"/>
                  </a:lnTo>
                  <a:lnTo>
                    <a:pt x="1221" y="195"/>
                  </a:lnTo>
                  <a:lnTo>
                    <a:pt x="1242" y="223"/>
                  </a:lnTo>
                  <a:lnTo>
                    <a:pt x="1254" y="236"/>
                  </a:lnTo>
                  <a:lnTo>
                    <a:pt x="1266" y="250"/>
                  </a:lnTo>
                  <a:lnTo>
                    <a:pt x="1280" y="263"/>
                  </a:lnTo>
                  <a:lnTo>
                    <a:pt x="1295" y="276"/>
                  </a:lnTo>
                  <a:lnTo>
                    <a:pt x="1295" y="276"/>
                  </a:lnTo>
                  <a:lnTo>
                    <a:pt x="1312" y="286"/>
                  </a:lnTo>
                  <a:lnTo>
                    <a:pt x="1328" y="295"/>
                  </a:lnTo>
                  <a:lnTo>
                    <a:pt x="1346" y="303"/>
                  </a:lnTo>
                  <a:lnTo>
                    <a:pt x="1362" y="310"/>
                  </a:lnTo>
                  <a:lnTo>
                    <a:pt x="1395" y="321"/>
                  </a:lnTo>
                  <a:lnTo>
                    <a:pt x="1427" y="332"/>
                  </a:lnTo>
                  <a:lnTo>
                    <a:pt x="1427" y="332"/>
                  </a:lnTo>
                  <a:lnTo>
                    <a:pt x="1454" y="342"/>
                  </a:lnTo>
                  <a:lnTo>
                    <a:pt x="1466" y="347"/>
                  </a:lnTo>
                  <a:lnTo>
                    <a:pt x="1476" y="352"/>
                  </a:lnTo>
                  <a:lnTo>
                    <a:pt x="1486" y="358"/>
                  </a:lnTo>
                  <a:lnTo>
                    <a:pt x="1494" y="363"/>
                  </a:lnTo>
                  <a:lnTo>
                    <a:pt x="1500" y="369"/>
                  </a:lnTo>
                  <a:lnTo>
                    <a:pt x="1504" y="374"/>
                  </a:lnTo>
                  <a:lnTo>
                    <a:pt x="1504" y="374"/>
                  </a:lnTo>
                  <a:lnTo>
                    <a:pt x="1509" y="380"/>
                  </a:lnTo>
                  <a:lnTo>
                    <a:pt x="1512" y="388"/>
                  </a:lnTo>
                  <a:lnTo>
                    <a:pt x="1514" y="397"/>
                  </a:lnTo>
                  <a:lnTo>
                    <a:pt x="1516" y="406"/>
                  </a:lnTo>
                  <a:lnTo>
                    <a:pt x="1518" y="418"/>
                  </a:lnTo>
                  <a:lnTo>
                    <a:pt x="1520" y="431"/>
                  </a:lnTo>
                  <a:lnTo>
                    <a:pt x="1521" y="461"/>
                  </a:lnTo>
                  <a:lnTo>
                    <a:pt x="1521" y="461"/>
                  </a:lnTo>
                  <a:lnTo>
                    <a:pt x="1521" y="494"/>
                  </a:lnTo>
                  <a:lnTo>
                    <a:pt x="1522" y="528"/>
                  </a:lnTo>
                  <a:lnTo>
                    <a:pt x="1523" y="547"/>
                  </a:lnTo>
                  <a:lnTo>
                    <a:pt x="1525" y="565"/>
                  </a:lnTo>
                  <a:lnTo>
                    <a:pt x="1528" y="585"/>
                  </a:lnTo>
                  <a:lnTo>
                    <a:pt x="1534" y="603"/>
                  </a:lnTo>
                  <a:lnTo>
                    <a:pt x="1534" y="603"/>
                  </a:lnTo>
                  <a:lnTo>
                    <a:pt x="1541" y="621"/>
                  </a:lnTo>
                  <a:lnTo>
                    <a:pt x="1549" y="639"/>
                  </a:lnTo>
                  <a:lnTo>
                    <a:pt x="1558" y="655"/>
                  </a:lnTo>
                  <a:lnTo>
                    <a:pt x="1567" y="670"/>
                  </a:lnTo>
                  <a:lnTo>
                    <a:pt x="1588" y="698"/>
                  </a:lnTo>
                  <a:lnTo>
                    <a:pt x="1606" y="724"/>
                  </a:lnTo>
                  <a:lnTo>
                    <a:pt x="1606" y="724"/>
                  </a:lnTo>
                  <a:lnTo>
                    <a:pt x="1623" y="749"/>
                  </a:lnTo>
                  <a:lnTo>
                    <a:pt x="1630" y="760"/>
                  </a:lnTo>
                  <a:lnTo>
                    <a:pt x="1635" y="771"/>
                  </a:lnTo>
                  <a:lnTo>
                    <a:pt x="1640" y="780"/>
                  </a:lnTo>
                  <a:lnTo>
                    <a:pt x="1643" y="790"/>
                  </a:lnTo>
                  <a:lnTo>
                    <a:pt x="1644" y="799"/>
                  </a:lnTo>
                  <a:lnTo>
                    <a:pt x="1645" y="806"/>
                  </a:lnTo>
                  <a:lnTo>
                    <a:pt x="1645" y="806"/>
                  </a:lnTo>
                  <a:lnTo>
                    <a:pt x="1644" y="814"/>
                  </a:lnTo>
                  <a:lnTo>
                    <a:pt x="1643" y="822"/>
                  </a:lnTo>
                  <a:lnTo>
                    <a:pt x="1640" y="832"/>
                  </a:lnTo>
                  <a:lnTo>
                    <a:pt x="1635" y="842"/>
                  </a:lnTo>
                  <a:lnTo>
                    <a:pt x="1630" y="853"/>
                  </a:lnTo>
                  <a:lnTo>
                    <a:pt x="1623" y="865"/>
                  </a:lnTo>
                  <a:lnTo>
                    <a:pt x="1606" y="888"/>
                  </a:lnTo>
                  <a:lnTo>
                    <a:pt x="1606" y="888"/>
                  </a:lnTo>
                  <a:lnTo>
                    <a:pt x="1588" y="914"/>
                  </a:lnTo>
                  <a:lnTo>
                    <a:pt x="1567" y="942"/>
                  </a:lnTo>
                  <a:lnTo>
                    <a:pt x="1558" y="958"/>
                  </a:lnTo>
                  <a:lnTo>
                    <a:pt x="1549" y="974"/>
                  </a:lnTo>
                  <a:lnTo>
                    <a:pt x="1541" y="991"/>
                  </a:lnTo>
                  <a:lnTo>
                    <a:pt x="1534" y="1009"/>
                  </a:lnTo>
                  <a:lnTo>
                    <a:pt x="1534" y="1009"/>
                  </a:lnTo>
                  <a:lnTo>
                    <a:pt x="1528" y="1029"/>
                  </a:lnTo>
                  <a:lnTo>
                    <a:pt x="1525" y="1047"/>
                  </a:lnTo>
                  <a:lnTo>
                    <a:pt x="1523" y="1066"/>
                  </a:lnTo>
                  <a:lnTo>
                    <a:pt x="1522" y="1084"/>
                  </a:lnTo>
                  <a:lnTo>
                    <a:pt x="1521" y="1119"/>
                  </a:lnTo>
                  <a:lnTo>
                    <a:pt x="1521" y="1152"/>
                  </a:lnTo>
                  <a:lnTo>
                    <a:pt x="1521" y="1152"/>
                  </a:lnTo>
                  <a:lnTo>
                    <a:pt x="1520" y="1181"/>
                  </a:lnTo>
                  <a:lnTo>
                    <a:pt x="1518" y="1194"/>
                  </a:lnTo>
                  <a:lnTo>
                    <a:pt x="1516" y="1206"/>
                  </a:lnTo>
                  <a:lnTo>
                    <a:pt x="1514" y="1216"/>
                  </a:lnTo>
                  <a:lnTo>
                    <a:pt x="1512" y="1226"/>
                  </a:lnTo>
                  <a:lnTo>
                    <a:pt x="1509" y="1233"/>
                  </a:lnTo>
                  <a:lnTo>
                    <a:pt x="1504" y="1239"/>
                  </a:lnTo>
                  <a:lnTo>
                    <a:pt x="1504" y="1239"/>
                  </a:lnTo>
                  <a:lnTo>
                    <a:pt x="1500" y="1244"/>
                  </a:lnTo>
                  <a:lnTo>
                    <a:pt x="1494" y="1250"/>
                  </a:lnTo>
                  <a:lnTo>
                    <a:pt x="1486" y="1256"/>
                  </a:lnTo>
                  <a:lnTo>
                    <a:pt x="1476" y="1261"/>
                  </a:lnTo>
                  <a:lnTo>
                    <a:pt x="1466" y="1267"/>
                  </a:lnTo>
                  <a:lnTo>
                    <a:pt x="1454" y="1271"/>
                  </a:lnTo>
                  <a:lnTo>
                    <a:pt x="1427" y="1282"/>
                  </a:lnTo>
                  <a:lnTo>
                    <a:pt x="1427" y="1282"/>
                  </a:lnTo>
                  <a:lnTo>
                    <a:pt x="1395" y="1291"/>
                  </a:lnTo>
                  <a:lnTo>
                    <a:pt x="1362" y="1303"/>
                  </a:lnTo>
                  <a:lnTo>
                    <a:pt x="1346" y="1310"/>
                  </a:lnTo>
                  <a:lnTo>
                    <a:pt x="1328" y="1317"/>
                  </a:lnTo>
                  <a:lnTo>
                    <a:pt x="1312" y="1327"/>
                  </a:lnTo>
                  <a:lnTo>
                    <a:pt x="1295" y="1337"/>
                  </a:lnTo>
                  <a:lnTo>
                    <a:pt x="1295" y="1337"/>
                  </a:lnTo>
                  <a:lnTo>
                    <a:pt x="1280" y="1350"/>
                  </a:lnTo>
                  <a:lnTo>
                    <a:pt x="1266" y="1363"/>
                  </a:lnTo>
                  <a:lnTo>
                    <a:pt x="1254" y="1377"/>
                  </a:lnTo>
                  <a:lnTo>
                    <a:pt x="1242" y="1391"/>
                  </a:lnTo>
                  <a:lnTo>
                    <a:pt x="1221" y="1418"/>
                  </a:lnTo>
                  <a:lnTo>
                    <a:pt x="1202" y="1445"/>
                  </a:lnTo>
                  <a:lnTo>
                    <a:pt x="1202" y="1445"/>
                  </a:lnTo>
                  <a:lnTo>
                    <a:pt x="1183" y="1468"/>
                  </a:lnTo>
                  <a:lnTo>
                    <a:pt x="1175" y="1477"/>
                  </a:lnTo>
                  <a:lnTo>
                    <a:pt x="1167" y="1486"/>
                  </a:lnTo>
                  <a:lnTo>
                    <a:pt x="1159" y="1494"/>
                  </a:lnTo>
                  <a:lnTo>
                    <a:pt x="1151" y="1499"/>
                  </a:lnTo>
                  <a:lnTo>
                    <a:pt x="1143" y="1503"/>
                  </a:lnTo>
                  <a:lnTo>
                    <a:pt x="1137" y="1505"/>
                  </a:lnTo>
                  <a:lnTo>
                    <a:pt x="1137" y="1505"/>
                  </a:lnTo>
                  <a:lnTo>
                    <a:pt x="1128" y="1508"/>
                  </a:lnTo>
                  <a:lnTo>
                    <a:pt x="1118" y="1509"/>
                  </a:lnTo>
                  <a:lnTo>
                    <a:pt x="1118" y="1509"/>
                  </a:lnTo>
                  <a:lnTo>
                    <a:pt x="1107" y="1509"/>
                  </a:lnTo>
                  <a:lnTo>
                    <a:pt x="1096" y="1507"/>
                  </a:lnTo>
                  <a:lnTo>
                    <a:pt x="1083" y="1503"/>
                  </a:lnTo>
                  <a:lnTo>
                    <a:pt x="1069" y="1500"/>
                  </a:lnTo>
                  <a:lnTo>
                    <a:pt x="1016" y="1594"/>
                  </a:lnTo>
                  <a:lnTo>
                    <a:pt x="1016" y="1594"/>
                  </a:lnTo>
                  <a:lnTo>
                    <a:pt x="1040" y="1601"/>
                  </a:lnTo>
                  <a:lnTo>
                    <a:pt x="1065" y="1606"/>
                  </a:lnTo>
                  <a:lnTo>
                    <a:pt x="1090" y="1611"/>
                  </a:lnTo>
                  <a:lnTo>
                    <a:pt x="1105" y="1612"/>
                  </a:lnTo>
                  <a:lnTo>
                    <a:pt x="1118" y="1614"/>
                  </a:lnTo>
                  <a:lnTo>
                    <a:pt x="1118" y="1614"/>
                  </a:lnTo>
                  <a:lnTo>
                    <a:pt x="1130" y="1612"/>
                  </a:lnTo>
                  <a:lnTo>
                    <a:pt x="1142" y="1611"/>
                  </a:lnTo>
                  <a:lnTo>
                    <a:pt x="1155" y="1609"/>
                  </a:lnTo>
                  <a:lnTo>
                    <a:pt x="1168" y="1606"/>
                  </a:lnTo>
                  <a:lnTo>
                    <a:pt x="1168" y="1606"/>
                  </a:lnTo>
                  <a:lnTo>
                    <a:pt x="1179" y="1602"/>
                  </a:lnTo>
                  <a:lnTo>
                    <a:pt x="1189" y="1597"/>
                  </a:lnTo>
                  <a:lnTo>
                    <a:pt x="1207" y="1587"/>
                  </a:lnTo>
                  <a:lnTo>
                    <a:pt x="1225" y="1576"/>
                  </a:lnTo>
                  <a:lnTo>
                    <a:pt x="1239" y="1563"/>
                  </a:lnTo>
                  <a:lnTo>
                    <a:pt x="1253" y="1549"/>
                  </a:lnTo>
                  <a:lnTo>
                    <a:pt x="1264" y="1535"/>
                  </a:lnTo>
                  <a:lnTo>
                    <a:pt x="1286" y="1507"/>
                  </a:lnTo>
                  <a:lnTo>
                    <a:pt x="1286" y="1507"/>
                  </a:lnTo>
                  <a:lnTo>
                    <a:pt x="1308" y="1477"/>
                  </a:lnTo>
                  <a:lnTo>
                    <a:pt x="1602" y="2005"/>
                  </a:lnTo>
                  <a:lnTo>
                    <a:pt x="1365" y="1933"/>
                  </a:lnTo>
                  <a:lnTo>
                    <a:pt x="1299" y="2175"/>
                  </a:lnTo>
                  <a:lnTo>
                    <a:pt x="994" y="1632"/>
                  </a:lnTo>
                  <a:lnTo>
                    <a:pt x="935" y="1739"/>
                  </a:lnTo>
                  <a:lnTo>
                    <a:pt x="1333" y="2450"/>
                  </a:lnTo>
                  <a:lnTo>
                    <a:pt x="1366" y="2327"/>
                  </a:lnTo>
                  <a:lnTo>
                    <a:pt x="1437" y="2064"/>
                  </a:lnTo>
                  <a:lnTo>
                    <a:pt x="1820" y="2180"/>
                  </a:lnTo>
                  <a:lnTo>
                    <a:pt x="1387" y="1406"/>
                  </a:lnTo>
                  <a:close/>
                  <a:moveTo>
                    <a:pt x="806" y="1646"/>
                  </a:moveTo>
                  <a:lnTo>
                    <a:pt x="521" y="2157"/>
                  </a:lnTo>
                  <a:lnTo>
                    <a:pt x="454" y="1914"/>
                  </a:lnTo>
                  <a:lnTo>
                    <a:pt x="217" y="1985"/>
                  </a:lnTo>
                  <a:lnTo>
                    <a:pt x="399" y="1661"/>
                  </a:lnTo>
                  <a:lnTo>
                    <a:pt x="806" y="1646"/>
                  </a:lnTo>
                  <a:close/>
                  <a:moveTo>
                    <a:pt x="1458" y="806"/>
                  </a:moveTo>
                  <a:lnTo>
                    <a:pt x="1458" y="806"/>
                  </a:lnTo>
                  <a:lnTo>
                    <a:pt x="1458" y="778"/>
                  </a:lnTo>
                  <a:lnTo>
                    <a:pt x="1456" y="750"/>
                  </a:lnTo>
                  <a:lnTo>
                    <a:pt x="1451" y="723"/>
                  </a:lnTo>
                  <a:lnTo>
                    <a:pt x="1447" y="696"/>
                  </a:lnTo>
                  <a:lnTo>
                    <a:pt x="1441" y="669"/>
                  </a:lnTo>
                  <a:lnTo>
                    <a:pt x="1433" y="643"/>
                  </a:lnTo>
                  <a:lnTo>
                    <a:pt x="1424" y="617"/>
                  </a:lnTo>
                  <a:lnTo>
                    <a:pt x="1415" y="592"/>
                  </a:lnTo>
                  <a:lnTo>
                    <a:pt x="1404" y="568"/>
                  </a:lnTo>
                  <a:lnTo>
                    <a:pt x="1392" y="545"/>
                  </a:lnTo>
                  <a:lnTo>
                    <a:pt x="1379" y="522"/>
                  </a:lnTo>
                  <a:lnTo>
                    <a:pt x="1364" y="499"/>
                  </a:lnTo>
                  <a:lnTo>
                    <a:pt x="1349" y="478"/>
                  </a:lnTo>
                  <a:lnTo>
                    <a:pt x="1333" y="457"/>
                  </a:lnTo>
                  <a:lnTo>
                    <a:pt x="1315" y="438"/>
                  </a:lnTo>
                  <a:lnTo>
                    <a:pt x="1297" y="418"/>
                  </a:lnTo>
                  <a:lnTo>
                    <a:pt x="1279" y="400"/>
                  </a:lnTo>
                  <a:lnTo>
                    <a:pt x="1258" y="383"/>
                  </a:lnTo>
                  <a:lnTo>
                    <a:pt x="1237" y="366"/>
                  </a:lnTo>
                  <a:lnTo>
                    <a:pt x="1216" y="351"/>
                  </a:lnTo>
                  <a:lnTo>
                    <a:pt x="1194" y="337"/>
                  </a:lnTo>
                  <a:lnTo>
                    <a:pt x="1170" y="324"/>
                  </a:lnTo>
                  <a:lnTo>
                    <a:pt x="1148" y="311"/>
                  </a:lnTo>
                  <a:lnTo>
                    <a:pt x="1123" y="300"/>
                  </a:lnTo>
                  <a:lnTo>
                    <a:pt x="1098" y="291"/>
                  </a:lnTo>
                  <a:lnTo>
                    <a:pt x="1072" y="282"/>
                  </a:lnTo>
                  <a:lnTo>
                    <a:pt x="1046" y="275"/>
                  </a:lnTo>
                  <a:lnTo>
                    <a:pt x="1020" y="269"/>
                  </a:lnTo>
                  <a:lnTo>
                    <a:pt x="993" y="264"/>
                  </a:lnTo>
                  <a:lnTo>
                    <a:pt x="965" y="260"/>
                  </a:lnTo>
                  <a:lnTo>
                    <a:pt x="938" y="258"/>
                  </a:lnTo>
                  <a:lnTo>
                    <a:pt x="909" y="257"/>
                  </a:lnTo>
                  <a:lnTo>
                    <a:pt x="909" y="257"/>
                  </a:lnTo>
                  <a:lnTo>
                    <a:pt x="881" y="258"/>
                  </a:lnTo>
                  <a:lnTo>
                    <a:pt x="853" y="260"/>
                  </a:lnTo>
                  <a:lnTo>
                    <a:pt x="826" y="264"/>
                  </a:lnTo>
                  <a:lnTo>
                    <a:pt x="799" y="269"/>
                  </a:lnTo>
                  <a:lnTo>
                    <a:pt x="772" y="275"/>
                  </a:lnTo>
                  <a:lnTo>
                    <a:pt x="746" y="282"/>
                  </a:lnTo>
                  <a:lnTo>
                    <a:pt x="721" y="291"/>
                  </a:lnTo>
                  <a:lnTo>
                    <a:pt x="696" y="300"/>
                  </a:lnTo>
                  <a:lnTo>
                    <a:pt x="671" y="311"/>
                  </a:lnTo>
                  <a:lnTo>
                    <a:pt x="647" y="324"/>
                  </a:lnTo>
                  <a:lnTo>
                    <a:pt x="625" y="337"/>
                  </a:lnTo>
                  <a:lnTo>
                    <a:pt x="602" y="351"/>
                  </a:lnTo>
                  <a:lnTo>
                    <a:pt x="581" y="366"/>
                  </a:lnTo>
                  <a:lnTo>
                    <a:pt x="560" y="383"/>
                  </a:lnTo>
                  <a:lnTo>
                    <a:pt x="540" y="400"/>
                  </a:lnTo>
                  <a:lnTo>
                    <a:pt x="521" y="418"/>
                  </a:lnTo>
                  <a:lnTo>
                    <a:pt x="503" y="438"/>
                  </a:lnTo>
                  <a:lnTo>
                    <a:pt x="486" y="457"/>
                  </a:lnTo>
                  <a:lnTo>
                    <a:pt x="469" y="478"/>
                  </a:lnTo>
                  <a:lnTo>
                    <a:pt x="454" y="499"/>
                  </a:lnTo>
                  <a:lnTo>
                    <a:pt x="440" y="522"/>
                  </a:lnTo>
                  <a:lnTo>
                    <a:pt x="427" y="545"/>
                  </a:lnTo>
                  <a:lnTo>
                    <a:pt x="415" y="568"/>
                  </a:lnTo>
                  <a:lnTo>
                    <a:pt x="403" y="592"/>
                  </a:lnTo>
                  <a:lnTo>
                    <a:pt x="393" y="617"/>
                  </a:lnTo>
                  <a:lnTo>
                    <a:pt x="385" y="643"/>
                  </a:lnTo>
                  <a:lnTo>
                    <a:pt x="378" y="669"/>
                  </a:lnTo>
                  <a:lnTo>
                    <a:pt x="372" y="696"/>
                  </a:lnTo>
                  <a:lnTo>
                    <a:pt x="366" y="723"/>
                  </a:lnTo>
                  <a:lnTo>
                    <a:pt x="363" y="750"/>
                  </a:lnTo>
                  <a:lnTo>
                    <a:pt x="361" y="778"/>
                  </a:lnTo>
                  <a:lnTo>
                    <a:pt x="361" y="806"/>
                  </a:lnTo>
                  <a:lnTo>
                    <a:pt x="361" y="806"/>
                  </a:lnTo>
                  <a:lnTo>
                    <a:pt x="361" y="834"/>
                  </a:lnTo>
                  <a:lnTo>
                    <a:pt x="363" y="862"/>
                  </a:lnTo>
                  <a:lnTo>
                    <a:pt x="366" y="889"/>
                  </a:lnTo>
                  <a:lnTo>
                    <a:pt x="372" y="916"/>
                  </a:lnTo>
                  <a:lnTo>
                    <a:pt x="378" y="943"/>
                  </a:lnTo>
                  <a:lnTo>
                    <a:pt x="385" y="969"/>
                  </a:lnTo>
                  <a:lnTo>
                    <a:pt x="393" y="995"/>
                  </a:lnTo>
                  <a:lnTo>
                    <a:pt x="403" y="1020"/>
                  </a:lnTo>
                  <a:lnTo>
                    <a:pt x="415" y="1044"/>
                  </a:lnTo>
                  <a:lnTo>
                    <a:pt x="427" y="1068"/>
                  </a:lnTo>
                  <a:lnTo>
                    <a:pt x="440" y="1090"/>
                  </a:lnTo>
                  <a:lnTo>
                    <a:pt x="454" y="1113"/>
                  </a:lnTo>
                  <a:lnTo>
                    <a:pt x="469" y="1135"/>
                  </a:lnTo>
                  <a:lnTo>
                    <a:pt x="486" y="1155"/>
                  </a:lnTo>
                  <a:lnTo>
                    <a:pt x="503" y="1176"/>
                  </a:lnTo>
                  <a:lnTo>
                    <a:pt x="521" y="1194"/>
                  </a:lnTo>
                  <a:lnTo>
                    <a:pt x="540" y="1213"/>
                  </a:lnTo>
                  <a:lnTo>
                    <a:pt x="560" y="1230"/>
                  </a:lnTo>
                  <a:lnTo>
                    <a:pt x="581" y="1246"/>
                  </a:lnTo>
                  <a:lnTo>
                    <a:pt x="602" y="1261"/>
                  </a:lnTo>
                  <a:lnTo>
                    <a:pt x="625" y="1275"/>
                  </a:lnTo>
                  <a:lnTo>
                    <a:pt x="647" y="1289"/>
                  </a:lnTo>
                  <a:lnTo>
                    <a:pt x="671" y="1301"/>
                  </a:lnTo>
                  <a:lnTo>
                    <a:pt x="696" y="1312"/>
                  </a:lnTo>
                  <a:lnTo>
                    <a:pt x="721" y="1322"/>
                  </a:lnTo>
                  <a:lnTo>
                    <a:pt x="746" y="1330"/>
                  </a:lnTo>
                  <a:lnTo>
                    <a:pt x="772" y="1338"/>
                  </a:lnTo>
                  <a:lnTo>
                    <a:pt x="799" y="1344"/>
                  </a:lnTo>
                  <a:lnTo>
                    <a:pt x="826" y="1349"/>
                  </a:lnTo>
                  <a:lnTo>
                    <a:pt x="853" y="1352"/>
                  </a:lnTo>
                  <a:lnTo>
                    <a:pt x="881" y="1354"/>
                  </a:lnTo>
                  <a:lnTo>
                    <a:pt x="909" y="1355"/>
                  </a:lnTo>
                  <a:lnTo>
                    <a:pt x="909" y="1355"/>
                  </a:lnTo>
                  <a:lnTo>
                    <a:pt x="938" y="1354"/>
                  </a:lnTo>
                  <a:lnTo>
                    <a:pt x="965" y="1352"/>
                  </a:lnTo>
                  <a:lnTo>
                    <a:pt x="993" y="1349"/>
                  </a:lnTo>
                  <a:lnTo>
                    <a:pt x="1020" y="1344"/>
                  </a:lnTo>
                  <a:lnTo>
                    <a:pt x="1046" y="1338"/>
                  </a:lnTo>
                  <a:lnTo>
                    <a:pt x="1072" y="1330"/>
                  </a:lnTo>
                  <a:lnTo>
                    <a:pt x="1098" y="1322"/>
                  </a:lnTo>
                  <a:lnTo>
                    <a:pt x="1123" y="1312"/>
                  </a:lnTo>
                  <a:lnTo>
                    <a:pt x="1148" y="1301"/>
                  </a:lnTo>
                  <a:lnTo>
                    <a:pt x="1170" y="1289"/>
                  </a:lnTo>
                  <a:lnTo>
                    <a:pt x="1194" y="1275"/>
                  </a:lnTo>
                  <a:lnTo>
                    <a:pt x="1216" y="1261"/>
                  </a:lnTo>
                  <a:lnTo>
                    <a:pt x="1237" y="1246"/>
                  </a:lnTo>
                  <a:lnTo>
                    <a:pt x="1258" y="1230"/>
                  </a:lnTo>
                  <a:lnTo>
                    <a:pt x="1279" y="1213"/>
                  </a:lnTo>
                  <a:lnTo>
                    <a:pt x="1297" y="1194"/>
                  </a:lnTo>
                  <a:lnTo>
                    <a:pt x="1315" y="1176"/>
                  </a:lnTo>
                  <a:lnTo>
                    <a:pt x="1333" y="1155"/>
                  </a:lnTo>
                  <a:lnTo>
                    <a:pt x="1349" y="1135"/>
                  </a:lnTo>
                  <a:lnTo>
                    <a:pt x="1364" y="1113"/>
                  </a:lnTo>
                  <a:lnTo>
                    <a:pt x="1379" y="1090"/>
                  </a:lnTo>
                  <a:lnTo>
                    <a:pt x="1392" y="1068"/>
                  </a:lnTo>
                  <a:lnTo>
                    <a:pt x="1404" y="1044"/>
                  </a:lnTo>
                  <a:lnTo>
                    <a:pt x="1415" y="1020"/>
                  </a:lnTo>
                  <a:lnTo>
                    <a:pt x="1424" y="995"/>
                  </a:lnTo>
                  <a:lnTo>
                    <a:pt x="1433" y="969"/>
                  </a:lnTo>
                  <a:lnTo>
                    <a:pt x="1441" y="943"/>
                  </a:lnTo>
                  <a:lnTo>
                    <a:pt x="1447" y="916"/>
                  </a:lnTo>
                  <a:lnTo>
                    <a:pt x="1451" y="889"/>
                  </a:lnTo>
                  <a:lnTo>
                    <a:pt x="1456" y="862"/>
                  </a:lnTo>
                  <a:lnTo>
                    <a:pt x="1458" y="834"/>
                  </a:lnTo>
                  <a:lnTo>
                    <a:pt x="1458" y="806"/>
                  </a:lnTo>
                  <a:close/>
                  <a:moveTo>
                    <a:pt x="909" y="1303"/>
                  </a:moveTo>
                  <a:lnTo>
                    <a:pt x="909" y="1303"/>
                  </a:lnTo>
                  <a:lnTo>
                    <a:pt x="884" y="1302"/>
                  </a:lnTo>
                  <a:lnTo>
                    <a:pt x="858" y="1300"/>
                  </a:lnTo>
                  <a:lnTo>
                    <a:pt x="833" y="1297"/>
                  </a:lnTo>
                  <a:lnTo>
                    <a:pt x="809" y="1293"/>
                  </a:lnTo>
                  <a:lnTo>
                    <a:pt x="786" y="1287"/>
                  </a:lnTo>
                  <a:lnTo>
                    <a:pt x="762" y="1281"/>
                  </a:lnTo>
                  <a:lnTo>
                    <a:pt x="738" y="1272"/>
                  </a:lnTo>
                  <a:lnTo>
                    <a:pt x="717" y="1263"/>
                  </a:lnTo>
                  <a:lnTo>
                    <a:pt x="694" y="1254"/>
                  </a:lnTo>
                  <a:lnTo>
                    <a:pt x="672" y="1243"/>
                  </a:lnTo>
                  <a:lnTo>
                    <a:pt x="652" y="1231"/>
                  </a:lnTo>
                  <a:lnTo>
                    <a:pt x="632" y="1218"/>
                  </a:lnTo>
                  <a:lnTo>
                    <a:pt x="613" y="1204"/>
                  </a:lnTo>
                  <a:lnTo>
                    <a:pt x="593" y="1189"/>
                  </a:lnTo>
                  <a:lnTo>
                    <a:pt x="576" y="1174"/>
                  </a:lnTo>
                  <a:lnTo>
                    <a:pt x="559" y="1157"/>
                  </a:lnTo>
                  <a:lnTo>
                    <a:pt x="541" y="1140"/>
                  </a:lnTo>
                  <a:lnTo>
                    <a:pt x="526" y="1122"/>
                  </a:lnTo>
                  <a:lnTo>
                    <a:pt x="511" y="1103"/>
                  </a:lnTo>
                  <a:lnTo>
                    <a:pt x="498" y="1084"/>
                  </a:lnTo>
                  <a:lnTo>
                    <a:pt x="485" y="1063"/>
                  </a:lnTo>
                  <a:lnTo>
                    <a:pt x="473" y="1043"/>
                  </a:lnTo>
                  <a:lnTo>
                    <a:pt x="461" y="1021"/>
                  </a:lnTo>
                  <a:lnTo>
                    <a:pt x="452" y="1000"/>
                  </a:lnTo>
                  <a:lnTo>
                    <a:pt x="443" y="977"/>
                  </a:lnTo>
                  <a:lnTo>
                    <a:pt x="436" y="954"/>
                  </a:lnTo>
                  <a:lnTo>
                    <a:pt x="429" y="931"/>
                  </a:lnTo>
                  <a:lnTo>
                    <a:pt x="423" y="907"/>
                  </a:lnTo>
                  <a:lnTo>
                    <a:pt x="418" y="882"/>
                  </a:lnTo>
                  <a:lnTo>
                    <a:pt x="415" y="857"/>
                  </a:lnTo>
                  <a:lnTo>
                    <a:pt x="414" y="832"/>
                  </a:lnTo>
                  <a:lnTo>
                    <a:pt x="413" y="806"/>
                  </a:lnTo>
                  <a:lnTo>
                    <a:pt x="413" y="806"/>
                  </a:lnTo>
                  <a:lnTo>
                    <a:pt x="414" y="780"/>
                  </a:lnTo>
                  <a:lnTo>
                    <a:pt x="415" y="755"/>
                  </a:lnTo>
                  <a:lnTo>
                    <a:pt x="418" y="731"/>
                  </a:lnTo>
                  <a:lnTo>
                    <a:pt x="423" y="707"/>
                  </a:lnTo>
                  <a:lnTo>
                    <a:pt x="429" y="682"/>
                  </a:lnTo>
                  <a:lnTo>
                    <a:pt x="436" y="659"/>
                  </a:lnTo>
                  <a:lnTo>
                    <a:pt x="443" y="635"/>
                  </a:lnTo>
                  <a:lnTo>
                    <a:pt x="452" y="613"/>
                  </a:lnTo>
                  <a:lnTo>
                    <a:pt x="461" y="591"/>
                  </a:lnTo>
                  <a:lnTo>
                    <a:pt x="473" y="570"/>
                  </a:lnTo>
                  <a:lnTo>
                    <a:pt x="485" y="549"/>
                  </a:lnTo>
                  <a:lnTo>
                    <a:pt x="498" y="528"/>
                  </a:lnTo>
                  <a:lnTo>
                    <a:pt x="511" y="509"/>
                  </a:lnTo>
                  <a:lnTo>
                    <a:pt x="526" y="491"/>
                  </a:lnTo>
                  <a:lnTo>
                    <a:pt x="541" y="472"/>
                  </a:lnTo>
                  <a:lnTo>
                    <a:pt x="559" y="455"/>
                  </a:lnTo>
                  <a:lnTo>
                    <a:pt x="576" y="439"/>
                  </a:lnTo>
                  <a:lnTo>
                    <a:pt x="593" y="424"/>
                  </a:lnTo>
                  <a:lnTo>
                    <a:pt x="613" y="409"/>
                  </a:lnTo>
                  <a:lnTo>
                    <a:pt x="632" y="394"/>
                  </a:lnTo>
                  <a:lnTo>
                    <a:pt x="652" y="381"/>
                  </a:lnTo>
                  <a:lnTo>
                    <a:pt x="672" y="370"/>
                  </a:lnTo>
                  <a:lnTo>
                    <a:pt x="694" y="359"/>
                  </a:lnTo>
                  <a:lnTo>
                    <a:pt x="717" y="349"/>
                  </a:lnTo>
                  <a:lnTo>
                    <a:pt x="738" y="340"/>
                  </a:lnTo>
                  <a:lnTo>
                    <a:pt x="762" y="332"/>
                  </a:lnTo>
                  <a:lnTo>
                    <a:pt x="786" y="325"/>
                  </a:lnTo>
                  <a:lnTo>
                    <a:pt x="809" y="320"/>
                  </a:lnTo>
                  <a:lnTo>
                    <a:pt x="833" y="316"/>
                  </a:lnTo>
                  <a:lnTo>
                    <a:pt x="858" y="312"/>
                  </a:lnTo>
                  <a:lnTo>
                    <a:pt x="884" y="310"/>
                  </a:lnTo>
                  <a:lnTo>
                    <a:pt x="909" y="310"/>
                  </a:lnTo>
                  <a:lnTo>
                    <a:pt x="909" y="310"/>
                  </a:lnTo>
                  <a:lnTo>
                    <a:pt x="935" y="310"/>
                  </a:lnTo>
                  <a:lnTo>
                    <a:pt x="960" y="312"/>
                  </a:lnTo>
                  <a:lnTo>
                    <a:pt x="985" y="316"/>
                  </a:lnTo>
                  <a:lnTo>
                    <a:pt x="1009" y="320"/>
                  </a:lnTo>
                  <a:lnTo>
                    <a:pt x="1033" y="325"/>
                  </a:lnTo>
                  <a:lnTo>
                    <a:pt x="1057" y="332"/>
                  </a:lnTo>
                  <a:lnTo>
                    <a:pt x="1080" y="340"/>
                  </a:lnTo>
                  <a:lnTo>
                    <a:pt x="1102" y="349"/>
                  </a:lnTo>
                  <a:lnTo>
                    <a:pt x="1124" y="359"/>
                  </a:lnTo>
                  <a:lnTo>
                    <a:pt x="1146" y="370"/>
                  </a:lnTo>
                  <a:lnTo>
                    <a:pt x="1166" y="381"/>
                  </a:lnTo>
                  <a:lnTo>
                    <a:pt x="1187" y="394"/>
                  </a:lnTo>
                  <a:lnTo>
                    <a:pt x="1206" y="409"/>
                  </a:lnTo>
                  <a:lnTo>
                    <a:pt x="1225" y="424"/>
                  </a:lnTo>
                  <a:lnTo>
                    <a:pt x="1243" y="439"/>
                  </a:lnTo>
                  <a:lnTo>
                    <a:pt x="1260" y="455"/>
                  </a:lnTo>
                  <a:lnTo>
                    <a:pt x="1276" y="472"/>
                  </a:lnTo>
                  <a:lnTo>
                    <a:pt x="1293" y="491"/>
                  </a:lnTo>
                  <a:lnTo>
                    <a:pt x="1307" y="509"/>
                  </a:lnTo>
                  <a:lnTo>
                    <a:pt x="1321" y="528"/>
                  </a:lnTo>
                  <a:lnTo>
                    <a:pt x="1334" y="549"/>
                  </a:lnTo>
                  <a:lnTo>
                    <a:pt x="1346" y="570"/>
                  </a:lnTo>
                  <a:lnTo>
                    <a:pt x="1356" y="591"/>
                  </a:lnTo>
                  <a:lnTo>
                    <a:pt x="1366" y="613"/>
                  </a:lnTo>
                  <a:lnTo>
                    <a:pt x="1376" y="635"/>
                  </a:lnTo>
                  <a:lnTo>
                    <a:pt x="1383" y="659"/>
                  </a:lnTo>
                  <a:lnTo>
                    <a:pt x="1390" y="682"/>
                  </a:lnTo>
                  <a:lnTo>
                    <a:pt x="1395" y="707"/>
                  </a:lnTo>
                  <a:lnTo>
                    <a:pt x="1400" y="731"/>
                  </a:lnTo>
                  <a:lnTo>
                    <a:pt x="1403" y="755"/>
                  </a:lnTo>
                  <a:lnTo>
                    <a:pt x="1405" y="780"/>
                  </a:lnTo>
                  <a:lnTo>
                    <a:pt x="1406" y="806"/>
                  </a:lnTo>
                  <a:lnTo>
                    <a:pt x="1406" y="806"/>
                  </a:lnTo>
                  <a:lnTo>
                    <a:pt x="1405" y="832"/>
                  </a:lnTo>
                  <a:lnTo>
                    <a:pt x="1403" y="857"/>
                  </a:lnTo>
                  <a:lnTo>
                    <a:pt x="1400" y="882"/>
                  </a:lnTo>
                  <a:lnTo>
                    <a:pt x="1395" y="907"/>
                  </a:lnTo>
                  <a:lnTo>
                    <a:pt x="1390" y="931"/>
                  </a:lnTo>
                  <a:lnTo>
                    <a:pt x="1383" y="954"/>
                  </a:lnTo>
                  <a:lnTo>
                    <a:pt x="1376" y="977"/>
                  </a:lnTo>
                  <a:lnTo>
                    <a:pt x="1366" y="1000"/>
                  </a:lnTo>
                  <a:lnTo>
                    <a:pt x="1356" y="1021"/>
                  </a:lnTo>
                  <a:lnTo>
                    <a:pt x="1346" y="1043"/>
                  </a:lnTo>
                  <a:lnTo>
                    <a:pt x="1334" y="1063"/>
                  </a:lnTo>
                  <a:lnTo>
                    <a:pt x="1321" y="1084"/>
                  </a:lnTo>
                  <a:lnTo>
                    <a:pt x="1307" y="1103"/>
                  </a:lnTo>
                  <a:lnTo>
                    <a:pt x="1293" y="1122"/>
                  </a:lnTo>
                  <a:lnTo>
                    <a:pt x="1276" y="1140"/>
                  </a:lnTo>
                  <a:lnTo>
                    <a:pt x="1260" y="1157"/>
                  </a:lnTo>
                  <a:lnTo>
                    <a:pt x="1243" y="1174"/>
                  </a:lnTo>
                  <a:lnTo>
                    <a:pt x="1225" y="1189"/>
                  </a:lnTo>
                  <a:lnTo>
                    <a:pt x="1206" y="1204"/>
                  </a:lnTo>
                  <a:lnTo>
                    <a:pt x="1187" y="1218"/>
                  </a:lnTo>
                  <a:lnTo>
                    <a:pt x="1166" y="1231"/>
                  </a:lnTo>
                  <a:lnTo>
                    <a:pt x="1146" y="1243"/>
                  </a:lnTo>
                  <a:lnTo>
                    <a:pt x="1124" y="1254"/>
                  </a:lnTo>
                  <a:lnTo>
                    <a:pt x="1102" y="1263"/>
                  </a:lnTo>
                  <a:lnTo>
                    <a:pt x="1080" y="1272"/>
                  </a:lnTo>
                  <a:lnTo>
                    <a:pt x="1057" y="1281"/>
                  </a:lnTo>
                  <a:lnTo>
                    <a:pt x="1033" y="1287"/>
                  </a:lnTo>
                  <a:lnTo>
                    <a:pt x="1009" y="1293"/>
                  </a:lnTo>
                  <a:lnTo>
                    <a:pt x="985" y="1297"/>
                  </a:lnTo>
                  <a:lnTo>
                    <a:pt x="960" y="1300"/>
                  </a:lnTo>
                  <a:lnTo>
                    <a:pt x="935" y="1302"/>
                  </a:lnTo>
                  <a:lnTo>
                    <a:pt x="909" y="1303"/>
                  </a:lnTo>
                  <a:close/>
                </a:path>
              </a:pathLst>
            </a:custGeom>
            <a:solidFill>
              <a:schemeClr val="bg1"/>
            </a:solidFill>
            <a:ln>
              <a:noFill/>
            </a:ln>
          </p:spPr>
          <p:txBody>
            <a:bodyPr vert="horz" wrap="square" lIns="91440" tIns="45720" rIns="91440" bIns="45720" numCol="1" anchor="b" anchorCtr="0" compatLnSpc="1">
              <a:prstTxWarp prst="textNoShape">
                <a:avLst/>
              </a:prstTxWarp>
            </a:bodyPr>
            <a:lstStyle/>
            <a:p>
              <a:endParaRPr lang="de-DE" sz="900">
                <a:solidFill>
                  <a:srgbClr val="FFFFFF"/>
                </a:solidFill>
              </a:endParaRPr>
            </a:p>
          </p:txBody>
        </p:sp>
        <p:sp>
          <p:nvSpPr>
            <p:cNvPr id="32" name="Freeform 1562">
              <a:extLst>
                <a:ext uri="{FF2B5EF4-FFF2-40B4-BE49-F238E27FC236}">
                  <a16:creationId xmlns:a16="http://schemas.microsoft.com/office/drawing/2014/main" id="{2BFF44E4-D8F1-42EF-875C-79C5CB759BAC}"/>
                </a:ext>
              </a:extLst>
            </p:cNvPr>
            <p:cNvSpPr>
              <a:spLocks noChangeAspect="1"/>
            </p:cNvSpPr>
            <p:nvPr/>
          </p:nvSpPr>
          <p:spPr bwMode="auto">
            <a:xfrm>
              <a:off x="5630059" y="4774182"/>
              <a:ext cx="147849" cy="108948"/>
            </a:xfrm>
            <a:custGeom>
              <a:avLst/>
              <a:gdLst>
                <a:gd name="T0" fmla="*/ 75 w 149"/>
                <a:gd name="T1" fmla="*/ 0 h 142"/>
                <a:gd name="T2" fmla="*/ 99 w 149"/>
                <a:gd name="T3" fmla="*/ 48 h 142"/>
                <a:gd name="T4" fmla="*/ 149 w 149"/>
                <a:gd name="T5" fmla="*/ 55 h 142"/>
                <a:gd name="T6" fmla="*/ 113 w 149"/>
                <a:gd name="T7" fmla="*/ 90 h 142"/>
                <a:gd name="T8" fmla="*/ 120 w 149"/>
                <a:gd name="T9" fmla="*/ 142 h 142"/>
                <a:gd name="T10" fmla="*/ 75 w 149"/>
                <a:gd name="T11" fmla="*/ 119 h 142"/>
                <a:gd name="T12" fmla="*/ 28 w 149"/>
                <a:gd name="T13" fmla="*/ 142 h 142"/>
                <a:gd name="T14" fmla="*/ 38 w 149"/>
                <a:gd name="T15" fmla="*/ 90 h 142"/>
                <a:gd name="T16" fmla="*/ 0 w 149"/>
                <a:gd name="T17" fmla="*/ 55 h 142"/>
                <a:gd name="T18" fmla="*/ 52 w 149"/>
                <a:gd name="T19" fmla="*/ 48 h 142"/>
                <a:gd name="T20" fmla="*/ 75 w 149"/>
                <a:gd name="T21" fmla="*/ 0 h 142"/>
                <a:gd name="T22" fmla="*/ 75 w 14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2">
                  <a:moveTo>
                    <a:pt x="75" y="0"/>
                  </a:moveTo>
                  <a:lnTo>
                    <a:pt x="99" y="48"/>
                  </a:lnTo>
                  <a:lnTo>
                    <a:pt x="149" y="55"/>
                  </a:lnTo>
                  <a:lnTo>
                    <a:pt x="113" y="90"/>
                  </a:lnTo>
                  <a:lnTo>
                    <a:pt x="120" y="142"/>
                  </a:lnTo>
                  <a:lnTo>
                    <a:pt x="75" y="119"/>
                  </a:lnTo>
                  <a:lnTo>
                    <a:pt x="28" y="142"/>
                  </a:lnTo>
                  <a:lnTo>
                    <a:pt x="38" y="90"/>
                  </a:lnTo>
                  <a:lnTo>
                    <a:pt x="0" y="55"/>
                  </a:lnTo>
                  <a:lnTo>
                    <a:pt x="52" y="48"/>
                  </a:lnTo>
                  <a:lnTo>
                    <a:pt x="75" y="0"/>
                  </a:lnTo>
                  <a:lnTo>
                    <a:pt x="75" y="0"/>
                  </a:lnTo>
                  <a:close/>
                </a:path>
              </a:pathLst>
            </a:custGeom>
            <a:solidFill>
              <a:srgbClr val="E27959"/>
            </a:solidFill>
            <a:ln>
              <a:noFill/>
            </a:ln>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grpSp>
          <p:nvGrpSpPr>
            <p:cNvPr id="33" name="Group 32">
              <a:extLst>
                <a:ext uri="{FF2B5EF4-FFF2-40B4-BE49-F238E27FC236}">
                  <a16:creationId xmlns:a16="http://schemas.microsoft.com/office/drawing/2014/main" id="{FC813197-BFCB-4041-B668-82676306BCA9}"/>
                </a:ext>
              </a:extLst>
            </p:cNvPr>
            <p:cNvGrpSpPr>
              <a:grpSpLocks noChangeAspect="1"/>
            </p:cNvGrpSpPr>
            <p:nvPr/>
          </p:nvGrpSpPr>
          <p:grpSpPr>
            <a:xfrm>
              <a:off x="6552982" y="5964067"/>
              <a:ext cx="229740" cy="126990"/>
              <a:chOff x="1838326" y="271463"/>
              <a:chExt cx="384175" cy="274638"/>
            </a:xfrm>
            <a:solidFill>
              <a:schemeClr val="bg1"/>
            </a:solidFill>
          </p:grpSpPr>
          <p:sp>
            <p:nvSpPr>
              <p:cNvPr id="34" name="Freeform 202">
                <a:extLst>
                  <a:ext uri="{FF2B5EF4-FFF2-40B4-BE49-F238E27FC236}">
                    <a16:creationId xmlns:a16="http://schemas.microsoft.com/office/drawing/2014/main" id="{D4467252-BC69-4373-BE1E-EC51D7957CCA}"/>
                  </a:ext>
                </a:extLst>
              </p:cNvPr>
              <p:cNvSpPr>
                <a:spLocks/>
              </p:cNvSpPr>
              <p:nvPr/>
            </p:nvSpPr>
            <p:spPr bwMode="auto">
              <a:xfrm>
                <a:off x="2025650" y="500063"/>
                <a:ext cx="7937" cy="0"/>
              </a:xfrm>
              <a:custGeom>
                <a:avLst/>
                <a:gdLst>
                  <a:gd name="T0" fmla="*/ 0 w 3"/>
                  <a:gd name="T1" fmla="*/ 0 w 3"/>
                  <a:gd name="T2" fmla="*/ 0 w 3"/>
                  <a:gd name="T3" fmla="*/ 3 w 3"/>
                  <a:gd name="T4" fmla="*/ 3 w 3"/>
                  <a:gd name="T5" fmla="*/ 3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0" y="0"/>
                      <a:pt x="0" y="0"/>
                    </a:cubicBezTo>
                    <a:cubicBezTo>
                      <a:pt x="0" y="0"/>
                      <a:pt x="0" y="0"/>
                      <a:pt x="0" y="0"/>
                    </a:cubicBezTo>
                    <a:cubicBezTo>
                      <a:pt x="3" y="0"/>
                      <a:pt x="3" y="0"/>
                      <a:pt x="3" y="0"/>
                    </a:cubicBezTo>
                    <a:cubicBezTo>
                      <a:pt x="3" y="0"/>
                      <a:pt x="3" y="0"/>
                      <a:pt x="3" y="0"/>
                    </a:cubicBezTo>
                    <a:cubicBezTo>
                      <a:pt x="3" y="0"/>
                      <a:pt x="3" y="0"/>
                      <a:pt x="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35" name="Freeform 286">
                <a:extLst>
                  <a:ext uri="{FF2B5EF4-FFF2-40B4-BE49-F238E27FC236}">
                    <a16:creationId xmlns:a16="http://schemas.microsoft.com/office/drawing/2014/main" id="{E2D888D7-BCC5-4B17-81D2-C1B2ED44D827}"/>
                  </a:ext>
                </a:extLst>
              </p:cNvPr>
              <p:cNvSpPr>
                <a:spLocks/>
              </p:cNvSpPr>
              <p:nvPr/>
            </p:nvSpPr>
            <p:spPr bwMode="auto">
              <a:xfrm>
                <a:off x="1838326" y="303213"/>
                <a:ext cx="384175" cy="242888"/>
              </a:xfrm>
              <a:custGeom>
                <a:avLst/>
                <a:gdLst>
                  <a:gd name="T0" fmla="*/ 125 w 135"/>
                  <a:gd name="T1" fmla="*/ 0 h 85"/>
                  <a:gd name="T2" fmla="*/ 127 w 135"/>
                  <a:gd name="T3" fmla="*/ 4 h 85"/>
                  <a:gd name="T4" fmla="*/ 129 w 135"/>
                  <a:gd name="T5" fmla="*/ 4 h 85"/>
                  <a:gd name="T6" fmla="*/ 129 w 135"/>
                  <a:gd name="T7" fmla="*/ 79 h 85"/>
                  <a:gd name="T8" fmla="*/ 79 w 135"/>
                  <a:gd name="T9" fmla="*/ 76 h 85"/>
                  <a:gd name="T10" fmla="*/ 78 w 135"/>
                  <a:gd name="T11" fmla="*/ 76 h 85"/>
                  <a:gd name="T12" fmla="*/ 67 w 135"/>
                  <a:gd name="T13" fmla="*/ 79 h 85"/>
                  <a:gd name="T14" fmla="*/ 67 w 135"/>
                  <a:gd name="T15" fmla="*/ 79 h 85"/>
                  <a:gd name="T16" fmla="*/ 57 w 135"/>
                  <a:gd name="T17" fmla="*/ 76 h 85"/>
                  <a:gd name="T18" fmla="*/ 56 w 135"/>
                  <a:gd name="T19" fmla="*/ 76 h 85"/>
                  <a:gd name="T20" fmla="*/ 6 w 135"/>
                  <a:gd name="T21" fmla="*/ 79 h 85"/>
                  <a:gd name="T22" fmla="*/ 6 w 135"/>
                  <a:gd name="T23" fmla="*/ 4 h 85"/>
                  <a:gd name="T24" fmla="*/ 8 w 135"/>
                  <a:gd name="T25" fmla="*/ 4 h 85"/>
                  <a:gd name="T26" fmla="*/ 10 w 135"/>
                  <a:gd name="T27" fmla="*/ 0 h 85"/>
                  <a:gd name="T28" fmla="*/ 0 w 135"/>
                  <a:gd name="T29" fmla="*/ 0 h 85"/>
                  <a:gd name="T30" fmla="*/ 0 w 135"/>
                  <a:gd name="T31" fmla="*/ 85 h 85"/>
                  <a:gd name="T32" fmla="*/ 55 w 135"/>
                  <a:gd name="T33" fmla="*/ 81 h 85"/>
                  <a:gd name="T34" fmla="*/ 57 w 135"/>
                  <a:gd name="T35" fmla="*/ 81 h 85"/>
                  <a:gd name="T36" fmla="*/ 67 w 135"/>
                  <a:gd name="T37" fmla="*/ 85 h 85"/>
                  <a:gd name="T38" fmla="*/ 67 w 135"/>
                  <a:gd name="T39" fmla="*/ 85 h 85"/>
                  <a:gd name="T40" fmla="*/ 78 w 135"/>
                  <a:gd name="T41" fmla="*/ 81 h 85"/>
                  <a:gd name="T42" fmla="*/ 80 w 135"/>
                  <a:gd name="T43" fmla="*/ 81 h 85"/>
                  <a:gd name="T44" fmla="*/ 135 w 135"/>
                  <a:gd name="T45" fmla="*/ 85 h 85"/>
                  <a:gd name="T46" fmla="*/ 135 w 135"/>
                  <a:gd name="T47" fmla="*/ 0 h 85"/>
                  <a:gd name="T48" fmla="*/ 125 w 135"/>
                  <a:gd name="T4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85">
                    <a:moveTo>
                      <a:pt x="125" y="0"/>
                    </a:moveTo>
                    <a:cubicBezTo>
                      <a:pt x="127" y="4"/>
                      <a:pt x="127" y="4"/>
                      <a:pt x="127" y="4"/>
                    </a:cubicBezTo>
                    <a:cubicBezTo>
                      <a:pt x="129" y="4"/>
                      <a:pt x="129" y="4"/>
                      <a:pt x="129" y="4"/>
                    </a:cubicBezTo>
                    <a:cubicBezTo>
                      <a:pt x="129" y="79"/>
                      <a:pt x="129" y="79"/>
                      <a:pt x="129" y="79"/>
                    </a:cubicBezTo>
                    <a:cubicBezTo>
                      <a:pt x="79" y="76"/>
                      <a:pt x="79" y="76"/>
                      <a:pt x="79" y="76"/>
                    </a:cubicBezTo>
                    <a:cubicBezTo>
                      <a:pt x="78" y="76"/>
                      <a:pt x="78" y="76"/>
                      <a:pt x="78" y="76"/>
                    </a:cubicBezTo>
                    <a:cubicBezTo>
                      <a:pt x="78" y="77"/>
                      <a:pt x="75" y="79"/>
                      <a:pt x="67" y="79"/>
                    </a:cubicBezTo>
                    <a:cubicBezTo>
                      <a:pt x="67" y="79"/>
                      <a:pt x="67" y="79"/>
                      <a:pt x="67" y="79"/>
                    </a:cubicBezTo>
                    <a:cubicBezTo>
                      <a:pt x="59" y="79"/>
                      <a:pt x="57" y="77"/>
                      <a:pt x="57" y="76"/>
                    </a:cubicBezTo>
                    <a:cubicBezTo>
                      <a:pt x="56" y="76"/>
                      <a:pt x="56" y="76"/>
                      <a:pt x="56" y="76"/>
                    </a:cubicBezTo>
                    <a:cubicBezTo>
                      <a:pt x="6" y="79"/>
                      <a:pt x="6" y="79"/>
                      <a:pt x="6" y="79"/>
                    </a:cubicBezTo>
                    <a:cubicBezTo>
                      <a:pt x="6" y="4"/>
                      <a:pt x="6" y="4"/>
                      <a:pt x="6" y="4"/>
                    </a:cubicBezTo>
                    <a:cubicBezTo>
                      <a:pt x="8" y="4"/>
                      <a:pt x="8" y="4"/>
                      <a:pt x="8" y="4"/>
                    </a:cubicBezTo>
                    <a:cubicBezTo>
                      <a:pt x="10" y="0"/>
                      <a:pt x="10" y="0"/>
                      <a:pt x="10" y="0"/>
                    </a:cubicBezTo>
                    <a:cubicBezTo>
                      <a:pt x="0" y="0"/>
                      <a:pt x="0" y="0"/>
                      <a:pt x="0" y="0"/>
                    </a:cubicBezTo>
                    <a:cubicBezTo>
                      <a:pt x="0" y="85"/>
                      <a:pt x="0" y="85"/>
                      <a:pt x="0" y="85"/>
                    </a:cubicBezTo>
                    <a:cubicBezTo>
                      <a:pt x="55" y="81"/>
                      <a:pt x="55" y="81"/>
                      <a:pt x="55" y="81"/>
                    </a:cubicBezTo>
                    <a:cubicBezTo>
                      <a:pt x="57" y="81"/>
                      <a:pt x="57" y="81"/>
                      <a:pt x="57" y="81"/>
                    </a:cubicBezTo>
                    <a:cubicBezTo>
                      <a:pt x="57" y="82"/>
                      <a:pt x="59" y="85"/>
                      <a:pt x="67" y="85"/>
                    </a:cubicBezTo>
                    <a:cubicBezTo>
                      <a:pt x="67" y="85"/>
                      <a:pt x="67" y="85"/>
                      <a:pt x="67" y="85"/>
                    </a:cubicBezTo>
                    <a:cubicBezTo>
                      <a:pt x="76" y="85"/>
                      <a:pt x="78" y="82"/>
                      <a:pt x="78" y="81"/>
                    </a:cubicBezTo>
                    <a:cubicBezTo>
                      <a:pt x="80" y="81"/>
                      <a:pt x="80" y="81"/>
                      <a:pt x="80" y="81"/>
                    </a:cubicBezTo>
                    <a:cubicBezTo>
                      <a:pt x="135" y="85"/>
                      <a:pt x="135" y="85"/>
                      <a:pt x="135" y="85"/>
                    </a:cubicBezTo>
                    <a:cubicBezTo>
                      <a:pt x="135" y="0"/>
                      <a:pt x="135" y="0"/>
                      <a:pt x="135" y="0"/>
                    </a:cubicBez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sp>
            <p:nvSpPr>
              <p:cNvPr id="37" name="Freeform 287">
                <a:extLst>
                  <a:ext uri="{FF2B5EF4-FFF2-40B4-BE49-F238E27FC236}">
                    <a16:creationId xmlns:a16="http://schemas.microsoft.com/office/drawing/2014/main" id="{EEEC1D29-70EE-4F53-9563-D7BC5D5911FB}"/>
                  </a:ext>
                </a:extLst>
              </p:cNvPr>
              <p:cNvSpPr>
                <a:spLocks noEditPoints="1"/>
              </p:cNvSpPr>
              <p:nvPr/>
            </p:nvSpPr>
            <p:spPr bwMode="auto">
              <a:xfrm>
                <a:off x="1878013" y="271463"/>
                <a:ext cx="304800" cy="236538"/>
              </a:xfrm>
              <a:custGeom>
                <a:avLst/>
                <a:gdLst>
                  <a:gd name="T0" fmla="*/ 55 w 107"/>
                  <a:gd name="T1" fmla="*/ 83 h 83"/>
                  <a:gd name="T2" fmla="*/ 107 w 107"/>
                  <a:gd name="T3" fmla="*/ 83 h 83"/>
                  <a:gd name="T4" fmla="*/ 100 w 107"/>
                  <a:gd name="T5" fmla="*/ 7 h 83"/>
                  <a:gd name="T6" fmla="*/ 55 w 107"/>
                  <a:gd name="T7" fmla="*/ 11 h 83"/>
                  <a:gd name="T8" fmla="*/ 52 w 107"/>
                  <a:gd name="T9" fmla="*/ 77 h 83"/>
                  <a:gd name="T10" fmla="*/ 27 w 107"/>
                  <a:gd name="T11" fmla="*/ 0 h 83"/>
                  <a:gd name="T12" fmla="*/ 0 w 107"/>
                  <a:gd name="T13" fmla="*/ 20 h 83"/>
                  <a:gd name="T14" fmla="*/ 44 w 107"/>
                  <a:gd name="T15" fmla="*/ 80 h 83"/>
                  <a:gd name="T16" fmla="*/ 93 w 107"/>
                  <a:gd name="T17" fmla="*/ 51 h 83"/>
                  <a:gd name="T18" fmla="*/ 62 w 107"/>
                  <a:gd name="T19" fmla="*/ 54 h 83"/>
                  <a:gd name="T20" fmla="*/ 60 w 107"/>
                  <a:gd name="T21" fmla="*/ 54 h 83"/>
                  <a:gd name="T22" fmla="*/ 92 w 107"/>
                  <a:gd name="T23" fmla="*/ 48 h 83"/>
                  <a:gd name="T24" fmla="*/ 93 w 107"/>
                  <a:gd name="T25" fmla="*/ 37 h 83"/>
                  <a:gd name="T26" fmla="*/ 62 w 107"/>
                  <a:gd name="T27" fmla="*/ 41 h 83"/>
                  <a:gd name="T28" fmla="*/ 60 w 107"/>
                  <a:gd name="T29" fmla="*/ 41 h 83"/>
                  <a:gd name="T30" fmla="*/ 92 w 107"/>
                  <a:gd name="T31" fmla="*/ 35 h 83"/>
                  <a:gd name="T32" fmla="*/ 98 w 107"/>
                  <a:gd name="T33" fmla="*/ 12 h 83"/>
                  <a:gd name="T34" fmla="*/ 102 w 107"/>
                  <a:gd name="T35" fmla="*/ 76 h 83"/>
                  <a:gd name="T36" fmla="*/ 98 w 107"/>
                  <a:gd name="T37" fmla="*/ 12 h 83"/>
                  <a:gd name="T38" fmla="*/ 92 w 107"/>
                  <a:gd name="T39" fmla="*/ 21 h 83"/>
                  <a:gd name="T40" fmla="*/ 91 w 107"/>
                  <a:gd name="T41" fmla="*/ 25 h 83"/>
                  <a:gd name="T42" fmla="*/ 61 w 107"/>
                  <a:gd name="T43" fmla="*/ 28 h 83"/>
                  <a:gd name="T44" fmla="*/ 60 w 107"/>
                  <a:gd name="T45" fmla="*/ 24 h 83"/>
                  <a:gd name="T46" fmla="*/ 47 w 107"/>
                  <a:gd name="T47" fmla="*/ 24 h 83"/>
                  <a:gd name="T48" fmla="*/ 46 w 107"/>
                  <a:gd name="T49" fmla="*/ 28 h 83"/>
                  <a:gd name="T50" fmla="*/ 16 w 107"/>
                  <a:gd name="T51" fmla="*/ 25 h 83"/>
                  <a:gd name="T52" fmla="*/ 15 w 107"/>
                  <a:gd name="T53" fmla="*/ 21 h 83"/>
                  <a:gd name="T54" fmla="*/ 47 w 107"/>
                  <a:gd name="T55" fmla="*/ 38 h 83"/>
                  <a:gd name="T56" fmla="*/ 46 w 107"/>
                  <a:gd name="T57" fmla="*/ 41 h 83"/>
                  <a:gd name="T58" fmla="*/ 16 w 107"/>
                  <a:gd name="T59" fmla="*/ 38 h 83"/>
                  <a:gd name="T60" fmla="*/ 15 w 107"/>
                  <a:gd name="T61" fmla="*/ 34 h 83"/>
                  <a:gd name="T62" fmla="*/ 4 w 107"/>
                  <a:gd name="T63" fmla="*/ 76 h 83"/>
                  <a:gd name="T64" fmla="*/ 8 w 107"/>
                  <a:gd name="T65" fmla="*/ 12 h 83"/>
                  <a:gd name="T66" fmla="*/ 16 w 107"/>
                  <a:gd name="T67" fmla="*/ 52 h 83"/>
                  <a:gd name="T68" fmla="*/ 15 w 107"/>
                  <a:gd name="T69" fmla="*/ 48 h 83"/>
                  <a:gd name="T70" fmla="*/ 47 w 107"/>
                  <a:gd name="T71" fmla="*/ 54 h 83"/>
                  <a:gd name="T72" fmla="*/ 44 w 107"/>
                  <a:gd name="T7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83">
                    <a:moveTo>
                      <a:pt x="52" y="83"/>
                    </a:moveTo>
                    <a:cubicBezTo>
                      <a:pt x="55" y="83"/>
                      <a:pt x="55" y="83"/>
                      <a:pt x="55" y="83"/>
                    </a:cubicBezTo>
                    <a:cubicBezTo>
                      <a:pt x="61" y="83"/>
                      <a:pt x="63" y="80"/>
                      <a:pt x="63" y="80"/>
                    </a:cubicBezTo>
                    <a:cubicBezTo>
                      <a:pt x="107" y="83"/>
                      <a:pt x="107" y="83"/>
                      <a:pt x="107" y="83"/>
                    </a:cubicBezTo>
                    <a:cubicBezTo>
                      <a:pt x="107" y="20"/>
                      <a:pt x="107" y="20"/>
                      <a:pt x="107" y="20"/>
                    </a:cubicBezTo>
                    <a:cubicBezTo>
                      <a:pt x="100" y="7"/>
                      <a:pt x="100" y="7"/>
                      <a:pt x="100" y="7"/>
                    </a:cubicBezTo>
                    <a:cubicBezTo>
                      <a:pt x="100" y="7"/>
                      <a:pt x="94" y="0"/>
                      <a:pt x="80" y="0"/>
                    </a:cubicBezTo>
                    <a:cubicBezTo>
                      <a:pt x="66" y="0"/>
                      <a:pt x="55" y="11"/>
                      <a:pt x="55" y="11"/>
                    </a:cubicBezTo>
                    <a:cubicBezTo>
                      <a:pt x="55" y="11"/>
                      <a:pt x="55" y="63"/>
                      <a:pt x="55" y="77"/>
                    </a:cubicBezTo>
                    <a:cubicBezTo>
                      <a:pt x="52" y="77"/>
                      <a:pt x="52" y="77"/>
                      <a:pt x="52" y="77"/>
                    </a:cubicBezTo>
                    <a:cubicBezTo>
                      <a:pt x="52" y="11"/>
                      <a:pt x="52" y="11"/>
                      <a:pt x="52" y="11"/>
                    </a:cubicBezTo>
                    <a:cubicBezTo>
                      <a:pt x="52" y="11"/>
                      <a:pt x="41" y="0"/>
                      <a:pt x="27" y="0"/>
                    </a:cubicBezTo>
                    <a:cubicBezTo>
                      <a:pt x="13" y="0"/>
                      <a:pt x="7" y="7"/>
                      <a:pt x="7" y="7"/>
                    </a:cubicBezTo>
                    <a:cubicBezTo>
                      <a:pt x="0" y="20"/>
                      <a:pt x="0" y="20"/>
                      <a:pt x="0" y="20"/>
                    </a:cubicBezTo>
                    <a:cubicBezTo>
                      <a:pt x="0" y="83"/>
                      <a:pt x="0" y="83"/>
                      <a:pt x="0" y="83"/>
                    </a:cubicBezTo>
                    <a:cubicBezTo>
                      <a:pt x="44" y="80"/>
                      <a:pt x="44" y="80"/>
                      <a:pt x="44" y="80"/>
                    </a:cubicBezTo>
                    <a:cubicBezTo>
                      <a:pt x="44" y="80"/>
                      <a:pt x="46" y="83"/>
                      <a:pt x="52" y="83"/>
                    </a:cubicBezTo>
                    <a:close/>
                    <a:moveTo>
                      <a:pt x="93" y="51"/>
                    </a:moveTo>
                    <a:cubicBezTo>
                      <a:pt x="93" y="52"/>
                      <a:pt x="92" y="52"/>
                      <a:pt x="91" y="52"/>
                    </a:cubicBezTo>
                    <a:cubicBezTo>
                      <a:pt x="90" y="52"/>
                      <a:pt x="73" y="44"/>
                      <a:pt x="62" y="54"/>
                    </a:cubicBezTo>
                    <a:cubicBezTo>
                      <a:pt x="62" y="55"/>
                      <a:pt x="62" y="55"/>
                      <a:pt x="61" y="55"/>
                    </a:cubicBezTo>
                    <a:cubicBezTo>
                      <a:pt x="60" y="55"/>
                      <a:pt x="60" y="55"/>
                      <a:pt x="60" y="54"/>
                    </a:cubicBezTo>
                    <a:cubicBezTo>
                      <a:pt x="59" y="53"/>
                      <a:pt x="59" y="52"/>
                      <a:pt x="60" y="51"/>
                    </a:cubicBezTo>
                    <a:cubicBezTo>
                      <a:pt x="73" y="39"/>
                      <a:pt x="91" y="48"/>
                      <a:pt x="92" y="48"/>
                    </a:cubicBezTo>
                    <a:cubicBezTo>
                      <a:pt x="93" y="48"/>
                      <a:pt x="94" y="50"/>
                      <a:pt x="93" y="51"/>
                    </a:cubicBezTo>
                    <a:close/>
                    <a:moveTo>
                      <a:pt x="93" y="37"/>
                    </a:moveTo>
                    <a:cubicBezTo>
                      <a:pt x="93" y="38"/>
                      <a:pt x="92" y="39"/>
                      <a:pt x="91" y="38"/>
                    </a:cubicBezTo>
                    <a:cubicBezTo>
                      <a:pt x="90" y="38"/>
                      <a:pt x="73" y="31"/>
                      <a:pt x="62" y="41"/>
                    </a:cubicBezTo>
                    <a:cubicBezTo>
                      <a:pt x="62" y="41"/>
                      <a:pt x="62" y="41"/>
                      <a:pt x="61" y="41"/>
                    </a:cubicBezTo>
                    <a:cubicBezTo>
                      <a:pt x="60" y="41"/>
                      <a:pt x="60" y="41"/>
                      <a:pt x="60" y="41"/>
                    </a:cubicBezTo>
                    <a:cubicBezTo>
                      <a:pt x="59" y="40"/>
                      <a:pt x="59" y="39"/>
                      <a:pt x="60" y="38"/>
                    </a:cubicBezTo>
                    <a:cubicBezTo>
                      <a:pt x="73" y="26"/>
                      <a:pt x="91" y="34"/>
                      <a:pt x="92" y="35"/>
                    </a:cubicBezTo>
                    <a:cubicBezTo>
                      <a:pt x="93" y="35"/>
                      <a:pt x="94" y="36"/>
                      <a:pt x="93" y="37"/>
                    </a:cubicBezTo>
                    <a:close/>
                    <a:moveTo>
                      <a:pt x="98" y="12"/>
                    </a:moveTo>
                    <a:cubicBezTo>
                      <a:pt x="102" y="20"/>
                      <a:pt x="102" y="20"/>
                      <a:pt x="102" y="20"/>
                    </a:cubicBezTo>
                    <a:cubicBezTo>
                      <a:pt x="102" y="76"/>
                      <a:pt x="102" y="76"/>
                      <a:pt x="102" y="76"/>
                    </a:cubicBezTo>
                    <a:cubicBezTo>
                      <a:pt x="98" y="68"/>
                      <a:pt x="98" y="68"/>
                      <a:pt x="98" y="68"/>
                    </a:cubicBezTo>
                    <a:lnTo>
                      <a:pt x="98" y="12"/>
                    </a:lnTo>
                    <a:close/>
                    <a:moveTo>
                      <a:pt x="60" y="24"/>
                    </a:moveTo>
                    <a:cubicBezTo>
                      <a:pt x="73" y="12"/>
                      <a:pt x="91" y="21"/>
                      <a:pt x="92" y="21"/>
                    </a:cubicBezTo>
                    <a:cubicBezTo>
                      <a:pt x="93" y="21"/>
                      <a:pt x="94" y="23"/>
                      <a:pt x="93" y="24"/>
                    </a:cubicBezTo>
                    <a:cubicBezTo>
                      <a:pt x="93" y="25"/>
                      <a:pt x="92" y="25"/>
                      <a:pt x="91" y="25"/>
                    </a:cubicBezTo>
                    <a:cubicBezTo>
                      <a:pt x="90" y="25"/>
                      <a:pt x="73" y="17"/>
                      <a:pt x="62" y="27"/>
                    </a:cubicBezTo>
                    <a:cubicBezTo>
                      <a:pt x="62" y="28"/>
                      <a:pt x="62" y="28"/>
                      <a:pt x="61" y="28"/>
                    </a:cubicBezTo>
                    <a:cubicBezTo>
                      <a:pt x="60" y="28"/>
                      <a:pt x="60" y="28"/>
                      <a:pt x="60" y="27"/>
                    </a:cubicBezTo>
                    <a:cubicBezTo>
                      <a:pt x="59" y="26"/>
                      <a:pt x="59" y="25"/>
                      <a:pt x="60" y="24"/>
                    </a:cubicBezTo>
                    <a:close/>
                    <a:moveTo>
                      <a:pt x="15" y="21"/>
                    </a:moveTo>
                    <a:cubicBezTo>
                      <a:pt x="15" y="21"/>
                      <a:pt x="34" y="12"/>
                      <a:pt x="47" y="24"/>
                    </a:cubicBezTo>
                    <a:cubicBezTo>
                      <a:pt x="48" y="25"/>
                      <a:pt x="48" y="26"/>
                      <a:pt x="47" y="27"/>
                    </a:cubicBezTo>
                    <a:cubicBezTo>
                      <a:pt x="47" y="28"/>
                      <a:pt x="46" y="28"/>
                      <a:pt x="46" y="28"/>
                    </a:cubicBezTo>
                    <a:cubicBezTo>
                      <a:pt x="45" y="28"/>
                      <a:pt x="45" y="28"/>
                      <a:pt x="44" y="27"/>
                    </a:cubicBezTo>
                    <a:cubicBezTo>
                      <a:pt x="33" y="17"/>
                      <a:pt x="17" y="25"/>
                      <a:pt x="16" y="25"/>
                    </a:cubicBezTo>
                    <a:cubicBezTo>
                      <a:pt x="15" y="25"/>
                      <a:pt x="14" y="25"/>
                      <a:pt x="14" y="24"/>
                    </a:cubicBezTo>
                    <a:cubicBezTo>
                      <a:pt x="13" y="23"/>
                      <a:pt x="14" y="21"/>
                      <a:pt x="15" y="21"/>
                    </a:cubicBezTo>
                    <a:close/>
                    <a:moveTo>
                      <a:pt x="15" y="34"/>
                    </a:moveTo>
                    <a:cubicBezTo>
                      <a:pt x="15" y="34"/>
                      <a:pt x="34" y="26"/>
                      <a:pt x="47" y="38"/>
                    </a:cubicBezTo>
                    <a:cubicBezTo>
                      <a:pt x="48" y="39"/>
                      <a:pt x="48" y="40"/>
                      <a:pt x="47" y="41"/>
                    </a:cubicBezTo>
                    <a:cubicBezTo>
                      <a:pt x="47" y="41"/>
                      <a:pt x="46" y="41"/>
                      <a:pt x="46" y="41"/>
                    </a:cubicBezTo>
                    <a:cubicBezTo>
                      <a:pt x="45" y="41"/>
                      <a:pt x="45" y="41"/>
                      <a:pt x="44" y="41"/>
                    </a:cubicBezTo>
                    <a:cubicBezTo>
                      <a:pt x="33" y="31"/>
                      <a:pt x="17" y="38"/>
                      <a:pt x="16" y="38"/>
                    </a:cubicBezTo>
                    <a:cubicBezTo>
                      <a:pt x="15" y="39"/>
                      <a:pt x="14" y="38"/>
                      <a:pt x="14" y="37"/>
                    </a:cubicBezTo>
                    <a:cubicBezTo>
                      <a:pt x="13" y="36"/>
                      <a:pt x="14" y="35"/>
                      <a:pt x="15" y="34"/>
                    </a:cubicBezTo>
                    <a:close/>
                    <a:moveTo>
                      <a:pt x="8" y="68"/>
                    </a:moveTo>
                    <a:cubicBezTo>
                      <a:pt x="4" y="76"/>
                      <a:pt x="4" y="76"/>
                      <a:pt x="4" y="76"/>
                    </a:cubicBezTo>
                    <a:cubicBezTo>
                      <a:pt x="4" y="20"/>
                      <a:pt x="4" y="20"/>
                      <a:pt x="4" y="20"/>
                    </a:cubicBezTo>
                    <a:cubicBezTo>
                      <a:pt x="8" y="12"/>
                      <a:pt x="8" y="12"/>
                      <a:pt x="8" y="12"/>
                    </a:cubicBezTo>
                    <a:lnTo>
                      <a:pt x="8" y="68"/>
                    </a:lnTo>
                    <a:close/>
                    <a:moveTo>
                      <a:pt x="16" y="52"/>
                    </a:moveTo>
                    <a:cubicBezTo>
                      <a:pt x="15" y="52"/>
                      <a:pt x="14" y="52"/>
                      <a:pt x="14" y="50"/>
                    </a:cubicBezTo>
                    <a:cubicBezTo>
                      <a:pt x="13" y="49"/>
                      <a:pt x="14" y="48"/>
                      <a:pt x="15" y="48"/>
                    </a:cubicBezTo>
                    <a:cubicBezTo>
                      <a:pt x="15" y="47"/>
                      <a:pt x="34" y="39"/>
                      <a:pt x="47" y="51"/>
                    </a:cubicBezTo>
                    <a:cubicBezTo>
                      <a:pt x="48" y="52"/>
                      <a:pt x="48" y="53"/>
                      <a:pt x="47" y="54"/>
                    </a:cubicBezTo>
                    <a:cubicBezTo>
                      <a:pt x="47" y="54"/>
                      <a:pt x="46" y="55"/>
                      <a:pt x="46" y="55"/>
                    </a:cubicBezTo>
                    <a:cubicBezTo>
                      <a:pt x="45" y="55"/>
                      <a:pt x="45" y="55"/>
                      <a:pt x="44" y="54"/>
                    </a:cubicBezTo>
                    <a:cubicBezTo>
                      <a:pt x="33" y="44"/>
                      <a:pt x="17" y="51"/>
                      <a:pt x="1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endParaRPr lang="fr-FR" sz="900">
                  <a:solidFill>
                    <a:srgbClr val="FFFFFF"/>
                  </a:solidFill>
                </a:endParaRPr>
              </a:p>
            </p:txBody>
          </p:sp>
        </p:grpSp>
      </p:grpSp>
      <p:sp>
        <p:nvSpPr>
          <p:cNvPr id="53" name="Creative analysis…">
            <a:extLst>
              <a:ext uri="{FF2B5EF4-FFF2-40B4-BE49-F238E27FC236}">
                <a16:creationId xmlns:a16="http://schemas.microsoft.com/office/drawing/2014/main" id="{18A4DA1D-BAED-41C8-904C-FA5E7C32F393}"/>
              </a:ext>
            </a:extLst>
          </p:cNvPr>
          <p:cNvSpPr txBox="1">
            <a:spLocks/>
          </p:cNvSpPr>
          <p:nvPr/>
        </p:nvSpPr>
        <p:spPr>
          <a:xfrm>
            <a:off x="6654338" y="1267336"/>
            <a:ext cx="4225995"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J’identifie les services dans lesquels je veux déployer le DMP </a:t>
            </a:r>
          </a:p>
        </p:txBody>
      </p:sp>
      <p:sp>
        <p:nvSpPr>
          <p:cNvPr id="54" name="Globally administrate client-focused meta services with B2C…">
            <a:extLst>
              <a:ext uri="{FF2B5EF4-FFF2-40B4-BE49-F238E27FC236}">
                <a16:creationId xmlns:a16="http://schemas.microsoft.com/office/drawing/2014/main" id="{4FB009F9-FD8D-4CC4-8348-EEA89C81EB0C}"/>
              </a:ext>
            </a:extLst>
          </p:cNvPr>
          <p:cNvSpPr txBox="1">
            <a:spLocks/>
          </p:cNvSpPr>
          <p:nvPr/>
        </p:nvSpPr>
        <p:spPr>
          <a:xfrm>
            <a:off x="6654338" y="2337493"/>
            <a:ext cx="4867102" cy="226215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Le DMP ne pourra pas se déployer en bigbang dans un établissement de santé : il est plus pertinent de déployer le DMP progressivement dans les différents services. </a:t>
            </a:r>
          </a:p>
          <a:p>
            <a:pPr algn="just">
              <a:lnSpc>
                <a:spcPct val="150000"/>
              </a:lnSpc>
              <a:defRPr sz="1800">
                <a:solidFill>
                  <a:srgbClr val="677180"/>
                </a:solidFill>
                <a:latin typeface="EYInterstate Light"/>
                <a:ea typeface="EYInterstate Light"/>
                <a:cs typeface="EYInterstate Light"/>
                <a:sym typeface="EYInterstate Light"/>
              </a:defRPr>
            </a:pPr>
            <a:endParaRPr lang="fr-FR" sz="1400">
              <a:solidFill>
                <a:srgbClr val="677180"/>
              </a:solidFill>
              <a:latin typeface="Arial" panose="020B0604020202020204" pitchFamily="34" charset="0"/>
              <a:ea typeface="EYInterstate Light"/>
              <a:cs typeface="Arial" panose="020B0604020202020204" pitchFamily="34" charset="0"/>
              <a:sym typeface="EYInterstate Light"/>
            </a:endParaRPr>
          </a:p>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Choisir les services où l’usage du DMP peut être le plus fort, comme par exemple les SAMU, les urgences ou encore dans un service de réanimation.</a:t>
            </a:r>
          </a:p>
        </p:txBody>
      </p:sp>
      <p:sp>
        <p:nvSpPr>
          <p:cNvPr id="55" name="Ligne">
            <a:extLst>
              <a:ext uri="{FF2B5EF4-FFF2-40B4-BE49-F238E27FC236}">
                <a16:creationId xmlns:a16="http://schemas.microsoft.com/office/drawing/2014/main" id="{358CB34E-A5E6-457F-811F-6988F55E8313}"/>
              </a:ext>
            </a:extLst>
          </p:cNvPr>
          <p:cNvSpPr>
            <a:spLocks/>
          </p:cNvSpPr>
          <p:nvPr/>
        </p:nvSpPr>
        <p:spPr>
          <a:xfrm>
            <a:off x="6654338" y="2178180"/>
            <a:ext cx="315384" cy="0"/>
          </a:xfrm>
          <a:prstGeom prst="line">
            <a:avLst/>
          </a:prstGeom>
          <a:noFill/>
          <a:ln w="38100" cap="flat">
            <a:solidFill>
              <a:srgbClr val="E27959"/>
            </a:solidFill>
            <a:prstDash val="solid"/>
            <a:miter lim="400000"/>
          </a:ln>
          <a:effectLst/>
        </p:spPr>
        <p:txBody>
          <a:bodyPr wrap="square" lIns="0" tIns="0" rIns="0" bIns="0" numCol="1" anchor="ctr">
            <a:noAutofit/>
          </a:bodyPr>
          <a:lstStyle/>
          <a:p>
            <a:pPr algn="ctr" defTabSz="412750" hangingPunct="0">
              <a:defRPr sz="3200">
                <a:solidFill>
                  <a:srgbClr val="FFFFFF"/>
                </a:solidFill>
                <a:latin typeface="+mn-lt"/>
                <a:ea typeface="+mn-ea"/>
                <a:cs typeface="+mn-cs"/>
                <a:sym typeface="Helvetica Neue Medium"/>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3" name="Oval 2">
            <a:extLst>
              <a:ext uri="{FF2B5EF4-FFF2-40B4-BE49-F238E27FC236}">
                <a16:creationId xmlns:a16="http://schemas.microsoft.com/office/drawing/2014/main" id="{02DB4CBB-2050-4A17-B7DB-02D92E79311E}"/>
              </a:ext>
            </a:extLst>
          </p:cNvPr>
          <p:cNvSpPr>
            <a:spLocks noChangeAspect="1"/>
          </p:cNvSpPr>
          <p:nvPr/>
        </p:nvSpPr>
        <p:spPr>
          <a:xfrm>
            <a:off x="24902" y="1395113"/>
            <a:ext cx="360000" cy="360000"/>
          </a:xfrm>
          <a:prstGeom prst="ellipse">
            <a:avLst/>
          </a:prstGeom>
          <a:solidFill>
            <a:srgbClr val="1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endParaRPr lang="fr-FR" sz="1800" b="1"/>
          </a:p>
        </p:txBody>
      </p:sp>
      <p:sp>
        <p:nvSpPr>
          <p:cNvPr id="56" name="Oval 55">
            <a:extLst>
              <a:ext uri="{FF2B5EF4-FFF2-40B4-BE49-F238E27FC236}">
                <a16:creationId xmlns:a16="http://schemas.microsoft.com/office/drawing/2014/main" id="{FEC79455-D958-4D15-881B-B0E8F248F69C}"/>
              </a:ext>
            </a:extLst>
          </p:cNvPr>
          <p:cNvSpPr>
            <a:spLocks noChangeAspect="1"/>
          </p:cNvSpPr>
          <p:nvPr/>
        </p:nvSpPr>
        <p:spPr>
          <a:xfrm>
            <a:off x="6112398" y="1395113"/>
            <a:ext cx="360000" cy="360000"/>
          </a:xfrm>
          <a:prstGeom prst="ellipse">
            <a:avLst/>
          </a:prstGeom>
          <a:solidFill>
            <a:srgbClr val="1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endParaRPr lang="fr-FR" sz="1800" b="1"/>
          </a:p>
        </p:txBody>
      </p:sp>
    </p:spTree>
    <p:extLst>
      <p:ext uri="{BB962C8B-B14F-4D97-AF65-F5344CB8AC3E}">
        <p14:creationId xmlns:p14="http://schemas.microsoft.com/office/powerpoint/2010/main" val="6430934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33413-B99A-4B89-A7F9-E81B4D9F7E46}"/>
              </a:ext>
            </a:extLst>
          </p:cNvPr>
          <p:cNvSpPr>
            <a:spLocks noGrp="1"/>
          </p:cNvSpPr>
          <p:nvPr>
            <p:ph type="sldNum" sz="quarter" idx="12"/>
          </p:nvPr>
        </p:nvSpPr>
        <p:spPr/>
        <p:txBody>
          <a:bodyPr/>
          <a:lstStyle/>
          <a:p>
            <a:fld id="{646E7B68-C406-4B5C-B79D-A1CDE10CB85D}" type="slidenum">
              <a:rPr lang="fr-FR" smtClean="0"/>
              <a:pPr/>
              <a:t>3</a:t>
            </a:fld>
            <a:endParaRPr lang="fr-FR"/>
          </a:p>
        </p:txBody>
      </p:sp>
      <p:sp>
        <p:nvSpPr>
          <p:cNvPr id="3" name="Title 2">
            <a:extLst>
              <a:ext uri="{FF2B5EF4-FFF2-40B4-BE49-F238E27FC236}">
                <a16:creationId xmlns:a16="http://schemas.microsoft.com/office/drawing/2014/main" id="{227BE3C6-F54C-458C-A9AE-A0909ECECB2F}"/>
              </a:ext>
            </a:extLst>
          </p:cNvPr>
          <p:cNvSpPr>
            <a:spLocks noGrp="1"/>
          </p:cNvSpPr>
          <p:nvPr>
            <p:ph type="ctrTitle"/>
          </p:nvPr>
        </p:nvSpPr>
        <p:spPr>
          <a:xfrm>
            <a:off x="6175815" y="337621"/>
            <a:ext cx="2988733" cy="1376660"/>
          </a:xfrm>
        </p:spPr>
        <p:txBody>
          <a:bodyPr/>
          <a:lstStyle/>
          <a:p>
            <a:r>
              <a:rPr lang="en-US" sz="3200"/>
              <a:t>Sommaire</a:t>
            </a:r>
            <a:endParaRPr lang="fr-FR" sz="3200"/>
          </a:p>
        </p:txBody>
      </p:sp>
      <p:grpSp>
        <p:nvGrpSpPr>
          <p:cNvPr id="4" name="Group 3">
            <a:extLst>
              <a:ext uri="{FF2B5EF4-FFF2-40B4-BE49-F238E27FC236}">
                <a16:creationId xmlns:a16="http://schemas.microsoft.com/office/drawing/2014/main" id="{6A1BFC95-37CB-4359-99FB-725912912775}"/>
              </a:ext>
            </a:extLst>
          </p:cNvPr>
          <p:cNvGrpSpPr>
            <a:grpSpLocks/>
          </p:cNvGrpSpPr>
          <p:nvPr/>
        </p:nvGrpSpPr>
        <p:grpSpPr>
          <a:xfrm>
            <a:off x="5537713" y="3027222"/>
            <a:ext cx="6114967" cy="646331"/>
            <a:chOff x="5537713" y="2796840"/>
            <a:chExt cx="6114967" cy="646331"/>
          </a:xfrm>
        </p:grpSpPr>
        <p:sp>
          <p:nvSpPr>
            <p:cNvPr id="8" name="TextBox 7">
              <a:extLst>
                <a:ext uri="{FF2B5EF4-FFF2-40B4-BE49-F238E27FC236}">
                  <a16:creationId xmlns:a16="http://schemas.microsoft.com/office/drawing/2014/main" id="{FB3C3034-A722-47FF-B7DD-D10C6A95C0E7}"/>
                </a:ext>
              </a:extLst>
            </p:cNvPr>
            <p:cNvSpPr txBox="1">
              <a:spLocks/>
            </p:cNvSpPr>
            <p:nvPr/>
          </p:nvSpPr>
          <p:spPr>
            <a:xfrm>
              <a:off x="6180478" y="2796840"/>
              <a:ext cx="5472202" cy="646331"/>
            </a:xfrm>
            <a:prstGeom prst="rect">
              <a:avLst/>
            </a:prstGeom>
            <a:noFill/>
            <a:ln w="6350">
              <a:noFill/>
              <a:miter lim="800000"/>
            </a:ln>
          </p:spPr>
          <p:txBody>
            <a:bodyPr wrap="square" lIns="91440" tIns="45720" rIns="91440" bIns="45720" anchor="t">
              <a:spAutoFit/>
            </a:bodyPr>
            <a:lstStyle/>
            <a:p>
              <a:pPr algn="just">
                <a:spcAft>
                  <a:spcPts val="300"/>
                </a:spcAft>
              </a:pPr>
              <a:r>
                <a:rPr lang="fr-FR">
                  <a:solidFill>
                    <a:schemeClr val="tx1">
                      <a:lumMod val="75000"/>
                      <a:lumOff val="25000"/>
                    </a:schemeClr>
                  </a:solidFill>
                  <a:cs typeface="Arial"/>
                </a:rPr>
                <a:t>Présentation de Mon espace santé et de la messagerie citoyenne</a:t>
              </a:r>
              <a:endParaRPr lang="fr-FR" sz="1800">
                <a:solidFill>
                  <a:schemeClr val="tx1">
                    <a:lumMod val="75000"/>
                    <a:lumOff val="25000"/>
                  </a:schemeClr>
                </a:solidFill>
                <a:cs typeface="Arial"/>
              </a:endParaRPr>
            </a:p>
          </p:txBody>
        </p:sp>
        <p:sp>
          <p:nvSpPr>
            <p:cNvPr id="12" name="Rectangle 11">
              <a:extLst>
                <a:ext uri="{FF2B5EF4-FFF2-40B4-BE49-F238E27FC236}">
                  <a16:creationId xmlns:a16="http://schemas.microsoft.com/office/drawing/2014/main" id="{C3EFCF15-5E66-478C-8513-9B4A277BDBBF}"/>
                </a:ext>
              </a:extLst>
            </p:cNvPr>
            <p:cNvSpPr>
              <a:spLocks/>
            </p:cNvSpPr>
            <p:nvPr/>
          </p:nvSpPr>
          <p:spPr>
            <a:xfrm>
              <a:off x="5537713" y="2940005"/>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2</a:t>
              </a:r>
              <a:endParaRPr lang="fr-FR" b="1">
                <a:solidFill>
                  <a:schemeClr val="bg1"/>
                </a:solidFill>
                <a:ea typeface="+mj-ea"/>
                <a:cs typeface="+mj-cs"/>
              </a:endParaRPr>
            </a:p>
          </p:txBody>
        </p:sp>
      </p:grpSp>
      <p:grpSp>
        <p:nvGrpSpPr>
          <p:cNvPr id="5" name="Group 4">
            <a:extLst>
              <a:ext uri="{FF2B5EF4-FFF2-40B4-BE49-F238E27FC236}">
                <a16:creationId xmlns:a16="http://schemas.microsoft.com/office/drawing/2014/main" id="{9F9EFDC4-CB17-4A31-9C1C-8FD2FDD20E65}"/>
              </a:ext>
            </a:extLst>
          </p:cNvPr>
          <p:cNvGrpSpPr>
            <a:grpSpLocks/>
          </p:cNvGrpSpPr>
          <p:nvPr/>
        </p:nvGrpSpPr>
        <p:grpSpPr>
          <a:xfrm>
            <a:off x="5537713" y="4069553"/>
            <a:ext cx="6114967" cy="369332"/>
            <a:chOff x="5537713" y="3834510"/>
            <a:chExt cx="6114967" cy="369332"/>
          </a:xfrm>
        </p:grpSpPr>
        <p:sp>
          <p:nvSpPr>
            <p:cNvPr id="13" name="TextBox 12">
              <a:extLst>
                <a:ext uri="{FF2B5EF4-FFF2-40B4-BE49-F238E27FC236}">
                  <a16:creationId xmlns:a16="http://schemas.microsoft.com/office/drawing/2014/main" id="{E342C99F-E4C0-4ECC-A9DD-96E7A60D2222}"/>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Cas d’usage de Mon espace santé et de MSSanté</a:t>
              </a:r>
            </a:p>
          </p:txBody>
        </p:sp>
        <p:sp>
          <p:nvSpPr>
            <p:cNvPr id="20" name="Rectangle 19">
              <a:extLst>
                <a:ext uri="{FF2B5EF4-FFF2-40B4-BE49-F238E27FC236}">
                  <a16:creationId xmlns:a16="http://schemas.microsoft.com/office/drawing/2014/main" id="{3470A56E-F4C4-4C21-91A3-FB8D043662F8}"/>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3</a:t>
              </a:r>
              <a:endParaRPr lang="fr-FR" b="1">
                <a:solidFill>
                  <a:schemeClr val="bg1"/>
                </a:solidFill>
                <a:ea typeface="+mj-ea"/>
                <a:cs typeface="+mj-cs"/>
              </a:endParaRPr>
            </a:p>
          </p:txBody>
        </p:sp>
      </p:grpSp>
      <p:grpSp>
        <p:nvGrpSpPr>
          <p:cNvPr id="14" name="Group 13">
            <a:extLst>
              <a:ext uri="{FF2B5EF4-FFF2-40B4-BE49-F238E27FC236}">
                <a16:creationId xmlns:a16="http://schemas.microsoft.com/office/drawing/2014/main" id="{6EF2EA0E-28EB-432C-8971-20D3C412736A}"/>
              </a:ext>
            </a:extLst>
          </p:cNvPr>
          <p:cNvGrpSpPr>
            <a:grpSpLocks/>
          </p:cNvGrpSpPr>
          <p:nvPr/>
        </p:nvGrpSpPr>
        <p:grpSpPr>
          <a:xfrm>
            <a:off x="5537713" y="4834885"/>
            <a:ext cx="6114967" cy="369332"/>
            <a:chOff x="5537713" y="3834510"/>
            <a:chExt cx="6114967" cy="369332"/>
          </a:xfrm>
        </p:grpSpPr>
        <p:sp>
          <p:nvSpPr>
            <p:cNvPr id="15" name="TextBox 14">
              <a:extLst>
                <a:ext uri="{FF2B5EF4-FFF2-40B4-BE49-F238E27FC236}">
                  <a16:creationId xmlns:a16="http://schemas.microsoft.com/office/drawing/2014/main" id="{A4EF4FF2-6B32-4BDA-A9C1-F04733752FC0}"/>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Démarche pour lancer le projet</a:t>
              </a:r>
            </a:p>
          </p:txBody>
        </p:sp>
        <p:sp>
          <p:nvSpPr>
            <p:cNvPr id="16" name="Rectangle 15">
              <a:extLst>
                <a:ext uri="{FF2B5EF4-FFF2-40B4-BE49-F238E27FC236}">
                  <a16:creationId xmlns:a16="http://schemas.microsoft.com/office/drawing/2014/main" id="{31E87ACE-1EA9-4A12-9544-C1D0EE3A60E8}"/>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4</a:t>
              </a:r>
              <a:endParaRPr lang="fr-FR" b="1">
                <a:solidFill>
                  <a:schemeClr val="bg1"/>
                </a:solidFill>
                <a:ea typeface="+mj-ea"/>
                <a:cs typeface="+mj-cs"/>
              </a:endParaRPr>
            </a:p>
          </p:txBody>
        </p:sp>
      </p:grpSp>
      <p:grpSp>
        <p:nvGrpSpPr>
          <p:cNvPr id="17" name="Group 16">
            <a:extLst>
              <a:ext uri="{FF2B5EF4-FFF2-40B4-BE49-F238E27FC236}">
                <a16:creationId xmlns:a16="http://schemas.microsoft.com/office/drawing/2014/main" id="{FD9C41F0-141C-4989-A0D9-2421770A7A87}"/>
              </a:ext>
            </a:extLst>
          </p:cNvPr>
          <p:cNvGrpSpPr>
            <a:grpSpLocks/>
          </p:cNvGrpSpPr>
          <p:nvPr/>
        </p:nvGrpSpPr>
        <p:grpSpPr>
          <a:xfrm>
            <a:off x="5537713" y="5600217"/>
            <a:ext cx="6114967" cy="369332"/>
            <a:chOff x="5537713" y="3834510"/>
            <a:chExt cx="6114967" cy="369332"/>
          </a:xfrm>
        </p:grpSpPr>
        <p:sp>
          <p:nvSpPr>
            <p:cNvPr id="18" name="TextBox 17">
              <a:extLst>
                <a:ext uri="{FF2B5EF4-FFF2-40B4-BE49-F238E27FC236}">
                  <a16:creationId xmlns:a16="http://schemas.microsoft.com/office/drawing/2014/main" id="{F863D5E0-03C9-4970-B251-34BE61970CC3}"/>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en-US">
                  <a:solidFill>
                    <a:schemeClr val="tx1">
                      <a:lumMod val="75000"/>
                      <a:lumOff val="25000"/>
                    </a:schemeClr>
                  </a:solidFill>
                  <a:cs typeface="Arial"/>
                </a:rPr>
                <a:t>Q</a:t>
              </a:r>
              <a:r>
                <a:rPr lang="fr-FR">
                  <a:solidFill>
                    <a:schemeClr val="tx1">
                      <a:lumMod val="75000"/>
                      <a:lumOff val="25000"/>
                    </a:schemeClr>
                  </a:solidFill>
                  <a:cs typeface="Arial"/>
                </a:rPr>
                <a:t>uestions fréquentes</a:t>
              </a:r>
              <a:endParaRPr lang="fr-FR" sz="1800">
                <a:solidFill>
                  <a:schemeClr val="tx1">
                    <a:lumMod val="75000"/>
                    <a:lumOff val="25000"/>
                  </a:schemeClr>
                </a:solidFill>
                <a:cs typeface="Arial"/>
              </a:endParaRPr>
            </a:p>
          </p:txBody>
        </p:sp>
        <p:sp>
          <p:nvSpPr>
            <p:cNvPr id="19" name="Rectangle 18">
              <a:extLst>
                <a:ext uri="{FF2B5EF4-FFF2-40B4-BE49-F238E27FC236}">
                  <a16:creationId xmlns:a16="http://schemas.microsoft.com/office/drawing/2014/main" id="{6236E1FF-4E10-4578-AEDE-41F4F29DFB46}"/>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5</a:t>
              </a:r>
              <a:endParaRPr lang="fr-FR" b="1">
                <a:solidFill>
                  <a:schemeClr val="bg1"/>
                </a:solidFill>
                <a:ea typeface="+mj-ea"/>
                <a:cs typeface="+mj-cs"/>
              </a:endParaRPr>
            </a:p>
          </p:txBody>
        </p:sp>
      </p:grpSp>
      <p:grpSp>
        <p:nvGrpSpPr>
          <p:cNvPr id="6" name="Group 5">
            <a:extLst>
              <a:ext uri="{FF2B5EF4-FFF2-40B4-BE49-F238E27FC236}">
                <a16:creationId xmlns:a16="http://schemas.microsoft.com/office/drawing/2014/main" id="{48C6FC90-174C-44C5-9C9F-133D02F43B49}"/>
              </a:ext>
            </a:extLst>
          </p:cNvPr>
          <p:cNvGrpSpPr/>
          <p:nvPr/>
        </p:nvGrpSpPr>
        <p:grpSpPr>
          <a:xfrm>
            <a:off x="5533050" y="2328871"/>
            <a:ext cx="6119630" cy="369332"/>
            <a:chOff x="5533050" y="2328871"/>
            <a:chExt cx="6119630" cy="369332"/>
          </a:xfrm>
        </p:grpSpPr>
        <p:sp>
          <p:nvSpPr>
            <p:cNvPr id="22" name="TextBox 21">
              <a:extLst>
                <a:ext uri="{FF2B5EF4-FFF2-40B4-BE49-F238E27FC236}">
                  <a16:creationId xmlns:a16="http://schemas.microsoft.com/office/drawing/2014/main" id="{5AF595A3-CB4A-4192-8196-846E4E6727D9}"/>
                </a:ext>
              </a:extLst>
            </p:cNvPr>
            <p:cNvSpPr txBox="1">
              <a:spLocks/>
            </p:cNvSpPr>
            <p:nvPr/>
          </p:nvSpPr>
          <p:spPr>
            <a:xfrm>
              <a:off x="6180478" y="2328871"/>
              <a:ext cx="5472202" cy="369332"/>
            </a:xfrm>
            <a:prstGeom prst="rect">
              <a:avLst/>
            </a:prstGeom>
            <a:noFill/>
            <a:ln w="6350">
              <a:noFill/>
              <a:miter lim="800000"/>
            </a:ln>
          </p:spPr>
          <p:txBody>
            <a:bodyPr wrap="square" lIns="91440" tIns="45720" rIns="91440" bIns="45720" anchor="t">
              <a:spAutoFit/>
            </a:bodyPr>
            <a:lstStyle/>
            <a:p>
              <a:pPr algn="just">
                <a:spcAft>
                  <a:spcPts val="300"/>
                </a:spcAft>
              </a:pPr>
              <a:r>
                <a:rPr lang="fr-FR" sz="1800" b="1">
                  <a:solidFill>
                    <a:srgbClr val="006AB1"/>
                  </a:solidFill>
                  <a:cs typeface="Arial"/>
                </a:rPr>
                <a:t>Rappel d’éléments de contexte</a:t>
              </a:r>
            </a:p>
          </p:txBody>
        </p:sp>
        <p:sp>
          <p:nvSpPr>
            <p:cNvPr id="23" name="Rectangle 22">
              <a:extLst>
                <a:ext uri="{FF2B5EF4-FFF2-40B4-BE49-F238E27FC236}">
                  <a16:creationId xmlns:a16="http://schemas.microsoft.com/office/drawing/2014/main" id="{0C9284B6-EFF8-4655-993B-808B2C0EF3A0}"/>
                </a:ext>
              </a:extLst>
            </p:cNvPr>
            <p:cNvSpPr>
              <a:spLocks/>
            </p:cNvSpPr>
            <p:nvPr/>
          </p:nvSpPr>
          <p:spPr>
            <a:xfrm>
              <a:off x="5533050" y="2333537"/>
              <a:ext cx="360000" cy="360000"/>
            </a:xfrm>
            <a:prstGeom prst="rect">
              <a:avLst/>
            </a:prstGeom>
            <a:solidFill>
              <a:srgbClr val="006A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1</a:t>
              </a:r>
              <a:endParaRPr lang="fr-FR" b="1">
                <a:solidFill>
                  <a:schemeClr val="bg1"/>
                </a:solidFill>
                <a:ea typeface="+mj-ea"/>
                <a:cs typeface="+mj-cs"/>
              </a:endParaRPr>
            </a:p>
          </p:txBody>
        </p:sp>
      </p:grpSp>
    </p:spTree>
    <p:extLst>
      <p:ext uri="{BB962C8B-B14F-4D97-AF65-F5344CB8AC3E}">
        <p14:creationId xmlns:p14="http://schemas.microsoft.com/office/powerpoint/2010/main" val="4350012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5"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000" b="0"/>
              <a:t>Annexe </a:t>
            </a:r>
            <a:r>
              <a:rPr lang="fr-FR" sz="2000" b="0"/>
              <a:t>Déploiement du DMP au sein des établissements de santé</a:t>
            </a:r>
            <a:br>
              <a:rPr lang="fr-FR" sz="2000" b="0"/>
            </a:br>
            <a:r>
              <a:rPr lang="fr-FR" sz="2400"/>
              <a:t>Accompagnement organisationnel : bonnes pratiques des ES</a:t>
            </a:r>
            <a:endParaRPr lang="en-US" sz="2400" err="1">
              <a:cs typeface="Arial"/>
            </a:endParaRP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30</a:t>
            </a:fld>
            <a:endParaRPr lang="fr-FR"/>
          </a:p>
        </p:txBody>
      </p:sp>
      <p:sp>
        <p:nvSpPr>
          <p:cNvPr id="5" name="Creative analysis…">
            <a:extLst>
              <a:ext uri="{FF2B5EF4-FFF2-40B4-BE49-F238E27FC236}">
                <a16:creationId xmlns:a16="http://schemas.microsoft.com/office/drawing/2014/main" id="{3020F8DB-97A1-4783-9BC7-6BD5A5172812}"/>
              </a:ext>
            </a:extLst>
          </p:cNvPr>
          <p:cNvSpPr txBox="1">
            <a:spLocks/>
          </p:cNvSpPr>
          <p:nvPr/>
        </p:nvSpPr>
        <p:spPr>
          <a:xfrm>
            <a:off x="481318" y="1133774"/>
            <a:ext cx="5221494"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Je mets obligatoirement en place un processus de validation des CR produits par mes professionnels de santé </a:t>
            </a:r>
          </a:p>
        </p:txBody>
      </p:sp>
      <p:sp>
        <p:nvSpPr>
          <p:cNvPr id="8" name="Ligne">
            <a:extLst>
              <a:ext uri="{FF2B5EF4-FFF2-40B4-BE49-F238E27FC236}">
                <a16:creationId xmlns:a16="http://schemas.microsoft.com/office/drawing/2014/main" id="{BC69CDFD-9532-4AB9-B645-5C184D09D4F4}"/>
              </a:ext>
            </a:extLst>
          </p:cNvPr>
          <p:cNvSpPr>
            <a:spLocks/>
          </p:cNvSpPr>
          <p:nvPr/>
        </p:nvSpPr>
        <p:spPr>
          <a:xfrm>
            <a:off x="488810" y="2178180"/>
            <a:ext cx="315384" cy="0"/>
          </a:xfrm>
          <a:prstGeom prst="line">
            <a:avLst/>
          </a:prstGeom>
          <a:noFill/>
          <a:ln w="38100" cap="flat">
            <a:solidFill>
              <a:srgbClr val="E27959"/>
            </a:solidFill>
            <a:prstDash val="solid"/>
            <a:miter lim="400000"/>
          </a:ln>
          <a:effectLst/>
        </p:spPr>
        <p:txBody>
          <a:bodyPr wrap="square" lIns="0" tIns="0" rIns="0" bIns="0" numCol="1" anchor="ctr">
            <a:noAutofit/>
          </a:bodyPr>
          <a:lstStyle/>
          <a:p>
            <a:pPr algn="ctr" defTabSz="412750" hangingPunct="0">
              <a:defRPr sz="3200">
                <a:solidFill>
                  <a:srgbClr val="FFFFFF"/>
                </a:solidFill>
                <a:latin typeface="+mn-lt"/>
                <a:ea typeface="+mn-ea"/>
                <a:cs typeface="+mn-cs"/>
                <a:sym typeface="Helvetica Neue Medium"/>
              </a:defRPr>
            </a:pPr>
            <a:r>
              <a:rPr lang="fr-FR" sz="1600" kern="0">
                <a:solidFill>
                  <a:srgbClr val="FFFFFF"/>
                </a:solidFill>
                <a:latin typeface="Arial" panose="020B0604020202020204" pitchFamily="34" charset="0"/>
                <a:cs typeface="Arial" panose="020B0604020202020204" pitchFamily="34" charset="0"/>
                <a:sym typeface="Helvetica Neue Medium"/>
              </a:rPr>
              <a:t>&lt;</a:t>
            </a: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53" name="Creative analysis…">
            <a:extLst>
              <a:ext uri="{FF2B5EF4-FFF2-40B4-BE49-F238E27FC236}">
                <a16:creationId xmlns:a16="http://schemas.microsoft.com/office/drawing/2014/main" id="{18A4DA1D-BAED-41C8-904C-FA5E7C32F393}"/>
              </a:ext>
            </a:extLst>
          </p:cNvPr>
          <p:cNvSpPr txBox="1">
            <a:spLocks/>
          </p:cNvSpPr>
          <p:nvPr/>
        </p:nvSpPr>
        <p:spPr>
          <a:xfrm>
            <a:off x="6654338" y="1267336"/>
            <a:ext cx="5411538"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Je prévois la possibilité qu’une information ne soit pas transmise dans le DMP </a:t>
            </a:r>
          </a:p>
        </p:txBody>
      </p:sp>
      <p:sp>
        <p:nvSpPr>
          <p:cNvPr id="55" name="Ligne">
            <a:extLst>
              <a:ext uri="{FF2B5EF4-FFF2-40B4-BE49-F238E27FC236}">
                <a16:creationId xmlns:a16="http://schemas.microsoft.com/office/drawing/2014/main" id="{358CB34E-A5E6-457F-811F-6988F55E8313}"/>
              </a:ext>
            </a:extLst>
          </p:cNvPr>
          <p:cNvSpPr>
            <a:spLocks/>
          </p:cNvSpPr>
          <p:nvPr/>
        </p:nvSpPr>
        <p:spPr>
          <a:xfrm>
            <a:off x="6654338" y="2178180"/>
            <a:ext cx="315384" cy="0"/>
          </a:xfrm>
          <a:prstGeom prst="line">
            <a:avLst/>
          </a:prstGeom>
          <a:noFill/>
          <a:ln w="38100" cap="flat">
            <a:solidFill>
              <a:srgbClr val="E27959"/>
            </a:solidFill>
            <a:prstDash val="solid"/>
            <a:miter lim="400000"/>
          </a:ln>
          <a:effectLst/>
        </p:spPr>
        <p:txBody>
          <a:bodyPr wrap="square" lIns="0" tIns="0" rIns="0" bIns="0" numCol="1" anchor="ctr">
            <a:noAutofit/>
          </a:bodyPr>
          <a:lstStyle/>
          <a:p>
            <a:pPr algn="ctr" defTabSz="412750" hangingPunct="0">
              <a:defRPr sz="3200">
                <a:solidFill>
                  <a:srgbClr val="FFFFFF"/>
                </a:solidFill>
                <a:latin typeface="+mn-lt"/>
                <a:ea typeface="+mn-ea"/>
                <a:cs typeface="+mn-cs"/>
                <a:sym typeface="Helvetica Neue Medium"/>
              </a:defRPr>
            </a:pP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56" name="Globally administrate client-focused meta services with B2C…">
            <a:extLst>
              <a:ext uri="{FF2B5EF4-FFF2-40B4-BE49-F238E27FC236}">
                <a16:creationId xmlns:a16="http://schemas.microsoft.com/office/drawing/2014/main" id="{78A8DD32-3A48-4058-81B9-C22A8AC85E87}"/>
              </a:ext>
            </a:extLst>
          </p:cNvPr>
          <p:cNvSpPr txBox="1"/>
          <p:nvPr/>
        </p:nvSpPr>
        <p:spPr>
          <a:xfrm>
            <a:off x="481318" y="2365646"/>
            <a:ext cx="5049039" cy="125271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Pour que le DMP soit alimenté, il faut que le CR soit validé et signé par le professionnel de santé. Sans cela, il ne sera pas possible d’avoir une automatisation de l’alimentation.</a:t>
            </a:r>
          </a:p>
          <a:p>
            <a:pPr algn="just">
              <a:lnSpc>
                <a:spcPct val="150000"/>
              </a:lnSpc>
              <a:defRPr sz="1800">
                <a:solidFill>
                  <a:srgbClr val="677180"/>
                </a:solidFill>
                <a:latin typeface="EYInterstate Light"/>
                <a:ea typeface="EYInterstate Light"/>
                <a:cs typeface="EYInterstate Light"/>
                <a:sym typeface="EYInterstate Light"/>
              </a:defRPr>
            </a:pPr>
            <a:endParaRPr lang="fr-FR" sz="1400">
              <a:solidFill>
                <a:srgbClr val="677180"/>
              </a:solidFill>
              <a:latin typeface="Arial" panose="020B0604020202020204" pitchFamily="34" charset="0"/>
              <a:ea typeface="EYInterstate Light"/>
              <a:cs typeface="Arial" panose="020B0604020202020204" pitchFamily="34" charset="0"/>
              <a:sym typeface="EYInterstate Light"/>
            </a:endParaRPr>
          </a:p>
        </p:txBody>
      </p:sp>
      <p:sp>
        <p:nvSpPr>
          <p:cNvPr id="57" name="Rectangle 56">
            <a:extLst>
              <a:ext uri="{FF2B5EF4-FFF2-40B4-BE49-F238E27FC236}">
                <a16:creationId xmlns:a16="http://schemas.microsoft.com/office/drawing/2014/main" id="{44E37BA9-7C63-49B3-B405-674325C8DE22}"/>
              </a:ext>
            </a:extLst>
          </p:cNvPr>
          <p:cNvSpPr/>
          <p:nvPr/>
        </p:nvSpPr>
        <p:spPr>
          <a:xfrm>
            <a:off x="922560" y="5609509"/>
            <a:ext cx="4076135" cy="1061829"/>
          </a:xfrm>
          <a:prstGeom prst="rect">
            <a:avLst/>
          </a:prstGeom>
        </p:spPr>
        <p:txBody>
          <a:bodyPr wrap="square">
            <a:spAutoFit/>
          </a:bodyPr>
          <a:lstStyle/>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Puisque ces documents seront mis à disposition des PS et des patients, je m’assure que les CR ainsi traités soient clairs et lisibles.</a:t>
            </a:r>
          </a:p>
        </p:txBody>
      </p:sp>
      <p:sp>
        <p:nvSpPr>
          <p:cNvPr id="58" name="Figure">
            <a:extLst>
              <a:ext uri="{FF2B5EF4-FFF2-40B4-BE49-F238E27FC236}">
                <a16:creationId xmlns:a16="http://schemas.microsoft.com/office/drawing/2014/main" id="{073120D3-2D51-42F7-93DF-B4498DA35706}"/>
              </a:ext>
            </a:extLst>
          </p:cNvPr>
          <p:cNvSpPr/>
          <p:nvPr/>
        </p:nvSpPr>
        <p:spPr>
          <a:xfrm>
            <a:off x="481318" y="5685043"/>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53585F"/>
          </a:solidFill>
          <a:ln w="12700">
            <a:miter lim="400000"/>
          </a:ln>
        </p:spPr>
        <p:txBody>
          <a:bodyPr lIns="19050" tIns="19050" rIns="19050" bIns="19050" anchor="ctr"/>
          <a:lstStyle/>
          <a:p>
            <a:pPr algn="just"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59" name="Group 58">
            <a:extLst>
              <a:ext uri="{FF2B5EF4-FFF2-40B4-BE49-F238E27FC236}">
                <a16:creationId xmlns:a16="http://schemas.microsoft.com/office/drawing/2014/main" id="{AD031C43-BE82-4FF1-A066-F9A4FAA11106}"/>
              </a:ext>
            </a:extLst>
          </p:cNvPr>
          <p:cNvGrpSpPr/>
          <p:nvPr/>
        </p:nvGrpSpPr>
        <p:grpSpPr>
          <a:xfrm>
            <a:off x="526456" y="3692108"/>
            <a:ext cx="4582612" cy="1270909"/>
            <a:chOff x="2388229" y="2847245"/>
            <a:chExt cx="4854293" cy="1270909"/>
          </a:xfrm>
        </p:grpSpPr>
        <p:pic>
          <p:nvPicPr>
            <p:cNvPr id="60" name="Picture 2" descr="\\SRVDATA01\Dic\COMMUN\DMP\LOGO\LogoDMP\logoDMP_HD.jpg">
              <a:extLst>
                <a:ext uri="{FF2B5EF4-FFF2-40B4-BE49-F238E27FC236}">
                  <a16:creationId xmlns:a16="http://schemas.microsoft.com/office/drawing/2014/main" id="{8C4CB9DF-5D38-4DFE-A88B-B48B13DCF5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3701" y="3580947"/>
              <a:ext cx="878821" cy="537207"/>
            </a:xfrm>
            <a:prstGeom prst="rect">
              <a:avLst/>
            </a:prstGeom>
            <a:noFill/>
            <a:extLst>
              <a:ext uri="{909E8E84-426E-40DD-AFC4-6F175D3DCCD1}">
                <a14:hiddenFill xmlns:a14="http://schemas.microsoft.com/office/drawing/2010/main">
                  <a:solidFill>
                    <a:srgbClr val="FFFFFF"/>
                  </a:solidFill>
                </a14:hiddenFill>
              </a:ext>
            </a:extLst>
          </p:spPr>
        </p:pic>
        <p:sp>
          <p:nvSpPr>
            <p:cNvPr id="61" name="Flussdiagramm: Verzweigung 94">
              <a:extLst>
                <a:ext uri="{FF2B5EF4-FFF2-40B4-BE49-F238E27FC236}">
                  <a16:creationId xmlns:a16="http://schemas.microsoft.com/office/drawing/2014/main" id="{1C9AE442-4F33-4B82-96A7-3E495A9B6039}"/>
                </a:ext>
              </a:extLst>
            </p:cNvPr>
            <p:cNvSpPr>
              <a:spLocks noChangeAspect="1"/>
            </p:cNvSpPr>
            <p:nvPr/>
          </p:nvSpPr>
          <p:spPr bwMode="gray">
            <a:xfrm>
              <a:off x="4455292" y="2996247"/>
              <a:ext cx="878821" cy="878821"/>
            </a:xfrm>
            <a:prstGeom prst="flowChartDecision">
              <a:avLst/>
            </a:prstGeom>
            <a:solidFill>
              <a:srgbClr val="E27959"/>
            </a:solidFill>
            <a:ln w="12700">
              <a:noFill/>
              <a:miter lim="800000"/>
              <a:headEnd/>
              <a:tailEnd/>
            </a:ln>
            <a:effectLst/>
          </p:spPr>
          <p:txBody>
            <a:bodyPr wrap="none" lIns="0" tIns="0" rIns="0" bIns="0" anchor="ctr"/>
            <a:lstStyle/>
            <a:p>
              <a:pPr algn="ctr" defTabSz="801688" eaLnBrk="0" hangingPunct="0">
                <a:defRPr/>
              </a:pPr>
              <a:r>
                <a:rPr lang="en-US" sz="1000" b="1" kern="0" noProof="1">
                  <a:solidFill>
                    <a:srgbClr val="F8F8F8"/>
                  </a:solidFill>
                  <a:latin typeface="Arial"/>
                </a:rPr>
                <a:t>Validation </a:t>
              </a:r>
              <a:br>
                <a:rPr lang="en-US" sz="1000" b="1" kern="0" noProof="1">
                  <a:solidFill>
                    <a:srgbClr val="F8F8F8"/>
                  </a:solidFill>
                  <a:latin typeface="Arial"/>
                </a:rPr>
              </a:br>
              <a:r>
                <a:rPr lang="en-US" sz="1000" b="1" kern="0" noProof="1">
                  <a:solidFill>
                    <a:srgbClr val="F8F8F8"/>
                  </a:solidFill>
                  <a:latin typeface="Arial"/>
                </a:rPr>
                <a:t>du CR</a:t>
              </a:r>
            </a:p>
          </p:txBody>
        </p:sp>
        <p:sp>
          <p:nvSpPr>
            <p:cNvPr id="62" name="Text Box 157" descr="© INSCALE GmbH, 26.05.2010&#10;http://www.presentationload.com/">
              <a:extLst>
                <a:ext uri="{FF2B5EF4-FFF2-40B4-BE49-F238E27FC236}">
                  <a16:creationId xmlns:a16="http://schemas.microsoft.com/office/drawing/2014/main" id="{94CDAAB5-9B27-4071-892B-99148BCF4172}"/>
                </a:ext>
              </a:extLst>
            </p:cNvPr>
            <p:cNvSpPr txBox="1">
              <a:spLocks noChangeArrowheads="1"/>
            </p:cNvSpPr>
            <p:nvPr/>
          </p:nvSpPr>
          <p:spPr bwMode="gray">
            <a:xfrm>
              <a:off x="5280689" y="3162662"/>
              <a:ext cx="229393" cy="254927"/>
            </a:xfrm>
            <a:prstGeom prst="rect">
              <a:avLst/>
            </a:prstGeom>
            <a:noFill/>
            <a:ln w="12700">
              <a:noFill/>
              <a:miter lim="800000"/>
              <a:headEnd/>
              <a:tailEnd/>
            </a:ln>
            <a:effectLst/>
          </p:spPr>
          <p:txBody>
            <a:bodyPr lIns="0" tIns="0" rIns="0" bIns="0" anchor="ctr"/>
            <a:lstStyle>
              <a:defPPr>
                <a:defRPr lang="de-DE"/>
              </a:defPPr>
              <a:lvl1pPr algn="ctr" defTabSz="801688" eaLnBrk="0" hangingPunct="0">
                <a:lnSpc>
                  <a:spcPct val="95000"/>
                </a:lnSpc>
                <a:spcBef>
                  <a:spcPct val="50000"/>
                </a:spcBef>
                <a:spcAft>
                  <a:spcPts val="800"/>
                </a:spcAft>
                <a:buClr>
                  <a:srgbClr val="969696"/>
                </a:buClr>
                <a:defRPr sz="1000" b="1">
                  <a:solidFill>
                    <a:srgbClr val="FFFFFF"/>
                  </a:solidFill>
                  <a:cs typeface="Arial" charset="0"/>
                </a:defRPr>
              </a:lvl1pPr>
            </a:lstStyle>
            <a:p>
              <a:r>
                <a:rPr lang="fr-FR">
                  <a:solidFill>
                    <a:srgbClr val="2C973E"/>
                  </a:solidFill>
                  <a:latin typeface="Arial"/>
                </a:rPr>
                <a:t>Oui</a:t>
              </a:r>
            </a:p>
          </p:txBody>
        </p:sp>
        <p:sp>
          <p:nvSpPr>
            <p:cNvPr id="63" name="Text Box 162" descr="© INSCALE GmbH, 26.05.2010&#10;http://www.presentationload.com/">
              <a:extLst>
                <a:ext uri="{FF2B5EF4-FFF2-40B4-BE49-F238E27FC236}">
                  <a16:creationId xmlns:a16="http://schemas.microsoft.com/office/drawing/2014/main" id="{3F4BB731-617D-4E80-AA50-53EB1C86E0D2}"/>
                </a:ext>
              </a:extLst>
            </p:cNvPr>
            <p:cNvSpPr txBox="1">
              <a:spLocks noChangeArrowheads="1"/>
            </p:cNvSpPr>
            <p:nvPr/>
          </p:nvSpPr>
          <p:spPr bwMode="gray">
            <a:xfrm>
              <a:off x="4475229" y="3777757"/>
              <a:ext cx="344090" cy="229393"/>
            </a:xfrm>
            <a:prstGeom prst="rect">
              <a:avLst/>
            </a:prstGeom>
            <a:noFill/>
            <a:ln w="12700">
              <a:noFill/>
              <a:miter lim="800000"/>
              <a:headEnd/>
              <a:tailEnd/>
            </a:ln>
            <a:effectLst/>
          </p:spPr>
          <p:txBody>
            <a:bodyPr lIns="0" tIns="0" rIns="0" bIns="0" anchor="ctr"/>
            <a:lstStyle>
              <a:defPPr>
                <a:defRPr lang="de-DE"/>
              </a:defPPr>
              <a:lvl1pPr algn="ctr" defTabSz="801688" eaLnBrk="0" hangingPunct="0">
                <a:lnSpc>
                  <a:spcPct val="95000"/>
                </a:lnSpc>
                <a:spcBef>
                  <a:spcPct val="50000"/>
                </a:spcBef>
                <a:spcAft>
                  <a:spcPts val="800"/>
                </a:spcAft>
                <a:buClr>
                  <a:srgbClr val="969696"/>
                </a:buClr>
                <a:defRPr sz="1000" b="1">
                  <a:solidFill>
                    <a:srgbClr val="FFFFFF"/>
                  </a:solidFill>
                  <a:cs typeface="Arial" charset="0"/>
                </a:defRPr>
              </a:lvl1pPr>
            </a:lstStyle>
            <a:p>
              <a:r>
                <a:rPr lang="en-US">
                  <a:solidFill>
                    <a:srgbClr val="F04C3E"/>
                  </a:solidFill>
                  <a:latin typeface="Arial"/>
                </a:rPr>
                <a:t>Non</a:t>
              </a:r>
            </a:p>
          </p:txBody>
        </p:sp>
        <p:sp>
          <p:nvSpPr>
            <p:cNvPr id="64" name="Rechteck 124">
              <a:extLst>
                <a:ext uri="{FF2B5EF4-FFF2-40B4-BE49-F238E27FC236}">
                  <a16:creationId xmlns:a16="http://schemas.microsoft.com/office/drawing/2014/main" id="{D87BF0BF-2B31-4B46-8467-EC1A46A16AE5}"/>
                </a:ext>
              </a:extLst>
            </p:cNvPr>
            <p:cNvSpPr/>
            <p:nvPr/>
          </p:nvSpPr>
          <p:spPr bwMode="gray">
            <a:xfrm>
              <a:off x="2388229" y="3188863"/>
              <a:ext cx="1101012" cy="480272"/>
            </a:xfrm>
            <a:prstGeom prst="rect">
              <a:avLst/>
            </a:prstGeom>
            <a:solidFill>
              <a:srgbClr val="135880"/>
            </a:solidFill>
            <a:ln w="12700">
              <a:noFill/>
              <a:miter lim="800000"/>
              <a:headEnd/>
              <a:tailEnd/>
            </a:ln>
            <a:effectLst/>
          </p:spPr>
          <p:txBody>
            <a:bodyPr lIns="72000" tIns="0" rIns="72000" bIns="0" anchor="ctr"/>
            <a:lstStyle/>
            <a:p>
              <a:pPr algn="ctr" defTabSz="801688" eaLnBrk="0" hangingPunct="0">
                <a:defRPr/>
              </a:pPr>
              <a:r>
                <a:rPr lang="en-US" sz="1000" b="1" kern="0" noProof="1">
                  <a:solidFill>
                    <a:srgbClr val="F6F8FF"/>
                  </a:solidFill>
                  <a:latin typeface="Arial"/>
                  <a:cs typeface="Arial" charset="0"/>
                </a:rPr>
                <a:t>Production du CR</a:t>
              </a:r>
            </a:p>
          </p:txBody>
        </p:sp>
        <p:cxnSp>
          <p:nvCxnSpPr>
            <p:cNvPr id="65" name="Gerade Verbindung mit Pfeil 127">
              <a:extLst>
                <a:ext uri="{FF2B5EF4-FFF2-40B4-BE49-F238E27FC236}">
                  <a16:creationId xmlns:a16="http://schemas.microsoft.com/office/drawing/2014/main" id="{6B2A16BA-3250-479A-8E24-982F9CD17C69}"/>
                </a:ext>
              </a:extLst>
            </p:cNvPr>
            <p:cNvCxnSpPr>
              <a:cxnSpLocks/>
              <a:stCxn id="61" idx="3"/>
              <a:endCxn id="70" idx="19"/>
            </p:cNvCxnSpPr>
            <p:nvPr/>
          </p:nvCxnSpPr>
          <p:spPr bwMode="gray">
            <a:xfrm flipV="1">
              <a:off x="5334113" y="3223830"/>
              <a:ext cx="1066808" cy="211828"/>
            </a:xfrm>
            <a:prstGeom prst="straightConnector1">
              <a:avLst/>
            </a:prstGeom>
            <a:noFill/>
            <a:ln w="12700" cap="flat" cmpd="sng" algn="ctr">
              <a:solidFill>
                <a:srgbClr val="808080"/>
              </a:solidFill>
              <a:prstDash val="solid"/>
              <a:tailEnd type="triangle" w="med" len="med"/>
            </a:ln>
            <a:effectLst/>
          </p:spPr>
        </p:cxnSp>
        <p:cxnSp>
          <p:nvCxnSpPr>
            <p:cNvPr id="66" name="Gerade Verbindung mit Pfeil 125">
              <a:extLst>
                <a:ext uri="{FF2B5EF4-FFF2-40B4-BE49-F238E27FC236}">
                  <a16:creationId xmlns:a16="http://schemas.microsoft.com/office/drawing/2014/main" id="{78C421C7-8EDD-4F1C-9461-8000DEFC54DA}"/>
                </a:ext>
              </a:extLst>
            </p:cNvPr>
            <p:cNvCxnSpPr>
              <a:cxnSpLocks/>
              <a:stCxn id="64" idx="3"/>
              <a:endCxn id="61" idx="1"/>
            </p:cNvCxnSpPr>
            <p:nvPr/>
          </p:nvCxnSpPr>
          <p:spPr bwMode="gray">
            <a:xfrm>
              <a:off x="3489241" y="3428999"/>
              <a:ext cx="966051" cy="6659"/>
            </a:xfrm>
            <a:prstGeom prst="straightConnector1">
              <a:avLst/>
            </a:prstGeom>
            <a:noFill/>
            <a:ln w="12700" cap="flat" cmpd="sng" algn="ctr">
              <a:solidFill>
                <a:srgbClr val="808080"/>
              </a:solidFill>
              <a:prstDash val="solid"/>
              <a:tailEnd type="triangle" w="med" len="med"/>
            </a:ln>
            <a:effectLst/>
          </p:spPr>
        </p:cxnSp>
        <p:cxnSp>
          <p:nvCxnSpPr>
            <p:cNvPr id="67" name="Gerade Verbindung mit Pfeil 247">
              <a:extLst>
                <a:ext uri="{FF2B5EF4-FFF2-40B4-BE49-F238E27FC236}">
                  <a16:creationId xmlns:a16="http://schemas.microsoft.com/office/drawing/2014/main" id="{3056062D-8C92-438D-A036-96C0589D0C35}"/>
                </a:ext>
              </a:extLst>
            </p:cNvPr>
            <p:cNvCxnSpPr>
              <a:cxnSpLocks/>
              <a:stCxn id="61" idx="2"/>
              <a:endCxn id="64" idx="2"/>
            </p:cNvCxnSpPr>
            <p:nvPr/>
          </p:nvCxnSpPr>
          <p:spPr bwMode="gray">
            <a:xfrm rot="5400000" flipH="1">
              <a:off x="3813752" y="2794119"/>
              <a:ext cx="205933" cy="1955967"/>
            </a:xfrm>
            <a:prstGeom prst="bentConnector3">
              <a:avLst>
                <a:gd name="adj1" fmla="val -111007"/>
              </a:avLst>
            </a:prstGeom>
            <a:noFill/>
            <a:ln w="12700" cap="flat" cmpd="sng" algn="ctr">
              <a:solidFill>
                <a:srgbClr val="808080"/>
              </a:solidFill>
              <a:prstDash val="solid"/>
              <a:tailEnd type="triangle" w="med" len="med"/>
            </a:ln>
            <a:effectLst/>
          </p:spPr>
        </p:cxnSp>
        <p:cxnSp>
          <p:nvCxnSpPr>
            <p:cNvPr id="68" name="Gerade Verbindung mit Pfeil 127">
              <a:extLst>
                <a:ext uri="{FF2B5EF4-FFF2-40B4-BE49-F238E27FC236}">
                  <a16:creationId xmlns:a16="http://schemas.microsoft.com/office/drawing/2014/main" id="{1EBD4093-6A5B-4B9E-AD01-A82180B8B683}"/>
                </a:ext>
              </a:extLst>
            </p:cNvPr>
            <p:cNvCxnSpPr>
              <a:cxnSpLocks/>
              <a:stCxn id="61" idx="3"/>
              <a:endCxn id="60" idx="1"/>
            </p:cNvCxnSpPr>
            <p:nvPr/>
          </p:nvCxnSpPr>
          <p:spPr bwMode="gray">
            <a:xfrm>
              <a:off x="5334113" y="3435658"/>
              <a:ext cx="1029588" cy="413893"/>
            </a:xfrm>
            <a:prstGeom prst="straightConnector1">
              <a:avLst/>
            </a:prstGeom>
            <a:noFill/>
            <a:ln w="12700" cap="flat" cmpd="sng" algn="ctr">
              <a:solidFill>
                <a:srgbClr val="808080"/>
              </a:solidFill>
              <a:prstDash val="solid"/>
              <a:tailEnd type="triangle" w="med" len="med"/>
            </a:ln>
            <a:effectLst/>
          </p:spPr>
        </p:cxnSp>
        <p:grpSp>
          <p:nvGrpSpPr>
            <p:cNvPr id="69" name="Group 68">
              <a:extLst>
                <a:ext uri="{FF2B5EF4-FFF2-40B4-BE49-F238E27FC236}">
                  <a16:creationId xmlns:a16="http://schemas.microsoft.com/office/drawing/2014/main" id="{78F10748-4AA9-41F4-8F65-BBEA04423872}"/>
                </a:ext>
              </a:extLst>
            </p:cNvPr>
            <p:cNvGrpSpPr/>
            <p:nvPr/>
          </p:nvGrpSpPr>
          <p:grpSpPr>
            <a:xfrm>
              <a:off x="6397931" y="2847245"/>
              <a:ext cx="695802" cy="432456"/>
              <a:chOff x="7105338" y="2884772"/>
              <a:chExt cx="522766" cy="357402"/>
            </a:xfrm>
          </p:grpSpPr>
          <p:sp>
            <p:nvSpPr>
              <p:cNvPr id="70" name="Freeform 7">
                <a:extLst>
                  <a:ext uri="{FF2B5EF4-FFF2-40B4-BE49-F238E27FC236}">
                    <a16:creationId xmlns:a16="http://schemas.microsoft.com/office/drawing/2014/main" id="{C639F33C-28B1-477D-BCF0-42710863725F}"/>
                  </a:ext>
                </a:extLst>
              </p:cNvPr>
              <p:cNvSpPr>
                <a:spLocks/>
              </p:cNvSpPr>
              <p:nvPr/>
            </p:nvSpPr>
            <p:spPr bwMode="auto">
              <a:xfrm>
                <a:off x="7105338" y="2956969"/>
                <a:ext cx="521162" cy="285205"/>
              </a:xfrm>
              <a:custGeom>
                <a:avLst/>
                <a:gdLst>
                  <a:gd name="T0" fmla="*/ 3218 w 3248"/>
                  <a:gd name="T1" fmla="*/ 44 h 1958"/>
                  <a:gd name="T2" fmla="*/ 3173 w 3248"/>
                  <a:gd name="T3" fmla="*/ 82 h 1958"/>
                  <a:gd name="T4" fmla="*/ 3116 w 3248"/>
                  <a:gd name="T5" fmla="*/ 118 h 1958"/>
                  <a:gd name="T6" fmla="*/ 3045 w 3248"/>
                  <a:gd name="T7" fmla="*/ 151 h 1958"/>
                  <a:gd name="T8" fmla="*/ 2868 w 3248"/>
                  <a:gd name="T9" fmla="*/ 207 h 1958"/>
                  <a:gd name="T10" fmla="*/ 2648 w 3248"/>
                  <a:gd name="T11" fmla="*/ 257 h 1958"/>
                  <a:gd name="T12" fmla="*/ 2391 w 3248"/>
                  <a:gd name="T13" fmla="*/ 295 h 1958"/>
                  <a:gd name="T14" fmla="*/ 2103 w 3248"/>
                  <a:gd name="T15" fmla="*/ 323 h 1958"/>
                  <a:gd name="T16" fmla="*/ 1788 w 3248"/>
                  <a:gd name="T17" fmla="*/ 335 h 1958"/>
                  <a:gd name="T18" fmla="*/ 1460 w 3248"/>
                  <a:gd name="T19" fmla="*/ 337 h 1958"/>
                  <a:gd name="T20" fmla="*/ 1146 w 3248"/>
                  <a:gd name="T21" fmla="*/ 323 h 1958"/>
                  <a:gd name="T22" fmla="*/ 858 w 3248"/>
                  <a:gd name="T23" fmla="*/ 295 h 1958"/>
                  <a:gd name="T24" fmla="*/ 600 w 3248"/>
                  <a:gd name="T25" fmla="*/ 257 h 1958"/>
                  <a:gd name="T26" fmla="*/ 380 w 3248"/>
                  <a:gd name="T27" fmla="*/ 207 h 1958"/>
                  <a:gd name="T28" fmla="*/ 206 w 3248"/>
                  <a:gd name="T29" fmla="*/ 151 h 1958"/>
                  <a:gd name="T30" fmla="*/ 135 w 3248"/>
                  <a:gd name="T31" fmla="*/ 118 h 1958"/>
                  <a:gd name="T32" fmla="*/ 76 w 3248"/>
                  <a:gd name="T33" fmla="*/ 82 h 1958"/>
                  <a:gd name="T34" fmla="*/ 31 w 3248"/>
                  <a:gd name="T35" fmla="*/ 44 h 1958"/>
                  <a:gd name="T36" fmla="*/ 0 w 3248"/>
                  <a:gd name="T37" fmla="*/ 0 h 1958"/>
                  <a:gd name="T38" fmla="*/ 14 w 3248"/>
                  <a:gd name="T39" fmla="*/ 1641 h 1958"/>
                  <a:gd name="T40" fmla="*/ 52 w 3248"/>
                  <a:gd name="T41" fmla="*/ 1684 h 1958"/>
                  <a:gd name="T42" fmla="*/ 104 w 3248"/>
                  <a:gd name="T43" fmla="*/ 1719 h 1958"/>
                  <a:gd name="T44" fmla="*/ 168 w 3248"/>
                  <a:gd name="T45" fmla="*/ 1755 h 1958"/>
                  <a:gd name="T46" fmla="*/ 286 w 3248"/>
                  <a:gd name="T47" fmla="*/ 1800 h 1958"/>
                  <a:gd name="T48" fmla="*/ 487 w 3248"/>
                  <a:gd name="T49" fmla="*/ 1854 h 1958"/>
                  <a:gd name="T50" fmla="*/ 725 w 3248"/>
                  <a:gd name="T51" fmla="*/ 1897 h 1958"/>
                  <a:gd name="T52" fmla="*/ 999 w 3248"/>
                  <a:gd name="T53" fmla="*/ 1930 h 1958"/>
                  <a:gd name="T54" fmla="*/ 1302 w 3248"/>
                  <a:gd name="T55" fmla="*/ 1951 h 1958"/>
                  <a:gd name="T56" fmla="*/ 1625 w 3248"/>
                  <a:gd name="T57" fmla="*/ 1958 h 1958"/>
                  <a:gd name="T58" fmla="*/ 1949 w 3248"/>
                  <a:gd name="T59" fmla="*/ 1951 h 1958"/>
                  <a:gd name="T60" fmla="*/ 2251 w 3248"/>
                  <a:gd name="T61" fmla="*/ 1930 h 1958"/>
                  <a:gd name="T62" fmla="*/ 2525 w 3248"/>
                  <a:gd name="T63" fmla="*/ 1897 h 1958"/>
                  <a:gd name="T64" fmla="*/ 2764 w 3248"/>
                  <a:gd name="T65" fmla="*/ 1854 h 1958"/>
                  <a:gd name="T66" fmla="*/ 2962 w 3248"/>
                  <a:gd name="T67" fmla="*/ 1800 h 1958"/>
                  <a:gd name="T68" fmla="*/ 3081 w 3248"/>
                  <a:gd name="T69" fmla="*/ 1755 h 1958"/>
                  <a:gd name="T70" fmla="*/ 3147 w 3248"/>
                  <a:gd name="T71" fmla="*/ 1719 h 1958"/>
                  <a:gd name="T72" fmla="*/ 3199 w 3248"/>
                  <a:gd name="T73" fmla="*/ 1684 h 1958"/>
                  <a:gd name="T74" fmla="*/ 3236 w 3248"/>
                  <a:gd name="T75" fmla="*/ 1641 h 1958"/>
                  <a:gd name="T76" fmla="*/ 3248 w 3248"/>
                  <a:gd name="T77" fmla="*/ 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8" h="1958">
                    <a:moveTo>
                      <a:pt x="3236" y="23"/>
                    </a:moveTo>
                    <a:lnTo>
                      <a:pt x="3218" y="44"/>
                    </a:lnTo>
                    <a:lnTo>
                      <a:pt x="3199" y="63"/>
                    </a:lnTo>
                    <a:lnTo>
                      <a:pt x="3173" y="82"/>
                    </a:lnTo>
                    <a:lnTo>
                      <a:pt x="3147" y="101"/>
                    </a:lnTo>
                    <a:lnTo>
                      <a:pt x="3116" y="118"/>
                    </a:lnTo>
                    <a:lnTo>
                      <a:pt x="3081" y="134"/>
                    </a:lnTo>
                    <a:lnTo>
                      <a:pt x="3045" y="151"/>
                    </a:lnTo>
                    <a:lnTo>
                      <a:pt x="2962" y="179"/>
                    </a:lnTo>
                    <a:lnTo>
                      <a:pt x="2868" y="207"/>
                    </a:lnTo>
                    <a:lnTo>
                      <a:pt x="2764" y="233"/>
                    </a:lnTo>
                    <a:lnTo>
                      <a:pt x="2648" y="257"/>
                    </a:lnTo>
                    <a:lnTo>
                      <a:pt x="2525" y="278"/>
                    </a:lnTo>
                    <a:lnTo>
                      <a:pt x="2391" y="295"/>
                    </a:lnTo>
                    <a:lnTo>
                      <a:pt x="2251" y="309"/>
                    </a:lnTo>
                    <a:lnTo>
                      <a:pt x="2103" y="323"/>
                    </a:lnTo>
                    <a:lnTo>
                      <a:pt x="1949" y="330"/>
                    </a:lnTo>
                    <a:lnTo>
                      <a:pt x="1788" y="335"/>
                    </a:lnTo>
                    <a:lnTo>
                      <a:pt x="1625" y="337"/>
                    </a:lnTo>
                    <a:lnTo>
                      <a:pt x="1460" y="337"/>
                    </a:lnTo>
                    <a:lnTo>
                      <a:pt x="1302" y="330"/>
                    </a:lnTo>
                    <a:lnTo>
                      <a:pt x="1146" y="323"/>
                    </a:lnTo>
                    <a:lnTo>
                      <a:pt x="999" y="311"/>
                    </a:lnTo>
                    <a:lnTo>
                      <a:pt x="858" y="295"/>
                    </a:lnTo>
                    <a:lnTo>
                      <a:pt x="725" y="278"/>
                    </a:lnTo>
                    <a:lnTo>
                      <a:pt x="600" y="257"/>
                    </a:lnTo>
                    <a:lnTo>
                      <a:pt x="487" y="233"/>
                    </a:lnTo>
                    <a:lnTo>
                      <a:pt x="380" y="207"/>
                    </a:lnTo>
                    <a:lnTo>
                      <a:pt x="286" y="181"/>
                    </a:lnTo>
                    <a:lnTo>
                      <a:pt x="206" y="151"/>
                    </a:lnTo>
                    <a:lnTo>
                      <a:pt x="168" y="134"/>
                    </a:lnTo>
                    <a:lnTo>
                      <a:pt x="135" y="118"/>
                    </a:lnTo>
                    <a:lnTo>
                      <a:pt x="104" y="101"/>
                    </a:lnTo>
                    <a:lnTo>
                      <a:pt x="76" y="82"/>
                    </a:lnTo>
                    <a:lnTo>
                      <a:pt x="52" y="63"/>
                    </a:lnTo>
                    <a:lnTo>
                      <a:pt x="31" y="44"/>
                    </a:lnTo>
                    <a:lnTo>
                      <a:pt x="14" y="23"/>
                    </a:lnTo>
                    <a:lnTo>
                      <a:pt x="0" y="0"/>
                    </a:lnTo>
                    <a:lnTo>
                      <a:pt x="0" y="1620"/>
                    </a:lnTo>
                    <a:lnTo>
                      <a:pt x="14" y="1641"/>
                    </a:lnTo>
                    <a:lnTo>
                      <a:pt x="31" y="1663"/>
                    </a:lnTo>
                    <a:lnTo>
                      <a:pt x="52" y="1684"/>
                    </a:lnTo>
                    <a:lnTo>
                      <a:pt x="76" y="1703"/>
                    </a:lnTo>
                    <a:lnTo>
                      <a:pt x="104" y="1719"/>
                    </a:lnTo>
                    <a:lnTo>
                      <a:pt x="135" y="1738"/>
                    </a:lnTo>
                    <a:lnTo>
                      <a:pt x="168" y="1755"/>
                    </a:lnTo>
                    <a:lnTo>
                      <a:pt x="206" y="1771"/>
                    </a:lnTo>
                    <a:lnTo>
                      <a:pt x="286" y="1800"/>
                    </a:lnTo>
                    <a:lnTo>
                      <a:pt x="380" y="1828"/>
                    </a:lnTo>
                    <a:lnTo>
                      <a:pt x="487" y="1854"/>
                    </a:lnTo>
                    <a:lnTo>
                      <a:pt x="600" y="1875"/>
                    </a:lnTo>
                    <a:lnTo>
                      <a:pt x="725" y="1897"/>
                    </a:lnTo>
                    <a:lnTo>
                      <a:pt x="858" y="1915"/>
                    </a:lnTo>
                    <a:lnTo>
                      <a:pt x="999" y="1930"/>
                    </a:lnTo>
                    <a:lnTo>
                      <a:pt x="1146" y="1941"/>
                    </a:lnTo>
                    <a:lnTo>
                      <a:pt x="1302" y="1951"/>
                    </a:lnTo>
                    <a:lnTo>
                      <a:pt x="1460" y="1956"/>
                    </a:lnTo>
                    <a:lnTo>
                      <a:pt x="1625" y="1958"/>
                    </a:lnTo>
                    <a:lnTo>
                      <a:pt x="1788" y="1956"/>
                    </a:lnTo>
                    <a:lnTo>
                      <a:pt x="1949" y="1951"/>
                    </a:lnTo>
                    <a:lnTo>
                      <a:pt x="2103" y="1941"/>
                    </a:lnTo>
                    <a:lnTo>
                      <a:pt x="2251" y="1930"/>
                    </a:lnTo>
                    <a:lnTo>
                      <a:pt x="2391" y="1915"/>
                    </a:lnTo>
                    <a:lnTo>
                      <a:pt x="2525" y="1897"/>
                    </a:lnTo>
                    <a:lnTo>
                      <a:pt x="2648" y="1875"/>
                    </a:lnTo>
                    <a:lnTo>
                      <a:pt x="2764" y="1854"/>
                    </a:lnTo>
                    <a:lnTo>
                      <a:pt x="2868" y="1828"/>
                    </a:lnTo>
                    <a:lnTo>
                      <a:pt x="2962" y="1800"/>
                    </a:lnTo>
                    <a:lnTo>
                      <a:pt x="3045" y="1771"/>
                    </a:lnTo>
                    <a:lnTo>
                      <a:pt x="3081" y="1755"/>
                    </a:lnTo>
                    <a:lnTo>
                      <a:pt x="3116" y="1738"/>
                    </a:lnTo>
                    <a:lnTo>
                      <a:pt x="3147" y="1719"/>
                    </a:lnTo>
                    <a:lnTo>
                      <a:pt x="3173" y="1703"/>
                    </a:lnTo>
                    <a:lnTo>
                      <a:pt x="3199" y="1684"/>
                    </a:lnTo>
                    <a:lnTo>
                      <a:pt x="3218" y="1663"/>
                    </a:lnTo>
                    <a:lnTo>
                      <a:pt x="3236" y="1641"/>
                    </a:lnTo>
                    <a:lnTo>
                      <a:pt x="3248" y="1620"/>
                    </a:lnTo>
                    <a:lnTo>
                      <a:pt x="3248" y="0"/>
                    </a:lnTo>
                    <a:lnTo>
                      <a:pt x="3236" y="23"/>
                    </a:lnTo>
                    <a:close/>
                  </a:path>
                </a:pathLst>
              </a:custGeom>
              <a:solidFill>
                <a:schemeClr val="tx1">
                  <a:lumMod val="65000"/>
                </a:schemeClr>
              </a:solidFill>
              <a:ln w="12700">
                <a:noFill/>
                <a:miter lim="800000"/>
                <a:headEnd/>
                <a:tailEnd/>
              </a:ln>
              <a:effectLst/>
            </p:spPr>
            <p:txBody>
              <a:bodyPr lIns="0" tIns="0" rIns="0" bIns="36000" anchor="b"/>
              <a:lstStyle/>
              <a:p>
                <a:pPr algn="ctr" defTabSz="801688" eaLnBrk="0" hangingPunct="0">
                  <a:lnSpc>
                    <a:spcPct val="95000"/>
                  </a:lnSpc>
                  <a:spcBef>
                    <a:spcPct val="50000"/>
                  </a:spcBef>
                  <a:spcAft>
                    <a:spcPts val="800"/>
                  </a:spcAft>
                  <a:buClr>
                    <a:srgbClr val="969696"/>
                  </a:buClr>
                  <a:defRPr/>
                </a:pPr>
                <a:r>
                  <a:rPr lang="en-US" sz="1400" b="1" kern="0">
                    <a:solidFill>
                      <a:srgbClr val="F6F8FF"/>
                    </a:solidFill>
                    <a:latin typeface="Arial"/>
                    <a:cs typeface="Arial" charset="0"/>
                  </a:rPr>
                  <a:t>DPI</a:t>
                </a:r>
              </a:p>
            </p:txBody>
          </p:sp>
          <p:sp>
            <p:nvSpPr>
              <p:cNvPr id="71" name="Oval 8">
                <a:extLst>
                  <a:ext uri="{FF2B5EF4-FFF2-40B4-BE49-F238E27FC236}">
                    <a16:creationId xmlns:a16="http://schemas.microsoft.com/office/drawing/2014/main" id="{226861BF-264B-40F9-96FA-375A2B3D7A71}"/>
                  </a:ext>
                </a:extLst>
              </p:cNvPr>
              <p:cNvSpPr>
                <a:spLocks noChangeArrowheads="1"/>
              </p:cNvSpPr>
              <p:nvPr/>
            </p:nvSpPr>
            <p:spPr bwMode="auto">
              <a:xfrm>
                <a:off x="7105658" y="2884772"/>
                <a:ext cx="522446" cy="104730"/>
              </a:xfrm>
              <a:prstGeom prst="ellipse">
                <a:avLst/>
              </a:prstGeom>
              <a:solidFill>
                <a:schemeClr val="tx1">
                  <a:lumMod val="65000"/>
                </a:schemeClr>
              </a:solidFill>
              <a:ln w="12700">
                <a:noFill/>
                <a:miter lim="800000"/>
                <a:headEnd/>
                <a:tailEnd/>
              </a:ln>
              <a:effectLst/>
            </p:spPr>
            <p:txBody>
              <a:bodyPr lIns="0" tIns="0" rIns="0" bIns="0" anchor="ctr"/>
              <a:lstStyle/>
              <a:p>
                <a:pPr algn="ctr" defTabSz="801688" eaLnBrk="0" hangingPunct="0">
                  <a:lnSpc>
                    <a:spcPct val="95000"/>
                  </a:lnSpc>
                  <a:spcBef>
                    <a:spcPct val="50000"/>
                  </a:spcBef>
                  <a:spcAft>
                    <a:spcPts val="800"/>
                  </a:spcAft>
                  <a:buClr>
                    <a:srgbClr val="969696"/>
                  </a:buClr>
                  <a:defRPr/>
                </a:pPr>
                <a:endParaRPr lang="en-US" sz="1400" b="1" kern="0">
                  <a:solidFill>
                    <a:srgbClr val="F6F8FF"/>
                  </a:solidFill>
                  <a:latin typeface="Arial"/>
                  <a:cs typeface="Arial" charset="0"/>
                </a:endParaRPr>
              </a:p>
            </p:txBody>
          </p:sp>
        </p:grpSp>
      </p:grpSp>
      <p:sp>
        <p:nvSpPr>
          <p:cNvPr id="72" name="Globally administrate client-focused meta services with B2C…">
            <a:extLst>
              <a:ext uri="{FF2B5EF4-FFF2-40B4-BE49-F238E27FC236}">
                <a16:creationId xmlns:a16="http://schemas.microsoft.com/office/drawing/2014/main" id="{6CD93C58-13C3-4194-915E-DD134D9FCBB2}"/>
              </a:ext>
            </a:extLst>
          </p:cNvPr>
          <p:cNvSpPr txBox="1"/>
          <p:nvPr/>
        </p:nvSpPr>
        <p:spPr>
          <a:xfrm>
            <a:off x="6648535" y="2365646"/>
            <a:ext cx="5184299" cy="193899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Ce n’est pas parce que j’alimente automatiquement, que tous les documents doivent forcément être envoyés dans le DMP.</a:t>
            </a:r>
          </a:p>
          <a:p>
            <a:pPr algn="just">
              <a:lnSpc>
                <a:spcPct val="150000"/>
              </a:lnSpc>
              <a:defRPr sz="1800">
                <a:solidFill>
                  <a:srgbClr val="677180"/>
                </a:solidFill>
                <a:latin typeface="EYInterstate Light"/>
                <a:ea typeface="EYInterstate Light"/>
                <a:cs typeface="EYInterstate Light"/>
                <a:sym typeface="EYInterstate Light"/>
              </a:defRPr>
            </a:pPr>
            <a:endParaRPr lang="fr-FR" sz="1400">
              <a:solidFill>
                <a:srgbClr val="677180"/>
              </a:solidFill>
              <a:latin typeface="Arial" panose="020B0604020202020204" pitchFamily="34" charset="0"/>
              <a:ea typeface="EYInterstate Light"/>
              <a:cs typeface="Arial" panose="020B0604020202020204" pitchFamily="34" charset="0"/>
              <a:sym typeface="EYInterstate Light"/>
            </a:endParaRPr>
          </a:p>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Qu’est-ce qui est utile ? </a:t>
            </a:r>
          </a:p>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Cette information est-elle à risque pour le patient ? Dois-je la mettre dans le DMP sans consultation d’annonce préalable ?</a:t>
            </a:r>
          </a:p>
        </p:txBody>
      </p:sp>
      <p:grpSp>
        <p:nvGrpSpPr>
          <p:cNvPr id="73" name="Group 72">
            <a:extLst>
              <a:ext uri="{FF2B5EF4-FFF2-40B4-BE49-F238E27FC236}">
                <a16:creationId xmlns:a16="http://schemas.microsoft.com/office/drawing/2014/main" id="{3431BBFE-6FB3-4AC2-B6FF-E2F3CF6BC761}"/>
              </a:ext>
            </a:extLst>
          </p:cNvPr>
          <p:cNvGrpSpPr/>
          <p:nvPr/>
        </p:nvGrpSpPr>
        <p:grpSpPr>
          <a:xfrm>
            <a:off x="6096000" y="4487467"/>
            <a:ext cx="5909414" cy="1910652"/>
            <a:chOff x="4207597" y="6019015"/>
            <a:chExt cx="5909414" cy="1910652"/>
          </a:xfrm>
        </p:grpSpPr>
        <p:sp>
          <p:nvSpPr>
            <p:cNvPr id="74" name="Flussdiagramm: Verzweigung 94">
              <a:extLst>
                <a:ext uri="{FF2B5EF4-FFF2-40B4-BE49-F238E27FC236}">
                  <a16:creationId xmlns:a16="http://schemas.microsoft.com/office/drawing/2014/main" id="{73FF517A-B432-4344-8499-1204D417976C}"/>
                </a:ext>
              </a:extLst>
            </p:cNvPr>
            <p:cNvSpPr>
              <a:spLocks noChangeAspect="1"/>
            </p:cNvSpPr>
            <p:nvPr/>
          </p:nvSpPr>
          <p:spPr bwMode="gray">
            <a:xfrm>
              <a:off x="6158972" y="6809190"/>
              <a:ext cx="829636" cy="878821"/>
            </a:xfrm>
            <a:prstGeom prst="flowChartDecision">
              <a:avLst/>
            </a:prstGeom>
            <a:solidFill>
              <a:srgbClr val="E27959"/>
            </a:solidFill>
            <a:ln w="12700">
              <a:noFill/>
              <a:miter lim="800000"/>
              <a:headEnd/>
              <a:tailEnd/>
            </a:ln>
            <a:effectLst/>
          </p:spPr>
          <p:txBody>
            <a:bodyPr wrap="none" lIns="0" tIns="0" rIns="0" bIns="0" anchor="ctr"/>
            <a:lstStyle/>
            <a:p>
              <a:pPr algn="ctr" defTabSz="801688" eaLnBrk="0" hangingPunct="0">
                <a:defRPr/>
              </a:pPr>
              <a:r>
                <a:rPr lang="en-US" sz="1000" b="1" kern="0" noProof="1">
                  <a:solidFill>
                    <a:srgbClr val="F8F8F8"/>
                  </a:solidFill>
                  <a:latin typeface="Arial"/>
                </a:rPr>
                <a:t>Validation </a:t>
              </a:r>
              <a:br>
                <a:rPr lang="en-US" sz="1000" b="1" kern="0" noProof="1">
                  <a:solidFill>
                    <a:srgbClr val="F8F8F8"/>
                  </a:solidFill>
                  <a:latin typeface="Arial"/>
                </a:rPr>
              </a:br>
              <a:r>
                <a:rPr lang="en-US" sz="1000" b="1" kern="0" noProof="1">
                  <a:solidFill>
                    <a:srgbClr val="F8F8F8"/>
                  </a:solidFill>
                  <a:latin typeface="Arial"/>
                </a:rPr>
                <a:t>du CR</a:t>
              </a:r>
            </a:p>
          </p:txBody>
        </p:sp>
        <p:sp>
          <p:nvSpPr>
            <p:cNvPr id="75" name="Text Box 157" descr="© INSCALE GmbH, 26.05.2010&#10;http://www.presentationload.com/">
              <a:extLst>
                <a:ext uri="{FF2B5EF4-FFF2-40B4-BE49-F238E27FC236}">
                  <a16:creationId xmlns:a16="http://schemas.microsoft.com/office/drawing/2014/main" id="{7EC0B360-84AB-4269-A5E1-66B45BBCF3F8}"/>
                </a:ext>
              </a:extLst>
            </p:cNvPr>
            <p:cNvSpPr txBox="1">
              <a:spLocks noChangeArrowheads="1"/>
            </p:cNvSpPr>
            <p:nvPr/>
          </p:nvSpPr>
          <p:spPr bwMode="gray">
            <a:xfrm>
              <a:off x="6772053" y="6578359"/>
              <a:ext cx="216555" cy="254927"/>
            </a:xfrm>
            <a:prstGeom prst="rect">
              <a:avLst/>
            </a:prstGeom>
            <a:noFill/>
            <a:ln w="12700">
              <a:noFill/>
              <a:miter lim="800000"/>
              <a:headEnd/>
              <a:tailEnd/>
            </a:ln>
            <a:effectLst/>
          </p:spPr>
          <p:txBody>
            <a:bodyPr lIns="0" tIns="0" rIns="0" bIns="0" anchor="ctr"/>
            <a:lstStyle>
              <a:defPPr>
                <a:defRPr lang="de-DE"/>
              </a:defPPr>
              <a:lvl1pPr algn="ctr" defTabSz="801688" eaLnBrk="0" hangingPunct="0">
                <a:lnSpc>
                  <a:spcPct val="95000"/>
                </a:lnSpc>
                <a:spcBef>
                  <a:spcPct val="50000"/>
                </a:spcBef>
                <a:spcAft>
                  <a:spcPts val="800"/>
                </a:spcAft>
                <a:buClr>
                  <a:srgbClr val="969696"/>
                </a:buClr>
                <a:defRPr sz="1000" b="1">
                  <a:solidFill>
                    <a:srgbClr val="FFFFFF"/>
                  </a:solidFill>
                  <a:cs typeface="Arial" charset="0"/>
                </a:defRPr>
              </a:lvl1pPr>
            </a:lstStyle>
            <a:p>
              <a:r>
                <a:rPr lang="fr-FR">
                  <a:solidFill>
                    <a:srgbClr val="2C973E"/>
                  </a:solidFill>
                  <a:latin typeface="Arial"/>
                </a:rPr>
                <a:t>Oui</a:t>
              </a:r>
            </a:p>
          </p:txBody>
        </p:sp>
        <p:sp>
          <p:nvSpPr>
            <p:cNvPr id="76" name="Text Box 162" descr="© INSCALE GmbH, 26.05.2010&#10;http://www.presentationload.com/">
              <a:extLst>
                <a:ext uri="{FF2B5EF4-FFF2-40B4-BE49-F238E27FC236}">
                  <a16:creationId xmlns:a16="http://schemas.microsoft.com/office/drawing/2014/main" id="{47D7DEAB-13FE-4EBD-A7FA-CA3125D1CCD1}"/>
                </a:ext>
              </a:extLst>
            </p:cNvPr>
            <p:cNvSpPr txBox="1">
              <a:spLocks noChangeArrowheads="1"/>
            </p:cNvSpPr>
            <p:nvPr/>
          </p:nvSpPr>
          <p:spPr bwMode="gray">
            <a:xfrm>
              <a:off x="6177794" y="7590700"/>
              <a:ext cx="324832" cy="229393"/>
            </a:xfrm>
            <a:prstGeom prst="rect">
              <a:avLst/>
            </a:prstGeom>
            <a:noFill/>
            <a:ln w="12700">
              <a:noFill/>
              <a:miter lim="800000"/>
              <a:headEnd/>
              <a:tailEnd/>
            </a:ln>
            <a:effectLst/>
          </p:spPr>
          <p:txBody>
            <a:bodyPr lIns="0" tIns="0" rIns="0" bIns="0" anchor="ctr"/>
            <a:lstStyle>
              <a:defPPr>
                <a:defRPr lang="de-DE"/>
              </a:defPPr>
              <a:lvl1pPr algn="ctr" defTabSz="801688" eaLnBrk="0" hangingPunct="0">
                <a:lnSpc>
                  <a:spcPct val="95000"/>
                </a:lnSpc>
                <a:spcBef>
                  <a:spcPct val="50000"/>
                </a:spcBef>
                <a:spcAft>
                  <a:spcPts val="800"/>
                </a:spcAft>
                <a:buClr>
                  <a:srgbClr val="969696"/>
                </a:buClr>
                <a:defRPr sz="1000" b="1">
                  <a:solidFill>
                    <a:srgbClr val="FFFFFF"/>
                  </a:solidFill>
                  <a:cs typeface="Arial" charset="0"/>
                </a:defRPr>
              </a:lvl1pPr>
            </a:lstStyle>
            <a:p>
              <a:r>
                <a:rPr lang="en-US">
                  <a:solidFill>
                    <a:srgbClr val="F04C3E"/>
                  </a:solidFill>
                  <a:latin typeface="Arial"/>
                </a:rPr>
                <a:t>Non</a:t>
              </a:r>
            </a:p>
          </p:txBody>
        </p:sp>
        <p:sp>
          <p:nvSpPr>
            <p:cNvPr id="77" name="Rechteck 124">
              <a:extLst>
                <a:ext uri="{FF2B5EF4-FFF2-40B4-BE49-F238E27FC236}">
                  <a16:creationId xmlns:a16="http://schemas.microsoft.com/office/drawing/2014/main" id="{F3CE31E5-D14A-4C33-8B79-F9C8536134F6}"/>
                </a:ext>
              </a:extLst>
            </p:cNvPr>
            <p:cNvSpPr/>
            <p:nvPr/>
          </p:nvSpPr>
          <p:spPr bwMode="gray">
            <a:xfrm>
              <a:off x="4207597" y="7001806"/>
              <a:ext cx="1039391" cy="480272"/>
            </a:xfrm>
            <a:prstGeom prst="rect">
              <a:avLst/>
            </a:prstGeom>
            <a:solidFill>
              <a:srgbClr val="135880"/>
            </a:solidFill>
            <a:ln w="12700">
              <a:noFill/>
              <a:miter lim="800000"/>
              <a:headEnd/>
              <a:tailEnd/>
            </a:ln>
            <a:effectLst/>
          </p:spPr>
          <p:txBody>
            <a:bodyPr lIns="72000" tIns="0" rIns="72000" bIns="0" anchor="ctr"/>
            <a:lstStyle/>
            <a:p>
              <a:pPr algn="ctr" defTabSz="801688" eaLnBrk="0" hangingPunct="0">
                <a:defRPr/>
              </a:pPr>
              <a:r>
                <a:rPr lang="en-US" sz="1000" b="1" kern="0" noProof="1">
                  <a:solidFill>
                    <a:srgbClr val="F6F8FF"/>
                  </a:solidFill>
                  <a:latin typeface="Arial"/>
                  <a:cs typeface="Arial" charset="0"/>
                </a:rPr>
                <a:t>Production du CR</a:t>
              </a:r>
            </a:p>
          </p:txBody>
        </p:sp>
        <p:cxnSp>
          <p:nvCxnSpPr>
            <p:cNvPr id="78" name="Gerade Verbindung mit Pfeil 125">
              <a:extLst>
                <a:ext uri="{FF2B5EF4-FFF2-40B4-BE49-F238E27FC236}">
                  <a16:creationId xmlns:a16="http://schemas.microsoft.com/office/drawing/2014/main" id="{6D110190-68BF-4FA9-BF6B-B714E2363687}"/>
                </a:ext>
              </a:extLst>
            </p:cNvPr>
            <p:cNvCxnSpPr>
              <a:cxnSpLocks/>
              <a:stCxn id="77" idx="3"/>
              <a:endCxn id="74" idx="1"/>
            </p:cNvCxnSpPr>
            <p:nvPr/>
          </p:nvCxnSpPr>
          <p:spPr bwMode="gray">
            <a:xfrm>
              <a:off x="5246988" y="7241942"/>
              <a:ext cx="911984" cy="6659"/>
            </a:xfrm>
            <a:prstGeom prst="straightConnector1">
              <a:avLst/>
            </a:prstGeom>
            <a:noFill/>
            <a:ln w="12700" cap="flat" cmpd="sng" algn="ctr">
              <a:solidFill>
                <a:srgbClr val="808080"/>
              </a:solidFill>
              <a:prstDash val="solid"/>
              <a:tailEnd type="triangle" w="med" len="med"/>
            </a:ln>
            <a:effectLst/>
          </p:spPr>
        </p:cxnSp>
        <p:cxnSp>
          <p:nvCxnSpPr>
            <p:cNvPr id="79" name="Gerade Verbindung mit Pfeil 247">
              <a:extLst>
                <a:ext uri="{FF2B5EF4-FFF2-40B4-BE49-F238E27FC236}">
                  <a16:creationId xmlns:a16="http://schemas.microsoft.com/office/drawing/2014/main" id="{413518EB-1C2E-4252-9B06-8F692A14C2BC}"/>
                </a:ext>
              </a:extLst>
            </p:cNvPr>
            <p:cNvCxnSpPr>
              <a:cxnSpLocks/>
              <a:stCxn id="74" idx="2"/>
              <a:endCxn id="77" idx="2"/>
            </p:cNvCxnSpPr>
            <p:nvPr/>
          </p:nvCxnSpPr>
          <p:spPr bwMode="gray">
            <a:xfrm rot="5400000" flipH="1">
              <a:off x="5547575" y="6661797"/>
              <a:ext cx="205933" cy="1846497"/>
            </a:xfrm>
            <a:prstGeom prst="bentConnector3">
              <a:avLst>
                <a:gd name="adj1" fmla="val -111007"/>
              </a:avLst>
            </a:prstGeom>
            <a:noFill/>
            <a:ln w="12700" cap="flat" cmpd="sng" algn="ctr">
              <a:solidFill>
                <a:srgbClr val="808080"/>
              </a:solidFill>
              <a:prstDash val="solid"/>
              <a:tailEnd type="triangle" w="med" len="med"/>
            </a:ln>
            <a:effectLst/>
          </p:spPr>
        </p:cxnSp>
        <p:pic>
          <p:nvPicPr>
            <p:cNvPr id="80" name="Picture 2" descr="\\SRVDATA01\Dic\COMMUN\DMP\LOGO\LogoDMP\logoDMP_HD.jpg">
              <a:extLst>
                <a:ext uri="{FF2B5EF4-FFF2-40B4-BE49-F238E27FC236}">
                  <a16:creationId xmlns:a16="http://schemas.microsoft.com/office/drawing/2014/main" id="{4DD5C0B9-9E74-466A-8A25-0EBCDF9F97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7375" y="7392460"/>
              <a:ext cx="829636" cy="537207"/>
            </a:xfrm>
            <a:prstGeom prst="rect">
              <a:avLst/>
            </a:prstGeom>
            <a:noFill/>
            <a:extLst>
              <a:ext uri="{909E8E84-426E-40DD-AFC4-6F175D3DCCD1}">
                <a14:hiddenFill xmlns:a14="http://schemas.microsoft.com/office/drawing/2010/main">
                  <a:solidFill>
                    <a:srgbClr val="FFFFFF"/>
                  </a:solidFill>
                </a14:hiddenFill>
              </a:ext>
            </a:extLst>
          </p:spPr>
        </p:pic>
        <p:sp>
          <p:nvSpPr>
            <p:cNvPr id="81" name="Flussdiagramm: Verzweigung 94">
              <a:extLst>
                <a:ext uri="{FF2B5EF4-FFF2-40B4-BE49-F238E27FC236}">
                  <a16:creationId xmlns:a16="http://schemas.microsoft.com/office/drawing/2014/main" id="{5CF7FAEF-E9FF-4C7F-9491-22269FAFB107}"/>
                </a:ext>
              </a:extLst>
            </p:cNvPr>
            <p:cNvSpPr>
              <a:spLocks noChangeAspect="1"/>
            </p:cNvSpPr>
            <p:nvPr/>
          </p:nvSpPr>
          <p:spPr bwMode="gray">
            <a:xfrm>
              <a:off x="7192509" y="6369780"/>
              <a:ext cx="829636" cy="878821"/>
            </a:xfrm>
            <a:prstGeom prst="flowChartDecision">
              <a:avLst/>
            </a:prstGeom>
            <a:solidFill>
              <a:srgbClr val="E27959"/>
            </a:solidFill>
            <a:ln w="12700">
              <a:noFill/>
              <a:miter lim="800000"/>
              <a:headEnd/>
              <a:tailEnd/>
            </a:ln>
            <a:effectLst/>
          </p:spPr>
          <p:txBody>
            <a:bodyPr wrap="none" lIns="0" tIns="0" rIns="0" bIns="0" anchor="ctr"/>
            <a:lstStyle/>
            <a:p>
              <a:pPr algn="ctr" defTabSz="801688" eaLnBrk="0" hangingPunct="0">
                <a:defRPr/>
              </a:pPr>
              <a:r>
                <a:rPr lang="en-US" sz="800" b="1" kern="0" noProof="1">
                  <a:solidFill>
                    <a:srgbClr val="F8F8F8"/>
                  </a:solidFill>
                  <a:latin typeface="Arial"/>
                </a:rPr>
                <a:t>Information</a:t>
              </a:r>
              <a:br>
                <a:rPr lang="en-US" sz="800" b="1" kern="0" noProof="1">
                  <a:solidFill>
                    <a:srgbClr val="F8F8F8"/>
                  </a:solidFill>
                  <a:latin typeface="Arial"/>
                </a:rPr>
              </a:br>
              <a:r>
                <a:rPr lang="en-US" sz="800" b="1" kern="0" noProof="1">
                  <a:solidFill>
                    <a:srgbClr val="F8F8F8"/>
                  </a:solidFill>
                  <a:latin typeface="Arial"/>
                </a:rPr>
                <a:t>sensible?</a:t>
              </a:r>
            </a:p>
          </p:txBody>
        </p:sp>
        <p:sp>
          <p:nvSpPr>
            <p:cNvPr id="82" name="Text Box 157" descr="© INSCALE GmbH, 26.05.2010&#10;http://www.presentationload.com/">
              <a:extLst>
                <a:ext uri="{FF2B5EF4-FFF2-40B4-BE49-F238E27FC236}">
                  <a16:creationId xmlns:a16="http://schemas.microsoft.com/office/drawing/2014/main" id="{A480A903-B33B-4405-A41F-94415403191A}"/>
                </a:ext>
              </a:extLst>
            </p:cNvPr>
            <p:cNvSpPr txBox="1">
              <a:spLocks noChangeArrowheads="1"/>
            </p:cNvSpPr>
            <p:nvPr/>
          </p:nvSpPr>
          <p:spPr bwMode="gray">
            <a:xfrm>
              <a:off x="8411267" y="6019015"/>
              <a:ext cx="216555" cy="254927"/>
            </a:xfrm>
            <a:prstGeom prst="rect">
              <a:avLst/>
            </a:prstGeom>
            <a:noFill/>
            <a:ln w="12700">
              <a:noFill/>
              <a:miter lim="800000"/>
              <a:headEnd/>
              <a:tailEnd/>
            </a:ln>
            <a:effectLst/>
          </p:spPr>
          <p:txBody>
            <a:bodyPr lIns="0" tIns="0" rIns="0" bIns="0" anchor="ctr"/>
            <a:lstStyle>
              <a:defPPr>
                <a:defRPr lang="de-DE"/>
              </a:defPPr>
              <a:lvl1pPr algn="ctr" defTabSz="801688" eaLnBrk="0" hangingPunct="0">
                <a:lnSpc>
                  <a:spcPct val="95000"/>
                </a:lnSpc>
                <a:spcBef>
                  <a:spcPct val="50000"/>
                </a:spcBef>
                <a:spcAft>
                  <a:spcPts val="800"/>
                </a:spcAft>
                <a:buClr>
                  <a:srgbClr val="969696"/>
                </a:buClr>
                <a:defRPr sz="1000" b="1">
                  <a:solidFill>
                    <a:srgbClr val="FFFFFF"/>
                  </a:solidFill>
                  <a:cs typeface="Arial" charset="0"/>
                </a:defRPr>
              </a:lvl1pPr>
            </a:lstStyle>
            <a:p>
              <a:r>
                <a:rPr lang="fr-FR">
                  <a:solidFill>
                    <a:srgbClr val="2C973E"/>
                  </a:solidFill>
                  <a:latin typeface="Arial"/>
                </a:rPr>
                <a:t>Oui</a:t>
              </a:r>
            </a:p>
          </p:txBody>
        </p:sp>
        <p:sp>
          <p:nvSpPr>
            <p:cNvPr id="83" name="Text Box 162" descr="© INSCALE GmbH, 26.05.2010&#10;http://www.presentationload.com/">
              <a:extLst>
                <a:ext uri="{FF2B5EF4-FFF2-40B4-BE49-F238E27FC236}">
                  <a16:creationId xmlns:a16="http://schemas.microsoft.com/office/drawing/2014/main" id="{31204F38-33C7-4CBD-8031-60915F5CC2AB}"/>
                </a:ext>
              </a:extLst>
            </p:cNvPr>
            <p:cNvSpPr txBox="1">
              <a:spLocks noChangeArrowheads="1"/>
            </p:cNvSpPr>
            <p:nvPr/>
          </p:nvSpPr>
          <p:spPr bwMode="gray">
            <a:xfrm>
              <a:off x="8014792" y="6591127"/>
              <a:ext cx="324832" cy="229393"/>
            </a:xfrm>
            <a:prstGeom prst="rect">
              <a:avLst/>
            </a:prstGeom>
            <a:noFill/>
            <a:ln w="12700">
              <a:noFill/>
              <a:miter lim="800000"/>
              <a:headEnd/>
              <a:tailEnd/>
            </a:ln>
            <a:effectLst/>
          </p:spPr>
          <p:txBody>
            <a:bodyPr lIns="0" tIns="0" rIns="0" bIns="0" anchor="ctr"/>
            <a:lstStyle>
              <a:defPPr>
                <a:defRPr lang="de-DE"/>
              </a:defPPr>
              <a:lvl1pPr algn="ctr" defTabSz="801688" eaLnBrk="0" hangingPunct="0">
                <a:lnSpc>
                  <a:spcPct val="95000"/>
                </a:lnSpc>
                <a:spcBef>
                  <a:spcPct val="50000"/>
                </a:spcBef>
                <a:spcAft>
                  <a:spcPts val="800"/>
                </a:spcAft>
                <a:buClr>
                  <a:srgbClr val="969696"/>
                </a:buClr>
                <a:defRPr sz="1000" b="1">
                  <a:solidFill>
                    <a:srgbClr val="FFFFFF"/>
                  </a:solidFill>
                  <a:cs typeface="Arial" charset="0"/>
                </a:defRPr>
              </a:lvl1pPr>
            </a:lstStyle>
            <a:p>
              <a:r>
                <a:rPr lang="en-US">
                  <a:solidFill>
                    <a:srgbClr val="F04C3E"/>
                  </a:solidFill>
                  <a:latin typeface="Arial"/>
                </a:rPr>
                <a:t>Non</a:t>
              </a:r>
            </a:p>
          </p:txBody>
        </p:sp>
        <p:cxnSp>
          <p:nvCxnSpPr>
            <p:cNvPr id="84" name="Gerade Verbindung mit Pfeil 127">
              <a:extLst>
                <a:ext uri="{FF2B5EF4-FFF2-40B4-BE49-F238E27FC236}">
                  <a16:creationId xmlns:a16="http://schemas.microsoft.com/office/drawing/2014/main" id="{7EF69E9C-6931-4977-841F-64FED982A9AD}"/>
                </a:ext>
              </a:extLst>
            </p:cNvPr>
            <p:cNvCxnSpPr>
              <a:cxnSpLocks/>
              <a:stCxn id="81" idx="3"/>
            </p:cNvCxnSpPr>
            <p:nvPr/>
          </p:nvCxnSpPr>
          <p:spPr bwMode="gray">
            <a:xfrm>
              <a:off x="8022145" y="6809191"/>
              <a:ext cx="1265230" cy="0"/>
            </a:xfrm>
            <a:prstGeom prst="straightConnector1">
              <a:avLst/>
            </a:prstGeom>
            <a:noFill/>
            <a:ln w="12700" cap="flat" cmpd="sng" algn="ctr">
              <a:solidFill>
                <a:srgbClr val="808080"/>
              </a:solidFill>
              <a:prstDash val="solid"/>
              <a:tailEnd type="triangle" w="med" len="med"/>
            </a:ln>
            <a:effectLst/>
          </p:spPr>
        </p:cxnSp>
        <p:cxnSp>
          <p:nvCxnSpPr>
            <p:cNvPr id="85" name="Gerade Verbindung mit Pfeil 127">
              <a:extLst>
                <a:ext uri="{FF2B5EF4-FFF2-40B4-BE49-F238E27FC236}">
                  <a16:creationId xmlns:a16="http://schemas.microsoft.com/office/drawing/2014/main" id="{F08AEEB7-543C-40A3-A518-07AAA713DBF0}"/>
                </a:ext>
              </a:extLst>
            </p:cNvPr>
            <p:cNvCxnSpPr>
              <a:cxnSpLocks/>
              <a:stCxn id="81" idx="3"/>
              <a:endCxn id="80" idx="1"/>
            </p:cNvCxnSpPr>
            <p:nvPr/>
          </p:nvCxnSpPr>
          <p:spPr bwMode="gray">
            <a:xfrm>
              <a:off x="8022145" y="6809191"/>
              <a:ext cx="1265230" cy="851873"/>
            </a:xfrm>
            <a:prstGeom prst="straightConnector1">
              <a:avLst/>
            </a:prstGeom>
            <a:noFill/>
            <a:ln w="12700" cap="flat" cmpd="sng" algn="ctr">
              <a:solidFill>
                <a:srgbClr val="808080"/>
              </a:solidFill>
              <a:prstDash val="solid"/>
              <a:tailEnd type="triangle" w="med" len="med"/>
            </a:ln>
            <a:effectLst/>
          </p:spPr>
        </p:cxnSp>
        <p:grpSp>
          <p:nvGrpSpPr>
            <p:cNvPr id="86" name="Group 85">
              <a:extLst>
                <a:ext uri="{FF2B5EF4-FFF2-40B4-BE49-F238E27FC236}">
                  <a16:creationId xmlns:a16="http://schemas.microsoft.com/office/drawing/2014/main" id="{7FC93A2E-036D-4F85-B23B-0A4329E5546C}"/>
                </a:ext>
              </a:extLst>
            </p:cNvPr>
            <p:cNvGrpSpPr/>
            <p:nvPr/>
          </p:nvGrpSpPr>
          <p:grpSpPr>
            <a:xfrm>
              <a:off x="9319689" y="6658758"/>
              <a:ext cx="656860" cy="432456"/>
              <a:chOff x="7105338" y="2884772"/>
              <a:chExt cx="522766" cy="357402"/>
            </a:xfrm>
          </p:grpSpPr>
          <p:sp>
            <p:nvSpPr>
              <p:cNvPr id="89" name="Freeform 7">
                <a:extLst>
                  <a:ext uri="{FF2B5EF4-FFF2-40B4-BE49-F238E27FC236}">
                    <a16:creationId xmlns:a16="http://schemas.microsoft.com/office/drawing/2014/main" id="{A913652F-1C99-4D3F-BC9C-46B65A298E9B}"/>
                  </a:ext>
                </a:extLst>
              </p:cNvPr>
              <p:cNvSpPr>
                <a:spLocks/>
              </p:cNvSpPr>
              <p:nvPr/>
            </p:nvSpPr>
            <p:spPr bwMode="auto">
              <a:xfrm>
                <a:off x="7105338" y="2956969"/>
                <a:ext cx="521162" cy="285205"/>
              </a:xfrm>
              <a:custGeom>
                <a:avLst/>
                <a:gdLst>
                  <a:gd name="T0" fmla="*/ 3218 w 3248"/>
                  <a:gd name="T1" fmla="*/ 44 h 1958"/>
                  <a:gd name="T2" fmla="*/ 3173 w 3248"/>
                  <a:gd name="T3" fmla="*/ 82 h 1958"/>
                  <a:gd name="T4" fmla="*/ 3116 w 3248"/>
                  <a:gd name="T5" fmla="*/ 118 h 1958"/>
                  <a:gd name="T6" fmla="*/ 3045 w 3248"/>
                  <a:gd name="T7" fmla="*/ 151 h 1958"/>
                  <a:gd name="T8" fmla="*/ 2868 w 3248"/>
                  <a:gd name="T9" fmla="*/ 207 h 1958"/>
                  <a:gd name="T10" fmla="*/ 2648 w 3248"/>
                  <a:gd name="T11" fmla="*/ 257 h 1958"/>
                  <a:gd name="T12" fmla="*/ 2391 w 3248"/>
                  <a:gd name="T13" fmla="*/ 295 h 1958"/>
                  <a:gd name="T14" fmla="*/ 2103 w 3248"/>
                  <a:gd name="T15" fmla="*/ 323 h 1958"/>
                  <a:gd name="T16" fmla="*/ 1788 w 3248"/>
                  <a:gd name="T17" fmla="*/ 335 h 1958"/>
                  <a:gd name="T18" fmla="*/ 1460 w 3248"/>
                  <a:gd name="T19" fmla="*/ 337 h 1958"/>
                  <a:gd name="T20" fmla="*/ 1146 w 3248"/>
                  <a:gd name="T21" fmla="*/ 323 h 1958"/>
                  <a:gd name="T22" fmla="*/ 858 w 3248"/>
                  <a:gd name="T23" fmla="*/ 295 h 1958"/>
                  <a:gd name="T24" fmla="*/ 600 w 3248"/>
                  <a:gd name="T25" fmla="*/ 257 h 1958"/>
                  <a:gd name="T26" fmla="*/ 380 w 3248"/>
                  <a:gd name="T27" fmla="*/ 207 h 1958"/>
                  <a:gd name="T28" fmla="*/ 206 w 3248"/>
                  <a:gd name="T29" fmla="*/ 151 h 1958"/>
                  <a:gd name="T30" fmla="*/ 135 w 3248"/>
                  <a:gd name="T31" fmla="*/ 118 h 1958"/>
                  <a:gd name="T32" fmla="*/ 76 w 3248"/>
                  <a:gd name="T33" fmla="*/ 82 h 1958"/>
                  <a:gd name="T34" fmla="*/ 31 w 3248"/>
                  <a:gd name="T35" fmla="*/ 44 h 1958"/>
                  <a:gd name="T36" fmla="*/ 0 w 3248"/>
                  <a:gd name="T37" fmla="*/ 0 h 1958"/>
                  <a:gd name="T38" fmla="*/ 14 w 3248"/>
                  <a:gd name="T39" fmla="*/ 1641 h 1958"/>
                  <a:gd name="T40" fmla="*/ 52 w 3248"/>
                  <a:gd name="T41" fmla="*/ 1684 h 1958"/>
                  <a:gd name="T42" fmla="*/ 104 w 3248"/>
                  <a:gd name="T43" fmla="*/ 1719 h 1958"/>
                  <a:gd name="T44" fmla="*/ 168 w 3248"/>
                  <a:gd name="T45" fmla="*/ 1755 h 1958"/>
                  <a:gd name="T46" fmla="*/ 286 w 3248"/>
                  <a:gd name="T47" fmla="*/ 1800 h 1958"/>
                  <a:gd name="T48" fmla="*/ 487 w 3248"/>
                  <a:gd name="T49" fmla="*/ 1854 h 1958"/>
                  <a:gd name="T50" fmla="*/ 725 w 3248"/>
                  <a:gd name="T51" fmla="*/ 1897 h 1958"/>
                  <a:gd name="T52" fmla="*/ 999 w 3248"/>
                  <a:gd name="T53" fmla="*/ 1930 h 1958"/>
                  <a:gd name="T54" fmla="*/ 1302 w 3248"/>
                  <a:gd name="T55" fmla="*/ 1951 h 1958"/>
                  <a:gd name="T56" fmla="*/ 1625 w 3248"/>
                  <a:gd name="T57" fmla="*/ 1958 h 1958"/>
                  <a:gd name="T58" fmla="*/ 1949 w 3248"/>
                  <a:gd name="T59" fmla="*/ 1951 h 1958"/>
                  <a:gd name="T60" fmla="*/ 2251 w 3248"/>
                  <a:gd name="T61" fmla="*/ 1930 h 1958"/>
                  <a:gd name="T62" fmla="*/ 2525 w 3248"/>
                  <a:gd name="T63" fmla="*/ 1897 h 1958"/>
                  <a:gd name="T64" fmla="*/ 2764 w 3248"/>
                  <a:gd name="T65" fmla="*/ 1854 h 1958"/>
                  <a:gd name="T66" fmla="*/ 2962 w 3248"/>
                  <a:gd name="T67" fmla="*/ 1800 h 1958"/>
                  <a:gd name="T68" fmla="*/ 3081 w 3248"/>
                  <a:gd name="T69" fmla="*/ 1755 h 1958"/>
                  <a:gd name="T70" fmla="*/ 3147 w 3248"/>
                  <a:gd name="T71" fmla="*/ 1719 h 1958"/>
                  <a:gd name="T72" fmla="*/ 3199 w 3248"/>
                  <a:gd name="T73" fmla="*/ 1684 h 1958"/>
                  <a:gd name="T74" fmla="*/ 3236 w 3248"/>
                  <a:gd name="T75" fmla="*/ 1641 h 1958"/>
                  <a:gd name="T76" fmla="*/ 3248 w 3248"/>
                  <a:gd name="T77" fmla="*/ 0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8" h="1958">
                    <a:moveTo>
                      <a:pt x="3236" y="23"/>
                    </a:moveTo>
                    <a:lnTo>
                      <a:pt x="3218" y="44"/>
                    </a:lnTo>
                    <a:lnTo>
                      <a:pt x="3199" y="63"/>
                    </a:lnTo>
                    <a:lnTo>
                      <a:pt x="3173" y="82"/>
                    </a:lnTo>
                    <a:lnTo>
                      <a:pt x="3147" y="101"/>
                    </a:lnTo>
                    <a:lnTo>
                      <a:pt x="3116" y="118"/>
                    </a:lnTo>
                    <a:lnTo>
                      <a:pt x="3081" y="134"/>
                    </a:lnTo>
                    <a:lnTo>
                      <a:pt x="3045" y="151"/>
                    </a:lnTo>
                    <a:lnTo>
                      <a:pt x="2962" y="179"/>
                    </a:lnTo>
                    <a:lnTo>
                      <a:pt x="2868" y="207"/>
                    </a:lnTo>
                    <a:lnTo>
                      <a:pt x="2764" y="233"/>
                    </a:lnTo>
                    <a:lnTo>
                      <a:pt x="2648" y="257"/>
                    </a:lnTo>
                    <a:lnTo>
                      <a:pt x="2525" y="278"/>
                    </a:lnTo>
                    <a:lnTo>
                      <a:pt x="2391" y="295"/>
                    </a:lnTo>
                    <a:lnTo>
                      <a:pt x="2251" y="309"/>
                    </a:lnTo>
                    <a:lnTo>
                      <a:pt x="2103" y="323"/>
                    </a:lnTo>
                    <a:lnTo>
                      <a:pt x="1949" y="330"/>
                    </a:lnTo>
                    <a:lnTo>
                      <a:pt x="1788" y="335"/>
                    </a:lnTo>
                    <a:lnTo>
                      <a:pt x="1625" y="337"/>
                    </a:lnTo>
                    <a:lnTo>
                      <a:pt x="1460" y="337"/>
                    </a:lnTo>
                    <a:lnTo>
                      <a:pt x="1302" y="330"/>
                    </a:lnTo>
                    <a:lnTo>
                      <a:pt x="1146" y="323"/>
                    </a:lnTo>
                    <a:lnTo>
                      <a:pt x="999" y="311"/>
                    </a:lnTo>
                    <a:lnTo>
                      <a:pt x="858" y="295"/>
                    </a:lnTo>
                    <a:lnTo>
                      <a:pt x="725" y="278"/>
                    </a:lnTo>
                    <a:lnTo>
                      <a:pt x="600" y="257"/>
                    </a:lnTo>
                    <a:lnTo>
                      <a:pt x="487" y="233"/>
                    </a:lnTo>
                    <a:lnTo>
                      <a:pt x="380" y="207"/>
                    </a:lnTo>
                    <a:lnTo>
                      <a:pt x="286" y="181"/>
                    </a:lnTo>
                    <a:lnTo>
                      <a:pt x="206" y="151"/>
                    </a:lnTo>
                    <a:lnTo>
                      <a:pt x="168" y="134"/>
                    </a:lnTo>
                    <a:lnTo>
                      <a:pt x="135" y="118"/>
                    </a:lnTo>
                    <a:lnTo>
                      <a:pt x="104" y="101"/>
                    </a:lnTo>
                    <a:lnTo>
                      <a:pt x="76" y="82"/>
                    </a:lnTo>
                    <a:lnTo>
                      <a:pt x="52" y="63"/>
                    </a:lnTo>
                    <a:lnTo>
                      <a:pt x="31" y="44"/>
                    </a:lnTo>
                    <a:lnTo>
                      <a:pt x="14" y="23"/>
                    </a:lnTo>
                    <a:lnTo>
                      <a:pt x="0" y="0"/>
                    </a:lnTo>
                    <a:lnTo>
                      <a:pt x="0" y="1620"/>
                    </a:lnTo>
                    <a:lnTo>
                      <a:pt x="14" y="1641"/>
                    </a:lnTo>
                    <a:lnTo>
                      <a:pt x="31" y="1663"/>
                    </a:lnTo>
                    <a:lnTo>
                      <a:pt x="52" y="1684"/>
                    </a:lnTo>
                    <a:lnTo>
                      <a:pt x="76" y="1703"/>
                    </a:lnTo>
                    <a:lnTo>
                      <a:pt x="104" y="1719"/>
                    </a:lnTo>
                    <a:lnTo>
                      <a:pt x="135" y="1738"/>
                    </a:lnTo>
                    <a:lnTo>
                      <a:pt x="168" y="1755"/>
                    </a:lnTo>
                    <a:lnTo>
                      <a:pt x="206" y="1771"/>
                    </a:lnTo>
                    <a:lnTo>
                      <a:pt x="286" y="1800"/>
                    </a:lnTo>
                    <a:lnTo>
                      <a:pt x="380" y="1828"/>
                    </a:lnTo>
                    <a:lnTo>
                      <a:pt x="487" y="1854"/>
                    </a:lnTo>
                    <a:lnTo>
                      <a:pt x="600" y="1875"/>
                    </a:lnTo>
                    <a:lnTo>
                      <a:pt x="725" y="1897"/>
                    </a:lnTo>
                    <a:lnTo>
                      <a:pt x="858" y="1915"/>
                    </a:lnTo>
                    <a:lnTo>
                      <a:pt x="999" y="1930"/>
                    </a:lnTo>
                    <a:lnTo>
                      <a:pt x="1146" y="1941"/>
                    </a:lnTo>
                    <a:lnTo>
                      <a:pt x="1302" y="1951"/>
                    </a:lnTo>
                    <a:lnTo>
                      <a:pt x="1460" y="1956"/>
                    </a:lnTo>
                    <a:lnTo>
                      <a:pt x="1625" y="1958"/>
                    </a:lnTo>
                    <a:lnTo>
                      <a:pt x="1788" y="1956"/>
                    </a:lnTo>
                    <a:lnTo>
                      <a:pt x="1949" y="1951"/>
                    </a:lnTo>
                    <a:lnTo>
                      <a:pt x="2103" y="1941"/>
                    </a:lnTo>
                    <a:lnTo>
                      <a:pt x="2251" y="1930"/>
                    </a:lnTo>
                    <a:lnTo>
                      <a:pt x="2391" y="1915"/>
                    </a:lnTo>
                    <a:lnTo>
                      <a:pt x="2525" y="1897"/>
                    </a:lnTo>
                    <a:lnTo>
                      <a:pt x="2648" y="1875"/>
                    </a:lnTo>
                    <a:lnTo>
                      <a:pt x="2764" y="1854"/>
                    </a:lnTo>
                    <a:lnTo>
                      <a:pt x="2868" y="1828"/>
                    </a:lnTo>
                    <a:lnTo>
                      <a:pt x="2962" y="1800"/>
                    </a:lnTo>
                    <a:lnTo>
                      <a:pt x="3045" y="1771"/>
                    </a:lnTo>
                    <a:lnTo>
                      <a:pt x="3081" y="1755"/>
                    </a:lnTo>
                    <a:lnTo>
                      <a:pt x="3116" y="1738"/>
                    </a:lnTo>
                    <a:lnTo>
                      <a:pt x="3147" y="1719"/>
                    </a:lnTo>
                    <a:lnTo>
                      <a:pt x="3173" y="1703"/>
                    </a:lnTo>
                    <a:lnTo>
                      <a:pt x="3199" y="1684"/>
                    </a:lnTo>
                    <a:lnTo>
                      <a:pt x="3218" y="1663"/>
                    </a:lnTo>
                    <a:lnTo>
                      <a:pt x="3236" y="1641"/>
                    </a:lnTo>
                    <a:lnTo>
                      <a:pt x="3248" y="1620"/>
                    </a:lnTo>
                    <a:lnTo>
                      <a:pt x="3248" y="0"/>
                    </a:lnTo>
                    <a:lnTo>
                      <a:pt x="3236" y="23"/>
                    </a:lnTo>
                    <a:close/>
                  </a:path>
                </a:pathLst>
              </a:custGeom>
              <a:solidFill>
                <a:schemeClr val="tx1">
                  <a:lumMod val="65000"/>
                </a:schemeClr>
              </a:solidFill>
              <a:ln w="12700">
                <a:noFill/>
                <a:miter lim="800000"/>
                <a:headEnd/>
                <a:tailEnd/>
              </a:ln>
              <a:effectLst/>
            </p:spPr>
            <p:txBody>
              <a:bodyPr lIns="0" tIns="0" rIns="0" bIns="36000" anchor="b"/>
              <a:lstStyle/>
              <a:p>
                <a:pPr algn="ctr" defTabSz="801688" eaLnBrk="0" hangingPunct="0">
                  <a:lnSpc>
                    <a:spcPct val="95000"/>
                  </a:lnSpc>
                  <a:spcBef>
                    <a:spcPct val="50000"/>
                  </a:spcBef>
                  <a:spcAft>
                    <a:spcPts val="800"/>
                  </a:spcAft>
                  <a:buClr>
                    <a:srgbClr val="969696"/>
                  </a:buClr>
                  <a:defRPr/>
                </a:pPr>
                <a:r>
                  <a:rPr lang="en-US" sz="1400" b="1" kern="0">
                    <a:solidFill>
                      <a:srgbClr val="F6F8FF"/>
                    </a:solidFill>
                    <a:latin typeface="Arial"/>
                    <a:cs typeface="Arial" charset="0"/>
                  </a:rPr>
                  <a:t>DPI</a:t>
                </a:r>
              </a:p>
            </p:txBody>
          </p:sp>
          <p:sp>
            <p:nvSpPr>
              <p:cNvPr id="90" name="Oval 8">
                <a:extLst>
                  <a:ext uri="{FF2B5EF4-FFF2-40B4-BE49-F238E27FC236}">
                    <a16:creationId xmlns:a16="http://schemas.microsoft.com/office/drawing/2014/main" id="{562996B7-6A8E-4D26-8609-9D9B8E06339F}"/>
                  </a:ext>
                </a:extLst>
              </p:cNvPr>
              <p:cNvSpPr>
                <a:spLocks noChangeArrowheads="1"/>
              </p:cNvSpPr>
              <p:nvPr/>
            </p:nvSpPr>
            <p:spPr bwMode="auto">
              <a:xfrm>
                <a:off x="7105658" y="2884772"/>
                <a:ext cx="522446" cy="104730"/>
              </a:xfrm>
              <a:prstGeom prst="ellipse">
                <a:avLst/>
              </a:prstGeom>
              <a:solidFill>
                <a:schemeClr val="tx1">
                  <a:lumMod val="65000"/>
                </a:schemeClr>
              </a:solidFill>
              <a:ln w="12700">
                <a:noFill/>
                <a:miter lim="800000"/>
                <a:headEnd/>
                <a:tailEnd/>
              </a:ln>
              <a:effectLst/>
            </p:spPr>
            <p:txBody>
              <a:bodyPr lIns="0" tIns="0" rIns="0" bIns="0" anchor="ctr"/>
              <a:lstStyle/>
              <a:p>
                <a:pPr algn="ctr" defTabSz="801688" eaLnBrk="0" hangingPunct="0">
                  <a:lnSpc>
                    <a:spcPct val="95000"/>
                  </a:lnSpc>
                  <a:spcBef>
                    <a:spcPct val="50000"/>
                  </a:spcBef>
                  <a:spcAft>
                    <a:spcPts val="800"/>
                  </a:spcAft>
                  <a:buClr>
                    <a:srgbClr val="969696"/>
                  </a:buClr>
                  <a:defRPr/>
                </a:pPr>
                <a:endParaRPr lang="en-US" sz="1400" b="1" kern="0">
                  <a:solidFill>
                    <a:srgbClr val="F6F8FF"/>
                  </a:solidFill>
                  <a:latin typeface="Arial"/>
                  <a:cs typeface="Arial" charset="0"/>
                </a:endParaRPr>
              </a:p>
            </p:txBody>
          </p:sp>
        </p:grpSp>
        <p:cxnSp>
          <p:nvCxnSpPr>
            <p:cNvPr id="87" name="Gerade Verbindung mit Pfeil 125">
              <a:extLst>
                <a:ext uri="{FF2B5EF4-FFF2-40B4-BE49-F238E27FC236}">
                  <a16:creationId xmlns:a16="http://schemas.microsoft.com/office/drawing/2014/main" id="{781FA415-6BFA-4D38-A702-E09B0A769A76}"/>
                </a:ext>
              </a:extLst>
            </p:cNvPr>
            <p:cNvCxnSpPr>
              <a:cxnSpLocks/>
              <a:stCxn id="74" idx="0"/>
              <a:endCxn id="81" idx="1"/>
            </p:cNvCxnSpPr>
            <p:nvPr/>
          </p:nvCxnSpPr>
          <p:spPr bwMode="gray">
            <a:xfrm>
              <a:off x="6573790" y="6809190"/>
              <a:ext cx="618719" cy="1"/>
            </a:xfrm>
            <a:prstGeom prst="straightConnector1">
              <a:avLst/>
            </a:prstGeom>
            <a:noFill/>
            <a:ln w="12700" cap="flat" cmpd="sng" algn="ctr">
              <a:solidFill>
                <a:srgbClr val="808080"/>
              </a:solidFill>
              <a:prstDash val="solid"/>
              <a:tailEnd type="triangle" w="med" len="med"/>
            </a:ln>
            <a:effectLst/>
          </p:spPr>
        </p:cxnSp>
        <p:cxnSp>
          <p:nvCxnSpPr>
            <p:cNvPr id="88" name="Gerade Verbindung mit Pfeil 247">
              <a:extLst>
                <a:ext uri="{FF2B5EF4-FFF2-40B4-BE49-F238E27FC236}">
                  <a16:creationId xmlns:a16="http://schemas.microsoft.com/office/drawing/2014/main" id="{0BCBF71A-CEFF-47DD-AC36-C8FB571932F0}"/>
                </a:ext>
              </a:extLst>
            </p:cNvPr>
            <p:cNvCxnSpPr>
              <a:cxnSpLocks/>
              <a:stCxn id="81" idx="0"/>
              <a:endCxn id="90" idx="0"/>
            </p:cNvCxnSpPr>
            <p:nvPr/>
          </p:nvCxnSpPr>
          <p:spPr bwMode="gray">
            <a:xfrm rot="16200000" flipH="1">
              <a:off x="8483334" y="5493773"/>
              <a:ext cx="288978" cy="2040993"/>
            </a:xfrm>
            <a:prstGeom prst="bentConnector3">
              <a:avLst>
                <a:gd name="adj1" fmla="val -32361"/>
              </a:avLst>
            </a:prstGeom>
            <a:noFill/>
            <a:ln w="12700" cap="flat" cmpd="sng" algn="ctr">
              <a:solidFill>
                <a:srgbClr val="808080"/>
              </a:solidFill>
              <a:prstDash val="solid"/>
              <a:tailEnd type="triangle" w="med" len="med"/>
            </a:ln>
            <a:effectLst/>
          </p:spPr>
        </p:cxnSp>
      </p:grpSp>
      <p:sp>
        <p:nvSpPr>
          <p:cNvPr id="44" name="Ligne">
            <a:extLst>
              <a:ext uri="{FF2B5EF4-FFF2-40B4-BE49-F238E27FC236}">
                <a16:creationId xmlns:a16="http://schemas.microsoft.com/office/drawing/2014/main" id="{36C51302-3789-4E99-AB1E-D16F7F859BD4}"/>
              </a:ext>
            </a:extLst>
          </p:cNvPr>
          <p:cNvSpPr>
            <a:spLocks/>
          </p:cNvSpPr>
          <p:nvPr/>
        </p:nvSpPr>
        <p:spPr>
          <a:xfrm>
            <a:off x="488810" y="2178180"/>
            <a:ext cx="315384" cy="0"/>
          </a:xfrm>
          <a:prstGeom prst="line">
            <a:avLst/>
          </a:prstGeom>
          <a:noFill/>
          <a:ln w="38100" cap="flat">
            <a:solidFill>
              <a:srgbClr val="E27959"/>
            </a:solidFill>
            <a:prstDash val="solid"/>
            <a:miter lim="400000"/>
          </a:ln>
          <a:effectLst/>
        </p:spPr>
        <p:txBody>
          <a:bodyPr wrap="square" lIns="0" tIns="0" rIns="0" bIns="0" numCol="1" anchor="ctr">
            <a:noAutofit/>
          </a:bodyPr>
          <a:lstStyle/>
          <a:p>
            <a:pPr algn="ctr" defTabSz="412750" hangingPunct="0">
              <a:defRPr sz="3200">
                <a:solidFill>
                  <a:srgbClr val="FFFFFF"/>
                </a:solidFill>
                <a:latin typeface="+mn-lt"/>
                <a:ea typeface="+mn-ea"/>
                <a:cs typeface="+mn-cs"/>
                <a:sym typeface="Helvetica Neue Medium"/>
              </a:defRPr>
            </a:pPr>
            <a:r>
              <a:rPr lang="fr-FR" sz="1600" kern="0">
                <a:solidFill>
                  <a:srgbClr val="FFFFFF"/>
                </a:solidFill>
                <a:latin typeface="Arial" panose="020B0604020202020204" pitchFamily="34" charset="0"/>
                <a:cs typeface="Arial" panose="020B0604020202020204" pitchFamily="34" charset="0"/>
                <a:sym typeface="Helvetica Neue Medium"/>
              </a:rPr>
              <a:t>&lt;</a:t>
            </a: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45" name="Oval 44">
            <a:extLst>
              <a:ext uri="{FF2B5EF4-FFF2-40B4-BE49-F238E27FC236}">
                <a16:creationId xmlns:a16="http://schemas.microsoft.com/office/drawing/2014/main" id="{CD0CF077-6B67-4F17-8565-62713EB3AB51}"/>
              </a:ext>
            </a:extLst>
          </p:cNvPr>
          <p:cNvSpPr>
            <a:spLocks noChangeAspect="1"/>
          </p:cNvSpPr>
          <p:nvPr/>
        </p:nvSpPr>
        <p:spPr>
          <a:xfrm>
            <a:off x="24902" y="1395113"/>
            <a:ext cx="360000" cy="360000"/>
          </a:xfrm>
          <a:prstGeom prst="ellipse">
            <a:avLst/>
          </a:prstGeom>
          <a:solidFill>
            <a:srgbClr val="1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3</a:t>
            </a:r>
            <a:endParaRPr lang="fr-FR" sz="1800" b="1"/>
          </a:p>
        </p:txBody>
      </p:sp>
      <p:sp>
        <p:nvSpPr>
          <p:cNvPr id="46" name="Oval 45">
            <a:extLst>
              <a:ext uri="{FF2B5EF4-FFF2-40B4-BE49-F238E27FC236}">
                <a16:creationId xmlns:a16="http://schemas.microsoft.com/office/drawing/2014/main" id="{EBC68C17-A618-4C32-98A1-6EA2B3371264}"/>
              </a:ext>
            </a:extLst>
          </p:cNvPr>
          <p:cNvSpPr>
            <a:spLocks noChangeAspect="1"/>
          </p:cNvSpPr>
          <p:nvPr/>
        </p:nvSpPr>
        <p:spPr>
          <a:xfrm>
            <a:off x="6112398" y="1395113"/>
            <a:ext cx="360000" cy="360000"/>
          </a:xfrm>
          <a:prstGeom prst="ellipse">
            <a:avLst/>
          </a:prstGeom>
          <a:solidFill>
            <a:srgbClr val="1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4</a:t>
            </a:r>
            <a:endParaRPr lang="fr-FR" sz="1800" b="1"/>
          </a:p>
        </p:txBody>
      </p:sp>
    </p:spTree>
    <p:extLst>
      <p:ext uri="{BB962C8B-B14F-4D97-AF65-F5344CB8AC3E}">
        <p14:creationId xmlns:p14="http://schemas.microsoft.com/office/powerpoint/2010/main" val="26390691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3"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000" b="0"/>
              <a:t>Annexe </a:t>
            </a:r>
            <a:r>
              <a:rPr lang="fr-FR" sz="2000" b="0"/>
              <a:t>Déploiement du DMP au sein des établissements de santé</a:t>
            </a:r>
            <a:br>
              <a:rPr lang="fr-FR" sz="2000" b="0"/>
            </a:br>
            <a:r>
              <a:rPr lang="fr-FR" sz="2400"/>
              <a:t>Accompagnement organisationnel : bonnes pratiques des ES</a:t>
            </a:r>
            <a:endParaRPr lang="en-US" sz="2400" err="1">
              <a:cs typeface="Arial"/>
            </a:endParaRP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31</a:t>
            </a:fld>
            <a:endParaRPr lang="fr-FR"/>
          </a:p>
        </p:txBody>
      </p:sp>
      <p:sp>
        <p:nvSpPr>
          <p:cNvPr id="5" name="Creative analysis…">
            <a:extLst>
              <a:ext uri="{FF2B5EF4-FFF2-40B4-BE49-F238E27FC236}">
                <a16:creationId xmlns:a16="http://schemas.microsoft.com/office/drawing/2014/main" id="{3020F8DB-97A1-4783-9BC7-6BD5A5172812}"/>
              </a:ext>
            </a:extLst>
          </p:cNvPr>
          <p:cNvSpPr txBox="1">
            <a:spLocks/>
          </p:cNvSpPr>
          <p:nvPr/>
        </p:nvSpPr>
        <p:spPr>
          <a:xfrm>
            <a:off x="481318" y="1133774"/>
            <a:ext cx="5221494"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Je prévois de pouvoir envoyer une information invisible au patient et de gérer le secret pour les mineurs</a:t>
            </a:r>
          </a:p>
        </p:txBody>
      </p:sp>
      <p:sp>
        <p:nvSpPr>
          <p:cNvPr id="8" name="Ligne">
            <a:extLst>
              <a:ext uri="{FF2B5EF4-FFF2-40B4-BE49-F238E27FC236}">
                <a16:creationId xmlns:a16="http://schemas.microsoft.com/office/drawing/2014/main" id="{BC69CDFD-9532-4AB9-B645-5C184D09D4F4}"/>
              </a:ext>
            </a:extLst>
          </p:cNvPr>
          <p:cNvSpPr>
            <a:spLocks/>
          </p:cNvSpPr>
          <p:nvPr/>
        </p:nvSpPr>
        <p:spPr>
          <a:xfrm>
            <a:off x="488810" y="2178180"/>
            <a:ext cx="315384" cy="0"/>
          </a:xfrm>
          <a:prstGeom prst="line">
            <a:avLst/>
          </a:prstGeom>
          <a:noFill/>
          <a:ln w="38100" cap="flat">
            <a:solidFill>
              <a:srgbClr val="E27959"/>
            </a:solidFill>
            <a:prstDash val="solid"/>
            <a:miter lim="400000"/>
          </a:ln>
          <a:effectLst/>
        </p:spPr>
        <p:txBody>
          <a:bodyPr wrap="square" lIns="0" tIns="0" rIns="0" bIns="0" numCol="1" anchor="ctr">
            <a:noAutofit/>
          </a:bodyPr>
          <a:lstStyle/>
          <a:p>
            <a:pPr algn="ctr" defTabSz="412750" hangingPunct="0">
              <a:defRPr sz="3200">
                <a:solidFill>
                  <a:srgbClr val="FFFFFF"/>
                </a:solidFill>
                <a:latin typeface="+mn-lt"/>
                <a:ea typeface="+mn-ea"/>
                <a:cs typeface="+mn-cs"/>
                <a:sym typeface="Helvetica Neue Medium"/>
              </a:defRPr>
            </a:pPr>
            <a:r>
              <a:rPr lang="fr-FR" sz="1600" kern="0">
                <a:solidFill>
                  <a:srgbClr val="FFFFFF"/>
                </a:solidFill>
                <a:latin typeface="Arial" panose="020B0604020202020204" pitchFamily="34" charset="0"/>
                <a:cs typeface="Arial" panose="020B0604020202020204" pitchFamily="34" charset="0"/>
                <a:sym typeface="Helvetica Neue Medium"/>
              </a:rPr>
              <a:t>&lt;</a:t>
            </a:r>
            <a:endParaRPr sz="1600" kern="0">
              <a:solidFill>
                <a:srgbClr val="FFFFFF"/>
              </a:solidFill>
              <a:latin typeface="Arial" panose="020B0604020202020204" pitchFamily="34" charset="0"/>
              <a:cs typeface="Arial" panose="020B0604020202020204" pitchFamily="34" charset="0"/>
              <a:sym typeface="Helvetica Neue Medium"/>
            </a:endParaRPr>
          </a:p>
        </p:txBody>
      </p:sp>
      <p:sp>
        <p:nvSpPr>
          <p:cNvPr id="56" name="Globally administrate client-focused meta services with B2C…">
            <a:extLst>
              <a:ext uri="{FF2B5EF4-FFF2-40B4-BE49-F238E27FC236}">
                <a16:creationId xmlns:a16="http://schemas.microsoft.com/office/drawing/2014/main" id="{78A8DD32-3A48-4058-81B9-C22A8AC85E87}"/>
              </a:ext>
            </a:extLst>
          </p:cNvPr>
          <p:cNvSpPr txBox="1"/>
          <p:nvPr/>
        </p:nvSpPr>
        <p:spPr>
          <a:xfrm>
            <a:off x="481318" y="2365646"/>
            <a:ext cx="5049039" cy="28685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Si une information nécessite une consultation d’annonce, je peux envoyer le document associé dans le DMP en le rendant « invisible ». </a:t>
            </a:r>
          </a:p>
          <a:p>
            <a:pPr algn="just">
              <a:lnSpc>
                <a:spcPct val="150000"/>
              </a:lnSpc>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Une information invisible n’est pas accessible au patient, mais reste accessible aux PS qui consultent ce dossier.</a:t>
            </a:r>
          </a:p>
          <a:p>
            <a:pPr algn="just">
              <a:lnSpc>
                <a:spcPct val="150000"/>
              </a:lnSpc>
              <a:defRPr sz="1800">
                <a:solidFill>
                  <a:srgbClr val="677180"/>
                </a:solidFill>
                <a:latin typeface="EYInterstate Light"/>
                <a:ea typeface="EYInterstate Light"/>
                <a:cs typeface="EYInterstate Light"/>
                <a:sym typeface="EYInterstate Light"/>
              </a:defRPr>
            </a:pPr>
            <a:endParaRPr lang="fr-FR" sz="1400">
              <a:solidFill>
                <a:srgbClr val="677180"/>
              </a:solidFill>
              <a:latin typeface="Arial" panose="020B0604020202020204" pitchFamily="34" charset="0"/>
              <a:ea typeface="EYInterstate Light"/>
              <a:cs typeface="Arial" panose="020B0604020202020204" pitchFamily="34" charset="0"/>
              <a:sym typeface="EYInterstate Light"/>
            </a:endParaRPr>
          </a:p>
          <a:p>
            <a:pPr algn="just">
              <a:lnSpc>
                <a:spcPct val="150000"/>
              </a:lnSpc>
              <a:defRPr sz="1800">
                <a:solidFill>
                  <a:srgbClr val="677180"/>
                </a:solidFill>
                <a:latin typeface="EYInterstate Light"/>
                <a:ea typeface="EYInterstate Light"/>
                <a:cs typeface="EYInterstate Light"/>
                <a:sym typeface="EYInterstate Light"/>
              </a:defRPr>
            </a:pPr>
            <a:r>
              <a:rPr lang="fr-FR" sz="1400" b="1">
                <a:solidFill>
                  <a:srgbClr val="677180"/>
                </a:solidFill>
                <a:latin typeface="Arial" panose="020B0604020202020204" pitchFamily="34" charset="0"/>
                <a:ea typeface="EYInterstate Light"/>
                <a:cs typeface="Arial" panose="020B0604020202020204" pitchFamily="34" charset="0"/>
                <a:sym typeface="EYInterstate Light"/>
              </a:rPr>
              <a:t>Qui doit rendre visible le document ? </a:t>
            </a:r>
          </a:p>
          <a:p>
            <a:pPr marL="285750" indent="-285750" algn="just">
              <a:lnSpc>
                <a:spcPct val="150000"/>
              </a:lnSpc>
              <a:buFont typeface="Arial" panose="020B0604020202020204" pitchFamily="34" charset="0"/>
              <a:buChar char="•"/>
              <a:defRPr sz="1800">
                <a:solidFill>
                  <a:srgbClr val="677180"/>
                </a:solidFill>
                <a:latin typeface="EYInterstate Light"/>
                <a:ea typeface="EYInterstate Light"/>
                <a:cs typeface="EYInterstate Light"/>
                <a:sym typeface="EYInterstate Light"/>
              </a:defRPr>
            </a:pPr>
            <a:r>
              <a:rPr lang="fr-FR" sz="1400">
                <a:solidFill>
                  <a:srgbClr val="677180"/>
                </a:solidFill>
                <a:latin typeface="Arial" panose="020B0604020202020204" pitchFamily="34" charset="0"/>
                <a:ea typeface="EYInterstate Light"/>
                <a:cs typeface="Arial" panose="020B0604020202020204" pitchFamily="34" charset="0"/>
                <a:sym typeface="EYInterstate Light"/>
              </a:rPr>
              <a:t>Le PS qui fait la consultation d’annonce.</a:t>
            </a:r>
          </a:p>
          <a:p>
            <a:pPr algn="just">
              <a:lnSpc>
                <a:spcPct val="150000"/>
              </a:lnSpc>
              <a:defRPr sz="1800">
                <a:solidFill>
                  <a:srgbClr val="677180"/>
                </a:solidFill>
                <a:latin typeface="EYInterstate Light"/>
                <a:ea typeface="EYInterstate Light"/>
                <a:cs typeface="EYInterstate Light"/>
                <a:sym typeface="EYInterstate Light"/>
              </a:defRPr>
            </a:pPr>
            <a:endParaRPr lang="fr-FR" sz="1400">
              <a:solidFill>
                <a:srgbClr val="677180"/>
              </a:solidFill>
              <a:latin typeface="Arial" panose="020B0604020202020204" pitchFamily="34" charset="0"/>
              <a:ea typeface="EYInterstate Light"/>
              <a:cs typeface="Arial" panose="020B0604020202020204" pitchFamily="34" charset="0"/>
              <a:sym typeface="EYInterstate Light"/>
            </a:endParaRPr>
          </a:p>
        </p:txBody>
      </p:sp>
      <p:sp>
        <p:nvSpPr>
          <p:cNvPr id="9" name="Oval 8">
            <a:extLst>
              <a:ext uri="{FF2B5EF4-FFF2-40B4-BE49-F238E27FC236}">
                <a16:creationId xmlns:a16="http://schemas.microsoft.com/office/drawing/2014/main" id="{90E06164-11A4-4273-863A-06194CD56CE8}"/>
              </a:ext>
            </a:extLst>
          </p:cNvPr>
          <p:cNvSpPr>
            <a:spLocks noChangeAspect="1"/>
          </p:cNvSpPr>
          <p:nvPr/>
        </p:nvSpPr>
        <p:spPr>
          <a:xfrm>
            <a:off x="24902" y="1395113"/>
            <a:ext cx="360000" cy="360000"/>
          </a:xfrm>
          <a:prstGeom prst="ellipse">
            <a:avLst/>
          </a:prstGeom>
          <a:solidFill>
            <a:srgbClr val="1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5</a:t>
            </a:r>
            <a:endParaRPr lang="fr-FR" sz="1800" b="1"/>
          </a:p>
        </p:txBody>
      </p:sp>
    </p:spTree>
    <p:extLst>
      <p:ext uri="{BB962C8B-B14F-4D97-AF65-F5344CB8AC3E}">
        <p14:creationId xmlns:p14="http://schemas.microsoft.com/office/powerpoint/2010/main" val="42150289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1"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000" b="0" err="1"/>
              <a:t>Annexe</a:t>
            </a:r>
            <a:r>
              <a:rPr lang="en-US" sz="2000" b="0"/>
              <a:t>  </a:t>
            </a:r>
            <a:r>
              <a:rPr lang="fr-FR" sz="2000" b="0"/>
              <a:t>Déploiement du DMP au sein des établissements de santé</a:t>
            </a:r>
            <a:br>
              <a:rPr lang="fr-FR" sz="2000" b="0"/>
            </a:br>
            <a:r>
              <a:rPr lang="fr-FR" sz="2400"/>
              <a:t>REX : Déploiement de la consultation des DMP</a:t>
            </a:r>
            <a:endParaRPr lang="en-US" sz="2400" err="1">
              <a:cs typeface="Arial"/>
            </a:endParaRPr>
          </a:p>
        </p:txBody>
      </p:sp>
      <p:grpSp>
        <p:nvGrpSpPr>
          <p:cNvPr id="20" name="Group 19">
            <a:extLst>
              <a:ext uri="{FF2B5EF4-FFF2-40B4-BE49-F238E27FC236}">
                <a16:creationId xmlns:a16="http://schemas.microsoft.com/office/drawing/2014/main" id="{036712A4-B19D-4A9D-8984-E8D2C371534F}"/>
              </a:ext>
            </a:extLst>
          </p:cNvPr>
          <p:cNvGrpSpPr>
            <a:grpSpLocks noChangeAspect="1"/>
          </p:cNvGrpSpPr>
          <p:nvPr/>
        </p:nvGrpSpPr>
        <p:grpSpPr>
          <a:xfrm>
            <a:off x="1361768" y="1881296"/>
            <a:ext cx="3554787" cy="3554787"/>
            <a:chOff x="13847438" y="3048000"/>
            <a:chExt cx="7620001" cy="7620001"/>
          </a:xfrm>
        </p:grpSpPr>
        <p:pic>
          <p:nvPicPr>
            <p:cNvPr id="21" name="Image" descr="Image">
              <a:extLst>
                <a:ext uri="{FF2B5EF4-FFF2-40B4-BE49-F238E27FC236}">
                  <a16:creationId xmlns:a16="http://schemas.microsoft.com/office/drawing/2014/main" id="{1C33BAE3-29C1-474D-B6E6-40E7013757B9}"/>
                </a:ext>
              </a:extLst>
            </p:cNvPr>
            <p:cNvPicPr>
              <a:picLocks/>
            </p:cNvPicPr>
            <p:nvPr/>
          </p:nvPicPr>
          <p:blipFill>
            <a:blip r:embed="rId7">
              <a:duotone>
                <a:schemeClr val="accent1">
                  <a:shade val="45000"/>
                  <a:satMod val="135000"/>
                </a:schemeClr>
                <a:prstClr val="white"/>
              </a:duotone>
            </a:blip>
            <a:stretch>
              <a:fillRect/>
            </a:stretch>
          </p:blipFill>
          <p:spPr>
            <a:xfrm rot="780000">
              <a:off x="13847438" y="3048000"/>
              <a:ext cx="7620001" cy="7620001"/>
            </a:xfrm>
            <a:prstGeom prst="rect">
              <a:avLst/>
            </a:prstGeom>
            <a:solidFill>
              <a:srgbClr val="F8DDD4"/>
            </a:solidFill>
            <a:ln w="12700">
              <a:miter lim="400000"/>
            </a:ln>
          </p:spPr>
        </p:pic>
        <p:sp>
          <p:nvSpPr>
            <p:cNvPr id="22" name="Carré">
              <a:extLst>
                <a:ext uri="{FF2B5EF4-FFF2-40B4-BE49-F238E27FC236}">
                  <a16:creationId xmlns:a16="http://schemas.microsoft.com/office/drawing/2014/main" id="{BB20B282-2039-4602-AE95-CA934B823AFD}"/>
                </a:ext>
              </a:extLst>
            </p:cNvPr>
            <p:cNvSpPr/>
            <p:nvPr/>
          </p:nvSpPr>
          <p:spPr>
            <a:xfrm>
              <a:off x="14482438" y="3683000"/>
              <a:ext cx="6350001" cy="6350000"/>
            </a:xfrm>
            <a:prstGeom prst="rect">
              <a:avLst/>
            </a:prstGeom>
            <a:solidFill>
              <a:srgbClr val="135880">
                <a:alpha val="70000"/>
              </a:srgbClr>
            </a:solidFill>
            <a:ln w="12700">
              <a:miter lim="400000"/>
            </a:ln>
          </p:spPr>
          <p:txBody>
            <a:bodyPr lIns="0" tIns="0" rIns="0" bIns="0" anchor="ctr"/>
            <a:lstStyle/>
            <a:p>
              <a:pPr>
                <a:defRPr sz="3200">
                  <a:solidFill>
                    <a:srgbClr val="FFFFFF"/>
                  </a:solidFill>
                  <a:latin typeface="+mn-lt"/>
                  <a:ea typeface="+mn-ea"/>
                  <a:cs typeface="+mn-cs"/>
                  <a:sym typeface="Helvetica Neue Medium"/>
                </a:defRPr>
              </a:pPr>
              <a:endParaRPr sz="3200">
                <a:solidFill>
                  <a:srgbClr val="FFFFFF"/>
                </a:solidFill>
                <a:sym typeface="Helvetica Neue Medium"/>
              </a:endParaRPr>
            </a:p>
          </p:txBody>
        </p:sp>
        <p:sp>
          <p:nvSpPr>
            <p:cNvPr id="23" name="Carré">
              <a:extLst>
                <a:ext uri="{FF2B5EF4-FFF2-40B4-BE49-F238E27FC236}">
                  <a16:creationId xmlns:a16="http://schemas.microsoft.com/office/drawing/2014/main" id="{68070FB9-E56A-48A6-A4A6-66E36A888171}"/>
                </a:ext>
              </a:extLst>
            </p:cNvPr>
            <p:cNvSpPr/>
            <p:nvPr/>
          </p:nvSpPr>
          <p:spPr>
            <a:xfrm rot="420000">
              <a:off x="14799938" y="4000500"/>
              <a:ext cx="5715001" cy="5715000"/>
            </a:xfrm>
            <a:prstGeom prst="rect">
              <a:avLst/>
            </a:prstGeom>
            <a:solidFill>
              <a:srgbClr val="F0F2F9"/>
            </a:solidFill>
            <a:ln w="12700">
              <a:miter lim="400000"/>
            </a:ln>
          </p:spPr>
          <p:txBody>
            <a:bodyPr lIns="0" tIns="0" rIns="0" bIns="0" anchor="ctr"/>
            <a:lstStyle/>
            <a:p>
              <a:pPr>
                <a:defRPr sz="3200">
                  <a:solidFill>
                    <a:srgbClr val="FFFFFF"/>
                  </a:solidFill>
                  <a:latin typeface="+mn-lt"/>
                  <a:ea typeface="+mn-ea"/>
                  <a:cs typeface="+mn-cs"/>
                  <a:sym typeface="Helvetica Neue Medium"/>
                </a:defRPr>
              </a:pPr>
              <a:endParaRPr sz="3200">
                <a:solidFill>
                  <a:srgbClr val="FFFFFF"/>
                </a:solidFill>
                <a:sym typeface="Helvetica Neue Medium"/>
              </a:endParaRPr>
            </a:p>
          </p:txBody>
        </p:sp>
        <p:sp>
          <p:nvSpPr>
            <p:cNvPr id="24" name="The unique…">
              <a:extLst>
                <a:ext uri="{FF2B5EF4-FFF2-40B4-BE49-F238E27FC236}">
                  <a16:creationId xmlns:a16="http://schemas.microsoft.com/office/drawing/2014/main" id="{3B30ADFD-3E97-4389-9714-BE1DF7879416}"/>
                </a:ext>
              </a:extLst>
            </p:cNvPr>
            <p:cNvSpPr txBox="1"/>
            <p:nvPr/>
          </p:nvSpPr>
          <p:spPr>
            <a:xfrm>
              <a:off x="15198580" y="5580755"/>
              <a:ext cx="5145256" cy="28648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oAutofit/>
            </a:bodyPr>
            <a:lstStyle/>
            <a:p>
              <a:pPr>
                <a:defRPr>
                  <a:solidFill>
                    <a:srgbClr val="30353E"/>
                  </a:solidFill>
                </a:defRPr>
              </a:pPr>
              <a:r>
                <a:rPr lang="fr-FR" b="1">
                  <a:solidFill>
                    <a:srgbClr val="135880"/>
                  </a:solidFill>
                  <a:latin typeface="Arial" panose="020B0604020202020204" pitchFamily="34" charset="0"/>
                  <a:cs typeface="Arial" panose="020B0604020202020204" pitchFamily="34" charset="0"/>
                </a:rPr>
                <a:t>FOCUS : </a:t>
              </a:r>
            </a:p>
            <a:p>
              <a:pPr>
                <a:defRPr>
                  <a:solidFill>
                    <a:srgbClr val="30353E"/>
                  </a:solidFill>
                </a:defRPr>
              </a:pPr>
              <a:r>
                <a:rPr lang="fr-FR" b="1">
                  <a:solidFill>
                    <a:srgbClr val="135880"/>
                  </a:solidFill>
                  <a:latin typeface="Arial" panose="020B0604020202020204" pitchFamily="34" charset="0"/>
                  <a:cs typeface="Arial" panose="020B0604020202020204" pitchFamily="34" charset="0"/>
                </a:rPr>
                <a:t>le déploiement dans les SAMU et services d’urgence</a:t>
              </a:r>
            </a:p>
          </p:txBody>
        </p:sp>
      </p:grpSp>
      <p:sp>
        <p:nvSpPr>
          <p:cNvPr id="12" name="Globally administrate…">
            <a:extLst>
              <a:ext uri="{FF2B5EF4-FFF2-40B4-BE49-F238E27FC236}">
                <a16:creationId xmlns:a16="http://schemas.microsoft.com/office/drawing/2014/main" id="{DDBC559F-3141-409B-872D-2E8A601F2176}"/>
              </a:ext>
            </a:extLst>
          </p:cNvPr>
          <p:cNvSpPr txBox="1"/>
          <p:nvPr/>
        </p:nvSpPr>
        <p:spPr>
          <a:xfrm>
            <a:off x="5270827" y="3671094"/>
            <a:ext cx="3255335" cy="29084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lnSpc>
                <a:spcPct val="150000"/>
              </a:lnSpc>
              <a:buFont typeface="Arial" panose="020B0604020202020204" pitchFamily="34" charset="0"/>
              <a:buChar char="•"/>
              <a:defRPr sz="1800">
                <a:solidFill>
                  <a:srgbClr val="677180"/>
                </a:solidFill>
              </a:defRPr>
            </a:pPr>
            <a:r>
              <a:rPr lang="fr-FR" sz="1400">
                <a:solidFill>
                  <a:srgbClr val="677180"/>
                </a:solidFill>
                <a:latin typeface="Arial" panose="020B0604020202020204" pitchFamily="34" charset="0"/>
                <a:cs typeface="Arial" panose="020B0604020202020204" pitchFamily="34" charset="0"/>
              </a:rPr>
              <a:t>Le </a:t>
            </a:r>
            <a:r>
              <a:rPr lang="fr-FR" sz="1400" b="1">
                <a:solidFill>
                  <a:srgbClr val="677180"/>
                </a:solidFill>
                <a:latin typeface="Arial" panose="020B0604020202020204" pitchFamily="34" charset="0"/>
                <a:cs typeface="Arial" panose="020B0604020202020204" pitchFamily="34" charset="0"/>
              </a:rPr>
              <a:t>médecin régulateur</a:t>
            </a:r>
            <a:r>
              <a:rPr lang="fr-FR" sz="1400">
                <a:solidFill>
                  <a:srgbClr val="677180"/>
                </a:solidFill>
                <a:latin typeface="Arial" panose="020B0604020202020204" pitchFamily="34" charset="0"/>
                <a:cs typeface="Arial" panose="020B0604020202020204" pitchFamily="34" charset="0"/>
              </a:rPr>
              <a:t> peut consulter le DMP</a:t>
            </a:r>
          </a:p>
          <a:p>
            <a:pPr marL="285750" indent="-285750">
              <a:lnSpc>
                <a:spcPct val="150000"/>
              </a:lnSpc>
              <a:buFont typeface="Arial" panose="020B0604020202020204" pitchFamily="34" charset="0"/>
              <a:buChar char="•"/>
              <a:defRPr sz="1800">
                <a:solidFill>
                  <a:srgbClr val="677180"/>
                </a:solidFill>
              </a:defRPr>
            </a:pPr>
            <a:r>
              <a:rPr lang="fr-FR" sz="1400">
                <a:solidFill>
                  <a:srgbClr val="677180"/>
                </a:solidFill>
                <a:latin typeface="Arial" panose="020B0604020202020204" pitchFamily="34" charset="0"/>
                <a:cs typeface="Arial" panose="020B0604020202020204" pitchFamily="34" charset="0"/>
              </a:rPr>
              <a:t>Le DMP peut être consulté </a:t>
            </a:r>
            <a:r>
              <a:rPr lang="fr-FR" sz="1400" b="1">
                <a:solidFill>
                  <a:srgbClr val="677180"/>
                </a:solidFill>
                <a:latin typeface="Arial" panose="020B0604020202020204" pitchFamily="34" charset="0"/>
                <a:cs typeface="Arial" panose="020B0604020202020204" pitchFamily="34" charset="0"/>
              </a:rPr>
              <a:t>à posteriori</a:t>
            </a:r>
            <a:r>
              <a:rPr lang="fr-FR" sz="1400">
                <a:solidFill>
                  <a:srgbClr val="677180"/>
                </a:solidFill>
                <a:latin typeface="Arial" panose="020B0604020202020204" pitchFamily="34" charset="0"/>
                <a:cs typeface="Arial" panose="020B0604020202020204" pitchFamily="34" charset="0"/>
              </a:rPr>
              <a:t> de l’envoi des équipes d’intervention</a:t>
            </a:r>
          </a:p>
          <a:p>
            <a:pPr marL="285750" indent="-285750">
              <a:lnSpc>
                <a:spcPct val="150000"/>
              </a:lnSpc>
              <a:buFont typeface="Arial" panose="020B0604020202020204" pitchFamily="34" charset="0"/>
              <a:buChar char="•"/>
              <a:defRPr sz="1800">
                <a:solidFill>
                  <a:srgbClr val="677180"/>
                </a:solidFill>
              </a:defRPr>
            </a:pPr>
            <a:r>
              <a:rPr lang="fr-FR" sz="1400">
                <a:solidFill>
                  <a:srgbClr val="677180"/>
                </a:solidFill>
                <a:latin typeface="Arial" panose="020B0604020202020204" pitchFamily="34" charset="0"/>
                <a:cs typeface="Arial" panose="020B0604020202020204" pitchFamily="34" charset="0"/>
              </a:rPr>
              <a:t>La consultation du DMP peut permettre une </a:t>
            </a:r>
            <a:r>
              <a:rPr lang="fr-FR" sz="1400" b="1">
                <a:solidFill>
                  <a:srgbClr val="677180"/>
                </a:solidFill>
                <a:latin typeface="Arial" panose="020B0604020202020204" pitchFamily="34" charset="0"/>
                <a:cs typeface="Arial" panose="020B0604020202020204" pitchFamily="34" charset="0"/>
              </a:rPr>
              <a:t>meilleure prise en charge du patient</a:t>
            </a:r>
          </a:p>
          <a:p>
            <a:pPr marL="285750" indent="-285750">
              <a:lnSpc>
                <a:spcPct val="150000"/>
              </a:lnSpc>
              <a:buFont typeface="Arial" panose="020B0604020202020204" pitchFamily="34" charset="0"/>
              <a:buChar char="•"/>
              <a:defRPr sz="1800">
                <a:solidFill>
                  <a:srgbClr val="677180"/>
                </a:solidFill>
              </a:defRPr>
            </a:pPr>
            <a:endParaRPr lang="fr-FR" sz="1400">
              <a:solidFill>
                <a:srgbClr val="677180"/>
              </a:solidFill>
              <a:latin typeface="Arial" panose="020B0604020202020204" pitchFamily="34" charset="0"/>
              <a:cs typeface="Arial" panose="020B0604020202020204" pitchFamily="34" charset="0"/>
            </a:endParaRPr>
          </a:p>
        </p:txBody>
      </p:sp>
      <p:sp>
        <p:nvSpPr>
          <p:cNvPr id="13" name="Globally administrate…">
            <a:extLst>
              <a:ext uri="{FF2B5EF4-FFF2-40B4-BE49-F238E27FC236}">
                <a16:creationId xmlns:a16="http://schemas.microsoft.com/office/drawing/2014/main" id="{226ABF12-3B33-4069-BB77-77BF15D05FDE}"/>
              </a:ext>
            </a:extLst>
          </p:cNvPr>
          <p:cNvSpPr txBox="1"/>
          <p:nvPr/>
        </p:nvSpPr>
        <p:spPr>
          <a:xfrm>
            <a:off x="8589757" y="3671094"/>
            <a:ext cx="3280325" cy="25453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lnSpc>
                <a:spcPct val="150000"/>
              </a:lnSpc>
              <a:buFont typeface="Arial" panose="020B0604020202020204" pitchFamily="34" charset="0"/>
              <a:buChar char="•"/>
              <a:defRPr sz="1800">
                <a:solidFill>
                  <a:srgbClr val="677180"/>
                </a:solidFill>
              </a:defRPr>
            </a:pPr>
            <a:r>
              <a:rPr lang="fr-FR" sz="1400">
                <a:solidFill>
                  <a:srgbClr val="677180"/>
                </a:solidFill>
                <a:sym typeface="Wingdings" panose="05000000000000000000" pitchFamily="2" charset="2"/>
              </a:rPr>
              <a:t>La consultation peut être prise en charge par les </a:t>
            </a:r>
            <a:r>
              <a:rPr lang="fr-FR" sz="1400" b="1">
                <a:solidFill>
                  <a:srgbClr val="677180"/>
                </a:solidFill>
                <a:sym typeface="Wingdings" panose="05000000000000000000" pitchFamily="2" charset="2"/>
              </a:rPr>
              <a:t>médecins urgentistes</a:t>
            </a:r>
          </a:p>
          <a:p>
            <a:pPr marL="285750" indent="-285750">
              <a:lnSpc>
                <a:spcPct val="150000"/>
              </a:lnSpc>
              <a:buFont typeface="Arial" panose="020B0604020202020204" pitchFamily="34" charset="0"/>
              <a:buChar char="•"/>
              <a:defRPr sz="1800">
                <a:solidFill>
                  <a:srgbClr val="677180"/>
                </a:solidFill>
              </a:defRPr>
            </a:pPr>
            <a:r>
              <a:rPr lang="fr-FR" sz="1400">
                <a:solidFill>
                  <a:srgbClr val="677180"/>
                </a:solidFill>
                <a:latin typeface="Arial" panose="020B0604020202020204" pitchFamily="34" charset="0"/>
                <a:cs typeface="Arial" panose="020B0604020202020204" pitchFamily="34" charset="0"/>
              </a:rPr>
              <a:t>Ces </a:t>
            </a:r>
            <a:r>
              <a:rPr lang="fr-FR" sz="1400" b="1">
                <a:solidFill>
                  <a:srgbClr val="677180"/>
                </a:solidFill>
                <a:latin typeface="Arial" panose="020B0604020202020204" pitchFamily="34" charset="0"/>
                <a:cs typeface="Arial" panose="020B0604020202020204" pitchFamily="34" charset="0"/>
              </a:rPr>
              <a:t>accès sont tracés </a:t>
            </a:r>
            <a:r>
              <a:rPr lang="fr-FR" sz="1400">
                <a:solidFill>
                  <a:srgbClr val="677180"/>
                </a:solidFill>
                <a:latin typeface="Arial" panose="020B0604020202020204" pitchFamily="34" charset="0"/>
                <a:cs typeface="Arial" panose="020B0604020202020204" pitchFamily="34" charset="0"/>
              </a:rPr>
              <a:t>dans le DMP du patient et identifiés comme des accès en mode urgence</a:t>
            </a:r>
          </a:p>
          <a:p>
            <a:pPr marL="285750" indent="-285750">
              <a:lnSpc>
                <a:spcPct val="150000"/>
              </a:lnSpc>
              <a:buFont typeface="Arial" panose="020B0604020202020204" pitchFamily="34" charset="0"/>
              <a:buChar char="•"/>
              <a:defRPr sz="1800">
                <a:solidFill>
                  <a:srgbClr val="677180"/>
                </a:solidFill>
              </a:defRPr>
            </a:pPr>
            <a:r>
              <a:rPr lang="fr-FR" sz="1400">
                <a:solidFill>
                  <a:srgbClr val="677180"/>
                </a:solidFill>
                <a:latin typeface="Arial" panose="020B0604020202020204" pitchFamily="34" charset="0"/>
                <a:cs typeface="Arial" panose="020B0604020202020204" pitchFamily="34" charset="0"/>
              </a:rPr>
              <a:t>Le </a:t>
            </a:r>
            <a:r>
              <a:rPr lang="fr-FR" sz="1400" b="1">
                <a:solidFill>
                  <a:srgbClr val="677180"/>
                </a:solidFill>
                <a:latin typeface="Arial" panose="020B0604020202020204" pitchFamily="34" charset="0"/>
                <a:cs typeface="Arial" panose="020B0604020202020204" pitchFamily="34" charset="0"/>
              </a:rPr>
              <a:t>PS déclare alors qu'il accède en urgence </a:t>
            </a:r>
            <a:r>
              <a:rPr lang="fr-FR" sz="1400">
                <a:solidFill>
                  <a:srgbClr val="677180"/>
                </a:solidFill>
                <a:latin typeface="Arial" panose="020B0604020202020204" pitchFamily="34" charset="0"/>
                <a:cs typeface="Arial" panose="020B0604020202020204" pitchFamily="34" charset="0"/>
              </a:rPr>
              <a:t>(case à cocher) et saisit le motif justifiant l'urgence</a:t>
            </a:r>
          </a:p>
        </p:txBody>
      </p:sp>
      <p:sp>
        <p:nvSpPr>
          <p:cNvPr id="15" name="Creative analysis…">
            <a:extLst>
              <a:ext uri="{FF2B5EF4-FFF2-40B4-BE49-F238E27FC236}">
                <a16:creationId xmlns:a16="http://schemas.microsoft.com/office/drawing/2014/main" id="{CC4D712C-D57B-47BA-9A26-1E6064788950}"/>
              </a:ext>
            </a:extLst>
          </p:cNvPr>
          <p:cNvSpPr txBox="1"/>
          <p:nvPr/>
        </p:nvSpPr>
        <p:spPr>
          <a:xfrm>
            <a:off x="6085461" y="3198984"/>
            <a:ext cx="2020569"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SAMU-Centre 15</a:t>
            </a:r>
          </a:p>
        </p:txBody>
      </p:sp>
      <p:sp>
        <p:nvSpPr>
          <p:cNvPr id="16" name="Creative analysis…">
            <a:extLst>
              <a:ext uri="{FF2B5EF4-FFF2-40B4-BE49-F238E27FC236}">
                <a16:creationId xmlns:a16="http://schemas.microsoft.com/office/drawing/2014/main" id="{67B5DFAE-29F0-42EF-B3D8-11FB794F1992}"/>
              </a:ext>
            </a:extLst>
          </p:cNvPr>
          <p:cNvSpPr txBox="1"/>
          <p:nvPr/>
        </p:nvSpPr>
        <p:spPr>
          <a:xfrm>
            <a:off x="9363584" y="3198983"/>
            <a:ext cx="2416945"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a:solidFill>
                  <a:srgbClr val="30353E"/>
                </a:solidFill>
              </a:defRPr>
            </a:pPr>
            <a:r>
              <a:rPr lang="fr-FR" sz="2000" b="1">
                <a:solidFill>
                  <a:srgbClr val="135880"/>
                </a:solidFill>
                <a:latin typeface="Arial" panose="020B0604020202020204" pitchFamily="34" charset="0"/>
                <a:cs typeface="Arial" panose="020B0604020202020204" pitchFamily="34" charset="0"/>
              </a:rPr>
              <a:t>Bris-de-glace</a:t>
            </a:r>
          </a:p>
        </p:txBody>
      </p:sp>
      <p:sp>
        <p:nvSpPr>
          <p:cNvPr id="17" name="Figure">
            <a:extLst>
              <a:ext uri="{FF2B5EF4-FFF2-40B4-BE49-F238E27FC236}">
                <a16:creationId xmlns:a16="http://schemas.microsoft.com/office/drawing/2014/main" id="{5278377F-A8ED-4FF5-8473-65681089425A}"/>
              </a:ext>
            </a:extLst>
          </p:cNvPr>
          <p:cNvSpPr/>
          <p:nvPr/>
        </p:nvSpPr>
        <p:spPr>
          <a:xfrm>
            <a:off x="5525316" y="3158160"/>
            <a:ext cx="429146" cy="429146"/>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Figure">
            <a:extLst>
              <a:ext uri="{FF2B5EF4-FFF2-40B4-BE49-F238E27FC236}">
                <a16:creationId xmlns:a16="http://schemas.microsoft.com/office/drawing/2014/main" id="{3350F9BE-9538-4CDA-BDBB-C0FC366003E2}"/>
              </a:ext>
            </a:extLst>
          </p:cNvPr>
          <p:cNvSpPr/>
          <p:nvPr/>
        </p:nvSpPr>
        <p:spPr>
          <a:xfrm>
            <a:off x="8796765" y="3138298"/>
            <a:ext cx="429146" cy="429146"/>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Rectangle 18">
            <a:extLst>
              <a:ext uri="{FF2B5EF4-FFF2-40B4-BE49-F238E27FC236}">
                <a16:creationId xmlns:a16="http://schemas.microsoft.com/office/drawing/2014/main" id="{04DD511F-F7EC-4332-BF10-9076184EF15A}"/>
              </a:ext>
            </a:extLst>
          </p:cNvPr>
          <p:cNvSpPr/>
          <p:nvPr/>
        </p:nvSpPr>
        <p:spPr>
          <a:xfrm>
            <a:off x="5739889" y="1075524"/>
            <a:ext cx="6040640" cy="1754326"/>
          </a:xfrm>
          <a:prstGeom prst="rect">
            <a:avLst/>
          </a:prstGeom>
        </p:spPr>
        <p:txBody>
          <a:bodyPr wrap="square">
            <a:spAutoFit/>
          </a:bodyPr>
          <a:lstStyle/>
          <a:p>
            <a:pPr marL="0" lvl="1" indent="1588" eaLnBrk="0" fontAlgn="base" hangingPunct="0">
              <a:lnSpc>
                <a:spcPct val="150000"/>
              </a:lnSpc>
              <a:spcBef>
                <a:spcPts val="754"/>
              </a:spcBef>
              <a:spcAft>
                <a:spcPts val="1200"/>
              </a:spcAft>
              <a:buClr>
                <a:srgbClr val="009900"/>
              </a:buClr>
              <a:buSzPct val="100000"/>
              <a:defRPr/>
            </a:pPr>
            <a:r>
              <a:rPr lang="fr-FR" kern="0">
                <a:solidFill>
                  <a:srgbClr val="135880"/>
                </a:solidFill>
                <a:latin typeface="Arial" panose="020B0604020202020204" pitchFamily="34" charset="0"/>
                <a:cs typeface="Arial" panose="020B0604020202020204" pitchFamily="34" charset="0"/>
              </a:rPr>
              <a:t>Le contexte de l’urgence impose une prise de décision rapide : 2 modes d'accès particuliers sont prévus pour les situations, à condition que le patient ne s'y soit pas opposé</a:t>
            </a:r>
          </a:p>
        </p:txBody>
      </p:sp>
    </p:spTree>
    <p:extLst>
      <p:ext uri="{BB962C8B-B14F-4D97-AF65-F5344CB8AC3E}">
        <p14:creationId xmlns:p14="http://schemas.microsoft.com/office/powerpoint/2010/main" val="32914803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Focus sur la messagerie de santé :</a:t>
            </a:r>
            <a:br>
              <a:rPr lang="en-US" sz="2400"/>
            </a:br>
            <a:r>
              <a:rPr lang="fr-FR" sz="2400"/>
              <a:t>Récupération de l’INS par la synthèse du profil médical</a:t>
            </a:r>
          </a:p>
        </p:txBody>
      </p:sp>
      <p:pic>
        <p:nvPicPr>
          <p:cNvPr id="9" name="Picture 2">
            <a:extLst>
              <a:ext uri="{FF2B5EF4-FFF2-40B4-BE49-F238E27FC236}">
                <a16:creationId xmlns:a16="http://schemas.microsoft.com/office/drawing/2014/main" id="{30E1BF1B-D7F5-4E7F-9EA8-AF6C6EFEFA62}"/>
              </a:ext>
            </a:extLst>
          </p:cNvPr>
          <p:cNvPicPr>
            <a:picLocks noChangeAspect="1"/>
          </p:cNvPicPr>
          <p:nvPr/>
        </p:nvPicPr>
        <p:blipFill rotWithShape="1">
          <a:blip r:embed="rId7">
            <a:extLst>
              <a:ext uri="{28A0092B-C50C-407E-A947-70E740481C1C}">
                <a14:useLocalDpi xmlns:a14="http://schemas.microsoft.com/office/drawing/2010/main" val="0"/>
              </a:ext>
            </a:extLst>
          </a:blip>
          <a:srcRect b="50064"/>
          <a:stretch/>
        </p:blipFill>
        <p:spPr>
          <a:xfrm>
            <a:off x="5901965" y="1649483"/>
            <a:ext cx="5792695" cy="4093457"/>
          </a:xfrm>
          <a:prstGeom prst="rect">
            <a:avLst/>
          </a:prstGeom>
        </p:spPr>
      </p:pic>
      <p:sp>
        <p:nvSpPr>
          <p:cNvPr id="10" name="Rectangle 9">
            <a:extLst>
              <a:ext uri="{FF2B5EF4-FFF2-40B4-BE49-F238E27FC236}">
                <a16:creationId xmlns:a16="http://schemas.microsoft.com/office/drawing/2014/main" id="{1A039B64-BB15-4E48-BBD7-6B44E6219DBA}"/>
              </a:ext>
            </a:extLst>
          </p:cNvPr>
          <p:cNvSpPr/>
          <p:nvPr/>
        </p:nvSpPr>
        <p:spPr>
          <a:xfrm>
            <a:off x="498660" y="1649483"/>
            <a:ext cx="5403305" cy="4093457"/>
          </a:xfrm>
          <a:prstGeom prst="rect">
            <a:avLst/>
          </a:prstGeom>
          <a:solidFill>
            <a:schemeClr val="bg1">
              <a:lumMod val="9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sp>
        <p:nvSpPr>
          <p:cNvPr id="11" name="Rectangle 10">
            <a:extLst>
              <a:ext uri="{FF2B5EF4-FFF2-40B4-BE49-F238E27FC236}">
                <a16:creationId xmlns:a16="http://schemas.microsoft.com/office/drawing/2014/main" id="{938A0844-3486-4369-8268-95A7021C2A3E}"/>
              </a:ext>
            </a:extLst>
          </p:cNvPr>
          <p:cNvSpPr/>
          <p:nvPr/>
        </p:nvSpPr>
        <p:spPr>
          <a:xfrm>
            <a:off x="497340" y="1649482"/>
            <a:ext cx="11196000" cy="4093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5">
            <a:extLst>
              <a:ext uri="{FF2B5EF4-FFF2-40B4-BE49-F238E27FC236}">
                <a16:creationId xmlns:a16="http://schemas.microsoft.com/office/drawing/2014/main" id="{8CD8A4B2-B116-4D86-B92B-6A912C303C3F}"/>
              </a:ext>
            </a:extLst>
          </p:cNvPr>
          <p:cNvSpPr txBox="1">
            <a:spLocks/>
          </p:cNvSpPr>
          <p:nvPr/>
        </p:nvSpPr>
        <p:spPr>
          <a:xfrm>
            <a:off x="650240" y="2418939"/>
            <a:ext cx="5019040" cy="2554545"/>
          </a:xfrm>
          <a:prstGeom prst="rect">
            <a:avLst/>
          </a:prstGeom>
          <a:noFill/>
        </p:spPr>
        <p:txBody>
          <a:bodyPr wrap="square" rtlCol="0">
            <a:spAutoFit/>
          </a:bodyPr>
          <a:lstStyle/>
          <a:p>
            <a:pPr algn="just"/>
            <a:r>
              <a:rPr lang="fr-FR" sz="1600" b="1"/>
              <a:t>Il est possible pour les professionnels de santé de récupérer l’INS à partir de la synthèse du profil médical.</a:t>
            </a:r>
          </a:p>
          <a:p>
            <a:pPr algn="just"/>
            <a:endParaRPr lang="fr-FR" sz="1600" b="1"/>
          </a:p>
          <a:p>
            <a:pPr algn="just"/>
            <a:r>
              <a:rPr lang="fr-FR" sz="1600"/>
              <a:t>Pour cela, il faut que : </a:t>
            </a:r>
          </a:p>
          <a:p>
            <a:pPr marL="285750" indent="-285750" algn="just">
              <a:buFont typeface="Wingdings" panose="05000000000000000000" pitchFamily="2" charset="2"/>
              <a:buChar char="§"/>
            </a:pPr>
            <a:r>
              <a:rPr lang="fr-FR" sz="1600"/>
              <a:t>L’usager ait </a:t>
            </a:r>
            <a:r>
              <a:rPr lang="fr-FR" sz="1600" b="1"/>
              <a:t>téléchargé sa synthèse </a:t>
            </a:r>
            <a:r>
              <a:rPr lang="fr-FR" sz="1600"/>
              <a:t>dans ses documents</a:t>
            </a:r>
          </a:p>
          <a:p>
            <a:pPr marL="285750" indent="-285750" algn="just">
              <a:buFont typeface="Wingdings" panose="05000000000000000000" pitchFamily="2" charset="2"/>
              <a:buChar char="§"/>
            </a:pPr>
            <a:r>
              <a:rPr lang="fr-FR" sz="1600"/>
              <a:t>La synthèse ne soit </a:t>
            </a:r>
            <a:r>
              <a:rPr lang="fr-FR" sz="1600" b="1"/>
              <a:t>pas masquée</a:t>
            </a:r>
          </a:p>
          <a:p>
            <a:pPr marL="285750" indent="-285750" algn="just">
              <a:buFont typeface="Wingdings" panose="05000000000000000000" pitchFamily="2" charset="2"/>
              <a:buChar char="§"/>
            </a:pPr>
            <a:r>
              <a:rPr lang="fr-FR" sz="1600"/>
              <a:t>Le professionnel de santé ne soit </a:t>
            </a:r>
            <a:r>
              <a:rPr lang="fr-FR" sz="1600" b="1"/>
              <a:t>pas bloqué </a:t>
            </a:r>
            <a:r>
              <a:rPr lang="fr-FR" sz="1600"/>
              <a:t>par l’usager</a:t>
            </a:r>
            <a:endParaRPr lang="fr-FR" sz="1600" b="1"/>
          </a:p>
        </p:txBody>
      </p:sp>
      <p:sp>
        <p:nvSpPr>
          <p:cNvPr id="13" name="Ellipse 10">
            <a:extLst>
              <a:ext uri="{FF2B5EF4-FFF2-40B4-BE49-F238E27FC236}">
                <a16:creationId xmlns:a16="http://schemas.microsoft.com/office/drawing/2014/main" id="{54B43902-6CC6-4898-AD6F-6629501E001D}"/>
              </a:ext>
            </a:extLst>
          </p:cNvPr>
          <p:cNvSpPr/>
          <p:nvPr/>
        </p:nvSpPr>
        <p:spPr>
          <a:xfrm>
            <a:off x="6095340" y="3553526"/>
            <a:ext cx="3084286" cy="463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071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Focus sur la messagerie de santé :</a:t>
            </a:r>
            <a:br>
              <a:rPr lang="en-US" sz="2400"/>
            </a:br>
            <a:r>
              <a:rPr lang="fr-FR" sz="2400"/>
              <a:t>Mettre fin aux échanges avec un usager</a:t>
            </a:r>
          </a:p>
        </p:txBody>
      </p:sp>
      <p:sp>
        <p:nvSpPr>
          <p:cNvPr id="14" name="Rectangle à coins arrondis 56">
            <a:extLst>
              <a:ext uri="{FF2B5EF4-FFF2-40B4-BE49-F238E27FC236}">
                <a16:creationId xmlns:a16="http://schemas.microsoft.com/office/drawing/2014/main" id="{ED92DB66-C724-4FF2-A936-62BCA50AE952}"/>
              </a:ext>
            </a:extLst>
          </p:cNvPr>
          <p:cNvSpPr/>
          <p:nvPr/>
        </p:nvSpPr>
        <p:spPr>
          <a:xfrm>
            <a:off x="498750" y="1612901"/>
            <a:ext cx="11213825" cy="2036620"/>
          </a:xfrm>
          <a:prstGeom prst="roundRect">
            <a:avLst>
              <a:gd name="adj" fmla="val 918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5" name="Espace réservé du contenu 2">
            <a:extLst>
              <a:ext uri="{FF2B5EF4-FFF2-40B4-BE49-F238E27FC236}">
                <a16:creationId xmlns:a16="http://schemas.microsoft.com/office/drawing/2014/main" id="{9C71E31E-4BF1-4E7A-9717-B9C284F45132}"/>
              </a:ext>
            </a:extLst>
          </p:cNvPr>
          <p:cNvSpPr txBox="1">
            <a:spLocks/>
          </p:cNvSpPr>
          <p:nvPr/>
        </p:nvSpPr>
        <p:spPr>
          <a:xfrm>
            <a:off x="684808" y="1230533"/>
            <a:ext cx="10841708" cy="2418988"/>
          </a:xfrm>
          <a:prstGeom prst="rect">
            <a:avLst/>
          </a:prstGeom>
        </p:spPr>
        <p:txBody>
          <a:bodyPr/>
          <a:lstStyle>
            <a:lvl1pPr marL="0" marR="0" indent="0" algn="l" defTabSz="1219139"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52" marR="0" indent="-380982" algn="l" defTabSz="1219139"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28" marR="0" indent="-335984" algn="l" defTabSz="1219139"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04" marR="0" indent="-287986" algn="l" defTabSz="1219139"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880" marR="0" indent="-287986" algn="l" defTabSz="1219139"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r>
              <a:rPr lang="fr-FR" sz="1400">
                <a:solidFill>
                  <a:schemeClr val="tx1">
                    <a:lumMod val="75000"/>
                    <a:lumOff val="25000"/>
                  </a:schemeClr>
                </a:solidFill>
                <a:latin typeface="Arial" panose="020B0604020202020204"/>
                <a:ea typeface="Geneva" charset="-128"/>
              </a:rPr>
              <a:t>Mon espace santé offre la possibilité aux Professionnels de mettre fin aux échanges avec un usager.</a:t>
            </a:r>
          </a:p>
          <a:p>
            <a:pPr algn="just"/>
            <a:r>
              <a:rPr lang="fr-FR" sz="1400">
                <a:solidFill>
                  <a:schemeClr val="tx1">
                    <a:lumMod val="75000"/>
                    <a:lumOff val="25000"/>
                  </a:schemeClr>
                </a:solidFill>
                <a:latin typeface="Arial" panose="020B0604020202020204"/>
                <a:ea typeface="Geneva" charset="-128"/>
              </a:rPr>
              <a:t>Lorsqu’un professionnel souhaite retirer la possibilité à un usager de lui envoyer des messages, le Professionnel doit informer le service Mon espace santé en envoyant un message aux caractéristiques suivantes : </a:t>
            </a:r>
          </a:p>
          <a:p>
            <a:pPr marL="285750" indent="-285750" algn="just">
              <a:spcBef>
                <a:spcPts val="500"/>
              </a:spcBef>
              <a:spcAft>
                <a:spcPts val="400"/>
              </a:spcAft>
              <a:buFont typeface="Arial" panose="020B0604020202020204" pitchFamily="34" charset="0"/>
              <a:buChar char="•"/>
            </a:pPr>
            <a:r>
              <a:rPr lang="fr-FR" sz="1400" b="0">
                <a:solidFill>
                  <a:schemeClr val="tx1">
                    <a:lumMod val="75000"/>
                    <a:lumOff val="25000"/>
                  </a:schemeClr>
                </a:solidFill>
                <a:latin typeface="Arial" panose="020B0604020202020204"/>
                <a:ea typeface="Geneva" charset="-128"/>
              </a:rPr>
              <a:t>Expéditeur : adresse de Messagerie Sécurisée </a:t>
            </a:r>
            <a:r>
              <a:rPr lang="fr-FR" sz="1400" b="0" err="1">
                <a:solidFill>
                  <a:schemeClr val="tx1">
                    <a:lumMod val="75000"/>
                    <a:lumOff val="25000"/>
                  </a:schemeClr>
                </a:solidFill>
                <a:latin typeface="Arial" panose="020B0604020202020204"/>
                <a:ea typeface="Geneva" charset="-128"/>
              </a:rPr>
              <a:t>MSSanté</a:t>
            </a:r>
            <a:r>
              <a:rPr lang="fr-FR" sz="1400" b="0">
                <a:solidFill>
                  <a:schemeClr val="tx1">
                    <a:lumMod val="75000"/>
                    <a:lumOff val="25000"/>
                  </a:schemeClr>
                </a:solidFill>
                <a:latin typeface="Arial" panose="020B0604020202020204"/>
                <a:ea typeface="Geneva" charset="-128"/>
              </a:rPr>
              <a:t> du Professionnel qui ne souhaite plus recevoir de message d’un usager donné </a:t>
            </a:r>
          </a:p>
          <a:p>
            <a:pPr marL="285750" indent="-285750" algn="just">
              <a:spcBef>
                <a:spcPts val="500"/>
              </a:spcBef>
              <a:spcAft>
                <a:spcPts val="400"/>
              </a:spcAft>
              <a:buFont typeface="Arial" panose="020B0604020202020204" pitchFamily="34" charset="0"/>
              <a:buChar char="•"/>
            </a:pPr>
            <a:r>
              <a:rPr lang="fr-FR" sz="1400" b="0">
                <a:solidFill>
                  <a:schemeClr val="tx1">
                    <a:lumMod val="75000"/>
                    <a:lumOff val="25000"/>
                  </a:schemeClr>
                </a:solidFill>
                <a:latin typeface="Arial" panose="020B0604020202020204"/>
                <a:ea typeface="Geneva" charset="-128"/>
              </a:rPr>
              <a:t>Destinataire : adresse de Messagerie de santé Mon espace santé de l’usager concerné </a:t>
            </a:r>
          </a:p>
          <a:p>
            <a:pPr marL="285750" indent="-285750" algn="just">
              <a:spcBef>
                <a:spcPts val="500"/>
              </a:spcBef>
              <a:spcAft>
                <a:spcPts val="400"/>
              </a:spcAft>
              <a:buFont typeface="Arial" panose="020B0604020202020204" pitchFamily="34" charset="0"/>
              <a:buChar char="•"/>
            </a:pPr>
            <a:r>
              <a:rPr lang="fr-FR" sz="1400" b="0">
                <a:solidFill>
                  <a:schemeClr val="tx1">
                    <a:lumMod val="75000"/>
                    <a:lumOff val="25000"/>
                  </a:schemeClr>
                </a:solidFill>
                <a:latin typeface="Arial" panose="020B0604020202020204"/>
                <a:ea typeface="Geneva" charset="-128"/>
              </a:rPr>
              <a:t>Objet du message : [FIN] (entre crochets et majuscules)</a:t>
            </a:r>
          </a:p>
          <a:p>
            <a:pPr algn="just"/>
            <a:r>
              <a:rPr lang="fr-FR" sz="1400" u="sng">
                <a:solidFill>
                  <a:schemeClr val="tx1">
                    <a:lumMod val="75000"/>
                    <a:lumOff val="25000"/>
                  </a:schemeClr>
                </a:solidFill>
                <a:latin typeface="Arial" panose="020B0604020202020204"/>
                <a:ea typeface="Geneva" charset="-128"/>
              </a:rPr>
              <a:t>A noter :</a:t>
            </a:r>
            <a:r>
              <a:rPr lang="fr-FR" sz="1400">
                <a:solidFill>
                  <a:schemeClr val="tx1">
                    <a:lumMod val="75000"/>
                    <a:lumOff val="25000"/>
                  </a:schemeClr>
                </a:solidFill>
                <a:latin typeface="Arial" panose="020B0604020202020204"/>
                <a:ea typeface="Geneva" charset="-128"/>
              </a:rPr>
              <a:t> un tel message, reçu par Mon espace santé, n’est pas délivré à l’usager. </a:t>
            </a:r>
          </a:p>
          <a:p>
            <a:pPr algn="just"/>
            <a:r>
              <a:rPr lang="fr-FR" sz="1400">
                <a:solidFill>
                  <a:schemeClr val="tx1">
                    <a:lumMod val="75000"/>
                    <a:lumOff val="25000"/>
                  </a:schemeClr>
                </a:solidFill>
                <a:latin typeface="Arial" panose="020B0604020202020204"/>
                <a:ea typeface="Geneva" charset="-128"/>
              </a:rPr>
              <a:t>Ce message est interprété par Mon espace santé pour : </a:t>
            </a:r>
          </a:p>
          <a:p>
            <a:pPr marL="285750" indent="-285750" algn="just">
              <a:spcBef>
                <a:spcPts val="500"/>
              </a:spcBef>
              <a:spcAft>
                <a:spcPts val="400"/>
              </a:spcAft>
              <a:buFont typeface="Arial" panose="020B0604020202020204" pitchFamily="34" charset="0"/>
              <a:buChar char="•"/>
            </a:pPr>
            <a:r>
              <a:rPr lang="fr-FR" sz="1400" b="0">
                <a:solidFill>
                  <a:schemeClr val="tx1">
                    <a:lumMod val="75000"/>
                    <a:lumOff val="25000"/>
                  </a:schemeClr>
                </a:solidFill>
                <a:latin typeface="Arial" panose="020B0604020202020204"/>
                <a:ea typeface="Geneva" charset="-128"/>
              </a:rPr>
              <a:t>retirer la possibilité de répondre à tous les messages préalablement envoyés par le Professionnel à l’usager,</a:t>
            </a:r>
          </a:p>
          <a:p>
            <a:pPr marL="285750" indent="-285750" algn="just">
              <a:spcBef>
                <a:spcPts val="500"/>
              </a:spcBef>
              <a:spcAft>
                <a:spcPts val="400"/>
              </a:spcAft>
              <a:buFont typeface="Arial" panose="020B0604020202020204" pitchFamily="34" charset="0"/>
              <a:buChar char="•"/>
            </a:pPr>
            <a:r>
              <a:rPr lang="fr-FR" sz="1400" b="0">
                <a:solidFill>
                  <a:schemeClr val="tx1">
                    <a:lumMod val="75000"/>
                    <a:lumOff val="25000"/>
                  </a:schemeClr>
                </a:solidFill>
                <a:latin typeface="Arial" panose="020B0604020202020204"/>
                <a:ea typeface="Geneva" charset="-128"/>
              </a:rPr>
              <a:t>avertir l’usager, sur chaque message concerné, qu’il ne peut pas répondre au message car le Professionnel a mis fin aux échanges. </a:t>
            </a:r>
          </a:p>
        </p:txBody>
      </p:sp>
    </p:spTree>
    <p:extLst>
      <p:ext uri="{BB962C8B-B14F-4D97-AF65-F5344CB8AC3E}">
        <p14:creationId xmlns:p14="http://schemas.microsoft.com/office/powerpoint/2010/main" val="12225389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6051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5"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Présentation </a:t>
            </a:r>
            <a:r>
              <a:rPr lang="fr-FR" sz="2400"/>
              <a:t>du Ségur du numérique en santé</a:t>
            </a:r>
            <a:endParaRPr lang="en-US" sz="2400"/>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4</a:t>
            </a:fld>
            <a:endParaRPr lang="fr-FR"/>
          </a:p>
        </p:txBody>
      </p:sp>
      <p:sp>
        <p:nvSpPr>
          <p:cNvPr id="13" name="TextBox 12">
            <a:extLst>
              <a:ext uri="{FF2B5EF4-FFF2-40B4-BE49-F238E27FC236}">
                <a16:creationId xmlns:a16="http://schemas.microsoft.com/office/drawing/2014/main" id="{0DEC16F2-CB97-42BF-97CC-9F263279E996}"/>
              </a:ext>
            </a:extLst>
          </p:cNvPr>
          <p:cNvSpPr txBox="1"/>
          <p:nvPr/>
        </p:nvSpPr>
        <p:spPr>
          <a:xfrm>
            <a:off x="544380" y="1459038"/>
            <a:ext cx="11082527" cy="774795"/>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latin typeface="+mj-lt"/>
            </a:endParaRPr>
          </a:p>
        </p:txBody>
      </p:sp>
      <p:sp>
        <p:nvSpPr>
          <p:cNvPr id="17" name="Rectangle 16">
            <a:extLst>
              <a:ext uri="{FF2B5EF4-FFF2-40B4-BE49-F238E27FC236}">
                <a16:creationId xmlns:a16="http://schemas.microsoft.com/office/drawing/2014/main" id="{23B28016-BAA8-40A3-976C-ABDE7919D4E0}"/>
              </a:ext>
            </a:extLst>
          </p:cNvPr>
          <p:cNvSpPr>
            <a:spLocks/>
          </p:cNvSpPr>
          <p:nvPr/>
        </p:nvSpPr>
        <p:spPr>
          <a:xfrm>
            <a:off x="365957" y="1910112"/>
            <a:ext cx="5792007" cy="2742858"/>
          </a:xfrm>
          <a:prstGeom prst="rect">
            <a:avLst/>
          </a:prstGeom>
          <a:no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defTabSz="914377">
              <a:spcBef>
                <a:spcPts val="300"/>
              </a:spcBef>
              <a:spcAft>
                <a:spcPts val="300"/>
              </a:spcAft>
            </a:pPr>
            <a:r>
              <a:rPr lang="fr-FR" sz="1400">
                <a:solidFill>
                  <a:schemeClr val="tx1">
                    <a:lumMod val="75000"/>
                    <a:lumOff val="25000"/>
                  </a:schemeClr>
                </a:solidFill>
                <a:latin typeface="+mj-lt"/>
              </a:rPr>
              <a:t>Le Ségur du numérique en santé a été créé dans l’objectif de </a:t>
            </a:r>
            <a:r>
              <a:rPr lang="fr-FR" sz="1400" b="1">
                <a:solidFill>
                  <a:schemeClr val="tx1">
                    <a:lumMod val="75000"/>
                    <a:lumOff val="25000"/>
                  </a:schemeClr>
                </a:solidFill>
                <a:latin typeface="+mj-lt"/>
              </a:rPr>
              <a:t>généraliser </a:t>
            </a:r>
            <a:r>
              <a:rPr lang="fr-FR" sz="1400">
                <a:solidFill>
                  <a:schemeClr val="tx1">
                    <a:lumMod val="75000"/>
                    <a:lumOff val="25000"/>
                  </a:schemeClr>
                </a:solidFill>
                <a:latin typeface="+mj-lt"/>
              </a:rPr>
              <a:t>le</a:t>
            </a:r>
            <a:r>
              <a:rPr lang="fr-FR" sz="1400" b="1">
                <a:solidFill>
                  <a:schemeClr val="tx1">
                    <a:lumMod val="75000"/>
                    <a:lumOff val="25000"/>
                  </a:schemeClr>
                </a:solidFill>
                <a:latin typeface="+mj-lt"/>
              </a:rPr>
              <a:t> partage et l'échange fluide et sécurisé </a:t>
            </a:r>
            <a:r>
              <a:rPr lang="fr-FR" sz="1400">
                <a:solidFill>
                  <a:schemeClr val="tx1">
                    <a:lumMod val="75000"/>
                    <a:lumOff val="25000"/>
                  </a:schemeClr>
                </a:solidFill>
                <a:latin typeface="+mj-lt"/>
              </a:rPr>
              <a:t>des données de santé </a:t>
            </a:r>
            <a:r>
              <a:rPr lang="fr-FR" sz="1400" b="1">
                <a:solidFill>
                  <a:schemeClr val="tx1">
                    <a:lumMod val="75000"/>
                    <a:lumOff val="25000"/>
                  </a:schemeClr>
                </a:solidFill>
                <a:latin typeface="+mj-lt"/>
              </a:rPr>
              <a:t>entre professionnels de santé et avec l’usager </a:t>
            </a:r>
            <a:r>
              <a:rPr lang="fr-FR" sz="1400">
                <a:solidFill>
                  <a:schemeClr val="tx1">
                    <a:lumMod val="75000"/>
                    <a:lumOff val="25000"/>
                  </a:schemeClr>
                </a:solidFill>
                <a:latin typeface="+mj-lt"/>
              </a:rPr>
              <a:t>pour mieux prévenir et mieux soigner.</a:t>
            </a:r>
          </a:p>
          <a:p>
            <a:pPr algn="just" defTabSz="914377">
              <a:spcBef>
                <a:spcPts val="300"/>
              </a:spcBef>
              <a:spcAft>
                <a:spcPts val="300"/>
              </a:spcAft>
            </a:pPr>
            <a:endParaRPr lang="fr-FR" sz="1400">
              <a:solidFill>
                <a:schemeClr val="tx1">
                  <a:lumMod val="75000"/>
                  <a:lumOff val="25000"/>
                </a:schemeClr>
              </a:solidFill>
              <a:latin typeface="+mj-lt"/>
            </a:endParaRPr>
          </a:p>
          <a:p>
            <a:pPr algn="just" defTabSz="914377">
              <a:spcBef>
                <a:spcPts val="300"/>
              </a:spcBef>
              <a:spcAft>
                <a:spcPts val="300"/>
              </a:spcAft>
            </a:pPr>
            <a:r>
              <a:rPr lang="fr-FR" sz="1400">
                <a:solidFill>
                  <a:schemeClr val="tx1">
                    <a:lumMod val="75000"/>
                    <a:lumOff val="25000"/>
                  </a:schemeClr>
                </a:solidFill>
                <a:latin typeface="+mj-lt"/>
              </a:rPr>
              <a:t>Ce programme permettra d’alimenter </a:t>
            </a:r>
            <a:r>
              <a:rPr lang="fr-FR" sz="1400" b="1">
                <a:solidFill>
                  <a:schemeClr val="tx1">
                    <a:lumMod val="75000"/>
                    <a:lumOff val="25000"/>
                  </a:schemeClr>
                </a:solidFill>
                <a:latin typeface="+mj-lt"/>
              </a:rPr>
              <a:t>Mon espace santé, pour que chaque citoyen dispose d’une vision consolidée de son parcours de soins</a:t>
            </a:r>
            <a:r>
              <a:rPr lang="fr-FR" sz="1400">
                <a:solidFill>
                  <a:schemeClr val="tx1">
                    <a:lumMod val="75000"/>
                    <a:lumOff val="25000"/>
                  </a:schemeClr>
                </a:solidFill>
                <a:latin typeface="+mj-lt"/>
              </a:rPr>
              <a:t> afin d’être acteur de sa santé. </a:t>
            </a:r>
          </a:p>
          <a:p>
            <a:pPr algn="just" defTabSz="914377">
              <a:spcBef>
                <a:spcPts val="300"/>
              </a:spcBef>
              <a:spcAft>
                <a:spcPts val="300"/>
              </a:spcAft>
            </a:pPr>
            <a:endParaRPr lang="fr-FR" sz="1400">
              <a:solidFill>
                <a:schemeClr val="tx1">
                  <a:lumMod val="75000"/>
                  <a:lumOff val="25000"/>
                </a:schemeClr>
              </a:solidFill>
              <a:latin typeface="+mj-lt"/>
              <a:cs typeface="Arial"/>
            </a:endParaRPr>
          </a:p>
          <a:p>
            <a:pPr algn="just" defTabSz="914377">
              <a:spcBef>
                <a:spcPts val="300"/>
              </a:spcBef>
              <a:spcAft>
                <a:spcPts val="300"/>
              </a:spcAft>
            </a:pPr>
            <a:r>
              <a:rPr lang="fr-FR" sz="1400" b="1">
                <a:solidFill>
                  <a:schemeClr val="tx1">
                    <a:lumMod val="75000"/>
                    <a:lumOff val="25000"/>
                  </a:schemeClr>
                </a:solidFill>
                <a:latin typeface="+mj-lt"/>
              </a:rPr>
              <a:t>Un investissement historique de 2 milliards d’euros :</a:t>
            </a:r>
            <a:endParaRPr lang="fr-FR" sz="1400" b="1">
              <a:solidFill>
                <a:schemeClr val="tx1">
                  <a:lumMod val="75000"/>
                  <a:lumOff val="25000"/>
                </a:schemeClr>
              </a:solidFill>
              <a:latin typeface="+mj-lt"/>
              <a:cs typeface="Arial"/>
            </a:endParaRPr>
          </a:p>
          <a:p>
            <a:pPr marL="264795" indent="-169545" algn="just" defTabSz="914377">
              <a:spcBef>
                <a:spcPts val="300"/>
              </a:spcBef>
              <a:spcAft>
                <a:spcPts val="300"/>
              </a:spcAft>
              <a:buFont typeface="Wingdings" panose="05000000000000000000" pitchFamily="2" charset="2"/>
              <a:buChar char="§"/>
              <a:defRPr/>
            </a:pPr>
            <a:r>
              <a:rPr lang="fr-FR" sz="1400" b="1">
                <a:solidFill>
                  <a:schemeClr val="tx1">
                    <a:lumMod val="75000"/>
                    <a:lumOff val="25000"/>
                  </a:schemeClr>
                </a:solidFill>
                <a:latin typeface="+mj-lt"/>
              </a:rPr>
              <a:t>1,4 milliards </a:t>
            </a:r>
            <a:r>
              <a:rPr lang="fr-FR" sz="1400">
                <a:solidFill>
                  <a:schemeClr val="tx1">
                    <a:lumMod val="75000"/>
                    <a:lumOff val="25000"/>
                  </a:schemeClr>
                </a:solidFill>
                <a:latin typeface="+mj-lt"/>
              </a:rPr>
              <a:t>pour le partage des données de santé (sur 3 ans)</a:t>
            </a:r>
            <a:endParaRPr lang="fr-FR" sz="1400">
              <a:solidFill>
                <a:schemeClr val="tx1">
                  <a:lumMod val="75000"/>
                  <a:lumOff val="25000"/>
                </a:schemeClr>
              </a:solidFill>
              <a:latin typeface="+mj-lt"/>
              <a:cs typeface="Arial"/>
            </a:endParaRPr>
          </a:p>
          <a:p>
            <a:pPr marL="264795" indent="-169545" algn="just" defTabSz="914377">
              <a:spcBef>
                <a:spcPts val="300"/>
              </a:spcBef>
              <a:spcAft>
                <a:spcPts val="300"/>
              </a:spcAft>
              <a:buFont typeface="Wingdings" panose="05000000000000000000" pitchFamily="2" charset="2"/>
              <a:buChar char="§"/>
              <a:defRPr/>
            </a:pPr>
            <a:r>
              <a:rPr lang="fr-FR" sz="1400" b="1">
                <a:solidFill>
                  <a:schemeClr val="tx1">
                    <a:lumMod val="75000"/>
                    <a:lumOff val="25000"/>
                  </a:schemeClr>
                </a:solidFill>
                <a:latin typeface="+mj-lt"/>
              </a:rPr>
              <a:t>600 millions </a:t>
            </a:r>
            <a:r>
              <a:rPr lang="fr-FR" sz="1400">
                <a:solidFill>
                  <a:schemeClr val="tx1">
                    <a:lumMod val="75000"/>
                    <a:lumOff val="25000"/>
                  </a:schemeClr>
                </a:solidFill>
                <a:latin typeface="+mj-lt"/>
              </a:rPr>
              <a:t>dédiés au secteur médico-social (sur 5 ans) </a:t>
            </a:r>
            <a:endParaRPr lang="fr-FR" sz="1400">
              <a:solidFill>
                <a:schemeClr val="tx1">
                  <a:lumMod val="75000"/>
                  <a:lumOff val="25000"/>
                </a:schemeClr>
              </a:solidFill>
              <a:latin typeface="+mj-lt"/>
              <a:cs typeface="Arial"/>
            </a:endParaRPr>
          </a:p>
          <a:p>
            <a:pPr algn="just" defTabSz="914377">
              <a:spcBef>
                <a:spcPts val="300"/>
              </a:spcBef>
              <a:spcAft>
                <a:spcPts val="300"/>
              </a:spcAft>
              <a:defRPr/>
            </a:pPr>
            <a:r>
              <a:rPr lang="fr-FR" sz="1400" b="1">
                <a:solidFill>
                  <a:schemeClr val="tx1">
                    <a:lumMod val="75000"/>
                    <a:lumOff val="25000"/>
                  </a:schemeClr>
                </a:solidFill>
                <a:latin typeface="+mj-lt"/>
              </a:rPr>
              <a:t>100% financé par le Plan de Relance et Résilience Européen</a:t>
            </a:r>
            <a:endParaRPr lang="fr-FR" sz="1400">
              <a:solidFill>
                <a:schemeClr val="tx1">
                  <a:lumMod val="75000"/>
                  <a:lumOff val="25000"/>
                </a:schemeClr>
              </a:solidFill>
              <a:latin typeface="+mj-lt"/>
            </a:endParaRPr>
          </a:p>
          <a:p>
            <a:pPr algn="just" defTabSz="914377">
              <a:spcBef>
                <a:spcPts val="300"/>
              </a:spcBef>
              <a:spcAft>
                <a:spcPts val="300"/>
              </a:spcAft>
            </a:pPr>
            <a:endParaRPr lang="fr-FR" sz="1400">
              <a:solidFill>
                <a:schemeClr val="tx1">
                  <a:lumMod val="75000"/>
                  <a:lumOff val="25000"/>
                </a:schemeClr>
              </a:solidFill>
              <a:latin typeface="+mj-lt"/>
            </a:endParaRPr>
          </a:p>
          <a:p>
            <a:pPr algn="just" defTabSz="914377">
              <a:spcBef>
                <a:spcPts val="300"/>
              </a:spcBef>
              <a:spcAft>
                <a:spcPts val="300"/>
              </a:spcAft>
            </a:pPr>
            <a:r>
              <a:rPr lang="fr-FR" sz="1400">
                <a:solidFill>
                  <a:schemeClr val="tx1">
                    <a:lumMod val="75000"/>
                    <a:lumOff val="25000"/>
                  </a:schemeClr>
                </a:solidFill>
                <a:latin typeface="+mj-lt"/>
              </a:rPr>
              <a:t>  </a:t>
            </a:r>
            <a:endParaRPr lang="fr-FR" sz="1400">
              <a:solidFill>
                <a:schemeClr val="tx1">
                  <a:lumMod val="75000"/>
                  <a:lumOff val="25000"/>
                </a:schemeClr>
              </a:solidFill>
              <a:latin typeface="+mj-lt"/>
              <a:cs typeface="Arial"/>
            </a:endParaRPr>
          </a:p>
        </p:txBody>
      </p:sp>
      <p:grpSp>
        <p:nvGrpSpPr>
          <p:cNvPr id="175" name="Group 174">
            <a:extLst>
              <a:ext uri="{FF2B5EF4-FFF2-40B4-BE49-F238E27FC236}">
                <a16:creationId xmlns:a16="http://schemas.microsoft.com/office/drawing/2014/main" id="{7C450EF8-6341-4450-A113-2CBFBCF6F4E2}"/>
              </a:ext>
            </a:extLst>
          </p:cNvPr>
          <p:cNvGrpSpPr/>
          <p:nvPr/>
        </p:nvGrpSpPr>
        <p:grpSpPr>
          <a:xfrm>
            <a:off x="6268734" y="1116495"/>
            <a:ext cx="5758212" cy="5707233"/>
            <a:chOff x="340308" y="1096483"/>
            <a:chExt cx="5758212" cy="5707233"/>
          </a:xfrm>
        </p:grpSpPr>
        <p:cxnSp>
          <p:nvCxnSpPr>
            <p:cNvPr id="109" name="Straight Connector 108">
              <a:extLst>
                <a:ext uri="{FF2B5EF4-FFF2-40B4-BE49-F238E27FC236}">
                  <a16:creationId xmlns:a16="http://schemas.microsoft.com/office/drawing/2014/main" id="{D825FAF6-C154-46CF-A6F3-91ADDE083D59}"/>
                </a:ext>
              </a:extLst>
            </p:cNvPr>
            <p:cNvCxnSpPr>
              <a:cxnSpLocks/>
            </p:cNvCxnSpPr>
            <p:nvPr/>
          </p:nvCxnSpPr>
          <p:spPr>
            <a:xfrm flipH="1" flipV="1">
              <a:off x="1235891" y="2816007"/>
              <a:ext cx="1618370" cy="680863"/>
            </a:xfrm>
            <a:prstGeom prst="line">
              <a:avLst/>
            </a:prstGeom>
            <a:noFill/>
            <a:ln w="6350" cap="flat" cmpd="sng" algn="ctr">
              <a:solidFill>
                <a:srgbClr val="EE1C26"/>
              </a:solidFill>
              <a:prstDash val="solid"/>
              <a:miter lim="800000"/>
              <a:tailEnd type="none"/>
            </a:ln>
            <a:effectLst/>
          </p:spPr>
        </p:cxnSp>
        <p:cxnSp>
          <p:nvCxnSpPr>
            <p:cNvPr id="110" name="Straight Arrow Connector 109">
              <a:extLst>
                <a:ext uri="{FF2B5EF4-FFF2-40B4-BE49-F238E27FC236}">
                  <a16:creationId xmlns:a16="http://schemas.microsoft.com/office/drawing/2014/main" id="{301A8B82-F6E1-4A0E-94CD-394E10F91B18}"/>
                </a:ext>
              </a:extLst>
            </p:cNvPr>
            <p:cNvCxnSpPr>
              <a:cxnSpLocks/>
            </p:cNvCxnSpPr>
            <p:nvPr/>
          </p:nvCxnSpPr>
          <p:spPr>
            <a:xfrm flipV="1">
              <a:off x="524065" y="3996793"/>
              <a:ext cx="2141993" cy="606620"/>
            </a:xfrm>
            <a:prstGeom prst="straightConnector1">
              <a:avLst/>
            </a:prstGeom>
            <a:noFill/>
            <a:ln w="6350" cap="flat" cmpd="sng" algn="ctr">
              <a:solidFill>
                <a:srgbClr val="000000"/>
              </a:solidFill>
              <a:prstDash val="lgDash"/>
              <a:miter lim="800000"/>
              <a:tailEnd type="triangle"/>
            </a:ln>
            <a:effectLst/>
          </p:spPr>
        </p:cxnSp>
        <p:cxnSp>
          <p:nvCxnSpPr>
            <p:cNvPr id="111" name="Straight Arrow Connector 110">
              <a:extLst>
                <a:ext uri="{FF2B5EF4-FFF2-40B4-BE49-F238E27FC236}">
                  <a16:creationId xmlns:a16="http://schemas.microsoft.com/office/drawing/2014/main" id="{D2301574-F34E-4082-8035-A5093FEEE747}"/>
                </a:ext>
              </a:extLst>
            </p:cNvPr>
            <p:cNvCxnSpPr>
              <a:cxnSpLocks/>
            </p:cNvCxnSpPr>
            <p:nvPr/>
          </p:nvCxnSpPr>
          <p:spPr>
            <a:xfrm flipV="1">
              <a:off x="1889705" y="4362600"/>
              <a:ext cx="1015386" cy="1882458"/>
            </a:xfrm>
            <a:prstGeom prst="straightConnector1">
              <a:avLst/>
            </a:prstGeom>
            <a:noFill/>
            <a:ln w="6350" cap="flat" cmpd="sng" algn="ctr">
              <a:solidFill>
                <a:srgbClr val="000000"/>
              </a:solidFill>
              <a:prstDash val="lgDash"/>
              <a:miter lim="800000"/>
              <a:tailEnd type="triangle"/>
            </a:ln>
            <a:effectLst/>
          </p:spPr>
        </p:cxnSp>
        <p:cxnSp>
          <p:nvCxnSpPr>
            <p:cNvPr id="112" name="Straight Arrow Connector 111">
              <a:extLst>
                <a:ext uri="{FF2B5EF4-FFF2-40B4-BE49-F238E27FC236}">
                  <a16:creationId xmlns:a16="http://schemas.microsoft.com/office/drawing/2014/main" id="{2AB95F9B-5351-4D7E-83DA-B455971DBB98}"/>
                </a:ext>
              </a:extLst>
            </p:cNvPr>
            <p:cNvCxnSpPr>
              <a:cxnSpLocks/>
              <a:stCxn id="130" idx="3"/>
            </p:cNvCxnSpPr>
            <p:nvPr/>
          </p:nvCxnSpPr>
          <p:spPr>
            <a:xfrm>
              <a:off x="1264813" y="3002239"/>
              <a:ext cx="1468626" cy="605302"/>
            </a:xfrm>
            <a:prstGeom prst="straightConnector1">
              <a:avLst/>
            </a:prstGeom>
            <a:noFill/>
            <a:ln w="6350" cap="flat" cmpd="sng" algn="ctr">
              <a:solidFill>
                <a:srgbClr val="000000"/>
              </a:solidFill>
              <a:prstDash val="lgDash"/>
              <a:miter lim="800000"/>
              <a:tailEnd type="triangle"/>
            </a:ln>
            <a:effectLst/>
          </p:spPr>
        </p:cxnSp>
        <p:cxnSp>
          <p:nvCxnSpPr>
            <p:cNvPr id="113" name="Straight Arrow Connector 112">
              <a:extLst>
                <a:ext uri="{FF2B5EF4-FFF2-40B4-BE49-F238E27FC236}">
                  <a16:creationId xmlns:a16="http://schemas.microsoft.com/office/drawing/2014/main" id="{6EDACEB4-F15E-4F26-B9C9-3D67EAA9B035}"/>
                </a:ext>
              </a:extLst>
            </p:cNvPr>
            <p:cNvCxnSpPr>
              <a:cxnSpLocks/>
            </p:cNvCxnSpPr>
            <p:nvPr/>
          </p:nvCxnSpPr>
          <p:spPr>
            <a:xfrm flipH="1" flipV="1">
              <a:off x="3543168" y="4428345"/>
              <a:ext cx="895152" cy="2124385"/>
            </a:xfrm>
            <a:prstGeom prst="straightConnector1">
              <a:avLst/>
            </a:prstGeom>
            <a:noFill/>
            <a:ln w="6350" cap="flat" cmpd="sng" algn="ctr">
              <a:solidFill>
                <a:srgbClr val="000000"/>
              </a:solidFill>
              <a:prstDash val="lgDash"/>
              <a:miter lim="800000"/>
              <a:tailEnd type="triangle"/>
            </a:ln>
            <a:effectLst/>
          </p:spPr>
        </p:cxnSp>
        <p:cxnSp>
          <p:nvCxnSpPr>
            <p:cNvPr id="114" name="Straight Arrow Connector 113">
              <a:extLst>
                <a:ext uri="{FF2B5EF4-FFF2-40B4-BE49-F238E27FC236}">
                  <a16:creationId xmlns:a16="http://schemas.microsoft.com/office/drawing/2014/main" id="{451A35B3-EEAA-4B88-B5F9-4352D7706DDA}"/>
                </a:ext>
              </a:extLst>
            </p:cNvPr>
            <p:cNvCxnSpPr>
              <a:cxnSpLocks/>
            </p:cNvCxnSpPr>
            <p:nvPr/>
          </p:nvCxnSpPr>
          <p:spPr>
            <a:xfrm flipH="1" flipV="1">
              <a:off x="3771270" y="4023227"/>
              <a:ext cx="1525174" cy="400036"/>
            </a:xfrm>
            <a:prstGeom prst="straightConnector1">
              <a:avLst/>
            </a:prstGeom>
            <a:noFill/>
            <a:ln w="6350" cap="flat" cmpd="sng" algn="ctr">
              <a:solidFill>
                <a:srgbClr val="000000"/>
              </a:solidFill>
              <a:prstDash val="lgDash"/>
              <a:miter lim="800000"/>
              <a:tailEnd type="triangle"/>
            </a:ln>
            <a:effectLst/>
          </p:spPr>
        </p:cxnSp>
        <p:cxnSp>
          <p:nvCxnSpPr>
            <p:cNvPr id="115" name="Straight Arrow Connector 114">
              <a:extLst>
                <a:ext uri="{FF2B5EF4-FFF2-40B4-BE49-F238E27FC236}">
                  <a16:creationId xmlns:a16="http://schemas.microsoft.com/office/drawing/2014/main" id="{76C0C68D-6A47-4EB9-B31F-E93DBAFEE62D}"/>
                </a:ext>
              </a:extLst>
            </p:cNvPr>
            <p:cNvCxnSpPr>
              <a:cxnSpLocks/>
            </p:cNvCxnSpPr>
            <p:nvPr/>
          </p:nvCxnSpPr>
          <p:spPr>
            <a:xfrm flipH="1">
              <a:off x="3754660" y="2618429"/>
              <a:ext cx="1621162" cy="1066803"/>
            </a:xfrm>
            <a:prstGeom prst="straightConnector1">
              <a:avLst/>
            </a:prstGeom>
            <a:noFill/>
            <a:ln w="6350" cap="flat" cmpd="sng" algn="ctr">
              <a:solidFill>
                <a:srgbClr val="000000"/>
              </a:solidFill>
              <a:prstDash val="lgDash"/>
              <a:miter lim="800000"/>
              <a:tailEnd type="triangle"/>
            </a:ln>
            <a:effectLst/>
          </p:spPr>
        </p:cxnSp>
        <p:cxnSp>
          <p:nvCxnSpPr>
            <p:cNvPr id="116" name="Straight Arrow Connector 115">
              <a:extLst>
                <a:ext uri="{FF2B5EF4-FFF2-40B4-BE49-F238E27FC236}">
                  <a16:creationId xmlns:a16="http://schemas.microsoft.com/office/drawing/2014/main" id="{A60C036B-A26C-4F1E-98C2-9B7E97685489}"/>
                </a:ext>
              </a:extLst>
            </p:cNvPr>
            <p:cNvCxnSpPr>
              <a:cxnSpLocks/>
            </p:cNvCxnSpPr>
            <p:nvPr/>
          </p:nvCxnSpPr>
          <p:spPr>
            <a:xfrm flipH="1">
              <a:off x="3380073" y="1760184"/>
              <a:ext cx="28986" cy="1599191"/>
            </a:xfrm>
            <a:prstGeom prst="straightConnector1">
              <a:avLst/>
            </a:prstGeom>
            <a:noFill/>
            <a:ln w="6350" cap="flat" cmpd="sng" algn="ctr">
              <a:solidFill>
                <a:srgbClr val="000000"/>
              </a:solidFill>
              <a:prstDash val="lgDash"/>
              <a:miter lim="800000"/>
              <a:tailEnd type="triangle"/>
            </a:ln>
            <a:effectLst/>
          </p:spPr>
        </p:cxnSp>
        <p:cxnSp>
          <p:nvCxnSpPr>
            <p:cNvPr id="117" name="Straight Connector 116">
              <a:extLst>
                <a:ext uri="{FF2B5EF4-FFF2-40B4-BE49-F238E27FC236}">
                  <a16:creationId xmlns:a16="http://schemas.microsoft.com/office/drawing/2014/main" id="{6FA5DC96-4D36-4C73-A7A0-76732BE0CF81}"/>
                </a:ext>
              </a:extLst>
            </p:cNvPr>
            <p:cNvCxnSpPr>
              <a:cxnSpLocks/>
              <a:stCxn id="120" idx="0"/>
            </p:cNvCxnSpPr>
            <p:nvPr/>
          </p:nvCxnSpPr>
          <p:spPr>
            <a:xfrm flipH="1" flipV="1">
              <a:off x="3637677" y="4402120"/>
              <a:ext cx="719177" cy="1436846"/>
            </a:xfrm>
            <a:prstGeom prst="line">
              <a:avLst/>
            </a:prstGeom>
            <a:noFill/>
            <a:ln w="6350" cap="flat" cmpd="sng" algn="ctr">
              <a:solidFill>
                <a:srgbClr val="EE1C26"/>
              </a:solidFill>
              <a:prstDash val="solid"/>
              <a:miter lim="800000"/>
              <a:tailEnd type="none"/>
            </a:ln>
            <a:effectLst/>
          </p:spPr>
        </p:cxnSp>
        <p:cxnSp>
          <p:nvCxnSpPr>
            <p:cNvPr id="118" name="Straight Connector 117">
              <a:extLst>
                <a:ext uri="{FF2B5EF4-FFF2-40B4-BE49-F238E27FC236}">
                  <a16:creationId xmlns:a16="http://schemas.microsoft.com/office/drawing/2014/main" id="{C084B011-A4BB-49D8-B3F1-6CA1252F35E7}"/>
                </a:ext>
              </a:extLst>
            </p:cNvPr>
            <p:cNvCxnSpPr>
              <a:cxnSpLocks/>
            </p:cNvCxnSpPr>
            <p:nvPr/>
          </p:nvCxnSpPr>
          <p:spPr>
            <a:xfrm flipH="1">
              <a:off x="3229870" y="1890100"/>
              <a:ext cx="18965" cy="1578847"/>
            </a:xfrm>
            <a:prstGeom prst="line">
              <a:avLst/>
            </a:prstGeom>
            <a:noFill/>
            <a:ln w="6350" cap="flat" cmpd="sng" algn="ctr">
              <a:solidFill>
                <a:srgbClr val="EE1C26"/>
              </a:solidFill>
              <a:prstDash val="solid"/>
              <a:miter lim="800000"/>
              <a:tailEnd type="none"/>
            </a:ln>
            <a:effectLst/>
          </p:spPr>
        </p:cxnSp>
        <p:sp>
          <p:nvSpPr>
            <p:cNvPr id="119" name="Oval 118">
              <a:extLst>
                <a:ext uri="{FF2B5EF4-FFF2-40B4-BE49-F238E27FC236}">
                  <a16:creationId xmlns:a16="http://schemas.microsoft.com/office/drawing/2014/main" id="{E51B810C-67FE-41AF-8337-6F7A4E1DF403}"/>
                </a:ext>
              </a:extLst>
            </p:cNvPr>
            <p:cNvSpPr/>
            <p:nvPr/>
          </p:nvSpPr>
          <p:spPr>
            <a:xfrm>
              <a:off x="625209" y="1397277"/>
              <a:ext cx="5119305" cy="5212902"/>
            </a:xfrm>
            <a:prstGeom prst="ellipse">
              <a:avLst/>
            </a:prstGeom>
            <a:noFill/>
            <a:ln w="6350" cap="sq" cmpd="sng" algn="ctr">
              <a:solidFill>
                <a:srgbClr val="EE1C26"/>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D068CDA9-F04D-4BB4-AFD7-F4AD6CDDD10F}"/>
                </a:ext>
              </a:extLst>
            </p:cNvPr>
            <p:cNvSpPr/>
            <p:nvPr/>
          </p:nvSpPr>
          <p:spPr>
            <a:xfrm>
              <a:off x="3904596" y="5838966"/>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sp>
          <p:nvSpPr>
            <p:cNvPr id="121" name="Oval 120">
              <a:extLst>
                <a:ext uri="{FF2B5EF4-FFF2-40B4-BE49-F238E27FC236}">
                  <a16:creationId xmlns:a16="http://schemas.microsoft.com/office/drawing/2014/main" id="{3299DC21-2B8E-4621-A795-010121BD3ACB}"/>
                </a:ext>
              </a:extLst>
            </p:cNvPr>
            <p:cNvSpPr/>
            <p:nvPr/>
          </p:nvSpPr>
          <p:spPr>
            <a:xfrm>
              <a:off x="5194004" y="4165084"/>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0CC9B160-FB1F-4E1C-B27F-DF12F7DAD383}"/>
                </a:ext>
              </a:extLst>
            </p:cNvPr>
            <p:cNvSpPr txBox="1"/>
            <p:nvPr/>
          </p:nvSpPr>
          <p:spPr>
            <a:xfrm>
              <a:off x="5218532" y="4594556"/>
              <a:ext cx="866163" cy="318860"/>
            </a:xfrm>
            <a:prstGeom prst="rect">
              <a:avLst/>
            </a:prstGeom>
            <a:noFill/>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Etablissements médico-sociaux </a:t>
              </a:r>
            </a:p>
          </p:txBody>
        </p:sp>
        <p:pic>
          <p:nvPicPr>
            <p:cNvPr id="123" name="Picture 122">
              <a:extLst>
                <a:ext uri="{FF2B5EF4-FFF2-40B4-BE49-F238E27FC236}">
                  <a16:creationId xmlns:a16="http://schemas.microsoft.com/office/drawing/2014/main" id="{648906D7-CF36-4601-98EE-8CCB0AD62E10}"/>
                </a:ext>
              </a:extLst>
            </p:cNvPr>
            <p:cNvPicPr>
              <a:picLocks noChangeAspect="1"/>
            </p:cNvPicPr>
            <p:nvPr/>
          </p:nvPicPr>
          <p:blipFill>
            <a:blip r:embed="rId7">
              <a:clrChange>
                <a:clrFrom>
                  <a:srgbClr val="ECEDED"/>
                </a:clrFrom>
                <a:clrTo>
                  <a:srgbClr val="ECEDED">
                    <a:alpha val="0"/>
                  </a:srgbClr>
                </a:clrTo>
              </a:clrChange>
              <a:extLst>
                <a:ext uri="{28A0092B-C50C-407E-A947-70E740481C1C}">
                  <a14:useLocalDpi xmlns:a14="http://schemas.microsoft.com/office/drawing/2010/main" val="0"/>
                </a:ext>
              </a:extLst>
            </a:blip>
            <a:stretch>
              <a:fillRect/>
            </a:stretch>
          </p:blipFill>
          <p:spPr>
            <a:xfrm>
              <a:off x="5430009" y="4165084"/>
              <a:ext cx="526025" cy="451071"/>
            </a:xfrm>
            <a:prstGeom prst="rect">
              <a:avLst/>
            </a:prstGeom>
          </p:spPr>
        </p:pic>
        <p:sp>
          <p:nvSpPr>
            <p:cNvPr id="124" name="Oval 123">
              <a:extLst>
                <a:ext uri="{FF2B5EF4-FFF2-40B4-BE49-F238E27FC236}">
                  <a16:creationId xmlns:a16="http://schemas.microsoft.com/office/drawing/2014/main" id="{ADAAE321-465F-4350-87C6-1AC80BDFC4FA}"/>
                </a:ext>
              </a:extLst>
            </p:cNvPr>
            <p:cNvSpPr/>
            <p:nvPr/>
          </p:nvSpPr>
          <p:spPr>
            <a:xfrm>
              <a:off x="2856615" y="1096483"/>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sp>
          <p:nvSpPr>
            <p:cNvPr id="125" name="TextBox 124">
              <a:extLst>
                <a:ext uri="{FF2B5EF4-FFF2-40B4-BE49-F238E27FC236}">
                  <a16:creationId xmlns:a16="http://schemas.microsoft.com/office/drawing/2014/main" id="{62E0D11B-540B-4294-B16F-3710346A70CE}"/>
                </a:ext>
              </a:extLst>
            </p:cNvPr>
            <p:cNvSpPr txBox="1"/>
            <p:nvPr/>
          </p:nvSpPr>
          <p:spPr>
            <a:xfrm>
              <a:off x="2882718" y="1640518"/>
              <a:ext cx="871942" cy="343900"/>
            </a:xfrm>
            <a:prstGeom prst="rect">
              <a:avLst/>
            </a:prstGeom>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Pharmacie</a:t>
              </a:r>
            </a:p>
          </p:txBody>
        </p:sp>
        <p:pic>
          <p:nvPicPr>
            <p:cNvPr id="126" name="Picture 125">
              <a:extLst>
                <a:ext uri="{FF2B5EF4-FFF2-40B4-BE49-F238E27FC236}">
                  <a16:creationId xmlns:a16="http://schemas.microsoft.com/office/drawing/2014/main" id="{D5DDAEEC-AC41-4454-91B0-B79D493F9759}"/>
                </a:ext>
              </a:extLst>
            </p:cNvPr>
            <p:cNvPicPr>
              <a:picLocks noChangeAspect="1"/>
            </p:cNvPicPr>
            <p:nvPr/>
          </p:nvPicPr>
          <p:blipFill>
            <a:blip r:embed="rId8">
              <a:clrChange>
                <a:clrFrom>
                  <a:srgbClr val="ECEDED"/>
                </a:clrFrom>
                <a:clrTo>
                  <a:srgbClr val="ECEDED">
                    <a:alpha val="0"/>
                  </a:srgbClr>
                </a:clrTo>
              </a:clrChange>
              <a:extLst>
                <a:ext uri="{28A0092B-C50C-407E-A947-70E740481C1C}">
                  <a14:useLocalDpi xmlns:a14="http://schemas.microsoft.com/office/drawing/2010/main" val="0"/>
                </a:ext>
              </a:extLst>
            </a:blip>
            <a:stretch>
              <a:fillRect/>
            </a:stretch>
          </p:blipFill>
          <p:spPr>
            <a:xfrm>
              <a:off x="3076822" y="1191674"/>
              <a:ext cx="477446" cy="381637"/>
            </a:xfrm>
            <a:prstGeom prst="rect">
              <a:avLst/>
            </a:prstGeom>
          </p:spPr>
        </p:pic>
        <p:sp>
          <p:nvSpPr>
            <p:cNvPr id="127" name="Oval 126">
              <a:extLst>
                <a:ext uri="{FF2B5EF4-FFF2-40B4-BE49-F238E27FC236}">
                  <a16:creationId xmlns:a16="http://schemas.microsoft.com/office/drawing/2014/main" id="{55A72628-6CFD-4B30-9C76-9E41DF2DB50F}"/>
                </a:ext>
              </a:extLst>
            </p:cNvPr>
            <p:cNvSpPr/>
            <p:nvPr/>
          </p:nvSpPr>
          <p:spPr>
            <a:xfrm>
              <a:off x="438279" y="2314420"/>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grpSp>
          <p:nvGrpSpPr>
            <p:cNvPr id="128" name="Group 127">
              <a:extLst>
                <a:ext uri="{FF2B5EF4-FFF2-40B4-BE49-F238E27FC236}">
                  <a16:creationId xmlns:a16="http://schemas.microsoft.com/office/drawing/2014/main" id="{72401813-ECCB-4288-B05A-902859A46A3A}"/>
                </a:ext>
              </a:extLst>
            </p:cNvPr>
            <p:cNvGrpSpPr/>
            <p:nvPr/>
          </p:nvGrpSpPr>
          <p:grpSpPr>
            <a:xfrm>
              <a:off x="508437" y="2389016"/>
              <a:ext cx="756376" cy="793780"/>
              <a:chOff x="4850760" y="1514760"/>
              <a:chExt cx="691479" cy="732344"/>
            </a:xfrm>
            <a:solidFill>
              <a:srgbClr val="FFFFFF"/>
            </a:solidFill>
          </p:grpSpPr>
          <p:pic>
            <p:nvPicPr>
              <p:cNvPr id="129" name="Picture 128">
                <a:extLst>
                  <a:ext uri="{FF2B5EF4-FFF2-40B4-BE49-F238E27FC236}">
                    <a16:creationId xmlns:a16="http://schemas.microsoft.com/office/drawing/2014/main" id="{7F1AC321-D600-4A34-80BA-6474B5A18621}"/>
                  </a:ext>
                </a:extLst>
              </p:cNvPr>
              <p:cNvPicPr>
                <a:picLocks noChangeAspect="1"/>
              </p:cNvPicPr>
              <p:nvPr/>
            </p:nvPicPr>
            <p:blipFill>
              <a:blip r:embed="rId9">
                <a:clrChange>
                  <a:clrFrom>
                    <a:srgbClr val="ECEDED"/>
                  </a:clrFrom>
                  <a:clrTo>
                    <a:srgbClr val="ECEDED">
                      <a:alpha val="0"/>
                    </a:srgbClr>
                  </a:clrTo>
                </a:clrChange>
                <a:extLst>
                  <a:ext uri="{28A0092B-C50C-407E-A947-70E740481C1C}">
                    <a14:useLocalDpi xmlns:a14="http://schemas.microsoft.com/office/drawing/2010/main" val="0"/>
                  </a:ext>
                </a:extLst>
              </a:blip>
              <a:stretch>
                <a:fillRect/>
              </a:stretch>
            </p:blipFill>
            <p:spPr>
              <a:xfrm>
                <a:off x="5009789" y="1514760"/>
                <a:ext cx="367326" cy="393943"/>
              </a:xfrm>
              <a:prstGeom prst="rect">
                <a:avLst/>
              </a:prstGeom>
              <a:solidFill>
                <a:srgbClr val="EBECEC"/>
              </a:solidFill>
            </p:spPr>
          </p:pic>
          <p:sp>
            <p:nvSpPr>
              <p:cNvPr id="130" name="TextBox 129">
                <a:extLst>
                  <a:ext uri="{FF2B5EF4-FFF2-40B4-BE49-F238E27FC236}">
                    <a16:creationId xmlns:a16="http://schemas.microsoft.com/office/drawing/2014/main" id="{9A5C32CB-0935-4DCC-AEB2-4120DA1E1021}"/>
                  </a:ext>
                </a:extLst>
              </p:cNvPr>
              <p:cNvSpPr txBox="1"/>
              <p:nvPr/>
            </p:nvSpPr>
            <p:spPr>
              <a:xfrm>
                <a:off x="4850760" y="1913938"/>
                <a:ext cx="691479" cy="333166"/>
              </a:xfrm>
              <a:prstGeom prst="rect">
                <a:avLst/>
              </a:prstGeom>
              <a:noFill/>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Médecins de ville</a:t>
                </a:r>
              </a:p>
            </p:txBody>
          </p:sp>
        </p:grpSp>
        <p:sp>
          <p:nvSpPr>
            <p:cNvPr id="131" name="Oval 130">
              <a:extLst>
                <a:ext uri="{FF2B5EF4-FFF2-40B4-BE49-F238E27FC236}">
                  <a16:creationId xmlns:a16="http://schemas.microsoft.com/office/drawing/2014/main" id="{61F39EFE-CAAC-41A2-8BDB-215B7101C8B8}"/>
                </a:ext>
              </a:extLst>
            </p:cNvPr>
            <p:cNvSpPr/>
            <p:nvPr/>
          </p:nvSpPr>
          <p:spPr>
            <a:xfrm>
              <a:off x="1481125" y="5824399"/>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97150B8F-A544-43F2-8490-8AD432CE9ABF}"/>
                </a:ext>
              </a:extLst>
            </p:cNvPr>
            <p:cNvSpPr/>
            <p:nvPr/>
          </p:nvSpPr>
          <p:spPr>
            <a:xfrm>
              <a:off x="2768650" y="2102546"/>
              <a:ext cx="1266446" cy="396000"/>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Médicaments délivrés</a:t>
              </a:r>
            </a:p>
          </p:txBody>
        </p:sp>
        <p:cxnSp>
          <p:nvCxnSpPr>
            <p:cNvPr id="133" name="Straight Connector 132">
              <a:extLst>
                <a:ext uri="{FF2B5EF4-FFF2-40B4-BE49-F238E27FC236}">
                  <a16:creationId xmlns:a16="http://schemas.microsoft.com/office/drawing/2014/main" id="{B350CBFA-A554-4F79-B9C1-3324D1DBF277}"/>
                </a:ext>
              </a:extLst>
            </p:cNvPr>
            <p:cNvCxnSpPr>
              <a:cxnSpLocks/>
            </p:cNvCxnSpPr>
            <p:nvPr/>
          </p:nvCxnSpPr>
          <p:spPr>
            <a:xfrm flipH="1">
              <a:off x="3677521" y="2653105"/>
              <a:ext cx="1335772" cy="903263"/>
            </a:xfrm>
            <a:prstGeom prst="line">
              <a:avLst/>
            </a:prstGeom>
            <a:noFill/>
            <a:ln w="6350" cap="flat" cmpd="sng" algn="ctr">
              <a:solidFill>
                <a:srgbClr val="EE1C26"/>
              </a:solidFill>
              <a:prstDash val="solid"/>
              <a:miter lim="800000"/>
              <a:tailEnd type="none"/>
            </a:ln>
            <a:effectLst/>
          </p:spPr>
        </p:cxnSp>
        <p:sp>
          <p:nvSpPr>
            <p:cNvPr id="134" name="Rectangle 133">
              <a:extLst>
                <a:ext uri="{FF2B5EF4-FFF2-40B4-BE49-F238E27FC236}">
                  <a16:creationId xmlns:a16="http://schemas.microsoft.com/office/drawing/2014/main" id="{10D5EE78-2C81-4E4F-991F-D75A73D14376}"/>
                </a:ext>
              </a:extLst>
            </p:cNvPr>
            <p:cNvSpPr/>
            <p:nvPr/>
          </p:nvSpPr>
          <p:spPr>
            <a:xfrm>
              <a:off x="3887409" y="2982330"/>
              <a:ext cx="1203023" cy="396000"/>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Documents de sortie</a:t>
              </a:r>
            </a:p>
          </p:txBody>
        </p:sp>
        <p:cxnSp>
          <p:nvCxnSpPr>
            <p:cNvPr id="135" name="Straight Connector 134">
              <a:extLst>
                <a:ext uri="{FF2B5EF4-FFF2-40B4-BE49-F238E27FC236}">
                  <a16:creationId xmlns:a16="http://schemas.microsoft.com/office/drawing/2014/main" id="{0B981BE2-1D17-4E6B-963B-DDDCB38D4D09}"/>
                </a:ext>
              </a:extLst>
            </p:cNvPr>
            <p:cNvCxnSpPr>
              <a:cxnSpLocks/>
            </p:cNvCxnSpPr>
            <p:nvPr/>
          </p:nvCxnSpPr>
          <p:spPr>
            <a:xfrm flipH="1" flipV="1">
              <a:off x="3703875" y="3846970"/>
              <a:ext cx="1611122" cy="442886"/>
            </a:xfrm>
            <a:prstGeom prst="line">
              <a:avLst/>
            </a:prstGeom>
            <a:noFill/>
            <a:ln w="6350" cap="flat" cmpd="sng" algn="ctr">
              <a:solidFill>
                <a:srgbClr val="EE1C26"/>
              </a:solidFill>
              <a:prstDash val="solid"/>
              <a:miter lim="800000"/>
              <a:tailEnd type="none"/>
            </a:ln>
            <a:effectLst/>
          </p:spPr>
        </p:cxnSp>
        <p:sp>
          <p:nvSpPr>
            <p:cNvPr id="136" name="Rectangle 135">
              <a:extLst>
                <a:ext uri="{FF2B5EF4-FFF2-40B4-BE49-F238E27FC236}">
                  <a16:creationId xmlns:a16="http://schemas.microsoft.com/office/drawing/2014/main" id="{0C78D32F-4C77-4EE5-B60A-F4C03F7CABE6}"/>
                </a:ext>
              </a:extLst>
            </p:cNvPr>
            <p:cNvSpPr/>
            <p:nvPr/>
          </p:nvSpPr>
          <p:spPr>
            <a:xfrm>
              <a:off x="4068698" y="3829863"/>
              <a:ext cx="1209736" cy="396000"/>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Documents (DLU…)</a:t>
              </a:r>
            </a:p>
          </p:txBody>
        </p:sp>
        <p:sp>
          <p:nvSpPr>
            <p:cNvPr id="137" name="Rectangle 136">
              <a:extLst>
                <a:ext uri="{FF2B5EF4-FFF2-40B4-BE49-F238E27FC236}">
                  <a16:creationId xmlns:a16="http://schemas.microsoft.com/office/drawing/2014/main" id="{194DBC4E-77C6-4B07-B311-5ED5C7E353BE}"/>
                </a:ext>
              </a:extLst>
            </p:cNvPr>
            <p:cNvSpPr/>
            <p:nvPr/>
          </p:nvSpPr>
          <p:spPr>
            <a:xfrm>
              <a:off x="3343706" y="4656373"/>
              <a:ext cx="1245344" cy="503321"/>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CR de radiologie, images</a:t>
              </a:r>
            </a:p>
          </p:txBody>
        </p:sp>
        <p:cxnSp>
          <p:nvCxnSpPr>
            <p:cNvPr id="138" name="Straight Connector 137">
              <a:extLst>
                <a:ext uri="{FF2B5EF4-FFF2-40B4-BE49-F238E27FC236}">
                  <a16:creationId xmlns:a16="http://schemas.microsoft.com/office/drawing/2014/main" id="{972D0EF5-AA4A-441F-BD21-A3B412F15421}"/>
                </a:ext>
              </a:extLst>
            </p:cNvPr>
            <p:cNvCxnSpPr>
              <a:cxnSpLocks/>
              <a:stCxn id="131" idx="7"/>
            </p:cNvCxnSpPr>
            <p:nvPr/>
          </p:nvCxnSpPr>
          <p:spPr>
            <a:xfrm flipV="1">
              <a:off x="2253178" y="4441084"/>
              <a:ext cx="783466" cy="1507464"/>
            </a:xfrm>
            <a:prstGeom prst="line">
              <a:avLst/>
            </a:prstGeom>
            <a:noFill/>
            <a:ln w="6350" cap="flat" cmpd="sng" algn="ctr">
              <a:solidFill>
                <a:srgbClr val="EE1C26"/>
              </a:solidFill>
              <a:prstDash val="solid"/>
              <a:miter lim="800000"/>
              <a:tailEnd type="none"/>
            </a:ln>
            <a:effectLst/>
          </p:spPr>
        </p:cxnSp>
        <p:sp>
          <p:nvSpPr>
            <p:cNvPr id="139" name="Rectangle 138">
              <a:extLst>
                <a:ext uri="{FF2B5EF4-FFF2-40B4-BE49-F238E27FC236}">
                  <a16:creationId xmlns:a16="http://schemas.microsoft.com/office/drawing/2014/main" id="{23063DFF-54B8-46E7-8DB2-688533E06814}"/>
                </a:ext>
              </a:extLst>
            </p:cNvPr>
            <p:cNvSpPr/>
            <p:nvPr/>
          </p:nvSpPr>
          <p:spPr>
            <a:xfrm>
              <a:off x="2019681" y="5025228"/>
              <a:ext cx="1174165" cy="396000"/>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Lettres de liaison</a:t>
              </a:r>
            </a:p>
          </p:txBody>
        </p:sp>
        <p:cxnSp>
          <p:nvCxnSpPr>
            <p:cNvPr id="140" name="Straight Connector 139">
              <a:extLst>
                <a:ext uri="{FF2B5EF4-FFF2-40B4-BE49-F238E27FC236}">
                  <a16:creationId xmlns:a16="http://schemas.microsoft.com/office/drawing/2014/main" id="{719EF234-412F-40FA-88E3-7F154CAF2DA8}"/>
                </a:ext>
              </a:extLst>
            </p:cNvPr>
            <p:cNvCxnSpPr>
              <a:cxnSpLocks/>
            </p:cNvCxnSpPr>
            <p:nvPr/>
          </p:nvCxnSpPr>
          <p:spPr>
            <a:xfrm flipV="1">
              <a:off x="1179539" y="4125794"/>
              <a:ext cx="1530038" cy="454026"/>
            </a:xfrm>
            <a:prstGeom prst="line">
              <a:avLst/>
            </a:prstGeom>
            <a:noFill/>
            <a:ln w="6350" cap="flat" cmpd="sng" algn="ctr">
              <a:solidFill>
                <a:srgbClr val="EE1C26"/>
              </a:solidFill>
              <a:prstDash val="solid"/>
              <a:miter lim="800000"/>
              <a:tailEnd type="none"/>
            </a:ln>
            <a:effectLst/>
          </p:spPr>
        </p:cxnSp>
        <p:sp>
          <p:nvSpPr>
            <p:cNvPr id="141" name="Oval 140">
              <a:extLst>
                <a:ext uri="{FF2B5EF4-FFF2-40B4-BE49-F238E27FC236}">
                  <a16:creationId xmlns:a16="http://schemas.microsoft.com/office/drawing/2014/main" id="{8B3696F2-2F64-4EFC-8B07-DC27F3756E8E}"/>
                </a:ext>
              </a:extLst>
            </p:cNvPr>
            <p:cNvSpPr/>
            <p:nvPr/>
          </p:nvSpPr>
          <p:spPr>
            <a:xfrm>
              <a:off x="340308" y="4257254"/>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pic>
          <p:nvPicPr>
            <p:cNvPr id="142" name="Graphic 141" descr="Stethoscope with solid fill">
              <a:extLst>
                <a:ext uri="{FF2B5EF4-FFF2-40B4-BE49-F238E27FC236}">
                  <a16:creationId xmlns:a16="http://schemas.microsoft.com/office/drawing/2014/main" id="{8C491B41-3F68-4EA9-A7D6-A54E68BCDC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50781" y="5906029"/>
              <a:ext cx="395359" cy="389135"/>
            </a:xfrm>
            <a:prstGeom prst="rect">
              <a:avLst/>
            </a:prstGeom>
          </p:spPr>
        </p:pic>
        <p:sp>
          <p:nvSpPr>
            <p:cNvPr id="143" name="TextBox 142">
              <a:extLst>
                <a:ext uri="{FF2B5EF4-FFF2-40B4-BE49-F238E27FC236}">
                  <a16:creationId xmlns:a16="http://schemas.microsoft.com/office/drawing/2014/main" id="{717228B4-2C73-4EDE-8DB0-C16C9ACA30F4}"/>
                </a:ext>
              </a:extLst>
            </p:cNvPr>
            <p:cNvSpPr txBox="1"/>
            <p:nvPr/>
          </p:nvSpPr>
          <p:spPr>
            <a:xfrm>
              <a:off x="1553583" y="6304399"/>
              <a:ext cx="789755" cy="324888"/>
            </a:xfrm>
            <a:prstGeom prst="rect">
              <a:avLst/>
            </a:prstGeom>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Autres </a:t>
              </a:r>
              <a:r>
                <a:rPr kumimoji="0" lang="fr-FR" sz="800" b="1" i="0" u="none" strike="noStrike" kern="0" cap="none" spc="0" normalizeH="0" baseline="0" noProof="0" err="1">
                  <a:ln>
                    <a:noFill/>
                  </a:ln>
                  <a:solidFill>
                    <a:srgbClr val="000000">
                      <a:lumMod val="50000"/>
                      <a:lumOff val="50000"/>
                    </a:srgbClr>
                  </a:solidFill>
                  <a:effectLst/>
                  <a:uLnTx/>
                  <a:uFillTx/>
                </a:rPr>
                <a:t>med</a:t>
              </a:r>
              <a:r>
                <a:rPr kumimoji="0" lang="fr-FR" sz="800" b="1" i="0" u="none" strike="noStrike" kern="0" cap="none" spc="0" normalizeH="0" baseline="0" noProof="0">
                  <a:ln>
                    <a:noFill/>
                  </a:ln>
                  <a:solidFill>
                    <a:srgbClr val="000000">
                      <a:lumMod val="50000"/>
                      <a:lumOff val="50000"/>
                    </a:srgbClr>
                  </a:solidFill>
                  <a:effectLst/>
                  <a:uLnTx/>
                  <a:uFillTx/>
                </a:rPr>
                <a:t>. et </a:t>
              </a:r>
              <a:r>
                <a:rPr kumimoji="0" lang="fr-FR" sz="800" b="1" i="0" u="none" strike="noStrike" kern="0" cap="none" spc="0" normalizeH="0" baseline="0" noProof="0" err="1">
                  <a:ln>
                    <a:noFill/>
                  </a:ln>
                  <a:solidFill>
                    <a:srgbClr val="000000">
                      <a:lumMod val="50000"/>
                      <a:lumOff val="50000"/>
                    </a:srgbClr>
                  </a:solidFill>
                  <a:effectLst/>
                  <a:uLnTx/>
                  <a:uFillTx/>
                </a:rPr>
                <a:t>parameds</a:t>
              </a:r>
              <a:r>
                <a:rPr kumimoji="0" lang="fr-FR" sz="800" b="1" i="0" u="none" strike="noStrike" kern="0" cap="none" spc="0" normalizeH="0" baseline="0" noProof="0">
                  <a:ln>
                    <a:noFill/>
                  </a:ln>
                  <a:solidFill>
                    <a:srgbClr val="000000">
                      <a:lumMod val="50000"/>
                      <a:lumOff val="50000"/>
                    </a:srgbClr>
                  </a:solidFill>
                  <a:effectLst/>
                  <a:uLnTx/>
                  <a:uFillTx/>
                </a:rPr>
                <a:t>.</a:t>
              </a:r>
            </a:p>
          </p:txBody>
        </p:sp>
        <p:sp>
          <p:nvSpPr>
            <p:cNvPr id="144" name="Rectangle 143">
              <a:extLst>
                <a:ext uri="{FF2B5EF4-FFF2-40B4-BE49-F238E27FC236}">
                  <a16:creationId xmlns:a16="http://schemas.microsoft.com/office/drawing/2014/main" id="{210D0EFD-9A48-4917-9F3A-544A4CB43B0D}"/>
                </a:ext>
              </a:extLst>
            </p:cNvPr>
            <p:cNvSpPr/>
            <p:nvPr/>
          </p:nvSpPr>
          <p:spPr>
            <a:xfrm>
              <a:off x="1418178" y="2739478"/>
              <a:ext cx="1208039" cy="520585"/>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Prescriptions, synthèses médicales</a:t>
              </a:r>
            </a:p>
          </p:txBody>
        </p:sp>
        <p:sp>
          <p:nvSpPr>
            <p:cNvPr id="145" name="TextBox 144">
              <a:extLst>
                <a:ext uri="{FF2B5EF4-FFF2-40B4-BE49-F238E27FC236}">
                  <a16:creationId xmlns:a16="http://schemas.microsoft.com/office/drawing/2014/main" id="{A361374E-2C0F-4817-95FA-ED16C8E5D515}"/>
                </a:ext>
              </a:extLst>
            </p:cNvPr>
            <p:cNvSpPr txBox="1"/>
            <p:nvPr/>
          </p:nvSpPr>
          <p:spPr>
            <a:xfrm>
              <a:off x="4023810" y="6402179"/>
              <a:ext cx="685083" cy="324888"/>
            </a:xfrm>
            <a:prstGeom prst="rect">
              <a:avLst/>
            </a:prstGeom>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Radiologie</a:t>
              </a:r>
            </a:p>
          </p:txBody>
        </p:sp>
        <p:pic>
          <p:nvPicPr>
            <p:cNvPr id="146" name="Picture 145">
              <a:extLst>
                <a:ext uri="{FF2B5EF4-FFF2-40B4-BE49-F238E27FC236}">
                  <a16:creationId xmlns:a16="http://schemas.microsoft.com/office/drawing/2014/main" id="{0DAC7A61-FCF7-496C-BE2F-29774A86C3A7}"/>
                </a:ext>
              </a:extLst>
            </p:cNvPr>
            <p:cNvPicPr>
              <a:picLocks noChangeAspect="1"/>
            </p:cNvPicPr>
            <p:nvPr/>
          </p:nvPicPr>
          <p:blipFill>
            <a:blip r:embed="rId12">
              <a:clrChange>
                <a:clrFrom>
                  <a:srgbClr val="EDEEEE"/>
                </a:clrFrom>
                <a:clrTo>
                  <a:srgbClr val="EDEEEE">
                    <a:alpha val="0"/>
                  </a:srgbClr>
                </a:clrTo>
              </a:clrChange>
              <a:extLst>
                <a:ext uri="{28A0092B-C50C-407E-A947-70E740481C1C}">
                  <a14:useLocalDpi xmlns:a14="http://schemas.microsoft.com/office/drawing/2010/main" val="0"/>
                </a:ext>
              </a:extLst>
            </a:blip>
            <a:stretch>
              <a:fillRect/>
            </a:stretch>
          </p:blipFill>
          <p:spPr>
            <a:xfrm>
              <a:off x="4102106" y="5952874"/>
              <a:ext cx="528493" cy="377745"/>
            </a:xfrm>
            <a:prstGeom prst="rect">
              <a:avLst/>
            </a:prstGeom>
          </p:spPr>
        </p:pic>
        <p:sp>
          <p:nvSpPr>
            <p:cNvPr id="147" name="Oval 146">
              <a:extLst>
                <a:ext uri="{FF2B5EF4-FFF2-40B4-BE49-F238E27FC236}">
                  <a16:creationId xmlns:a16="http://schemas.microsoft.com/office/drawing/2014/main" id="{E01B342E-99AB-4442-AA2B-2CF727168EDB}"/>
                </a:ext>
              </a:extLst>
            </p:cNvPr>
            <p:cNvSpPr/>
            <p:nvPr/>
          </p:nvSpPr>
          <p:spPr>
            <a:xfrm>
              <a:off x="4955010" y="2099913"/>
              <a:ext cx="904516" cy="847741"/>
            </a:xfrm>
            <a:prstGeom prst="ellipse">
              <a:avLst/>
            </a:prstGeom>
            <a:solidFill>
              <a:srgbClr val="EBECEC"/>
            </a:solidFill>
            <a:ln w="6350" cap="sq" cmpd="sng" algn="ctr">
              <a:solidFill>
                <a:srgbClr val="00B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23277E"/>
                </a:solidFill>
                <a:effectLst/>
                <a:uLnTx/>
                <a:uFillTx/>
                <a:latin typeface="Arial"/>
                <a:ea typeface="+mn-ea"/>
                <a:cs typeface="+mn-cs"/>
              </a:endParaRPr>
            </a:p>
          </p:txBody>
        </p:sp>
        <p:grpSp>
          <p:nvGrpSpPr>
            <p:cNvPr id="148" name="Group 147">
              <a:extLst>
                <a:ext uri="{FF2B5EF4-FFF2-40B4-BE49-F238E27FC236}">
                  <a16:creationId xmlns:a16="http://schemas.microsoft.com/office/drawing/2014/main" id="{FED75E17-6F8F-4979-AEC8-970FFE06E80A}"/>
                </a:ext>
              </a:extLst>
            </p:cNvPr>
            <p:cNvGrpSpPr/>
            <p:nvPr/>
          </p:nvGrpSpPr>
          <p:grpSpPr>
            <a:xfrm>
              <a:off x="5018817" y="2173936"/>
              <a:ext cx="789755" cy="715711"/>
              <a:chOff x="4926852" y="2822699"/>
              <a:chExt cx="905318" cy="846317"/>
            </a:xfrm>
          </p:grpSpPr>
          <p:sp>
            <p:nvSpPr>
              <p:cNvPr id="149" name="TextBox 148">
                <a:extLst>
                  <a:ext uri="{FF2B5EF4-FFF2-40B4-BE49-F238E27FC236}">
                    <a16:creationId xmlns:a16="http://schemas.microsoft.com/office/drawing/2014/main" id="{C278DF72-D324-45F7-89B7-597637FAFB26}"/>
                  </a:ext>
                </a:extLst>
              </p:cNvPr>
              <p:cNvSpPr txBox="1"/>
              <p:nvPr/>
            </p:nvSpPr>
            <p:spPr>
              <a:xfrm>
                <a:off x="4926852" y="3284843"/>
                <a:ext cx="905318" cy="384173"/>
              </a:xfrm>
              <a:prstGeom prst="rect">
                <a:avLst/>
              </a:prstGeom>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Etablissements de santé</a:t>
                </a:r>
              </a:p>
            </p:txBody>
          </p:sp>
          <p:pic>
            <p:nvPicPr>
              <p:cNvPr id="150" name="Picture 149">
                <a:extLst>
                  <a:ext uri="{FF2B5EF4-FFF2-40B4-BE49-F238E27FC236}">
                    <a16:creationId xmlns:a16="http://schemas.microsoft.com/office/drawing/2014/main" id="{D507B651-CE39-43EF-9AC3-589D4C54A5B1}"/>
                  </a:ext>
                </a:extLst>
              </p:cNvPr>
              <p:cNvPicPr>
                <a:picLocks noChangeAspect="1"/>
              </p:cNvPicPr>
              <p:nvPr/>
            </p:nvPicPr>
            <p:blipFill>
              <a:blip r:embed="rId13">
                <a:clrChange>
                  <a:clrFrom>
                    <a:srgbClr val="ECEDED"/>
                  </a:clrFrom>
                  <a:clrTo>
                    <a:srgbClr val="ECEDED">
                      <a:alpha val="0"/>
                    </a:srgbClr>
                  </a:clrTo>
                </a:clrChange>
                <a:extLst>
                  <a:ext uri="{28A0092B-C50C-407E-A947-70E740481C1C}">
                    <a14:useLocalDpi xmlns:a14="http://schemas.microsoft.com/office/drawing/2010/main" val="0"/>
                  </a:ext>
                </a:extLst>
              </a:blip>
              <a:stretch>
                <a:fillRect/>
              </a:stretch>
            </p:blipFill>
            <p:spPr>
              <a:xfrm>
                <a:off x="5147076" y="2822699"/>
                <a:ext cx="482625" cy="406421"/>
              </a:xfrm>
              <a:prstGeom prst="rect">
                <a:avLst/>
              </a:prstGeom>
              <a:noFill/>
            </p:spPr>
          </p:pic>
        </p:grpSp>
        <p:sp>
          <p:nvSpPr>
            <p:cNvPr id="151" name="Rectangle 150">
              <a:extLst>
                <a:ext uri="{FF2B5EF4-FFF2-40B4-BE49-F238E27FC236}">
                  <a16:creationId xmlns:a16="http://schemas.microsoft.com/office/drawing/2014/main" id="{34D1A197-B498-4D41-A169-8DED99067A5F}"/>
                </a:ext>
              </a:extLst>
            </p:cNvPr>
            <p:cNvSpPr/>
            <p:nvPr/>
          </p:nvSpPr>
          <p:spPr>
            <a:xfrm>
              <a:off x="1334478" y="4121750"/>
              <a:ext cx="1201147" cy="396000"/>
            </a:xfrm>
            <a:prstGeom prst="rect">
              <a:avLst/>
            </a:prstGeom>
            <a:solidFill>
              <a:srgbClr val="FFFFFF"/>
            </a:solidFill>
            <a:ln w="6350" cap="sq" cmpd="sng" algn="ctr">
              <a:solidFill>
                <a:srgbClr val="23277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23277E"/>
                </a:solidFill>
                <a:effectLst/>
                <a:uLnTx/>
                <a:uFillTx/>
                <a:latin typeface="Arial"/>
                <a:ea typeface="+mn-ea"/>
                <a:cs typeface="+mn-cs"/>
              </a:endParaRPr>
            </a:p>
            <a:p>
              <a:pPr marL="3600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rgbClr val="23277E"/>
                  </a:solidFill>
                  <a:effectLst/>
                  <a:uLnTx/>
                  <a:uFillTx/>
                  <a:latin typeface="Arial"/>
                  <a:ea typeface="+mn-ea"/>
                  <a:cs typeface="+mn-cs"/>
                </a:rPr>
                <a:t>CR de biologie</a:t>
              </a:r>
            </a:p>
          </p:txBody>
        </p:sp>
        <p:sp>
          <p:nvSpPr>
            <p:cNvPr id="152" name="TextBox 151">
              <a:extLst>
                <a:ext uri="{FF2B5EF4-FFF2-40B4-BE49-F238E27FC236}">
                  <a16:creationId xmlns:a16="http://schemas.microsoft.com/office/drawing/2014/main" id="{859199E1-89EB-4EDE-93D0-88B963283E5A}"/>
                </a:ext>
              </a:extLst>
            </p:cNvPr>
            <p:cNvSpPr txBox="1"/>
            <p:nvPr/>
          </p:nvSpPr>
          <p:spPr>
            <a:xfrm>
              <a:off x="400486" y="4739064"/>
              <a:ext cx="685083" cy="324888"/>
            </a:xfrm>
            <a:prstGeom prst="rect">
              <a:avLst/>
            </a:prstGeom>
            <a:ln w="6350">
              <a:noFill/>
              <a:miter lim="800000"/>
            </a:ln>
          </p:spPr>
          <p:txBody>
            <a:bodyPr vert="horz" wrap="square" lIns="0" tIns="0" rIns="0" bIns="0" rtlCol="0">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800" b="1" i="0" u="none" strike="noStrike" kern="0" cap="none" spc="0" normalizeH="0" baseline="0" noProof="0">
                  <a:ln>
                    <a:noFill/>
                  </a:ln>
                  <a:solidFill>
                    <a:srgbClr val="000000">
                      <a:lumMod val="50000"/>
                      <a:lumOff val="50000"/>
                    </a:srgbClr>
                  </a:solidFill>
                  <a:effectLst/>
                  <a:uLnTx/>
                  <a:uFillTx/>
                </a:rPr>
                <a:t>Biologie médicale</a:t>
              </a:r>
            </a:p>
          </p:txBody>
        </p:sp>
        <p:pic>
          <p:nvPicPr>
            <p:cNvPr id="153" name="Picture 152">
              <a:extLst>
                <a:ext uri="{FF2B5EF4-FFF2-40B4-BE49-F238E27FC236}">
                  <a16:creationId xmlns:a16="http://schemas.microsoft.com/office/drawing/2014/main" id="{7D3E3F25-C528-46CA-8B21-76A6874CD497}"/>
                </a:ext>
              </a:extLst>
            </p:cNvPr>
            <p:cNvPicPr>
              <a:picLocks noChangeAspect="1"/>
            </p:cNvPicPr>
            <p:nvPr/>
          </p:nvPicPr>
          <p:blipFill rotWithShape="1">
            <a:blip r:embed="rId14">
              <a:clrChange>
                <a:clrFrom>
                  <a:srgbClr val="ECEDED"/>
                </a:clrFrom>
                <a:clrTo>
                  <a:srgbClr val="ECEDED">
                    <a:alpha val="0"/>
                  </a:srgbClr>
                </a:clrTo>
              </a:clrChange>
              <a:extLst>
                <a:ext uri="{28A0092B-C50C-407E-A947-70E740481C1C}">
                  <a14:useLocalDpi xmlns:a14="http://schemas.microsoft.com/office/drawing/2010/main" val="0"/>
                </a:ext>
              </a:extLst>
            </a:blip>
            <a:srcRect/>
            <a:stretch/>
          </p:blipFill>
          <p:spPr>
            <a:xfrm>
              <a:off x="602401" y="4374846"/>
              <a:ext cx="374356" cy="374629"/>
            </a:xfrm>
            <a:prstGeom prst="rect">
              <a:avLst/>
            </a:prstGeom>
          </p:spPr>
        </p:pic>
        <p:pic>
          <p:nvPicPr>
            <p:cNvPr id="154" name="Picture 153">
              <a:extLst>
                <a:ext uri="{FF2B5EF4-FFF2-40B4-BE49-F238E27FC236}">
                  <a16:creationId xmlns:a16="http://schemas.microsoft.com/office/drawing/2014/main" id="{1F2F8D1C-A95B-4CDA-8C0A-5EBA76A6364D}"/>
                </a:ext>
              </a:extLst>
            </p:cNvPr>
            <p:cNvPicPr>
              <a:picLocks noChangeAspect="1"/>
            </p:cNvPicPr>
            <p:nvPr/>
          </p:nvPicPr>
          <p:blipFill>
            <a:blip r:embed="rId15"/>
            <a:stretch>
              <a:fillRect/>
            </a:stretch>
          </p:blipFill>
          <p:spPr>
            <a:xfrm>
              <a:off x="2108771" y="6490044"/>
              <a:ext cx="346849" cy="313672"/>
            </a:xfrm>
            <a:prstGeom prst="rect">
              <a:avLst/>
            </a:prstGeom>
          </p:spPr>
        </p:pic>
        <p:pic>
          <p:nvPicPr>
            <p:cNvPr id="155" name="Picture 154" descr="Icon&#10;&#10;Description automatically generated">
              <a:extLst>
                <a:ext uri="{FF2B5EF4-FFF2-40B4-BE49-F238E27FC236}">
                  <a16:creationId xmlns:a16="http://schemas.microsoft.com/office/drawing/2014/main" id="{F5509031-04D2-4DB2-AE62-043DF049DCE8}"/>
                </a:ext>
              </a:extLst>
            </p:cNvPr>
            <p:cNvPicPr>
              <a:picLocks noChangeAspect="1"/>
            </p:cNvPicPr>
            <p:nvPr/>
          </p:nvPicPr>
          <p:blipFill rotWithShape="1">
            <a:blip r:embed="rId16"/>
            <a:srcRect t="2219" b="2219"/>
            <a:stretch/>
          </p:blipFill>
          <p:spPr>
            <a:xfrm>
              <a:off x="1632077" y="1596814"/>
              <a:ext cx="387604" cy="387604"/>
            </a:xfrm>
            <a:prstGeom prst="ellipse">
              <a:avLst/>
            </a:prstGeom>
            <a:ln>
              <a:solidFill>
                <a:srgbClr val="EE1C26"/>
              </a:solidFill>
            </a:ln>
          </p:spPr>
        </p:pic>
        <p:sp>
          <p:nvSpPr>
            <p:cNvPr id="156" name="Oval 155">
              <a:extLst>
                <a:ext uri="{FF2B5EF4-FFF2-40B4-BE49-F238E27FC236}">
                  <a16:creationId xmlns:a16="http://schemas.microsoft.com/office/drawing/2014/main" id="{2390DD47-58A0-4D50-BF8C-79A0CD361A7F}"/>
                </a:ext>
              </a:extLst>
            </p:cNvPr>
            <p:cNvSpPr/>
            <p:nvPr/>
          </p:nvSpPr>
          <p:spPr>
            <a:xfrm>
              <a:off x="2473934" y="3122245"/>
              <a:ext cx="1501200" cy="1499930"/>
            </a:xfrm>
            <a:prstGeom prst="ellipse">
              <a:avLst/>
            </a:prstGeom>
            <a:solidFill>
              <a:srgbClr val="0F5079"/>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FFFFFF"/>
                </a:solidFill>
                <a:effectLst/>
                <a:uLnTx/>
                <a:uFillTx/>
                <a:latin typeface="Arial"/>
                <a:ea typeface="+mn-ea"/>
                <a:cs typeface="+mn-cs"/>
              </a:endParaRPr>
            </a:p>
          </p:txBody>
        </p:sp>
        <p:pic>
          <p:nvPicPr>
            <p:cNvPr id="157" name="Graphic 156" descr="Female Profile outline">
              <a:extLst>
                <a:ext uri="{FF2B5EF4-FFF2-40B4-BE49-F238E27FC236}">
                  <a16:creationId xmlns:a16="http://schemas.microsoft.com/office/drawing/2014/main" id="{D69C2365-17F9-4285-BB2B-24E824AC15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78991" y="3939341"/>
              <a:ext cx="506783" cy="506783"/>
            </a:xfrm>
            <a:prstGeom prst="rect">
              <a:avLst/>
            </a:prstGeom>
          </p:spPr>
        </p:pic>
        <p:sp>
          <p:nvSpPr>
            <p:cNvPr id="158" name="TextBox 157">
              <a:extLst>
                <a:ext uri="{FF2B5EF4-FFF2-40B4-BE49-F238E27FC236}">
                  <a16:creationId xmlns:a16="http://schemas.microsoft.com/office/drawing/2014/main" id="{A3FE1B4D-A2C6-4E89-8F68-705ECC89B728}"/>
                </a:ext>
              </a:extLst>
            </p:cNvPr>
            <p:cNvSpPr txBox="1"/>
            <p:nvPr/>
          </p:nvSpPr>
          <p:spPr>
            <a:xfrm>
              <a:off x="2955491" y="4402485"/>
              <a:ext cx="553980" cy="192428"/>
            </a:xfrm>
            <a:prstGeom prst="rect">
              <a:avLst/>
            </a:prstGeom>
            <a:ln w="6350">
              <a:noFill/>
              <a:miter lim="800000"/>
            </a:ln>
          </p:spPr>
          <p:txBody>
            <a:bodyPr vert="horz" wrap="square" lIns="0" tIns="0" rIns="0" bIns="0" rtlCol="0" anchor="ctr">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fr-FR" sz="900" b="1" i="0" u="none" strike="noStrike" kern="0" cap="none" spc="0" normalizeH="0" baseline="0" noProof="0">
                  <a:ln>
                    <a:noFill/>
                  </a:ln>
                  <a:solidFill>
                    <a:srgbClr val="FFFFFF"/>
                  </a:solidFill>
                  <a:effectLst/>
                  <a:uLnTx/>
                  <a:uFillTx/>
                </a:rPr>
                <a:t>Patient</a:t>
              </a:r>
            </a:p>
          </p:txBody>
        </p:sp>
        <p:pic>
          <p:nvPicPr>
            <p:cNvPr id="159" name="Picture 158" descr="Logo&#10;&#10;Description automatically generated">
              <a:extLst>
                <a:ext uri="{FF2B5EF4-FFF2-40B4-BE49-F238E27FC236}">
                  <a16:creationId xmlns:a16="http://schemas.microsoft.com/office/drawing/2014/main" id="{67B2DA0C-7CD0-4DA1-A26B-183AF39EC1E9}"/>
                </a:ext>
              </a:extLst>
            </p:cNvPr>
            <p:cNvPicPr>
              <a:picLocks noChangeAspect="1"/>
            </p:cNvPicPr>
            <p:nvPr/>
          </p:nvPicPr>
          <p:blipFill rotWithShape="1">
            <a:blip r:embed="rId19"/>
            <a:srcRect/>
            <a:stretch/>
          </p:blipFill>
          <p:spPr>
            <a:xfrm>
              <a:off x="3351188" y="3811591"/>
              <a:ext cx="285554" cy="285554"/>
            </a:xfrm>
            <a:prstGeom prst="roundRect">
              <a:avLst/>
            </a:prstGeom>
            <a:solidFill>
              <a:srgbClr val="FFFFFF"/>
            </a:solidFill>
          </p:spPr>
        </p:pic>
        <p:pic>
          <p:nvPicPr>
            <p:cNvPr id="160" name="Picture 159" descr="Logo&#10;&#10;Description automatically generated">
              <a:extLst>
                <a:ext uri="{FF2B5EF4-FFF2-40B4-BE49-F238E27FC236}">
                  <a16:creationId xmlns:a16="http://schemas.microsoft.com/office/drawing/2014/main" id="{5CFD92FC-A788-4175-B3E7-68757FFFCD24}"/>
                </a:ext>
              </a:extLst>
            </p:cNvPr>
            <p:cNvPicPr>
              <a:picLocks noChangeAspect="1"/>
            </p:cNvPicPr>
            <p:nvPr/>
          </p:nvPicPr>
          <p:blipFill>
            <a:blip r:embed="rId20"/>
            <a:stretch>
              <a:fillRect/>
            </a:stretch>
          </p:blipFill>
          <p:spPr>
            <a:xfrm>
              <a:off x="2822310" y="3251442"/>
              <a:ext cx="815120" cy="550205"/>
            </a:xfrm>
            <a:prstGeom prst="roundRect">
              <a:avLst/>
            </a:prstGeom>
            <a:solidFill>
              <a:srgbClr val="FFFFFF"/>
            </a:solidFill>
          </p:spPr>
        </p:pic>
        <p:pic>
          <p:nvPicPr>
            <p:cNvPr id="161" name="Picture 160">
              <a:extLst>
                <a:ext uri="{FF2B5EF4-FFF2-40B4-BE49-F238E27FC236}">
                  <a16:creationId xmlns:a16="http://schemas.microsoft.com/office/drawing/2014/main" id="{D135CAA0-9803-448A-B9EB-6464B1E1904C}"/>
                </a:ext>
              </a:extLst>
            </p:cNvPr>
            <p:cNvPicPr>
              <a:picLocks noChangeAspect="1"/>
            </p:cNvPicPr>
            <p:nvPr/>
          </p:nvPicPr>
          <p:blipFill>
            <a:blip r:embed="rId15"/>
            <a:stretch>
              <a:fillRect/>
            </a:stretch>
          </p:blipFill>
          <p:spPr>
            <a:xfrm>
              <a:off x="4655827" y="6373035"/>
              <a:ext cx="346849" cy="313672"/>
            </a:xfrm>
            <a:prstGeom prst="rect">
              <a:avLst/>
            </a:prstGeom>
          </p:spPr>
        </p:pic>
        <p:pic>
          <p:nvPicPr>
            <p:cNvPr id="162" name="Picture 161">
              <a:extLst>
                <a:ext uri="{FF2B5EF4-FFF2-40B4-BE49-F238E27FC236}">
                  <a16:creationId xmlns:a16="http://schemas.microsoft.com/office/drawing/2014/main" id="{56C379FB-B112-4DFB-819D-2E77FCDF9F9B}"/>
                </a:ext>
              </a:extLst>
            </p:cNvPr>
            <p:cNvPicPr>
              <a:picLocks noChangeAspect="1"/>
            </p:cNvPicPr>
            <p:nvPr/>
          </p:nvPicPr>
          <p:blipFill>
            <a:blip r:embed="rId15"/>
            <a:stretch>
              <a:fillRect/>
            </a:stretch>
          </p:blipFill>
          <p:spPr>
            <a:xfrm>
              <a:off x="5502166" y="4868392"/>
              <a:ext cx="346849" cy="313672"/>
            </a:xfrm>
            <a:prstGeom prst="rect">
              <a:avLst/>
            </a:prstGeom>
          </p:spPr>
        </p:pic>
        <p:pic>
          <p:nvPicPr>
            <p:cNvPr id="163" name="Picture 162">
              <a:extLst>
                <a:ext uri="{FF2B5EF4-FFF2-40B4-BE49-F238E27FC236}">
                  <a16:creationId xmlns:a16="http://schemas.microsoft.com/office/drawing/2014/main" id="{013F91F2-763D-482F-8758-947FE1963CAB}"/>
                </a:ext>
              </a:extLst>
            </p:cNvPr>
            <p:cNvPicPr>
              <a:picLocks noChangeAspect="1"/>
            </p:cNvPicPr>
            <p:nvPr/>
          </p:nvPicPr>
          <p:blipFill>
            <a:blip r:embed="rId15"/>
            <a:stretch>
              <a:fillRect/>
            </a:stretch>
          </p:blipFill>
          <p:spPr>
            <a:xfrm>
              <a:off x="5532193" y="2765703"/>
              <a:ext cx="346849" cy="313672"/>
            </a:xfrm>
            <a:prstGeom prst="rect">
              <a:avLst/>
            </a:prstGeom>
          </p:spPr>
        </p:pic>
        <p:pic>
          <p:nvPicPr>
            <p:cNvPr id="164" name="Picture 163">
              <a:extLst>
                <a:ext uri="{FF2B5EF4-FFF2-40B4-BE49-F238E27FC236}">
                  <a16:creationId xmlns:a16="http://schemas.microsoft.com/office/drawing/2014/main" id="{ECE09A61-D64B-45A2-99EF-F32BA3AEF8A7}"/>
                </a:ext>
              </a:extLst>
            </p:cNvPr>
            <p:cNvPicPr>
              <a:picLocks noChangeAspect="1"/>
            </p:cNvPicPr>
            <p:nvPr/>
          </p:nvPicPr>
          <p:blipFill>
            <a:blip r:embed="rId15"/>
            <a:stretch>
              <a:fillRect/>
            </a:stretch>
          </p:blipFill>
          <p:spPr>
            <a:xfrm>
              <a:off x="3656836" y="1342008"/>
              <a:ext cx="346849" cy="313672"/>
            </a:xfrm>
            <a:prstGeom prst="rect">
              <a:avLst/>
            </a:prstGeom>
          </p:spPr>
        </p:pic>
        <p:pic>
          <p:nvPicPr>
            <p:cNvPr id="165" name="Picture 164">
              <a:extLst>
                <a:ext uri="{FF2B5EF4-FFF2-40B4-BE49-F238E27FC236}">
                  <a16:creationId xmlns:a16="http://schemas.microsoft.com/office/drawing/2014/main" id="{0669B1FB-C968-47D8-A210-9F64DE16E4B9}"/>
                </a:ext>
              </a:extLst>
            </p:cNvPr>
            <p:cNvPicPr>
              <a:picLocks noChangeAspect="1"/>
            </p:cNvPicPr>
            <p:nvPr/>
          </p:nvPicPr>
          <p:blipFill>
            <a:blip r:embed="rId15"/>
            <a:stretch>
              <a:fillRect/>
            </a:stretch>
          </p:blipFill>
          <p:spPr>
            <a:xfrm>
              <a:off x="573919" y="3043589"/>
              <a:ext cx="346849" cy="313672"/>
            </a:xfrm>
            <a:prstGeom prst="rect">
              <a:avLst/>
            </a:prstGeom>
          </p:spPr>
        </p:pic>
        <p:pic>
          <p:nvPicPr>
            <p:cNvPr id="166" name="Picture 165">
              <a:extLst>
                <a:ext uri="{FF2B5EF4-FFF2-40B4-BE49-F238E27FC236}">
                  <a16:creationId xmlns:a16="http://schemas.microsoft.com/office/drawing/2014/main" id="{F753763E-8503-4B37-AFCF-89A99A4CDBC8}"/>
                </a:ext>
              </a:extLst>
            </p:cNvPr>
            <p:cNvPicPr>
              <a:picLocks noChangeAspect="1"/>
            </p:cNvPicPr>
            <p:nvPr/>
          </p:nvPicPr>
          <p:blipFill>
            <a:blip r:embed="rId15"/>
            <a:stretch>
              <a:fillRect/>
            </a:stretch>
          </p:blipFill>
          <p:spPr>
            <a:xfrm>
              <a:off x="605068" y="5025228"/>
              <a:ext cx="346849" cy="313672"/>
            </a:xfrm>
            <a:prstGeom prst="rect">
              <a:avLst/>
            </a:prstGeom>
          </p:spPr>
        </p:pic>
        <p:pic>
          <p:nvPicPr>
            <p:cNvPr id="167" name="Picture 166" descr="Text&#10;&#10;Description automatically generated with low confidence">
              <a:extLst>
                <a:ext uri="{FF2B5EF4-FFF2-40B4-BE49-F238E27FC236}">
                  <a16:creationId xmlns:a16="http://schemas.microsoft.com/office/drawing/2014/main" id="{5E6CF0CE-A49E-4AEA-AC34-17A5BA62C1ED}"/>
                </a:ext>
              </a:extLst>
            </p:cNvPr>
            <p:cNvPicPr>
              <a:picLocks noChangeAspect="1"/>
            </p:cNvPicPr>
            <p:nvPr/>
          </p:nvPicPr>
          <p:blipFill>
            <a:blip r:embed="rId21"/>
            <a:stretch>
              <a:fillRect/>
            </a:stretch>
          </p:blipFill>
          <p:spPr>
            <a:xfrm>
              <a:off x="1718527" y="2753937"/>
              <a:ext cx="588966" cy="195655"/>
            </a:xfrm>
            <a:prstGeom prst="rect">
              <a:avLst/>
            </a:prstGeom>
          </p:spPr>
        </p:pic>
        <p:pic>
          <p:nvPicPr>
            <p:cNvPr id="168" name="Picture 167" descr="Text&#10;&#10;Description automatically generated with low confidence">
              <a:extLst>
                <a:ext uri="{FF2B5EF4-FFF2-40B4-BE49-F238E27FC236}">
                  <a16:creationId xmlns:a16="http://schemas.microsoft.com/office/drawing/2014/main" id="{4951DDE8-AA80-4DC3-B10D-DF0A0B320B45}"/>
                </a:ext>
              </a:extLst>
            </p:cNvPr>
            <p:cNvPicPr>
              <a:picLocks noChangeAspect="1"/>
            </p:cNvPicPr>
            <p:nvPr/>
          </p:nvPicPr>
          <p:blipFill>
            <a:blip r:embed="rId21"/>
            <a:stretch>
              <a:fillRect/>
            </a:stretch>
          </p:blipFill>
          <p:spPr>
            <a:xfrm>
              <a:off x="3095342" y="2133774"/>
              <a:ext cx="588966" cy="195655"/>
            </a:xfrm>
            <a:prstGeom prst="rect">
              <a:avLst/>
            </a:prstGeom>
          </p:spPr>
        </p:pic>
        <p:pic>
          <p:nvPicPr>
            <p:cNvPr id="169" name="Picture 168" descr="Text&#10;&#10;Description automatically generated with low confidence">
              <a:extLst>
                <a:ext uri="{FF2B5EF4-FFF2-40B4-BE49-F238E27FC236}">
                  <a16:creationId xmlns:a16="http://schemas.microsoft.com/office/drawing/2014/main" id="{87C2854E-0A42-4CE3-BD0B-2DFE0132EE10}"/>
                </a:ext>
              </a:extLst>
            </p:cNvPr>
            <p:cNvPicPr>
              <a:picLocks noChangeAspect="1"/>
            </p:cNvPicPr>
            <p:nvPr/>
          </p:nvPicPr>
          <p:blipFill>
            <a:blip r:embed="rId21"/>
            <a:stretch>
              <a:fillRect/>
            </a:stretch>
          </p:blipFill>
          <p:spPr>
            <a:xfrm>
              <a:off x="4176667" y="3015449"/>
              <a:ext cx="588966" cy="195655"/>
            </a:xfrm>
            <a:prstGeom prst="rect">
              <a:avLst/>
            </a:prstGeom>
          </p:spPr>
        </p:pic>
        <p:pic>
          <p:nvPicPr>
            <p:cNvPr id="170" name="Picture 169" descr="Text&#10;&#10;Description automatically generated with low confidence">
              <a:extLst>
                <a:ext uri="{FF2B5EF4-FFF2-40B4-BE49-F238E27FC236}">
                  <a16:creationId xmlns:a16="http://schemas.microsoft.com/office/drawing/2014/main" id="{E595ECC4-A873-4835-AA8D-17D350356F47}"/>
                </a:ext>
              </a:extLst>
            </p:cNvPr>
            <p:cNvPicPr>
              <a:picLocks noChangeAspect="1"/>
            </p:cNvPicPr>
            <p:nvPr/>
          </p:nvPicPr>
          <p:blipFill>
            <a:blip r:embed="rId21"/>
            <a:stretch>
              <a:fillRect/>
            </a:stretch>
          </p:blipFill>
          <p:spPr>
            <a:xfrm>
              <a:off x="4336116" y="3886597"/>
              <a:ext cx="588966" cy="195655"/>
            </a:xfrm>
            <a:prstGeom prst="rect">
              <a:avLst/>
            </a:prstGeom>
          </p:spPr>
        </p:pic>
        <p:pic>
          <p:nvPicPr>
            <p:cNvPr id="171" name="Picture 170" descr="Text&#10;&#10;Description automatically generated with low confidence">
              <a:extLst>
                <a:ext uri="{FF2B5EF4-FFF2-40B4-BE49-F238E27FC236}">
                  <a16:creationId xmlns:a16="http://schemas.microsoft.com/office/drawing/2014/main" id="{A6346C21-FFE7-4515-AB2F-486BEC2C36C9}"/>
                </a:ext>
              </a:extLst>
            </p:cNvPr>
            <p:cNvPicPr>
              <a:picLocks noChangeAspect="1"/>
            </p:cNvPicPr>
            <p:nvPr/>
          </p:nvPicPr>
          <p:blipFill>
            <a:blip r:embed="rId21"/>
            <a:stretch>
              <a:fillRect/>
            </a:stretch>
          </p:blipFill>
          <p:spPr>
            <a:xfrm>
              <a:off x="3667555" y="4697535"/>
              <a:ext cx="588966" cy="195655"/>
            </a:xfrm>
            <a:prstGeom prst="rect">
              <a:avLst/>
            </a:prstGeom>
          </p:spPr>
        </p:pic>
        <p:pic>
          <p:nvPicPr>
            <p:cNvPr id="172" name="Picture 171" descr="Text&#10;&#10;Description automatically generated with low confidence">
              <a:extLst>
                <a:ext uri="{FF2B5EF4-FFF2-40B4-BE49-F238E27FC236}">
                  <a16:creationId xmlns:a16="http://schemas.microsoft.com/office/drawing/2014/main" id="{2DB44C75-7DF5-412A-B3DA-86BD4B3DF719}"/>
                </a:ext>
              </a:extLst>
            </p:cNvPr>
            <p:cNvPicPr>
              <a:picLocks noChangeAspect="1"/>
            </p:cNvPicPr>
            <p:nvPr/>
          </p:nvPicPr>
          <p:blipFill>
            <a:blip r:embed="rId21"/>
            <a:stretch>
              <a:fillRect/>
            </a:stretch>
          </p:blipFill>
          <p:spPr>
            <a:xfrm>
              <a:off x="2282195" y="5049765"/>
              <a:ext cx="588966" cy="195655"/>
            </a:xfrm>
            <a:prstGeom prst="rect">
              <a:avLst/>
            </a:prstGeom>
          </p:spPr>
        </p:pic>
        <p:pic>
          <p:nvPicPr>
            <p:cNvPr id="173" name="Picture 172" descr="Text&#10;&#10;Description automatically generated with low confidence">
              <a:extLst>
                <a:ext uri="{FF2B5EF4-FFF2-40B4-BE49-F238E27FC236}">
                  <a16:creationId xmlns:a16="http://schemas.microsoft.com/office/drawing/2014/main" id="{83904CE7-485B-45D2-BAB8-318DDE4E601D}"/>
                </a:ext>
              </a:extLst>
            </p:cNvPr>
            <p:cNvPicPr>
              <a:picLocks noChangeAspect="1"/>
            </p:cNvPicPr>
            <p:nvPr/>
          </p:nvPicPr>
          <p:blipFill>
            <a:blip r:embed="rId21"/>
            <a:stretch>
              <a:fillRect/>
            </a:stretch>
          </p:blipFill>
          <p:spPr>
            <a:xfrm>
              <a:off x="1617318" y="4159426"/>
              <a:ext cx="588966" cy="195655"/>
            </a:xfrm>
            <a:prstGeom prst="rect">
              <a:avLst/>
            </a:prstGeom>
          </p:spPr>
        </p:pic>
        <p:pic>
          <p:nvPicPr>
            <p:cNvPr id="174" name="Picture 173" descr="Icon&#10;&#10;Description automatically generated">
              <a:extLst>
                <a:ext uri="{FF2B5EF4-FFF2-40B4-BE49-F238E27FC236}">
                  <a16:creationId xmlns:a16="http://schemas.microsoft.com/office/drawing/2014/main" id="{EB6A0223-A9F2-47C3-96E6-BF7A5692AC11}"/>
                </a:ext>
              </a:extLst>
            </p:cNvPr>
            <p:cNvPicPr>
              <a:picLocks noChangeAspect="1"/>
            </p:cNvPicPr>
            <p:nvPr/>
          </p:nvPicPr>
          <p:blipFill rotWithShape="1">
            <a:blip r:embed="rId16"/>
            <a:srcRect t="2219" b="2219"/>
            <a:stretch/>
          </p:blipFill>
          <p:spPr>
            <a:xfrm>
              <a:off x="4031034" y="5262601"/>
              <a:ext cx="387604" cy="387604"/>
            </a:xfrm>
            <a:prstGeom prst="ellipse">
              <a:avLst/>
            </a:prstGeom>
            <a:ln>
              <a:solidFill>
                <a:srgbClr val="EE1C26"/>
              </a:solidFill>
            </a:ln>
          </p:spPr>
        </p:pic>
      </p:grpSp>
    </p:spTree>
    <p:extLst>
      <p:ext uri="{BB962C8B-B14F-4D97-AF65-F5344CB8AC3E}">
        <p14:creationId xmlns:p14="http://schemas.microsoft.com/office/powerpoint/2010/main" val="25365789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127F6-39BF-4717-BA5A-FE633056CB06}"/>
              </a:ext>
            </a:extLst>
          </p:cNvPr>
          <p:cNvSpPr>
            <a:spLocks noGrp="1"/>
          </p:cNvSpPr>
          <p:nvPr>
            <p:ph type="title"/>
          </p:nvPr>
        </p:nvSpPr>
        <p:spPr/>
        <p:txBody>
          <a:bodyPr/>
          <a:lstStyle/>
          <a:p>
            <a:r>
              <a:rPr lang="fr-FR"/>
              <a:t>Sur quels textes réglementaires s’appuyer ?</a:t>
            </a:r>
          </a:p>
        </p:txBody>
      </p:sp>
      <p:sp>
        <p:nvSpPr>
          <p:cNvPr id="3" name="Espace réservé du numéro de diapositive 2">
            <a:extLst>
              <a:ext uri="{FF2B5EF4-FFF2-40B4-BE49-F238E27FC236}">
                <a16:creationId xmlns:a16="http://schemas.microsoft.com/office/drawing/2014/main" id="{A7735E27-93CF-4CA6-B249-2DD92B041B30}"/>
              </a:ext>
            </a:extLst>
          </p:cNvPr>
          <p:cNvSpPr>
            <a:spLocks noGrp="1"/>
          </p:cNvSpPr>
          <p:nvPr>
            <p:ph type="sldNum" sz="quarter" idx="12"/>
          </p:nvPr>
        </p:nvSpPr>
        <p:spPr/>
        <p:txBody>
          <a:bodyPr/>
          <a:lstStyle/>
          <a:p>
            <a:fld id="{646E7B68-C406-4B5C-B79D-A1CDE10CB85D}" type="slidenum">
              <a:rPr lang="fr-FR" smtClean="0"/>
              <a:pPr/>
              <a:t>5</a:t>
            </a:fld>
            <a:endParaRPr lang="fr-FR"/>
          </a:p>
        </p:txBody>
      </p:sp>
      <p:sp>
        <p:nvSpPr>
          <p:cNvPr id="4" name="Espace réservé du contenu 3">
            <a:extLst>
              <a:ext uri="{FF2B5EF4-FFF2-40B4-BE49-F238E27FC236}">
                <a16:creationId xmlns:a16="http://schemas.microsoft.com/office/drawing/2014/main" id="{32F120A5-C3BB-4828-87F2-5B22FCC3DC9D}"/>
              </a:ext>
            </a:extLst>
          </p:cNvPr>
          <p:cNvSpPr>
            <a:spLocks noGrp="1"/>
          </p:cNvSpPr>
          <p:nvPr>
            <p:ph sz="quarter" idx="16"/>
          </p:nvPr>
        </p:nvSpPr>
        <p:spPr>
          <a:xfrm>
            <a:off x="455336" y="850120"/>
            <a:ext cx="11120540" cy="5157760"/>
          </a:xfrm>
        </p:spPr>
        <p:txBody>
          <a:bodyPr/>
          <a:lstStyle/>
          <a:p>
            <a:endParaRPr lang="fr-FR" sz="1600">
              <a:hlinkClick r:id="rId2"/>
            </a:endParaRPr>
          </a:p>
          <a:p>
            <a:r>
              <a:rPr lang="fr-FR" sz="1800">
                <a:solidFill>
                  <a:srgbClr val="00A1E0"/>
                </a:solidFill>
                <a:hlinkClick r:id="rId3">
                  <a:extLst>
                    <a:ext uri="{A12FA001-AC4F-418D-AE19-62706E023703}">
                      <ahyp:hlinkClr xmlns:ahyp="http://schemas.microsoft.com/office/drawing/2018/hyperlinkcolor" val="tx"/>
                    </a:ext>
                  </a:extLst>
                </a:hlinkClick>
              </a:rPr>
              <a:t>Article L. 1111-15 du code de la santé publique</a:t>
            </a:r>
            <a:r>
              <a:rPr lang="fr-FR" sz="1800">
                <a:solidFill>
                  <a:schemeClr val="tx2">
                    <a:lumMod val="60000"/>
                    <a:lumOff val="40000"/>
                  </a:schemeClr>
                </a:solidFill>
                <a:hlinkClick r:id="rId3">
                  <a:extLst>
                    <a:ext uri="{A12FA001-AC4F-418D-AE19-62706E023703}">
                      <ahyp:hlinkClr xmlns:ahyp="http://schemas.microsoft.com/office/drawing/2018/hyperlinkcolor" val="tx"/>
                    </a:ext>
                  </a:extLst>
                </a:hlinkClick>
              </a:rPr>
              <a:t> </a:t>
            </a:r>
            <a:r>
              <a:rPr lang="fr-FR" sz="1800">
                <a:solidFill>
                  <a:schemeClr val="tx2">
                    <a:lumMod val="60000"/>
                    <a:lumOff val="40000"/>
                  </a:schemeClr>
                </a:solidFill>
              </a:rPr>
              <a:t>(extrait)</a:t>
            </a:r>
          </a:p>
          <a:p>
            <a:pPr>
              <a:spcBef>
                <a:spcPts val="600"/>
              </a:spcBef>
            </a:pPr>
            <a:r>
              <a:rPr lang="fr-FR" sz="1600" i="0">
                <a:solidFill>
                  <a:schemeClr val="tx1">
                    <a:lumMod val="50000"/>
                    <a:lumOff val="50000"/>
                  </a:schemeClr>
                </a:solidFill>
                <a:effectLst/>
              </a:rPr>
              <a:t>« Dans le respect des règles déontologiques qui lui sont applicables ainsi que des articles L. 1110-4, L. 1470-5 et L. 1111-2, chaque professionnel de santé, quels que soient son mode et son lieu d'exercice, doit reporter dans le dossier médical partagé, à l'occasion de chaque acte ou consultation, les éléments diagnostiques et thérapeutiques nécessaires à la coordination des soins de la personne prise en charge, dont la liste est fixée par arrêté du ministre chargé de la santé. Chaque professionnel doit également envoyer par messagerie sécurisée ces documents au médecin traitant, au médecin prescripteur s'il y a lieu, à tout professionnel dont l'intervention dans la prise en charge du patient lui paraît pertinente ainsi qu'au patient. »</a:t>
            </a:r>
          </a:p>
          <a:p>
            <a:pPr>
              <a:spcBef>
                <a:spcPts val="600"/>
              </a:spcBef>
            </a:pPr>
            <a:endParaRPr lang="fr-FR" sz="1600">
              <a:solidFill>
                <a:schemeClr val="tx1">
                  <a:lumMod val="50000"/>
                  <a:lumOff val="50000"/>
                </a:schemeClr>
              </a:solidFill>
              <a:hlinkClick r:id="rId2">
                <a:extLst>
                  <a:ext uri="{A12FA001-AC4F-418D-AE19-62706E023703}">
                    <ahyp:hlinkClr xmlns:ahyp="http://schemas.microsoft.com/office/drawing/2018/hyperlinkcolor" val="tx"/>
                  </a:ext>
                </a:extLst>
              </a:hlinkClick>
            </a:endParaRPr>
          </a:p>
          <a:p>
            <a:r>
              <a:rPr lang="fr-FR" sz="1600">
                <a:solidFill>
                  <a:srgbClr val="00A1E0"/>
                </a:solidFill>
                <a:hlinkClick r:id="rId2"/>
              </a:rPr>
              <a:t>Arrêté du 26 avril 2022 fixant la liste des documents soumis à l'obligation prévue à l'article L. 1111-15 du code de la santé publique </a:t>
            </a:r>
            <a:r>
              <a:rPr lang="fr-FR" sz="1600">
                <a:solidFill>
                  <a:srgbClr val="00A1E0"/>
                </a:solidFill>
              </a:rPr>
              <a:t>(extrait)</a:t>
            </a:r>
            <a:endParaRPr lang="fr-FR" sz="1600"/>
          </a:p>
          <a:p>
            <a:pPr>
              <a:spcBef>
                <a:spcPts val="600"/>
              </a:spcBef>
            </a:pPr>
            <a:r>
              <a:rPr lang="fr-FR" sz="1600">
                <a:solidFill>
                  <a:schemeClr val="tx1">
                    <a:lumMod val="50000"/>
                    <a:lumOff val="50000"/>
                  </a:schemeClr>
                </a:solidFill>
              </a:rPr>
              <a:t>« La liste, prévue à l’article L. 1111-15 du code de la santé publique, des éléments diagnostiques et thérapeutiques nécessaires à la coordination des soins de la personne prise en charge que le professionnel doit reporter dans le dossier médical partagé figure en annexe du présent arrêté, laquelle précise en outre, pour chacun de ces éléments, la date d’entrée en vigueur de l’obligation. »</a:t>
            </a:r>
          </a:p>
        </p:txBody>
      </p:sp>
      <p:sp>
        <p:nvSpPr>
          <p:cNvPr id="6" name="Espace réservé du pied de page 5">
            <a:extLst>
              <a:ext uri="{FF2B5EF4-FFF2-40B4-BE49-F238E27FC236}">
                <a16:creationId xmlns:a16="http://schemas.microsoft.com/office/drawing/2014/main" id="{BD6A73EB-8159-44E1-834D-7107406D5305}"/>
              </a:ext>
            </a:extLst>
          </p:cNvPr>
          <p:cNvSpPr>
            <a:spLocks noGrp="1"/>
          </p:cNvSpPr>
          <p:nvPr>
            <p:ph type="ftr" sz="quarter" idx="18"/>
          </p:nvPr>
        </p:nvSpPr>
        <p:spPr/>
        <p:txBody>
          <a:bodyPr/>
          <a:lstStyle/>
          <a:p>
            <a:r>
              <a:rPr lang="fr-FR">
                <a:latin typeface="Arial"/>
                <a:ea typeface="+mn-ea"/>
              </a:rPr>
              <a:t>| Titre du document</a:t>
            </a:r>
          </a:p>
        </p:txBody>
      </p:sp>
    </p:spTree>
    <p:extLst>
      <p:ext uri="{BB962C8B-B14F-4D97-AF65-F5344CB8AC3E}">
        <p14:creationId xmlns:p14="http://schemas.microsoft.com/office/powerpoint/2010/main" val="9015200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8624477" cy="720008"/>
          </a:xfrm>
        </p:spPr>
        <p:txBody>
          <a:bodyPr vert="horz">
            <a:noAutofit/>
          </a:bodyPr>
          <a:lstStyle/>
          <a:p>
            <a:r>
              <a:rPr lang="en-US" sz="2400"/>
              <a:t>Rappel sur les </a:t>
            </a:r>
            <a:r>
              <a:rPr lang="en-US" sz="2400" err="1"/>
              <a:t>indicateurs</a:t>
            </a:r>
            <a:r>
              <a:rPr lang="en-US" sz="2400"/>
              <a:t> du </a:t>
            </a:r>
            <a:r>
              <a:rPr lang="en-US" sz="2400" err="1"/>
              <a:t>programme</a:t>
            </a:r>
            <a:r>
              <a:rPr lang="en-US" sz="2400"/>
              <a:t> SUN-ES </a:t>
            </a:r>
            <a:endParaRPr lang="en-US" sz="2400">
              <a:cs typeface="Arial"/>
            </a:endParaRPr>
          </a:p>
        </p:txBody>
      </p:sp>
      <p:grpSp>
        <p:nvGrpSpPr>
          <p:cNvPr id="5" name="Groupe 4">
            <a:extLst>
              <a:ext uri="{FF2B5EF4-FFF2-40B4-BE49-F238E27FC236}">
                <a16:creationId xmlns:a16="http://schemas.microsoft.com/office/drawing/2014/main" id="{08BB1D89-2C56-4DED-BA17-BE3609B2B80C}"/>
              </a:ext>
            </a:extLst>
          </p:cNvPr>
          <p:cNvGrpSpPr/>
          <p:nvPr/>
        </p:nvGrpSpPr>
        <p:grpSpPr>
          <a:xfrm>
            <a:off x="253111" y="1798320"/>
            <a:ext cx="11144770" cy="4943048"/>
            <a:chOff x="253110" y="1295780"/>
            <a:chExt cx="11564567" cy="5445588"/>
          </a:xfrm>
        </p:grpSpPr>
        <p:sp>
          <p:nvSpPr>
            <p:cNvPr id="30" name="Rectangle 29">
              <a:extLst>
                <a:ext uri="{FF2B5EF4-FFF2-40B4-BE49-F238E27FC236}">
                  <a16:creationId xmlns:a16="http://schemas.microsoft.com/office/drawing/2014/main" id="{3526E5BE-8682-13E8-F1ED-4326317196FE}"/>
                </a:ext>
              </a:extLst>
            </p:cNvPr>
            <p:cNvSpPr/>
            <p:nvPr/>
          </p:nvSpPr>
          <p:spPr>
            <a:xfrm>
              <a:off x="6973042" y="1802029"/>
              <a:ext cx="4844635" cy="1265935"/>
            </a:xfrm>
            <a:prstGeom prst="rect">
              <a:avLst/>
            </a:prstGeom>
            <a:solidFill>
              <a:srgbClr val="F2E6FA"/>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Bef>
                  <a:spcPts val="300"/>
                </a:spcBef>
                <a:spcAft>
                  <a:spcPts val="300"/>
                </a:spcAft>
              </a:pPr>
              <a:r>
                <a:rPr lang="fr-FR" sz="1400" spc="50">
                  <a:solidFill>
                    <a:schemeClr val="tx1"/>
                  </a:solidFill>
                  <a:latin typeface="Arial"/>
                </a:rPr>
                <a:t>Envoi de documents de santé aux correspondants de santé via la messagerie MSSanté professionnelle en format </a:t>
              </a:r>
              <a:r>
                <a:rPr lang="pt-BR" sz="1400" spc="50">
                  <a:solidFill>
                    <a:schemeClr val="tx1"/>
                  </a:solidFill>
                  <a:latin typeface="Arial"/>
                </a:rPr>
                <a:t>structuré (CDA N1 à N3)</a:t>
              </a:r>
              <a:r>
                <a:rPr lang="fr-FR" sz="1400" spc="50">
                  <a:solidFill>
                    <a:schemeClr val="tx1"/>
                  </a:solidFill>
                  <a:latin typeface="Arial"/>
                </a:rPr>
                <a:t> avec INS qualifiée</a:t>
              </a:r>
            </a:p>
          </p:txBody>
        </p:sp>
        <p:sp>
          <p:nvSpPr>
            <p:cNvPr id="32" name="Rectangle 31">
              <a:extLst>
                <a:ext uri="{FF2B5EF4-FFF2-40B4-BE49-F238E27FC236}">
                  <a16:creationId xmlns:a16="http://schemas.microsoft.com/office/drawing/2014/main" id="{73D1AB15-69B6-BC6E-65CF-59B3C79DC01C}"/>
                </a:ext>
              </a:extLst>
            </p:cNvPr>
            <p:cNvSpPr/>
            <p:nvPr/>
          </p:nvSpPr>
          <p:spPr>
            <a:xfrm>
              <a:off x="6973041" y="3240311"/>
              <a:ext cx="4844635" cy="1380571"/>
            </a:xfrm>
            <a:prstGeom prst="rect">
              <a:avLst/>
            </a:prstGeom>
            <a:solidFill>
              <a:srgbClr val="F2E6FA"/>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fr-FR" sz="1400" b="0" i="0" u="none" strike="noStrike" kern="1200" cap="none" spc="50" normalizeH="0" baseline="0" noProof="0">
                  <a:ln>
                    <a:noFill/>
                  </a:ln>
                  <a:solidFill>
                    <a:schemeClr val="tx1"/>
                  </a:solidFill>
                  <a:effectLst/>
                  <a:uLnTx/>
                  <a:uFillTx/>
                  <a:latin typeface="Arial"/>
                  <a:ea typeface="+mn-ea"/>
                  <a:cs typeface="+mn-cs"/>
                </a:rPr>
                <a:t>Envoi de messages (avec ou sans pièce jointe) aux patients via la </a:t>
              </a:r>
              <a:r>
                <a:rPr lang="fr-FR" sz="1400">
                  <a:solidFill>
                    <a:schemeClr val="tx1"/>
                  </a:solidFill>
                  <a:ea typeface="+mn-lt"/>
                  <a:cs typeface="Arial"/>
                </a:rPr>
                <a:t>messagerie de santé de Mon espace santé </a:t>
              </a:r>
              <a:endParaRPr kumimoji="0" lang="fr-FR" sz="1400" b="0" i="0" u="none" strike="noStrike" kern="1200" cap="none" spc="50" normalizeH="0" baseline="0" noProof="0">
                <a:ln>
                  <a:noFill/>
                </a:ln>
                <a:solidFill>
                  <a:schemeClr val="tx1"/>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38AD0B92-DBE8-D1BB-0872-F1B78B883E93}"/>
                </a:ext>
              </a:extLst>
            </p:cNvPr>
            <p:cNvSpPr/>
            <p:nvPr/>
          </p:nvSpPr>
          <p:spPr>
            <a:xfrm>
              <a:off x="253110" y="1760916"/>
              <a:ext cx="548347" cy="4535002"/>
            </a:xfrm>
            <a:prstGeom prst="rect">
              <a:avLst/>
            </a:prstGeom>
            <a:solidFill>
              <a:srgbClr val="23277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400" b="0" i="0" u="none" strike="noStrike" kern="1200" cap="none" spc="0" normalizeH="0" baseline="0" noProof="0">
                  <a:ln>
                    <a:noFill/>
                  </a:ln>
                  <a:solidFill>
                    <a:schemeClr val="bg2"/>
                  </a:solidFill>
                  <a:effectLst/>
                  <a:uLnTx/>
                  <a:uFillTx/>
                  <a:latin typeface="Arial"/>
                  <a:ea typeface="+mn-ea"/>
                  <a:cs typeface="+mn-cs"/>
                </a:rPr>
                <a:t>Indicateurs Volet</a:t>
              </a:r>
              <a:r>
                <a:rPr kumimoji="0" lang="fr-FR" sz="1400" b="0" i="0" u="none" strike="noStrike" kern="1200" cap="none" spc="0" normalizeH="0" noProof="0">
                  <a:ln>
                    <a:noFill/>
                  </a:ln>
                  <a:solidFill>
                    <a:schemeClr val="bg2"/>
                  </a:solidFill>
                  <a:effectLst/>
                  <a:uLnTx/>
                  <a:uFillTx/>
                  <a:latin typeface="Arial"/>
                  <a:ea typeface="+mn-ea"/>
                  <a:cs typeface="+mn-cs"/>
                </a:rPr>
                <a:t> 1 </a:t>
              </a:r>
              <a:endParaRPr kumimoji="0" lang="fr-FR" sz="1400" b="0" i="0" u="none" strike="noStrike" kern="1200" cap="none" spc="0" normalizeH="0" baseline="0" noProof="0">
                <a:ln>
                  <a:noFill/>
                </a:ln>
                <a:solidFill>
                  <a:schemeClr val="bg2"/>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3F883C10-9525-25A6-F8C8-63FB9F90A0E5}"/>
                </a:ext>
              </a:extLst>
            </p:cNvPr>
            <p:cNvSpPr/>
            <p:nvPr/>
          </p:nvSpPr>
          <p:spPr>
            <a:xfrm>
              <a:off x="6324572" y="1785606"/>
              <a:ext cx="548347" cy="4463471"/>
            </a:xfrm>
            <a:prstGeom prst="rect">
              <a:avLst/>
            </a:prstGeom>
            <a:solidFill>
              <a:srgbClr val="F2E6FA"/>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400" b="0" i="0" u="none" strike="noStrike" kern="1200" cap="none" spc="0" normalizeH="0" baseline="0" noProof="0">
                  <a:ln>
                    <a:noFill/>
                  </a:ln>
                  <a:solidFill>
                    <a:schemeClr val="accent1"/>
                  </a:solidFill>
                  <a:effectLst/>
                  <a:uLnTx/>
                  <a:uFillTx/>
                  <a:latin typeface="Arial"/>
                  <a:ea typeface="+mn-ea"/>
                  <a:cs typeface="+mn-cs"/>
                </a:rPr>
                <a:t>Indicateurs Volet</a:t>
              </a:r>
              <a:r>
                <a:rPr kumimoji="0" lang="fr-FR" sz="1400" b="0" i="0" u="none" strike="noStrike" kern="1200" cap="none" spc="0" normalizeH="0" noProof="0">
                  <a:ln>
                    <a:noFill/>
                  </a:ln>
                  <a:solidFill>
                    <a:schemeClr val="accent1"/>
                  </a:solidFill>
                  <a:effectLst/>
                  <a:uLnTx/>
                  <a:uFillTx/>
                  <a:latin typeface="Arial"/>
                  <a:ea typeface="+mn-ea"/>
                  <a:cs typeface="+mn-cs"/>
                </a:rPr>
                <a:t> 2</a:t>
              </a:r>
              <a:endParaRPr kumimoji="0" lang="fr-FR" sz="1400" b="0" i="0" u="none" strike="noStrike" kern="1200" cap="none" spc="0" normalizeH="0" baseline="0" noProof="0">
                <a:ln>
                  <a:noFill/>
                </a:ln>
                <a:solidFill>
                  <a:schemeClr val="accent1"/>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1574FCE3-F809-1211-D999-3042AE9847FD}"/>
                </a:ext>
              </a:extLst>
            </p:cNvPr>
            <p:cNvSpPr/>
            <p:nvPr/>
          </p:nvSpPr>
          <p:spPr>
            <a:xfrm>
              <a:off x="859064" y="4350324"/>
              <a:ext cx="5266367" cy="911938"/>
            </a:xfrm>
            <a:prstGeom prst="rect">
              <a:avLst/>
            </a:prstGeom>
            <a:solidFill>
              <a:srgbClr val="23277E"/>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fontAlgn="ctr">
                <a:defRPr/>
              </a:pPr>
              <a:r>
                <a:rPr lang="fr-FR" sz="1400" b="1">
                  <a:solidFill>
                    <a:srgbClr val="FFFFFF"/>
                  </a:solidFill>
                  <a:cs typeface="Arial"/>
                </a:rPr>
                <a:t>Domaine Biologie</a:t>
              </a:r>
            </a:p>
            <a:p>
              <a:pPr lvl="0" algn="ctr" fontAlgn="ctr">
                <a:defRPr/>
              </a:pPr>
              <a:endParaRPr lang="fr-FR" sz="1400" b="1">
                <a:solidFill>
                  <a:srgbClr val="FFFFFF"/>
                </a:solidFill>
                <a:latin typeface="Arial"/>
                <a:cs typeface="Arial"/>
              </a:endParaRPr>
            </a:p>
            <a:p>
              <a:pPr lvl="0" fontAlgn="ctr">
                <a:defRPr/>
              </a:pPr>
              <a:r>
                <a:rPr lang="fr-FR" sz="1400" b="1">
                  <a:solidFill>
                    <a:srgbClr val="FFFFFF"/>
                  </a:solidFill>
                  <a:latin typeface="Arial"/>
                  <a:cs typeface="Arial"/>
                </a:rPr>
                <a:t>Alimentation du DMP en CR de biologie </a:t>
              </a:r>
              <a:r>
                <a:rPr lang="fr-FR" sz="1400" i="1">
                  <a:solidFill>
                    <a:srgbClr val="FFFFFF"/>
                  </a:solidFill>
                  <a:latin typeface="Arial"/>
                  <a:cs typeface="Arial"/>
                </a:rPr>
                <a:t>(CDA R2 N3 et INS qualifiée)</a:t>
              </a:r>
            </a:p>
          </p:txBody>
        </p:sp>
        <p:sp>
          <p:nvSpPr>
            <p:cNvPr id="40" name="Rectangle 39">
              <a:extLst>
                <a:ext uri="{FF2B5EF4-FFF2-40B4-BE49-F238E27FC236}">
                  <a16:creationId xmlns:a16="http://schemas.microsoft.com/office/drawing/2014/main" id="{55F80597-41DE-0CB2-AC5B-6A0CE2271E7E}"/>
                </a:ext>
              </a:extLst>
            </p:cNvPr>
            <p:cNvSpPr/>
            <p:nvPr/>
          </p:nvSpPr>
          <p:spPr>
            <a:xfrm>
              <a:off x="859064" y="1785606"/>
              <a:ext cx="5266367" cy="2443000"/>
            </a:xfrm>
            <a:prstGeom prst="rect">
              <a:avLst/>
            </a:prstGeom>
            <a:solidFill>
              <a:srgbClr val="23277E"/>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50000"/>
                </a:lnSpc>
                <a:defRPr/>
              </a:pPr>
              <a:r>
                <a:rPr lang="fr-FR" sz="1400" b="1">
                  <a:solidFill>
                    <a:srgbClr val="FFFFFF"/>
                  </a:solidFill>
                  <a:latin typeface="Arial"/>
                  <a:cs typeface="Arial"/>
                </a:rPr>
                <a:t>Domaine « Documents de sortie » </a:t>
              </a:r>
              <a:endParaRPr lang="en-US"/>
            </a:p>
            <a:p>
              <a:pPr algn="ctr">
                <a:lnSpc>
                  <a:spcPct val="150000"/>
                </a:lnSpc>
                <a:spcBef>
                  <a:spcPts val="300"/>
                </a:spcBef>
                <a:spcAft>
                  <a:spcPts val="300"/>
                </a:spcAft>
                <a:defRPr/>
              </a:pPr>
              <a:r>
                <a:rPr lang="fr-FR" sz="1400" b="1">
                  <a:solidFill>
                    <a:srgbClr val="FFFFFF"/>
                  </a:solidFill>
                  <a:latin typeface="Arial"/>
                  <a:cs typeface="Arial"/>
                </a:rPr>
                <a:t>Alimentation du DMP en :</a:t>
              </a:r>
            </a:p>
            <a:p>
              <a:pPr marL="285750" indent="-285750">
                <a:lnSpc>
                  <a:spcPct val="150000"/>
                </a:lnSpc>
                <a:buFont typeface="Wingdings" panose="05000000000000000000" pitchFamily="2" charset="2"/>
                <a:buChar char="ü"/>
                <a:defRPr/>
              </a:pPr>
              <a:r>
                <a:rPr lang="fr-FR" sz="1400">
                  <a:solidFill>
                    <a:srgbClr val="FFFFFF"/>
                  </a:solidFill>
                  <a:latin typeface="Arial"/>
                  <a:cs typeface="Arial"/>
                </a:rPr>
                <a:t>Lettre de liaison de sortie</a:t>
              </a:r>
            </a:p>
            <a:p>
              <a:pPr marL="285750" indent="-285750">
                <a:lnSpc>
                  <a:spcPct val="150000"/>
                </a:lnSpc>
                <a:buFont typeface="Wingdings" panose="05000000000000000000" pitchFamily="2" charset="2"/>
                <a:buChar char="ü"/>
                <a:defRPr/>
              </a:pPr>
              <a:r>
                <a:rPr lang="fr-FR" sz="1400">
                  <a:solidFill>
                    <a:srgbClr val="FFFFFF"/>
                  </a:solidFill>
                  <a:latin typeface="Arial"/>
                  <a:cs typeface="Arial"/>
                </a:rPr>
                <a:t>Ordonnance de sortie </a:t>
              </a:r>
            </a:p>
            <a:p>
              <a:pPr marL="285750" indent="-285750">
                <a:lnSpc>
                  <a:spcPct val="150000"/>
                </a:lnSpc>
                <a:buFont typeface="Wingdings" panose="05000000000000000000" pitchFamily="2" charset="2"/>
                <a:buChar char="ü"/>
                <a:defRPr/>
              </a:pPr>
              <a:r>
                <a:rPr lang="fr-FR" sz="1400">
                  <a:solidFill>
                    <a:srgbClr val="FFFFFF"/>
                  </a:solidFill>
                  <a:latin typeface="Arial"/>
                  <a:cs typeface="Arial"/>
                </a:rPr>
                <a:t>Compte rendu opératoire</a:t>
              </a:r>
              <a:r>
                <a:rPr lang="fr-FR" sz="1400" b="1">
                  <a:solidFill>
                    <a:srgbClr val="FFFFFF"/>
                  </a:solidFill>
                  <a:latin typeface="Arial"/>
                  <a:cs typeface="Arial"/>
                </a:rPr>
                <a:t> *</a:t>
              </a:r>
            </a:p>
            <a:p>
              <a:pPr marL="285750" indent="-285750">
                <a:lnSpc>
                  <a:spcPct val="150000"/>
                </a:lnSpc>
                <a:buFont typeface="Wingdings" panose="05000000000000000000" pitchFamily="2" charset="2"/>
                <a:buChar char="ü"/>
                <a:defRPr/>
              </a:pPr>
              <a:r>
                <a:rPr lang="fr-FR" sz="1400">
                  <a:solidFill>
                    <a:srgbClr val="FFFFFF"/>
                  </a:solidFill>
                  <a:latin typeface="Arial"/>
                  <a:cs typeface="Arial"/>
                </a:rPr>
                <a:t>Reprise de l'historique *</a:t>
              </a:r>
            </a:p>
          </p:txBody>
        </p:sp>
        <p:sp>
          <p:nvSpPr>
            <p:cNvPr id="42" name="Rectangle 41">
              <a:extLst>
                <a:ext uri="{FF2B5EF4-FFF2-40B4-BE49-F238E27FC236}">
                  <a16:creationId xmlns:a16="http://schemas.microsoft.com/office/drawing/2014/main" id="{CF6C9E46-75C1-EBD1-B1F7-DECBF56B18BB}"/>
                </a:ext>
              </a:extLst>
            </p:cNvPr>
            <p:cNvSpPr/>
            <p:nvPr/>
          </p:nvSpPr>
          <p:spPr>
            <a:xfrm>
              <a:off x="6324573" y="1295780"/>
              <a:ext cx="5493104" cy="465136"/>
            </a:xfrm>
            <a:prstGeom prst="rect">
              <a:avLst/>
            </a:prstGeom>
            <a:noFill/>
            <a:ln w="12700">
              <a:noFill/>
            </a:ln>
          </p:spPr>
          <p:txBody>
            <a:bodyPr wrap="square" lIns="91440" tIns="45720" rIns="91440" bIns="45720" anchor="ctr">
              <a:noAutofit/>
            </a:bodyPr>
            <a:lstStyle/>
            <a:p>
              <a:pPr algn="ctr" fontAlgn="ctr">
                <a:defRPr/>
              </a:pPr>
              <a:r>
                <a:rPr lang="fr-FR" sz="1600" b="1">
                  <a:solidFill>
                    <a:schemeClr val="tx1">
                      <a:lumMod val="75000"/>
                      <a:lumOff val="25000"/>
                    </a:schemeClr>
                  </a:solidFill>
                  <a:latin typeface="Arial"/>
                  <a:cs typeface="Arial"/>
                </a:rPr>
                <a:t>VOLET 2 – MSSanté professionnels et Messagerie de santé de Mon espace santé</a:t>
              </a:r>
            </a:p>
          </p:txBody>
        </p:sp>
        <p:sp>
          <p:nvSpPr>
            <p:cNvPr id="44" name="Accolade fermante 1">
              <a:extLst>
                <a:ext uri="{FF2B5EF4-FFF2-40B4-BE49-F238E27FC236}">
                  <a16:creationId xmlns:a16="http://schemas.microsoft.com/office/drawing/2014/main" id="{9DEC4E1B-098A-7598-EDE7-367CBDD64AB5}"/>
                </a:ext>
              </a:extLst>
            </p:cNvPr>
            <p:cNvSpPr/>
            <p:nvPr/>
          </p:nvSpPr>
          <p:spPr>
            <a:xfrm>
              <a:off x="3474039" y="2674080"/>
              <a:ext cx="386041" cy="1349242"/>
            </a:xfrm>
            <a:prstGeom prst="rightBrace">
              <a:avLst/>
            </a:prstGeom>
            <a:noFill/>
            <a:ln w="28575"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ZoneTexte 2">
              <a:extLst>
                <a:ext uri="{FF2B5EF4-FFF2-40B4-BE49-F238E27FC236}">
                  <a16:creationId xmlns:a16="http://schemas.microsoft.com/office/drawing/2014/main" id="{F8C3D3D1-E6CC-0C95-5295-E3AA9FD3986F}"/>
                </a:ext>
              </a:extLst>
            </p:cNvPr>
            <p:cNvSpPr txBox="1"/>
            <p:nvPr/>
          </p:nvSpPr>
          <p:spPr>
            <a:xfrm>
              <a:off x="4304235" y="2855778"/>
              <a:ext cx="1857689" cy="45958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400" i="1">
                  <a:solidFill>
                    <a:schemeClr val="bg1"/>
                  </a:solidFill>
                </a:rPr>
                <a:t>CDA R2 N1</a:t>
              </a:r>
            </a:p>
            <a:p>
              <a:pPr algn="l">
                <a:spcBef>
                  <a:spcPts val="300"/>
                </a:spcBef>
                <a:spcAft>
                  <a:spcPts val="300"/>
                </a:spcAft>
                <a:buNone/>
              </a:pPr>
              <a:r>
                <a:rPr lang="fr-FR" sz="1400" i="1">
                  <a:solidFill>
                    <a:schemeClr val="bg1"/>
                  </a:solidFill>
                </a:rPr>
                <a:t> et </a:t>
              </a:r>
            </a:p>
            <a:p>
              <a:pPr algn="l">
                <a:spcBef>
                  <a:spcPts val="300"/>
                </a:spcBef>
                <a:spcAft>
                  <a:spcPts val="300"/>
                </a:spcAft>
                <a:buNone/>
              </a:pPr>
              <a:r>
                <a:rPr lang="fr-FR" sz="1400" i="1">
                  <a:solidFill>
                    <a:schemeClr val="bg1"/>
                  </a:solidFill>
                </a:rPr>
                <a:t>INS qualifiée</a:t>
              </a:r>
            </a:p>
          </p:txBody>
        </p:sp>
        <p:sp>
          <p:nvSpPr>
            <p:cNvPr id="48" name="Rectangle 47">
              <a:extLst>
                <a:ext uri="{FF2B5EF4-FFF2-40B4-BE49-F238E27FC236}">
                  <a16:creationId xmlns:a16="http://schemas.microsoft.com/office/drawing/2014/main" id="{44785A42-CAB3-CA78-9DC2-56D467C4DC64}"/>
                </a:ext>
              </a:extLst>
            </p:cNvPr>
            <p:cNvSpPr/>
            <p:nvPr/>
          </p:nvSpPr>
          <p:spPr>
            <a:xfrm>
              <a:off x="859063" y="5383980"/>
              <a:ext cx="5266367" cy="911938"/>
            </a:xfrm>
            <a:prstGeom prst="rect">
              <a:avLst/>
            </a:prstGeom>
            <a:solidFill>
              <a:srgbClr val="23277E"/>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fontAlgn="ctr">
                <a:defRPr/>
              </a:pPr>
              <a:r>
                <a:rPr lang="fr-FR" sz="1400" b="1">
                  <a:solidFill>
                    <a:srgbClr val="FFFFFF"/>
                  </a:solidFill>
                  <a:cs typeface="Arial"/>
                </a:rPr>
                <a:t>Domaine Imagerie</a:t>
              </a:r>
            </a:p>
            <a:p>
              <a:pPr lvl="0" algn="ctr" fontAlgn="ctr">
                <a:defRPr/>
              </a:pPr>
              <a:endParaRPr lang="fr-FR" sz="1400" b="1">
                <a:solidFill>
                  <a:srgbClr val="FFFFFF"/>
                </a:solidFill>
                <a:latin typeface="Arial"/>
                <a:cs typeface="Arial"/>
              </a:endParaRPr>
            </a:p>
            <a:p>
              <a:pPr lvl="0" fontAlgn="ctr">
                <a:defRPr/>
              </a:pPr>
              <a:r>
                <a:rPr lang="fr-FR" sz="1400" b="1">
                  <a:solidFill>
                    <a:srgbClr val="FFFFFF"/>
                  </a:solidFill>
                  <a:latin typeface="Arial"/>
                  <a:cs typeface="Arial"/>
                </a:rPr>
                <a:t>Alimentation du DMP en CR d’imagerie </a:t>
              </a:r>
              <a:r>
                <a:rPr lang="fr-FR" sz="1400" i="1">
                  <a:solidFill>
                    <a:srgbClr val="FFFFFF"/>
                  </a:solidFill>
                  <a:latin typeface="Arial"/>
                  <a:cs typeface="Arial"/>
                </a:rPr>
                <a:t>(CDA R2 N1 et INS qualifiée)</a:t>
              </a:r>
            </a:p>
          </p:txBody>
        </p:sp>
        <p:sp>
          <p:nvSpPr>
            <p:cNvPr id="50" name="Rectangle 49">
              <a:extLst>
                <a:ext uri="{FF2B5EF4-FFF2-40B4-BE49-F238E27FC236}">
                  <a16:creationId xmlns:a16="http://schemas.microsoft.com/office/drawing/2014/main" id="{55E9ADB8-419F-A513-2842-D308CAEF0926}"/>
                </a:ext>
              </a:extLst>
            </p:cNvPr>
            <p:cNvSpPr/>
            <p:nvPr/>
          </p:nvSpPr>
          <p:spPr>
            <a:xfrm>
              <a:off x="6973042" y="4793229"/>
              <a:ext cx="4844635" cy="1455847"/>
            </a:xfrm>
            <a:prstGeom prst="rect">
              <a:avLst/>
            </a:prstGeom>
            <a:solidFill>
              <a:srgbClr val="EBF9FF"/>
            </a:solidFill>
            <a:ln w="76200" cap="sq">
              <a:solidFill>
                <a:srgbClr val="006AB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spcBef>
                  <a:spcPts val="300"/>
                </a:spcBef>
                <a:spcAft>
                  <a:spcPts val="300"/>
                </a:spcAft>
                <a:defRPr/>
              </a:pPr>
              <a:r>
                <a:rPr lang="fr-FR" sz="1400" b="1">
                  <a:solidFill>
                    <a:schemeClr val="tx1"/>
                  </a:solidFill>
                  <a:ea typeface="+mn-lt"/>
                  <a:cs typeface="Arial"/>
                </a:rPr>
                <a:t>Présentation des cas d’usage de MSSanté professionnelle et de la messagerie de santé de Mon espace santé par l’ES en Commission Médicale d’Etablissement (CME)</a:t>
              </a:r>
              <a:r>
                <a:rPr lang="fr-FR" sz="1400">
                  <a:solidFill>
                    <a:schemeClr val="tx1"/>
                  </a:solidFill>
                  <a:ea typeface="+mn-lt"/>
                  <a:cs typeface="Arial"/>
                </a:rPr>
                <a:t> ou équivalent</a:t>
              </a:r>
            </a:p>
          </p:txBody>
        </p:sp>
        <p:sp>
          <p:nvSpPr>
            <p:cNvPr id="3" name="Rectangle 2">
              <a:extLst>
                <a:ext uri="{FF2B5EF4-FFF2-40B4-BE49-F238E27FC236}">
                  <a16:creationId xmlns:a16="http://schemas.microsoft.com/office/drawing/2014/main" id="{5F8CD8D6-2DC4-BBB1-59BA-F4F94AE2B114}"/>
                </a:ext>
              </a:extLst>
            </p:cNvPr>
            <p:cNvSpPr/>
            <p:nvPr/>
          </p:nvSpPr>
          <p:spPr>
            <a:xfrm>
              <a:off x="253111" y="1295780"/>
              <a:ext cx="5872320" cy="465136"/>
            </a:xfrm>
            <a:prstGeom prst="rect">
              <a:avLst/>
            </a:prstGeom>
            <a:noFill/>
            <a:ln w="12700">
              <a:noFill/>
            </a:ln>
          </p:spPr>
          <p:txBody>
            <a:bodyPr wrap="square" lIns="91440" tIns="45720" rIns="91440" bIns="45720" anchor="ctr">
              <a:noAutofit/>
            </a:bodyPr>
            <a:lstStyle/>
            <a:p>
              <a:pPr algn="ctr" fontAlgn="ctr">
                <a:defRPr/>
              </a:pPr>
              <a:r>
                <a:rPr kumimoji="0" lang="fr-FR" sz="1600" b="1" i="0" u="none" strike="noStrike" kern="1200" cap="none" spc="0" normalizeH="0" baseline="0" noProof="0">
                  <a:ln>
                    <a:noFill/>
                  </a:ln>
                  <a:solidFill>
                    <a:schemeClr val="tx1">
                      <a:lumMod val="75000"/>
                      <a:lumOff val="25000"/>
                    </a:schemeClr>
                  </a:solidFill>
                  <a:effectLst/>
                  <a:uLnTx/>
                  <a:uFillTx/>
                  <a:latin typeface="Arial"/>
                  <a:cs typeface="Arial"/>
                </a:rPr>
                <a:t>VOLET 1 </a:t>
              </a:r>
              <a:r>
                <a:rPr lang="fr-FR" sz="1600" b="1">
                  <a:solidFill>
                    <a:schemeClr val="tx1">
                      <a:lumMod val="75000"/>
                      <a:lumOff val="25000"/>
                    </a:schemeClr>
                  </a:solidFill>
                  <a:latin typeface="Arial"/>
                  <a:cs typeface="Arial"/>
                </a:rPr>
                <a:t>– </a:t>
              </a:r>
              <a:r>
                <a:rPr kumimoji="0" lang="fr-FR" sz="1600" b="1" i="0" u="none" strike="noStrike" kern="1200" cap="none" spc="0" normalizeH="0" baseline="0" noProof="0">
                  <a:ln>
                    <a:noFill/>
                  </a:ln>
                  <a:solidFill>
                    <a:schemeClr val="tx1">
                      <a:lumMod val="75000"/>
                      <a:lumOff val="25000"/>
                    </a:schemeClr>
                  </a:solidFill>
                  <a:effectLst/>
                  <a:uLnTx/>
                  <a:uFillTx/>
                  <a:latin typeface="Arial"/>
                  <a:cs typeface="Arial"/>
                </a:rPr>
                <a:t>DMP</a:t>
              </a:r>
              <a:r>
                <a:rPr lang="fr-FR" sz="1600" b="1">
                  <a:solidFill>
                    <a:schemeClr val="tx1">
                      <a:lumMod val="75000"/>
                      <a:lumOff val="25000"/>
                    </a:schemeClr>
                  </a:solidFill>
                  <a:latin typeface="Arial"/>
                  <a:cs typeface="Arial"/>
                </a:rPr>
                <a:t> </a:t>
              </a:r>
              <a:endParaRPr kumimoji="0" lang="fr-FR" sz="1600" b="1" i="0" u="none" strike="noStrike" kern="1200" cap="none" spc="0" normalizeH="0" baseline="0" noProof="0">
                <a:ln>
                  <a:noFill/>
                </a:ln>
                <a:solidFill>
                  <a:schemeClr val="tx1">
                    <a:lumMod val="75000"/>
                    <a:lumOff val="25000"/>
                  </a:schemeClr>
                </a:solidFill>
                <a:effectLst/>
                <a:uLnTx/>
                <a:uFillTx/>
                <a:latin typeface="Arial"/>
                <a:cs typeface="Arial"/>
              </a:endParaRPr>
            </a:p>
          </p:txBody>
        </p:sp>
        <p:sp>
          <p:nvSpPr>
            <p:cNvPr id="4" name="ZoneTexte 4">
              <a:extLst>
                <a:ext uri="{FF2B5EF4-FFF2-40B4-BE49-F238E27FC236}">
                  <a16:creationId xmlns:a16="http://schemas.microsoft.com/office/drawing/2014/main" id="{6A506A11-43EF-5C81-DF62-B8429C5F13A9}"/>
                </a:ext>
              </a:extLst>
            </p:cNvPr>
            <p:cNvSpPr txBox="1"/>
            <p:nvPr/>
          </p:nvSpPr>
          <p:spPr>
            <a:xfrm>
              <a:off x="253110" y="6417635"/>
              <a:ext cx="10807193" cy="32373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100" b="1">
                  <a:solidFill>
                    <a:schemeClr val="tx1">
                      <a:lumMod val="75000"/>
                      <a:lumOff val="25000"/>
                    </a:schemeClr>
                  </a:solidFill>
                </a:rPr>
                <a:t>* : Ces deux éléments font chacun l’objet d’un bonus de 10% sur le forfait du domaine "Document de sortie" - seuls les ES ayant une activité de chirurgie sont concernés par les CRO.</a:t>
              </a:r>
            </a:p>
          </p:txBody>
        </p:sp>
      </p:grpSp>
      <p:sp>
        <p:nvSpPr>
          <p:cNvPr id="6" name="ZoneTexte 5">
            <a:extLst>
              <a:ext uri="{FF2B5EF4-FFF2-40B4-BE49-F238E27FC236}">
                <a16:creationId xmlns:a16="http://schemas.microsoft.com/office/drawing/2014/main" id="{2BF0D0A9-1CBD-494F-914F-7943301498E8}"/>
              </a:ext>
            </a:extLst>
          </p:cNvPr>
          <p:cNvSpPr txBox="1"/>
          <p:nvPr/>
        </p:nvSpPr>
        <p:spPr>
          <a:xfrm>
            <a:off x="253111" y="1004484"/>
            <a:ext cx="10851648" cy="737270"/>
          </a:xfrm>
          <a:prstGeom prst="rect">
            <a:avLst/>
          </a:prstGeom>
          <a:noFill/>
        </p:spPr>
        <p:txBody>
          <a:bodyPr wrap="none" lIns="72000" tIns="108000" rIns="72000" bIns="108000" rtlCol="0" anchor="ctr" anchorCtr="0">
            <a:normAutofit lnSpcReduction="10000"/>
          </a:bodyPr>
          <a:lstStyle/>
          <a:p>
            <a:r>
              <a:rPr lang="fr-FR" b="1">
                <a:solidFill>
                  <a:srgbClr val="0070C0"/>
                </a:solidFill>
              </a:rPr>
              <a:t>La présentation de la Messagerie Sécurisée de Santé auprès de la communauté médicale </a:t>
            </a:r>
          </a:p>
          <a:p>
            <a:r>
              <a:rPr lang="fr-FR" b="1">
                <a:solidFill>
                  <a:srgbClr val="0070C0"/>
                </a:solidFill>
              </a:rPr>
              <a:t>des établissements constitue l’un des indicateurs du programme SUN-ES </a:t>
            </a:r>
          </a:p>
        </p:txBody>
      </p:sp>
    </p:spTree>
    <p:extLst>
      <p:ext uri="{BB962C8B-B14F-4D97-AF65-F5344CB8AC3E}">
        <p14:creationId xmlns:p14="http://schemas.microsoft.com/office/powerpoint/2010/main" val="11139104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33413-B99A-4B89-A7F9-E81B4D9F7E46}"/>
              </a:ext>
            </a:extLst>
          </p:cNvPr>
          <p:cNvSpPr>
            <a:spLocks noGrp="1"/>
          </p:cNvSpPr>
          <p:nvPr>
            <p:ph type="sldNum" sz="quarter" idx="12"/>
          </p:nvPr>
        </p:nvSpPr>
        <p:spPr/>
        <p:txBody>
          <a:bodyPr/>
          <a:lstStyle/>
          <a:p>
            <a:fld id="{646E7B68-C406-4B5C-B79D-A1CDE10CB85D}" type="slidenum">
              <a:rPr lang="fr-FR" smtClean="0"/>
              <a:pPr/>
              <a:t>7</a:t>
            </a:fld>
            <a:endParaRPr lang="fr-FR"/>
          </a:p>
        </p:txBody>
      </p:sp>
      <p:sp>
        <p:nvSpPr>
          <p:cNvPr id="37" name="Title 2">
            <a:extLst>
              <a:ext uri="{FF2B5EF4-FFF2-40B4-BE49-F238E27FC236}">
                <a16:creationId xmlns:a16="http://schemas.microsoft.com/office/drawing/2014/main" id="{BB72CE33-E23A-482E-89F2-F128DA1FA747}"/>
              </a:ext>
            </a:extLst>
          </p:cNvPr>
          <p:cNvSpPr>
            <a:spLocks noGrp="1"/>
          </p:cNvSpPr>
          <p:nvPr>
            <p:ph type="ctrTitle"/>
          </p:nvPr>
        </p:nvSpPr>
        <p:spPr>
          <a:xfrm>
            <a:off x="6175815" y="337621"/>
            <a:ext cx="2988733" cy="1376660"/>
          </a:xfrm>
        </p:spPr>
        <p:txBody>
          <a:bodyPr/>
          <a:lstStyle/>
          <a:p>
            <a:r>
              <a:rPr lang="en-US" sz="3200"/>
              <a:t>Sommaire</a:t>
            </a:r>
            <a:endParaRPr lang="fr-FR" sz="3200"/>
          </a:p>
        </p:txBody>
      </p:sp>
      <p:grpSp>
        <p:nvGrpSpPr>
          <p:cNvPr id="38" name="Group 37">
            <a:extLst>
              <a:ext uri="{FF2B5EF4-FFF2-40B4-BE49-F238E27FC236}">
                <a16:creationId xmlns:a16="http://schemas.microsoft.com/office/drawing/2014/main" id="{304FCACC-15ED-423A-9D80-589C6816EA19}"/>
              </a:ext>
            </a:extLst>
          </p:cNvPr>
          <p:cNvGrpSpPr>
            <a:grpSpLocks/>
          </p:cNvGrpSpPr>
          <p:nvPr/>
        </p:nvGrpSpPr>
        <p:grpSpPr>
          <a:xfrm>
            <a:off x="5537713" y="3027222"/>
            <a:ext cx="6114967" cy="646331"/>
            <a:chOff x="5537713" y="2796840"/>
            <a:chExt cx="6114967" cy="646331"/>
          </a:xfrm>
        </p:grpSpPr>
        <p:sp>
          <p:nvSpPr>
            <p:cNvPr id="39" name="TextBox 38">
              <a:extLst>
                <a:ext uri="{FF2B5EF4-FFF2-40B4-BE49-F238E27FC236}">
                  <a16:creationId xmlns:a16="http://schemas.microsoft.com/office/drawing/2014/main" id="{155216C4-C140-4C23-B07D-A024518E44C7}"/>
                </a:ext>
              </a:extLst>
            </p:cNvPr>
            <p:cNvSpPr txBox="1">
              <a:spLocks/>
            </p:cNvSpPr>
            <p:nvPr/>
          </p:nvSpPr>
          <p:spPr>
            <a:xfrm>
              <a:off x="6180478" y="2796840"/>
              <a:ext cx="5472202" cy="646331"/>
            </a:xfrm>
            <a:prstGeom prst="rect">
              <a:avLst/>
            </a:prstGeom>
            <a:noFill/>
            <a:ln w="6350">
              <a:noFill/>
              <a:miter lim="800000"/>
            </a:ln>
          </p:spPr>
          <p:txBody>
            <a:bodyPr wrap="square" lIns="91440" tIns="45720" rIns="91440" bIns="45720" anchor="t">
              <a:spAutoFit/>
            </a:bodyPr>
            <a:lstStyle/>
            <a:p>
              <a:pPr algn="just">
                <a:spcAft>
                  <a:spcPts val="300"/>
                </a:spcAft>
              </a:pPr>
              <a:r>
                <a:rPr lang="fr-FR" b="1">
                  <a:solidFill>
                    <a:srgbClr val="2270B8"/>
                  </a:solidFill>
                  <a:cs typeface="Arial"/>
                </a:rPr>
                <a:t>Présentation de Mon espace santé et de la messagerie citoyenne</a:t>
              </a:r>
              <a:endParaRPr lang="fr-FR" sz="1800" b="1">
                <a:solidFill>
                  <a:srgbClr val="2270B8"/>
                </a:solidFill>
                <a:cs typeface="Arial"/>
              </a:endParaRPr>
            </a:p>
          </p:txBody>
        </p:sp>
        <p:sp>
          <p:nvSpPr>
            <p:cNvPr id="40" name="Rectangle 39">
              <a:extLst>
                <a:ext uri="{FF2B5EF4-FFF2-40B4-BE49-F238E27FC236}">
                  <a16:creationId xmlns:a16="http://schemas.microsoft.com/office/drawing/2014/main" id="{DF8EA399-6D14-4FD4-9A8E-86C4E732D306}"/>
                </a:ext>
              </a:extLst>
            </p:cNvPr>
            <p:cNvSpPr>
              <a:spLocks/>
            </p:cNvSpPr>
            <p:nvPr/>
          </p:nvSpPr>
          <p:spPr>
            <a:xfrm>
              <a:off x="5537713" y="2940005"/>
              <a:ext cx="360000" cy="360000"/>
            </a:xfrm>
            <a:prstGeom prst="rect">
              <a:avLst/>
            </a:prstGeom>
            <a:solidFill>
              <a:srgbClr val="2270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2</a:t>
              </a:r>
              <a:endParaRPr lang="fr-FR" b="1">
                <a:solidFill>
                  <a:schemeClr val="bg1"/>
                </a:solidFill>
                <a:ea typeface="+mj-ea"/>
                <a:cs typeface="+mj-cs"/>
              </a:endParaRPr>
            </a:p>
          </p:txBody>
        </p:sp>
      </p:grpSp>
      <p:grpSp>
        <p:nvGrpSpPr>
          <p:cNvPr id="41" name="Group 40">
            <a:extLst>
              <a:ext uri="{FF2B5EF4-FFF2-40B4-BE49-F238E27FC236}">
                <a16:creationId xmlns:a16="http://schemas.microsoft.com/office/drawing/2014/main" id="{60446C87-9D93-4B6E-984A-A1741E9B7EF6}"/>
              </a:ext>
            </a:extLst>
          </p:cNvPr>
          <p:cNvGrpSpPr>
            <a:grpSpLocks/>
          </p:cNvGrpSpPr>
          <p:nvPr/>
        </p:nvGrpSpPr>
        <p:grpSpPr>
          <a:xfrm>
            <a:off x="5537713" y="4069553"/>
            <a:ext cx="6114967" cy="369332"/>
            <a:chOff x="5537713" y="3834510"/>
            <a:chExt cx="6114967" cy="369332"/>
          </a:xfrm>
        </p:grpSpPr>
        <p:sp>
          <p:nvSpPr>
            <p:cNvPr id="42" name="TextBox 41">
              <a:extLst>
                <a:ext uri="{FF2B5EF4-FFF2-40B4-BE49-F238E27FC236}">
                  <a16:creationId xmlns:a16="http://schemas.microsoft.com/office/drawing/2014/main" id="{DFC2DA0F-8606-4903-A802-8FE30704CA29}"/>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Cas d’usage de Mon espace santé et de MSSanté</a:t>
              </a:r>
            </a:p>
          </p:txBody>
        </p:sp>
        <p:sp>
          <p:nvSpPr>
            <p:cNvPr id="43" name="Rectangle 42">
              <a:extLst>
                <a:ext uri="{FF2B5EF4-FFF2-40B4-BE49-F238E27FC236}">
                  <a16:creationId xmlns:a16="http://schemas.microsoft.com/office/drawing/2014/main" id="{316399D0-D195-4B73-9FE9-64A9769EC99C}"/>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3</a:t>
              </a:r>
              <a:endParaRPr lang="fr-FR" b="1">
                <a:solidFill>
                  <a:schemeClr val="bg1"/>
                </a:solidFill>
                <a:ea typeface="+mj-ea"/>
                <a:cs typeface="+mj-cs"/>
              </a:endParaRPr>
            </a:p>
          </p:txBody>
        </p:sp>
      </p:grpSp>
      <p:grpSp>
        <p:nvGrpSpPr>
          <p:cNvPr id="44" name="Group 43">
            <a:extLst>
              <a:ext uri="{FF2B5EF4-FFF2-40B4-BE49-F238E27FC236}">
                <a16:creationId xmlns:a16="http://schemas.microsoft.com/office/drawing/2014/main" id="{F1997A0A-F2BC-424C-8917-13C7C7DFB214}"/>
              </a:ext>
            </a:extLst>
          </p:cNvPr>
          <p:cNvGrpSpPr>
            <a:grpSpLocks/>
          </p:cNvGrpSpPr>
          <p:nvPr/>
        </p:nvGrpSpPr>
        <p:grpSpPr>
          <a:xfrm>
            <a:off x="5537713" y="4834885"/>
            <a:ext cx="6114967" cy="369332"/>
            <a:chOff x="5537713" y="3834510"/>
            <a:chExt cx="6114967" cy="369332"/>
          </a:xfrm>
        </p:grpSpPr>
        <p:sp>
          <p:nvSpPr>
            <p:cNvPr id="45" name="TextBox 44">
              <a:extLst>
                <a:ext uri="{FF2B5EF4-FFF2-40B4-BE49-F238E27FC236}">
                  <a16:creationId xmlns:a16="http://schemas.microsoft.com/office/drawing/2014/main" id="{98E4DA64-E9BD-4454-AD40-3678518326BD}"/>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fr-FR" sz="1800">
                  <a:solidFill>
                    <a:schemeClr val="tx1">
                      <a:lumMod val="75000"/>
                      <a:lumOff val="25000"/>
                    </a:schemeClr>
                  </a:solidFill>
                  <a:cs typeface="Arial"/>
                </a:rPr>
                <a:t>Démarche pour lancer le projet</a:t>
              </a:r>
            </a:p>
          </p:txBody>
        </p:sp>
        <p:sp>
          <p:nvSpPr>
            <p:cNvPr id="46" name="Rectangle 45">
              <a:extLst>
                <a:ext uri="{FF2B5EF4-FFF2-40B4-BE49-F238E27FC236}">
                  <a16:creationId xmlns:a16="http://schemas.microsoft.com/office/drawing/2014/main" id="{CC7054DD-59FB-4614-97FE-BD0AAF2B1F6E}"/>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4</a:t>
              </a:r>
              <a:endParaRPr lang="fr-FR" b="1">
                <a:solidFill>
                  <a:schemeClr val="bg1"/>
                </a:solidFill>
                <a:ea typeface="+mj-ea"/>
                <a:cs typeface="+mj-cs"/>
              </a:endParaRPr>
            </a:p>
          </p:txBody>
        </p:sp>
      </p:grpSp>
      <p:grpSp>
        <p:nvGrpSpPr>
          <p:cNvPr id="47" name="Group 46">
            <a:extLst>
              <a:ext uri="{FF2B5EF4-FFF2-40B4-BE49-F238E27FC236}">
                <a16:creationId xmlns:a16="http://schemas.microsoft.com/office/drawing/2014/main" id="{04C863EA-B4AB-4F67-8104-9FA20CE58AFE}"/>
              </a:ext>
            </a:extLst>
          </p:cNvPr>
          <p:cNvGrpSpPr>
            <a:grpSpLocks/>
          </p:cNvGrpSpPr>
          <p:nvPr/>
        </p:nvGrpSpPr>
        <p:grpSpPr>
          <a:xfrm>
            <a:off x="5537713" y="5600217"/>
            <a:ext cx="6114967" cy="369332"/>
            <a:chOff x="5537713" y="3834510"/>
            <a:chExt cx="6114967" cy="369332"/>
          </a:xfrm>
        </p:grpSpPr>
        <p:sp>
          <p:nvSpPr>
            <p:cNvPr id="48" name="TextBox 47">
              <a:extLst>
                <a:ext uri="{FF2B5EF4-FFF2-40B4-BE49-F238E27FC236}">
                  <a16:creationId xmlns:a16="http://schemas.microsoft.com/office/drawing/2014/main" id="{D1C86CA2-FE31-4CFD-A12B-DFEB477ECE9B}"/>
                </a:ext>
              </a:extLst>
            </p:cNvPr>
            <p:cNvSpPr txBox="1">
              <a:spLocks/>
            </p:cNvSpPr>
            <p:nvPr/>
          </p:nvSpPr>
          <p:spPr>
            <a:xfrm>
              <a:off x="6180478" y="3834510"/>
              <a:ext cx="5472202" cy="369332"/>
            </a:xfrm>
            <a:prstGeom prst="rect">
              <a:avLst/>
            </a:prstGeom>
            <a:noFill/>
            <a:ln w="6350">
              <a:noFill/>
              <a:miter lim="800000"/>
            </a:ln>
          </p:spPr>
          <p:txBody>
            <a:bodyPr wrap="square" lIns="91440" tIns="45720" rIns="91440" bIns="45720" anchor="t">
              <a:spAutoFit/>
            </a:bodyPr>
            <a:lstStyle/>
            <a:p>
              <a:pPr algn="just">
                <a:spcBef>
                  <a:spcPts val="0"/>
                </a:spcBef>
                <a:spcAft>
                  <a:spcPts val="300"/>
                </a:spcAft>
              </a:pPr>
              <a:r>
                <a:rPr lang="en-US">
                  <a:solidFill>
                    <a:schemeClr val="tx1">
                      <a:lumMod val="75000"/>
                      <a:lumOff val="25000"/>
                    </a:schemeClr>
                  </a:solidFill>
                  <a:cs typeface="Arial"/>
                </a:rPr>
                <a:t>Q</a:t>
              </a:r>
              <a:r>
                <a:rPr lang="fr-FR">
                  <a:solidFill>
                    <a:schemeClr val="tx1">
                      <a:lumMod val="75000"/>
                      <a:lumOff val="25000"/>
                    </a:schemeClr>
                  </a:solidFill>
                  <a:cs typeface="Arial"/>
                </a:rPr>
                <a:t>uestions fréquentes</a:t>
              </a:r>
              <a:endParaRPr lang="fr-FR" sz="1800">
                <a:solidFill>
                  <a:schemeClr val="tx1">
                    <a:lumMod val="75000"/>
                    <a:lumOff val="25000"/>
                  </a:schemeClr>
                </a:solidFill>
                <a:cs typeface="Arial"/>
              </a:endParaRPr>
            </a:p>
          </p:txBody>
        </p:sp>
        <p:sp>
          <p:nvSpPr>
            <p:cNvPr id="49" name="Rectangle 48">
              <a:extLst>
                <a:ext uri="{FF2B5EF4-FFF2-40B4-BE49-F238E27FC236}">
                  <a16:creationId xmlns:a16="http://schemas.microsoft.com/office/drawing/2014/main" id="{B94EFE06-2E20-4731-8E90-FF17DD7CE6B5}"/>
                </a:ext>
              </a:extLst>
            </p:cNvPr>
            <p:cNvSpPr>
              <a:spLocks/>
            </p:cNvSpPr>
            <p:nvPr/>
          </p:nvSpPr>
          <p:spPr>
            <a:xfrm>
              <a:off x="5537713" y="3834510"/>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5</a:t>
              </a:r>
              <a:endParaRPr lang="fr-FR" b="1">
                <a:solidFill>
                  <a:schemeClr val="bg1"/>
                </a:solidFill>
                <a:ea typeface="+mj-ea"/>
                <a:cs typeface="+mj-cs"/>
              </a:endParaRPr>
            </a:p>
          </p:txBody>
        </p:sp>
      </p:grpSp>
      <p:grpSp>
        <p:nvGrpSpPr>
          <p:cNvPr id="19" name="Group 18">
            <a:extLst>
              <a:ext uri="{FF2B5EF4-FFF2-40B4-BE49-F238E27FC236}">
                <a16:creationId xmlns:a16="http://schemas.microsoft.com/office/drawing/2014/main" id="{1FD7E989-CD25-45C3-A21D-81E00C52E4C6}"/>
              </a:ext>
            </a:extLst>
          </p:cNvPr>
          <p:cNvGrpSpPr/>
          <p:nvPr/>
        </p:nvGrpSpPr>
        <p:grpSpPr>
          <a:xfrm>
            <a:off x="5533050" y="2328871"/>
            <a:ext cx="6119630" cy="369332"/>
            <a:chOff x="5533050" y="2328871"/>
            <a:chExt cx="6119630" cy="369332"/>
          </a:xfrm>
        </p:grpSpPr>
        <p:sp>
          <p:nvSpPr>
            <p:cNvPr id="20" name="TextBox 19">
              <a:extLst>
                <a:ext uri="{FF2B5EF4-FFF2-40B4-BE49-F238E27FC236}">
                  <a16:creationId xmlns:a16="http://schemas.microsoft.com/office/drawing/2014/main" id="{B8776D3F-CEBF-4326-AF30-8E8157B120A9}"/>
                </a:ext>
              </a:extLst>
            </p:cNvPr>
            <p:cNvSpPr txBox="1">
              <a:spLocks/>
            </p:cNvSpPr>
            <p:nvPr/>
          </p:nvSpPr>
          <p:spPr>
            <a:xfrm>
              <a:off x="6180478" y="2328871"/>
              <a:ext cx="5472202" cy="369332"/>
            </a:xfrm>
            <a:prstGeom prst="rect">
              <a:avLst/>
            </a:prstGeom>
            <a:noFill/>
            <a:ln w="6350">
              <a:noFill/>
              <a:miter lim="800000"/>
            </a:ln>
          </p:spPr>
          <p:txBody>
            <a:bodyPr wrap="square" lIns="91440" tIns="45720" rIns="91440" bIns="45720" anchor="t">
              <a:spAutoFit/>
            </a:bodyPr>
            <a:lstStyle/>
            <a:p>
              <a:pPr algn="just">
                <a:spcAft>
                  <a:spcPts val="300"/>
                </a:spcAft>
              </a:pPr>
              <a:r>
                <a:rPr lang="fr-FR" sz="1800">
                  <a:solidFill>
                    <a:schemeClr val="tx1">
                      <a:lumMod val="75000"/>
                      <a:lumOff val="25000"/>
                    </a:schemeClr>
                  </a:solidFill>
                  <a:cs typeface="Arial"/>
                </a:rPr>
                <a:t>Rappel d’éléments de contexte</a:t>
              </a:r>
            </a:p>
          </p:txBody>
        </p:sp>
        <p:sp>
          <p:nvSpPr>
            <p:cNvPr id="21" name="Rectangle 20">
              <a:extLst>
                <a:ext uri="{FF2B5EF4-FFF2-40B4-BE49-F238E27FC236}">
                  <a16:creationId xmlns:a16="http://schemas.microsoft.com/office/drawing/2014/main" id="{06A3EC92-45E5-4534-A687-F4C5A0184349}"/>
                </a:ext>
              </a:extLst>
            </p:cNvPr>
            <p:cNvSpPr>
              <a:spLocks/>
            </p:cNvSpPr>
            <p:nvPr/>
          </p:nvSpPr>
          <p:spPr>
            <a:xfrm>
              <a:off x="5533050" y="2333537"/>
              <a:ext cx="360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r>
                <a:rPr lang="en-US" b="1">
                  <a:solidFill>
                    <a:schemeClr val="bg1"/>
                  </a:solidFill>
                  <a:ea typeface="+mj-ea"/>
                  <a:cs typeface="+mj-cs"/>
                </a:rPr>
                <a:t>1</a:t>
              </a:r>
              <a:endParaRPr lang="fr-FR" b="1">
                <a:solidFill>
                  <a:schemeClr val="bg1"/>
                </a:solidFill>
                <a:ea typeface="+mj-ea"/>
                <a:cs typeface="+mj-cs"/>
              </a:endParaRPr>
            </a:p>
          </p:txBody>
        </p:sp>
      </p:grpSp>
    </p:spTree>
    <p:extLst>
      <p:ext uri="{BB962C8B-B14F-4D97-AF65-F5344CB8AC3E}">
        <p14:creationId xmlns:p14="http://schemas.microsoft.com/office/powerpoint/2010/main" val="16533432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09" name="Diapositive think-cell" r:id="rId14" imgW="416" imgH="416" progId="TCLayout.ActiveDocument.1">
                  <p:embed/>
                </p:oleObj>
              </mc:Choice>
              <mc:Fallback>
                <p:oleObj name="Diapositive think-cell" r:id="rId14"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103445" y="116632"/>
            <a:ext cx="10962431" cy="720008"/>
          </a:xfrm>
        </p:spPr>
        <p:txBody>
          <a:bodyPr vert="horz">
            <a:noAutofit/>
          </a:bodyPr>
          <a:lstStyle/>
          <a:p>
            <a:r>
              <a:rPr lang="en-US" sz="2400"/>
              <a:t>Les </a:t>
            </a:r>
            <a:r>
              <a:rPr lang="en-US" sz="2400" err="1"/>
              <a:t>fonctionnalités</a:t>
            </a:r>
            <a:r>
              <a:rPr lang="en-US" sz="2400"/>
              <a:t> </a:t>
            </a:r>
            <a:r>
              <a:rPr lang="fr-FR" sz="2400"/>
              <a:t>de Mon espace santé</a:t>
            </a:r>
            <a:endParaRPr lang="en-US" sz="2400"/>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8</a:t>
            </a:fld>
            <a:endParaRPr lang="fr-FR"/>
          </a:p>
        </p:txBody>
      </p:sp>
      <p:grpSp>
        <p:nvGrpSpPr>
          <p:cNvPr id="33" name="Groupe 15">
            <a:extLst>
              <a:ext uri="{FF2B5EF4-FFF2-40B4-BE49-F238E27FC236}">
                <a16:creationId xmlns:a16="http://schemas.microsoft.com/office/drawing/2014/main" id="{87CF3C75-2948-48D6-940E-5C097E83A434}"/>
              </a:ext>
            </a:extLst>
          </p:cNvPr>
          <p:cNvGrpSpPr/>
          <p:nvPr/>
        </p:nvGrpSpPr>
        <p:grpSpPr>
          <a:xfrm>
            <a:off x="504933" y="1358668"/>
            <a:ext cx="11363864" cy="4359217"/>
            <a:chOff x="546226" y="1107324"/>
            <a:chExt cx="8381442" cy="3160386"/>
          </a:xfrm>
        </p:grpSpPr>
        <p:grpSp>
          <p:nvGrpSpPr>
            <p:cNvPr id="34" name="Groupe 16">
              <a:extLst>
                <a:ext uri="{FF2B5EF4-FFF2-40B4-BE49-F238E27FC236}">
                  <a16:creationId xmlns:a16="http://schemas.microsoft.com/office/drawing/2014/main" id="{C417C4BD-71F5-4914-8CD9-2BCB1D5F9AA9}"/>
                </a:ext>
              </a:extLst>
            </p:cNvPr>
            <p:cNvGrpSpPr/>
            <p:nvPr/>
          </p:nvGrpSpPr>
          <p:grpSpPr>
            <a:xfrm>
              <a:off x="546226" y="1107324"/>
              <a:ext cx="8381442" cy="3160386"/>
              <a:chOff x="546226" y="1107324"/>
              <a:chExt cx="8381442" cy="3160386"/>
            </a:xfrm>
          </p:grpSpPr>
          <p:sp>
            <p:nvSpPr>
              <p:cNvPr id="37" name="Rectangle 36">
                <a:extLst>
                  <a:ext uri="{FF2B5EF4-FFF2-40B4-BE49-F238E27FC236}">
                    <a16:creationId xmlns:a16="http://schemas.microsoft.com/office/drawing/2014/main" id="{BF17DC69-9C18-44D0-BDFB-BAA9B511538C}"/>
                  </a:ext>
                </a:extLst>
              </p:cNvPr>
              <p:cNvSpPr/>
              <p:nvPr>
                <p:custDataLst>
                  <p:tags r:id="rId4"/>
                </p:custDataLst>
              </p:nvPr>
            </p:nvSpPr>
            <p:spPr bwMode="auto">
              <a:xfrm>
                <a:off x="546226" y="1107324"/>
                <a:ext cx="2912295" cy="2119641"/>
              </a:xfrm>
              <a:prstGeom prst="rect">
                <a:avLst/>
              </a:prstGeom>
            </p:spPr>
            <p:txBody>
              <a:bodyPr wrap="square">
                <a:spAutoFit/>
              </a:bodyPr>
              <a:lstStyle/>
              <a:p>
                <a:pPr marL="228594" indent="-228594" algn="just" defTabSz="914377">
                  <a:buFont typeface="Arial" panose="020B0604020202020204" pitchFamily="34" charset="0"/>
                  <a:buChar char="•"/>
                  <a:defRPr/>
                </a:pPr>
                <a:r>
                  <a:rPr lang="fr-FR" sz="1333" b="1" u="sng" kern="0">
                    <a:solidFill>
                      <a:srgbClr val="0C419A"/>
                    </a:solidFill>
                    <a:latin typeface="Arial" panose="020B0604020202020204"/>
                    <a:ea typeface="Geneva" charset="-128"/>
                    <a:cs typeface="Arial" panose="020B0604020202020204" pitchFamily="34" charset="0"/>
                  </a:rPr>
                  <a:t>Documents de santé (« coffre-fort ») </a:t>
                </a:r>
                <a:r>
                  <a:rPr lang="fr-FR" sz="1333" b="1" kern="0">
                    <a:solidFill>
                      <a:srgbClr val="5E74B8"/>
                    </a:solidFill>
                    <a:latin typeface="Arial" panose="020B0604020202020204"/>
                    <a:ea typeface="Geneva" charset="-128"/>
                    <a:cs typeface="Arial" panose="020B0604020202020204" pitchFamily="34" charset="0"/>
                  </a:rPr>
                  <a:t>: </a:t>
                </a:r>
                <a:r>
                  <a:rPr lang="fr-FR" sz="1200" kern="0">
                    <a:solidFill>
                      <a:srgbClr val="0C419A"/>
                    </a:solidFill>
                    <a:latin typeface="Arial" panose="020B0604020202020204"/>
                    <a:ea typeface="Geneva" charset="-128"/>
                    <a:cs typeface="Arial" panose="020B0604020202020204" pitchFamily="34" charset="0"/>
                  </a:rPr>
                  <a:t>Consultation et alimentation des </a:t>
                </a:r>
                <a:r>
                  <a:rPr lang="fr-FR" sz="1200" b="1" kern="0">
                    <a:solidFill>
                      <a:srgbClr val="0C419A"/>
                    </a:solidFill>
                    <a:latin typeface="Arial" panose="020B0604020202020204"/>
                    <a:ea typeface="Geneva" charset="-128"/>
                    <a:cs typeface="Arial" panose="020B0604020202020204" pitchFamily="34" charset="0"/>
                  </a:rPr>
                  <a:t>documents</a:t>
                </a:r>
                <a:r>
                  <a:rPr lang="fr-FR" sz="1200" kern="0">
                    <a:solidFill>
                      <a:srgbClr val="0C419A"/>
                    </a:solidFill>
                    <a:latin typeface="Arial" panose="020B0604020202020204"/>
                    <a:ea typeface="Geneva" charset="-128"/>
                    <a:cs typeface="Arial" panose="020B0604020202020204" pitchFamily="34" charset="0"/>
                  </a:rPr>
                  <a:t> par l’usager et ses PS (Volet de synthèse médicale - VSM, ordonnances, CR d’hospitalisation, résultats biologies…). Cette brique s’appuie sur l’actuel</a:t>
                </a:r>
                <a:r>
                  <a:rPr lang="fr-FR" sz="1200" b="1" kern="0">
                    <a:solidFill>
                      <a:srgbClr val="0C419A"/>
                    </a:solidFill>
                    <a:latin typeface="Arial" panose="020B0604020202020204"/>
                    <a:ea typeface="Geneva" charset="-128"/>
                    <a:cs typeface="Arial" panose="020B0604020202020204" pitchFamily="34" charset="0"/>
                  </a:rPr>
                  <a:t> DMP </a:t>
                </a:r>
                <a:r>
                  <a:rPr lang="fr-FR" sz="1200" kern="0">
                    <a:solidFill>
                      <a:srgbClr val="0C419A"/>
                    </a:solidFill>
                    <a:latin typeface="Arial" panose="020B0604020202020204"/>
                    <a:ea typeface="Geneva" charset="-128"/>
                    <a:cs typeface="Arial" panose="020B0604020202020204" pitchFamily="34" charset="0"/>
                  </a:rPr>
                  <a:t>dont l’historique est repris pour les anciens utilisateurs. Consultable par les PS selon les autorisations habituelles. VSM établi par le médecin traitant, à terme en données structurées.</a:t>
                </a:r>
                <a:endParaRPr lang="fr-FR" sz="1200" b="1" u="sng">
                  <a:solidFill>
                    <a:srgbClr val="0C419A"/>
                  </a:solidFill>
                  <a:latin typeface="Arial" panose="020B0604020202020204"/>
                  <a:ea typeface="Geneva" charset="-128"/>
                  <a:cs typeface="Arial" panose="020B0604020202020204" pitchFamily="34" charset="0"/>
                </a:endParaRPr>
              </a:p>
              <a:p>
                <a:pPr marL="228594" indent="-228594" algn="just" defTabSz="914377">
                  <a:buFont typeface="Arial" panose="020B0604020202020204" pitchFamily="34" charset="0"/>
                  <a:buChar char="•"/>
                  <a:defRPr/>
                </a:pPr>
                <a:endParaRPr lang="fr-FR" sz="1333" b="1" u="sng" kern="0">
                  <a:solidFill>
                    <a:srgbClr val="0C419A"/>
                  </a:solidFill>
                  <a:latin typeface="Arial" panose="020B0604020202020204"/>
                  <a:ea typeface="Geneva" charset="-128"/>
                  <a:cs typeface="Arial" panose="020B0604020202020204" pitchFamily="34" charset="0"/>
                </a:endParaRPr>
              </a:p>
              <a:p>
                <a:pPr marL="228594" indent="-228594" algn="just" defTabSz="914377">
                  <a:buFont typeface="Arial" panose="020B0604020202020204" pitchFamily="34" charset="0"/>
                  <a:buChar char="•"/>
                  <a:defRPr/>
                </a:pPr>
                <a:r>
                  <a:rPr lang="fr-FR" sz="1333" b="1" u="sng" kern="0">
                    <a:solidFill>
                      <a:srgbClr val="0C419A"/>
                    </a:solidFill>
                    <a:latin typeface="Arial" panose="020B0604020202020204"/>
                    <a:ea typeface="Geneva" charset="-128"/>
                    <a:cs typeface="Arial" panose="020B0604020202020204" pitchFamily="34" charset="0"/>
                  </a:rPr>
                  <a:t>Profil médical </a:t>
                </a:r>
                <a:r>
                  <a:rPr lang="fr-FR" sz="1200" b="1" kern="0">
                    <a:solidFill>
                      <a:srgbClr val="0C419A"/>
                    </a:solidFill>
                    <a:latin typeface="Arial" panose="020B0604020202020204"/>
                    <a:ea typeface="Geneva" charset="-128"/>
                    <a:cs typeface="Arial" panose="020B0604020202020204" pitchFamily="34" charset="0"/>
                  </a:rPr>
                  <a:t>: </a:t>
                </a:r>
                <a:r>
                  <a:rPr lang="fr-FR" sz="1200" kern="0">
                    <a:solidFill>
                      <a:srgbClr val="0C419A"/>
                    </a:solidFill>
                    <a:latin typeface="Arial" panose="020B0604020202020204"/>
                    <a:ea typeface="Geneva" charset="-128"/>
                    <a:cs typeface="Arial" panose="020B0604020202020204" pitchFamily="34" charset="0"/>
                  </a:rPr>
                  <a:t>Alimentation par l’usager de ses  antécédents médicaux, vaccinations, allergies, mesures de santé. Certains items peuvent être complétés par les PS. La synthèse du profil médical est téléchargeable et partageable avec les PS.</a:t>
                </a:r>
                <a:endParaRPr lang="fr-FR" sz="1200" strike="sngStrike" kern="0">
                  <a:solidFill>
                    <a:srgbClr val="FF0000"/>
                  </a:solidFill>
                  <a:latin typeface="Arial" panose="020B0604020202020204"/>
                  <a:ea typeface="Geneva" charset="-128"/>
                  <a:cs typeface="Arial" panose="020B0604020202020204" pitchFamily="34" charset="0"/>
                </a:endParaRPr>
              </a:p>
            </p:txBody>
          </p:sp>
          <p:grpSp>
            <p:nvGrpSpPr>
              <p:cNvPr id="38" name="Groupe 32">
                <a:extLst>
                  <a:ext uri="{FF2B5EF4-FFF2-40B4-BE49-F238E27FC236}">
                    <a16:creationId xmlns:a16="http://schemas.microsoft.com/office/drawing/2014/main" id="{C364BC48-D833-4236-8E4D-4A5B65AD70D3}"/>
                  </a:ext>
                </a:extLst>
              </p:cNvPr>
              <p:cNvGrpSpPr/>
              <p:nvPr/>
            </p:nvGrpSpPr>
            <p:grpSpPr>
              <a:xfrm>
                <a:off x="695356" y="1227405"/>
                <a:ext cx="8232312" cy="3040305"/>
                <a:chOff x="393185" y="1382318"/>
                <a:chExt cx="8232312" cy="3040305"/>
              </a:xfrm>
            </p:grpSpPr>
            <p:pic>
              <p:nvPicPr>
                <p:cNvPr id="39" name="Picture 74">
                  <a:extLst>
                    <a:ext uri="{FF2B5EF4-FFF2-40B4-BE49-F238E27FC236}">
                      <a16:creationId xmlns:a16="http://schemas.microsoft.com/office/drawing/2014/main" id="{F2EC0F06-2466-4A4B-A527-45ABBB75C165}"/>
                    </a:ext>
                  </a:extLst>
                </p:cNvPr>
                <p:cNvPicPr>
                  <a:picLocks noChangeAspect="1"/>
                </p:cNvPicPr>
                <p:nvPr>
                  <p:custDataLst>
                    <p:tags r:id="rId5"/>
                  </p:custDataLst>
                </p:nvPr>
              </p:nvPicPr>
              <p:blipFill>
                <a:blip r:embed="rId16"/>
                <a:stretch>
                  <a:fillRect/>
                </a:stretch>
              </p:blipFill>
              <p:spPr>
                <a:xfrm>
                  <a:off x="3297974" y="1615297"/>
                  <a:ext cx="2749949" cy="2665149"/>
                </a:xfrm>
                <a:prstGeom prst="rect">
                  <a:avLst/>
                </a:prstGeom>
              </p:spPr>
            </p:pic>
            <p:sp>
              <p:nvSpPr>
                <p:cNvPr id="40" name="ZoneTexte 39">
                  <a:extLst>
                    <a:ext uri="{FF2B5EF4-FFF2-40B4-BE49-F238E27FC236}">
                      <a16:creationId xmlns:a16="http://schemas.microsoft.com/office/drawing/2014/main" id="{546E1525-6CD3-42EA-9AD6-82E6E753193A}"/>
                    </a:ext>
                  </a:extLst>
                </p:cNvPr>
                <p:cNvSpPr txBox="1"/>
                <p:nvPr/>
              </p:nvSpPr>
              <p:spPr>
                <a:xfrm>
                  <a:off x="3926324" y="4107854"/>
                  <a:ext cx="1498325" cy="314769"/>
                </a:xfrm>
                <a:prstGeom prst="rect">
                  <a:avLst/>
                </a:prstGeom>
                <a:solidFill>
                  <a:schemeClr val="tx1">
                    <a:lumMod val="65000"/>
                    <a:lumOff val="35000"/>
                  </a:schemeClr>
                </a:solidFill>
              </p:spPr>
              <p:txBody>
                <a:bodyPr wrap="square" lIns="72000" tIns="108000" rIns="72000" bIns="108000" rtlCol="0" anchor="ctr" anchorCtr="0">
                  <a:noAutofit/>
                </a:bodyPr>
                <a:lstStyle/>
                <a:p>
                  <a:pPr algn="ctr" defTabSz="914377" fontAlgn="base">
                    <a:spcBef>
                      <a:spcPct val="0"/>
                    </a:spcBef>
                    <a:spcAft>
                      <a:spcPct val="0"/>
                    </a:spcAft>
                    <a:defRPr/>
                  </a:pPr>
                  <a:r>
                    <a:rPr lang="fr-FR" sz="1333" kern="0">
                      <a:solidFill>
                        <a:prstClr val="white"/>
                      </a:solidFill>
                      <a:latin typeface="Arial" panose="020B0604020202020204"/>
                      <a:ea typeface="Geneva" charset="-128"/>
                    </a:rPr>
                    <a:t>Fonctionnalités disponibles courant 2022</a:t>
                  </a:r>
                </a:p>
              </p:txBody>
            </p:sp>
            <p:sp>
              <p:nvSpPr>
                <p:cNvPr id="41" name="ZoneTexte 39">
                  <a:extLst>
                    <a:ext uri="{FF2B5EF4-FFF2-40B4-BE49-F238E27FC236}">
                      <a16:creationId xmlns:a16="http://schemas.microsoft.com/office/drawing/2014/main" id="{C71D96AA-37E2-40DF-B063-483FDF3FD3B2}"/>
                    </a:ext>
                  </a:extLst>
                </p:cNvPr>
                <p:cNvSpPr txBox="1"/>
                <p:nvPr/>
              </p:nvSpPr>
              <p:spPr>
                <a:xfrm>
                  <a:off x="3822837" y="1403504"/>
                  <a:ext cx="1741150" cy="352526"/>
                </a:xfrm>
                <a:prstGeom prst="rect">
                  <a:avLst/>
                </a:prstGeom>
                <a:solidFill>
                  <a:srgbClr val="0C419A"/>
                </a:solidFill>
              </p:spPr>
              <p:txBody>
                <a:bodyPr wrap="square" lIns="72000" tIns="108000" rIns="72000" bIns="108000" rtlCol="0" anchor="ctr" anchorCtr="0">
                  <a:noAutofit/>
                </a:bodyPr>
                <a:lstStyle/>
                <a:p>
                  <a:pPr algn="ctr" defTabSz="914377" fontAlgn="base">
                    <a:spcBef>
                      <a:spcPct val="0"/>
                    </a:spcBef>
                    <a:spcAft>
                      <a:spcPct val="0"/>
                    </a:spcAft>
                    <a:defRPr/>
                  </a:pPr>
                  <a:r>
                    <a:rPr lang="fr-FR" sz="1333" kern="0">
                      <a:solidFill>
                        <a:prstClr val="white"/>
                      </a:solidFill>
                      <a:latin typeface="Arial" panose="020B0604020202020204"/>
                      <a:ea typeface="Geneva" charset="-128"/>
                    </a:rPr>
                    <a:t>Fonctionnalités disponibles au lancement</a:t>
                  </a:r>
                </a:p>
              </p:txBody>
            </p:sp>
            <p:sp>
              <p:nvSpPr>
                <p:cNvPr id="42" name="Rectangle 41">
                  <a:extLst>
                    <a:ext uri="{FF2B5EF4-FFF2-40B4-BE49-F238E27FC236}">
                      <a16:creationId xmlns:a16="http://schemas.microsoft.com/office/drawing/2014/main" id="{37E649F1-BA56-4A8E-83BE-C7D40356F10C}"/>
                    </a:ext>
                  </a:extLst>
                </p:cNvPr>
                <p:cNvSpPr>
                  <a:spLocks/>
                </p:cNvSpPr>
                <p:nvPr/>
              </p:nvSpPr>
              <p:spPr>
                <a:xfrm>
                  <a:off x="393185" y="3677425"/>
                  <a:ext cx="2735120" cy="364360"/>
                </a:xfrm>
                <a:prstGeom prst="rect">
                  <a:avLst/>
                </a:prstGeom>
              </p:spPr>
              <p:txBody>
                <a:bodyPr wrap="square">
                  <a:spAutoFit/>
                </a:bodyPr>
                <a:lstStyle/>
                <a:p>
                  <a:pPr defTabSz="685783" eaLnBrk="0" fontAlgn="base" hangingPunct="0">
                    <a:spcBef>
                      <a:spcPct val="0"/>
                    </a:spcBef>
                    <a:spcAft>
                      <a:spcPct val="0"/>
                    </a:spcAft>
                    <a:defRPr/>
                  </a:pPr>
                  <a:r>
                    <a:rPr lang="fr-FR" sz="1333">
                      <a:solidFill>
                        <a:schemeClr val="tx1">
                          <a:lumMod val="50000"/>
                          <a:lumOff val="50000"/>
                        </a:schemeClr>
                      </a:solidFill>
                      <a:latin typeface="Arial" panose="020B0604020202020204"/>
                      <a:ea typeface="Geneva" charset="-128"/>
                      <a:cs typeface="Arial" panose="020B0604020202020204" pitchFamily="34" charset="0"/>
                    </a:rPr>
                    <a:t>Agrégations des évènements liés au parcours de soin de l’usager via un agenda.</a:t>
                  </a:r>
                </a:p>
              </p:txBody>
            </p:sp>
            <p:sp>
              <p:nvSpPr>
                <p:cNvPr id="43" name="Rectangle 42">
                  <a:extLst>
                    <a:ext uri="{FF2B5EF4-FFF2-40B4-BE49-F238E27FC236}">
                      <a16:creationId xmlns:a16="http://schemas.microsoft.com/office/drawing/2014/main" id="{8C03DA9D-E666-465D-AD88-FE447E6D6ED0}"/>
                    </a:ext>
                  </a:extLst>
                </p:cNvPr>
                <p:cNvSpPr>
                  <a:spLocks/>
                </p:cNvSpPr>
                <p:nvPr>
                  <p:custDataLst>
                    <p:tags r:id="rId6"/>
                  </p:custDataLst>
                </p:nvPr>
              </p:nvSpPr>
              <p:spPr bwMode="auto">
                <a:xfrm>
                  <a:off x="6303117" y="3528716"/>
                  <a:ext cx="2322380" cy="661780"/>
                </a:xfrm>
                <a:prstGeom prst="rect">
                  <a:avLst/>
                </a:prstGeom>
                <a:solidFill>
                  <a:schemeClr val="bg1"/>
                </a:solidFill>
              </p:spPr>
              <p:txBody>
                <a:bodyPr wrap="square">
                  <a:spAutoFit/>
                </a:bodyPr>
                <a:lstStyle/>
                <a:p>
                  <a:pPr defTabSz="685783" eaLnBrk="0" fontAlgn="base" hangingPunct="0">
                    <a:spcBef>
                      <a:spcPct val="0"/>
                    </a:spcBef>
                    <a:spcAft>
                      <a:spcPct val="0"/>
                    </a:spcAft>
                    <a:defRPr/>
                  </a:pPr>
                  <a:r>
                    <a:rPr lang="fr-FR" sz="1333">
                      <a:solidFill>
                        <a:schemeClr val="tx1">
                          <a:lumMod val="50000"/>
                          <a:lumOff val="50000"/>
                        </a:schemeClr>
                      </a:solidFill>
                      <a:latin typeface="Arial" panose="020B0604020202020204"/>
                      <a:ea typeface="Geneva" charset="-128"/>
                      <a:cs typeface="Arial" panose="020B0604020202020204" pitchFamily="34" charset="0"/>
                    </a:rPr>
                    <a:t>Accès à des applications de santé labellisées par l’Etat via un « store » santé (portails patients, applications et objets connectés référencés).</a:t>
                  </a:r>
                </a:p>
              </p:txBody>
            </p:sp>
            <p:sp>
              <p:nvSpPr>
                <p:cNvPr id="44" name="Rectangle 43">
                  <a:extLst>
                    <a:ext uri="{FF2B5EF4-FFF2-40B4-BE49-F238E27FC236}">
                      <a16:creationId xmlns:a16="http://schemas.microsoft.com/office/drawing/2014/main" id="{52F1386D-AA56-43EA-AB9F-4480E9317F0E}"/>
                    </a:ext>
                  </a:extLst>
                </p:cNvPr>
                <p:cNvSpPr/>
                <p:nvPr>
                  <p:custDataLst>
                    <p:tags r:id="rId7"/>
                  </p:custDataLst>
                </p:nvPr>
              </p:nvSpPr>
              <p:spPr bwMode="auto">
                <a:xfrm>
                  <a:off x="6228182" y="1740728"/>
                  <a:ext cx="2322380" cy="959200"/>
                </a:xfrm>
                <a:prstGeom prst="rect">
                  <a:avLst/>
                </a:prstGeom>
              </p:spPr>
              <p:txBody>
                <a:bodyPr wrap="square">
                  <a:spAutoFit/>
                </a:bodyPr>
                <a:lstStyle/>
                <a:p>
                  <a:pPr algn="just" defTabSz="685783" eaLnBrk="0" fontAlgn="base" hangingPunct="0">
                    <a:spcBef>
                      <a:spcPct val="0"/>
                    </a:spcBef>
                    <a:spcAft>
                      <a:spcPct val="0"/>
                    </a:spcAft>
                    <a:defRPr/>
                  </a:pPr>
                  <a:r>
                    <a:rPr lang="fr-FR" sz="1333">
                      <a:solidFill>
                        <a:srgbClr val="0C419A"/>
                      </a:solidFill>
                      <a:latin typeface="Arial" panose="020B0604020202020204"/>
                      <a:ea typeface="Geneva" charset="-128"/>
                      <a:cs typeface="Arial" panose="020B0604020202020204" pitchFamily="34" charset="0"/>
                    </a:rPr>
                    <a:t>Réception en toute sécurité des informations personnelles en provenance des professionnels de santé de l’usager via un service de messagerie sécurisée de santé </a:t>
                  </a:r>
                  <a:r>
                    <a:rPr lang="fr-FR" sz="1333" err="1">
                      <a:solidFill>
                        <a:srgbClr val="0C419A"/>
                      </a:solidFill>
                      <a:latin typeface="Arial" panose="020B0604020202020204"/>
                      <a:ea typeface="Geneva" charset="-128"/>
                      <a:cs typeface="Arial" panose="020B0604020202020204" pitchFamily="34" charset="0"/>
                    </a:rPr>
                    <a:t>MSSanté</a:t>
                  </a:r>
                  <a:r>
                    <a:rPr lang="fr-FR" sz="1333">
                      <a:solidFill>
                        <a:srgbClr val="0C419A"/>
                      </a:solidFill>
                      <a:latin typeface="Arial" panose="020B0604020202020204"/>
                      <a:ea typeface="Geneva" charset="-128"/>
                      <a:cs typeface="Arial" panose="020B0604020202020204" pitchFamily="34" charset="0"/>
                    </a:rPr>
                    <a:t>.</a:t>
                  </a:r>
                </a:p>
              </p:txBody>
            </p:sp>
            <p:cxnSp>
              <p:nvCxnSpPr>
                <p:cNvPr id="45" name="Straight Connector 76">
                  <a:extLst>
                    <a:ext uri="{FF2B5EF4-FFF2-40B4-BE49-F238E27FC236}">
                      <a16:creationId xmlns:a16="http://schemas.microsoft.com/office/drawing/2014/main" id="{D1AFD4DC-1E9C-45E1-AFB9-CEB074940492}"/>
                    </a:ext>
                  </a:extLst>
                </p:cNvPr>
                <p:cNvCxnSpPr>
                  <a:cxnSpLocks/>
                </p:cNvCxnSpPr>
                <p:nvPr>
                  <p:custDataLst>
                    <p:tags r:id="rId8"/>
                  </p:custDataLst>
                </p:nvPr>
              </p:nvCxnSpPr>
              <p:spPr bwMode="auto">
                <a:xfrm>
                  <a:off x="6129324" y="3271916"/>
                  <a:ext cx="0" cy="1028026"/>
                </a:xfrm>
                <a:prstGeom prst="line">
                  <a:avLst/>
                </a:prstGeom>
                <a:noFill/>
                <a:ln w="28575" cap="flat" cmpd="sng" algn="ctr">
                  <a:solidFill>
                    <a:srgbClr val="BFBFBF"/>
                  </a:solidFill>
                  <a:prstDash val="solid"/>
                  <a:miter lim="800000"/>
                </a:ln>
                <a:effectLst/>
              </p:spPr>
            </p:cxnSp>
            <p:cxnSp>
              <p:nvCxnSpPr>
                <p:cNvPr id="46" name="Straight Connector 76">
                  <a:extLst>
                    <a:ext uri="{FF2B5EF4-FFF2-40B4-BE49-F238E27FC236}">
                      <a16:creationId xmlns:a16="http://schemas.microsoft.com/office/drawing/2014/main" id="{89A5075B-7E6B-4062-9295-2B7D98D0C2AA}"/>
                    </a:ext>
                  </a:extLst>
                </p:cNvPr>
                <p:cNvCxnSpPr>
                  <a:cxnSpLocks/>
                </p:cNvCxnSpPr>
                <p:nvPr>
                  <p:custDataLst>
                    <p:tags r:id="rId9"/>
                  </p:custDataLst>
                </p:nvPr>
              </p:nvCxnSpPr>
              <p:spPr bwMode="auto">
                <a:xfrm>
                  <a:off x="3227162" y="3271916"/>
                  <a:ext cx="0" cy="1028028"/>
                </a:xfrm>
                <a:prstGeom prst="line">
                  <a:avLst/>
                </a:prstGeom>
                <a:noFill/>
                <a:ln w="28575" cap="flat" cmpd="sng" algn="ctr">
                  <a:solidFill>
                    <a:srgbClr val="BFBFBF"/>
                  </a:solidFill>
                  <a:prstDash val="solid"/>
                  <a:miter lim="800000"/>
                </a:ln>
                <a:effectLst/>
              </p:spPr>
            </p:cxnSp>
            <p:cxnSp>
              <p:nvCxnSpPr>
                <p:cNvPr id="47" name="Straight Connector 76">
                  <a:extLst>
                    <a:ext uri="{FF2B5EF4-FFF2-40B4-BE49-F238E27FC236}">
                      <a16:creationId xmlns:a16="http://schemas.microsoft.com/office/drawing/2014/main" id="{1221E37C-51FF-4718-A750-564A22E5614D}"/>
                    </a:ext>
                  </a:extLst>
                </p:cNvPr>
                <p:cNvCxnSpPr>
                  <a:cxnSpLocks/>
                </p:cNvCxnSpPr>
                <p:nvPr>
                  <p:custDataLst>
                    <p:tags r:id="rId10"/>
                  </p:custDataLst>
                </p:nvPr>
              </p:nvCxnSpPr>
              <p:spPr bwMode="auto">
                <a:xfrm>
                  <a:off x="3227162" y="1382318"/>
                  <a:ext cx="0" cy="1405456"/>
                </a:xfrm>
                <a:prstGeom prst="line">
                  <a:avLst/>
                </a:prstGeom>
                <a:noFill/>
                <a:ln w="28575" cap="flat" cmpd="sng" algn="ctr">
                  <a:solidFill>
                    <a:srgbClr val="0C419A"/>
                  </a:solidFill>
                  <a:prstDash val="solid"/>
                  <a:miter lim="800000"/>
                </a:ln>
                <a:effectLst/>
              </p:spPr>
            </p:cxnSp>
            <p:cxnSp>
              <p:nvCxnSpPr>
                <p:cNvPr id="48" name="Straight Connector 76">
                  <a:extLst>
                    <a:ext uri="{FF2B5EF4-FFF2-40B4-BE49-F238E27FC236}">
                      <a16:creationId xmlns:a16="http://schemas.microsoft.com/office/drawing/2014/main" id="{7CDB8C1B-5A63-451F-A511-32748E141EB7}"/>
                    </a:ext>
                  </a:extLst>
                </p:cNvPr>
                <p:cNvCxnSpPr>
                  <a:cxnSpLocks/>
                </p:cNvCxnSpPr>
                <p:nvPr>
                  <p:custDataLst>
                    <p:tags r:id="rId11"/>
                  </p:custDataLst>
                </p:nvPr>
              </p:nvCxnSpPr>
              <p:spPr bwMode="auto">
                <a:xfrm>
                  <a:off x="6129324" y="1382318"/>
                  <a:ext cx="0" cy="1405456"/>
                </a:xfrm>
                <a:prstGeom prst="line">
                  <a:avLst/>
                </a:prstGeom>
                <a:noFill/>
                <a:ln w="28575" cap="flat" cmpd="sng" algn="ctr">
                  <a:solidFill>
                    <a:srgbClr val="0C419A"/>
                  </a:solidFill>
                  <a:prstDash val="solid"/>
                  <a:miter lim="800000"/>
                </a:ln>
                <a:effectLst/>
              </p:spPr>
            </p:cxnSp>
          </p:grpSp>
        </p:grpSp>
        <p:sp>
          <p:nvSpPr>
            <p:cNvPr id="35" name="Rectangle à coins arrondis 35">
              <a:extLst>
                <a:ext uri="{FF2B5EF4-FFF2-40B4-BE49-F238E27FC236}">
                  <a16:creationId xmlns:a16="http://schemas.microsoft.com/office/drawing/2014/main" id="{2CD7FA08-5149-4C9B-ACA9-781087E87896}"/>
                </a:ext>
              </a:extLst>
            </p:cNvPr>
            <p:cNvSpPr/>
            <p:nvPr>
              <p:custDataLst>
                <p:tags r:id="rId3"/>
              </p:custDataLst>
            </p:nvPr>
          </p:nvSpPr>
          <p:spPr>
            <a:xfrm>
              <a:off x="4803965" y="2570539"/>
              <a:ext cx="363059" cy="353105"/>
            </a:xfrm>
            <a:prstGeom prst="roundRect">
              <a:avLst/>
            </a:prstGeom>
            <a:blipFill>
              <a:blip r:embed="rId17" cstate="screen">
                <a:extLst>
                  <a:ext uri="{28A0092B-C50C-407E-A947-70E740481C1C}">
                    <a14:useLocalDpi xmlns:a14="http://schemas.microsoft.com/office/drawing/2010/main"/>
                  </a:ext>
                </a:extLst>
              </a:blip>
              <a:stretch>
                <a:fillRect/>
              </a:stretch>
            </a:blipFill>
            <a:ln w="12700" cap="flat" cmpd="sng" algn="ctr">
              <a:solidFill>
                <a:sysClr val="window" lastClr="FFFFFF"/>
              </a:solidFill>
              <a:prstDash val="solid"/>
              <a:miter lim="800000"/>
            </a:ln>
            <a:effectLst/>
          </p:spPr>
          <p:txBody>
            <a:bodyPr rtlCol="0" anchor="ctr"/>
            <a:lstStyle/>
            <a:p>
              <a:pPr algn="ctr" defTabSz="685783" eaLnBrk="0" fontAlgn="base" hangingPunct="0">
                <a:spcBef>
                  <a:spcPct val="0"/>
                </a:spcBef>
                <a:spcAft>
                  <a:spcPct val="0"/>
                </a:spcAft>
                <a:defRPr/>
              </a:pPr>
              <a:endParaRPr lang="fr-FR" sz="1351">
                <a:solidFill>
                  <a:prstClr val="white"/>
                </a:solidFill>
                <a:latin typeface="Arial" panose="020B0604020202020204"/>
                <a:ea typeface="Geneva" charset="-128"/>
                <a:cs typeface="Arial" panose="020B0604020202020204" pitchFamily="34" charset="0"/>
              </a:endParaRPr>
            </a:p>
          </p:txBody>
        </p:sp>
      </p:grpSp>
    </p:spTree>
    <p:extLst>
      <p:ext uri="{BB962C8B-B14F-4D97-AF65-F5344CB8AC3E}">
        <p14:creationId xmlns:p14="http://schemas.microsoft.com/office/powerpoint/2010/main" val="36033041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3FD915C7-CEF1-4CCD-8562-56EFA3FBD5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Diapositive think-cell" r:id="rId5" imgW="416" imgH="416" progId="TCLayout.ActiveDocument.1">
                  <p:embed/>
                </p:oleObj>
              </mc:Choice>
              <mc:Fallback>
                <p:oleObj name="Diapositive think-cell" r:id="rId5" imgW="416" imgH="416" progId="TCLayout.ActiveDocument.1">
                  <p:embed/>
                  <p:pic>
                    <p:nvPicPr>
                      <p:cNvPr id="7" name="Objet 6" hidden="1">
                        <a:extLst>
                          <a:ext uri="{FF2B5EF4-FFF2-40B4-BE49-F238E27FC236}">
                            <a16:creationId xmlns:a16="http://schemas.microsoft.com/office/drawing/2014/main" id="{3FD915C7-CEF1-4CCD-8562-56EFA3FBD5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6E4EC09-2CB9-4A8E-90A0-212AD520C496}"/>
              </a:ext>
            </a:extLst>
          </p:cNvPr>
          <p:cNvSpPr>
            <a:spLocks noGrp="1"/>
          </p:cNvSpPr>
          <p:nvPr>
            <p:ph type="title"/>
          </p:nvPr>
        </p:nvSpPr>
        <p:spPr>
          <a:xfrm>
            <a:off x="1046810" y="229840"/>
            <a:ext cx="10962431" cy="720008"/>
          </a:xfrm>
        </p:spPr>
        <p:txBody>
          <a:bodyPr vert="horz">
            <a:noAutofit/>
          </a:bodyPr>
          <a:lstStyle/>
          <a:p>
            <a:r>
              <a:rPr lang="fr-FR" sz="2400">
                <a:cs typeface="Arial"/>
              </a:rPr>
              <a:t>Le Dossier Médical Partagé, </a:t>
            </a:r>
            <a:br>
              <a:rPr lang="fr-FR" sz="2400">
                <a:cs typeface="Arial"/>
              </a:rPr>
            </a:br>
            <a:r>
              <a:rPr lang="fr-FR" sz="2400">
                <a:cs typeface="Arial"/>
              </a:rPr>
              <a:t>la Messagerie Sécurisée, quel intérêt ?</a:t>
            </a:r>
          </a:p>
        </p:txBody>
      </p:sp>
      <p:sp>
        <p:nvSpPr>
          <p:cNvPr id="36" name="Espace réservé du numéro de diapositive 2">
            <a:extLst>
              <a:ext uri="{FF2B5EF4-FFF2-40B4-BE49-F238E27FC236}">
                <a16:creationId xmlns:a16="http://schemas.microsoft.com/office/drawing/2014/main" id="{7D148F3E-2201-43E6-950F-A7324F1C600A}"/>
              </a:ext>
            </a:extLst>
          </p:cNvPr>
          <p:cNvSpPr>
            <a:spLocks noGrp="1"/>
          </p:cNvSpPr>
          <p:nvPr>
            <p:ph type="sldNum" sz="quarter" idx="12"/>
          </p:nvPr>
        </p:nvSpPr>
        <p:spPr>
          <a:xfrm>
            <a:off x="143339" y="6333323"/>
            <a:ext cx="383117" cy="365125"/>
          </a:xfrm>
        </p:spPr>
        <p:txBody>
          <a:bodyPr/>
          <a:lstStyle/>
          <a:p>
            <a:fld id="{646E7B68-C406-4B5C-B79D-A1CDE10CB85D}" type="slidenum">
              <a:rPr lang="fr-FR" smtClean="0"/>
              <a:pPr/>
              <a:t>9</a:t>
            </a:fld>
            <a:endParaRPr lang="fr-FR"/>
          </a:p>
        </p:txBody>
      </p:sp>
      <p:sp>
        <p:nvSpPr>
          <p:cNvPr id="153" name="Showcase…">
            <a:extLst>
              <a:ext uri="{FF2B5EF4-FFF2-40B4-BE49-F238E27FC236}">
                <a16:creationId xmlns:a16="http://schemas.microsoft.com/office/drawing/2014/main" id="{A00910D8-2C12-423E-A2AD-224FBA31CFCC}"/>
              </a:ext>
            </a:extLst>
          </p:cNvPr>
          <p:cNvSpPr txBox="1">
            <a:spLocks/>
          </p:cNvSpPr>
          <p:nvPr/>
        </p:nvSpPr>
        <p:spPr>
          <a:xfrm>
            <a:off x="1170910" y="2421673"/>
            <a:ext cx="2790000"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just"/>
            <a:r>
              <a:rPr lang="fr-FR" sz="1400" b="0">
                <a:solidFill>
                  <a:schemeClr val="tx1">
                    <a:lumMod val="75000"/>
                    <a:lumOff val="25000"/>
                  </a:schemeClr>
                </a:solidFill>
                <a:latin typeface="Arial"/>
                <a:cs typeface="Arial"/>
              </a:rPr>
              <a:t>Le DMP est l’outil fédérateur pouvant recueillir l'ensemble des informations de suivi médical des patients.</a:t>
            </a:r>
          </a:p>
        </p:txBody>
      </p:sp>
      <p:sp>
        <p:nvSpPr>
          <p:cNvPr id="154" name="Showcase…">
            <a:extLst>
              <a:ext uri="{FF2B5EF4-FFF2-40B4-BE49-F238E27FC236}">
                <a16:creationId xmlns:a16="http://schemas.microsoft.com/office/drawing/2014/main" id="{F1688572-FBC2-4AA3-B21E-E3433EABC333}"/>
              </a:ext>
            </a:extLst>
          </p:cNvPr>
          <p:cNvSpPr txBox="1">
            <a:spLocks/>
          </p:cNvSpPr>
          <p:nvPr/>
        </p:nvSpPr>
        <p:spPr>
          <a:xfrm>
            <a:off x="5324057" y="2371559"/>
            <a:ext cx="2790000"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just"/>
            <a:r>
              <a:rPr lang="fr-FR" sz="1400" b="0">
                <a:solidFill>
                  <a:schemeClr val="tx1">
                    <a:lumMod val="75000"/>
                    <a:lumOff val="25000"/>
                  </a:schemeClr>
                </a:solidFill>
                <a:latin typeface="Arial"/>
                <a:cs typeface="Arial"/>
              </a:rPr>
              <a:t>Le Dossier Médical Partagé est un outil </a:t>
            </a:r>
            <a:r>
              <a:rPr lang="fr-FR" sz="1400" b="0" err="1">
                <a:solidFill>
                  <a:schemeClr val="tx1">
                    <a:lumMod val="75000"/>
                    <a:lumOff val="25000"/>
                  </a:schemeClr>
                </a:solidFill>
                <a:latin typeface="Arial"/>
                <a:cs typeface="Arial"/>
              </a:rPr>
              <a:t>pluri-professionnel</a:t>
            </a:r>
            <a:r>
              <a:rPr lang="fr-FR" sz="1400" b="0">
                <a:solidFill>
                  <a:schemeClr val="tx1">
                    <a:lumMod val="75000"/>
                    <a:lumOff val="25000"/>
                  </a:schemeClr>
                </a:solidFill>
                <a:latin typeface="Arial"/>
                <a:cs typeface="Arial"/>
              </a:rPr>
              <a:t>, susceptible de contenir un nombre considérable de données, quel que soit le professionnel de santé à l'origine des informations.</a:t>
            </a:r>
            <a:endParaRPr lang="fr-FR" sz="1400" b="0">
              <a:solidFill>
                <a:schemeClr val="tx1">
                  <a:lumMod val="75000"/>
                  <a:lumOff val="25000"/>
                </a:schemeClr>
              </a:solidFill>
            </a:endParaRPr>
          </a:p>
        </p:txBody>
      </p:sp>
      <p:sp>
        <p:nvSpPr>
          <p:cNvPr id="155" name="Showcase…">
            <a:extLst>
              <a:ext uri="{FF2B5EF4-FFF2-40B4-BE49-F238E27FC236}">
                <a16:creationId xmlns:a16="http://schemas.microsoft.com/office/drawing/2014/main" id="{780DCC75-0305-44E1-BF82-13DFE8759A64}"/>
              </a:ext>
            </a:extLst>
          </p:cNvPr>
          <p:cNvSpPr txBox="1">
            <a:spLocks/>
          </p:cNvSpPr>
          <p:nvPr/>
        </p:nvSpPr>
        <p:spPr>
          <a:xfrm>
            <a:off x="1610829" y="1802728"/>
            <a:ext cx="1803687"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ctr"/>
            <a:r>
              <a:rPr lang="fr-FR" sz="1400">
                <a:solidFill>
                  <a:srgbClr val="2270B8"/>
                </a:solidFill>
              </a:rPr>
              <a:t>Décloisonnement ville / hôpital</a:t>
            </a:r>
            <a:endParaRPr sz="1400">
              <a:solidFill>
                <a:srgbClr val="2270B8"/>
              </a:solidFill>
            </a:endParaRPr>
          </a:p>
        </p:txBody>
      </p:sp>
      <p:sp>
        <p:nvSpPr>
          <p:cNvPr id="156" name="Showcase…">
            <a:extLst>
              <a:ext uri="{FF2B5EF4-FFF2-40B4-BE49-F238E27FC236}">
                <a16:creationId xmlns:a16="http://schemas.microsoft.com/office/drawing/2014/main" id="{C61D1B85-3D97-47D4-AE9A-D223AE4FB028}"/>
              </a:ext>
            </a:extLst>
          </p:cNvPr>
          <p:cNvSpPr txBox="1">
            <a:spLocks/>
          </p:cNvSpPr>
          <p:nvPr/>
        </p:nvSpPr>
        <p:spPr>
          <a:xfrm>
            <a:off x="5639057" y="1695006"/>
            <a:ext cx="2160000" cy="6463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ctr"/>
            <a:r>
              <a:rPr lang="fr-FR" sz="1400">
                <a:solidFill>
                  <a:srgbClr val="2270B8"/>
                </a:solidFill>
              </a:rPr>
              <a:t>Enrichissement des informations, pour une meilleure prise en charge</a:t>
            </a:r>
            <a:endParaRPr sz="1400">
              <a:solidFill>
                <a:srgbClr val="2270B8"/>
              </a:solidFill>
            </a:endParaRPr>
          </a:p>
        </p:txBody>
      </p:sp>
      <p:sp>
        <p:nvSpPr>
          <p:cNvPr id="157" name="Showcase…">
            <a:extLst>
              <a:ext uri="{FF2B5EF4-FFF2-40B4-BE49-F238E27FC236}">
                <a16:creationId xmlns:a16="http://schemas.microsoft.com/office/drawing/2014/main" id="{1E7FE900-AB56-4CDD-906B-53BD2454A1A8}"/>
              </a:ext>
            </a:extLst>
          </p:cNvPr>
          <p:cNvSpPr txBox="1">
            <a:spLocks/>
          </p:cNvSpPr>
          <p:nvPr/>
        </p:nvSpPr>
        <p:spPr>
          <a:xfrm>
            <a:off x="9239905" y="1717430"/>
            <a:ext cx="216000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ctr"/>
            <a:r>
              <a:rPr lang="fr-FR" sz="1400">
                <a:solidFill>
                  <a:srgbClr val="2270B8"/>
                </a:solidFill>
              </a:rPr>
              <a:t>Il n’y a pas que l’alimentation !</a:t>
            </a:r>
          </a:p>
        </p:txBody>
      </p:sp>
      <p:sp>
        <p:nvSpPr>
          <p:cNvPr id="158" name="Showcase…">
            <a:extLst>
              <a:ext uri="{FF2B5EF4-FFF2-40B4-BE49-F238E27FC236}">
                <a16:creationId xmlns:a16="http://schemas.microsoft.com/office/drawing/2014/main" id="{1DE3DECC-2F62-4946-BEB1-E99C2F787AE3}"/>
              </a:ext>
            </a:extLst>
          </p:cNvPr>
          <p:cNvSpPr txBox="1">
            <a:spLocks/>
          </p:cNvSpPr>
          <p:nvPr/>
        </p:nvSpPr>
        <p:spPr>
          <a:xfrm>
            <a:off x="8924904" y="2253669"/>
            <a:ext cx="2790000"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just"/>
            <a:r>
              <a:rPr lang="fr-FR" sz="1400" b="0">
                <a:solidFill>
                  <a:schemeClr val="tx1">
                    <a:lumMod val="75000"/>
                    <a:lumOff val="25000"/>
                  </a:schemeClr>
                </a:solidFill>
              </a:rPr>
              <a:t>Même si aujourd’hui nos efforts sont concentrés sur l’alimentation, les documents sont stockés pour être consultés : services d’urgences, première consultation, transfert de patients, etc.</a:t>
            </a:r>
          </a:p>
        </p:txBody>
      </p:sp>
      <p:sp>
        <p:nvSpPr>
          <p:cNvPr id="160" name="Showcase…">
            <a:extLst>
              <a:ext uri="{FF2B5EF4-FFF2-40B4-BE49-F238E27FC236}">
                <a16:creationId xmlns:a16="http://schemas.microsoft.com/office/drawing/2014/main" id="{DB1E2FEA-D02C-506E-BF98-A05E0E7B45A5}"/>
              </a:ext>
            </a:extLst>
          </p:cNvPr>
          <p:cNvSpPr txBox="1">
            <a:spLocks/>
          </p:cNvSpPr>
          <p:nvPr/>
        </p:nvSpPr>
        <p:spPr>
          <a:xfrm>
            <a:off x="2084070" y="5120055"/>
            <a:ext cx="2790000" cy="15081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just"/>
            <a:r>
              <a:rPr lang="fr-FR" sz="1400" b="0">
                <a:solidFill>
                  <a:schemeClr val="tx1">
                    <a:lumMod val="75000"/>
                    <a:lumOff val="25000"/>
                  </a:schemeClr>
                </a:solidFill>
                <a:latin typeface="Arial"/>
                <a:cs typeface="Arial"/>
              </a:rPr>
              <a:t>Disponible depuis longtemps entre professionnels, son périmètre s'élargit pour permettre des échanges directs et sécurisés avec les patients.</a:t>
            </a:r>
            <a:endParaRPr lang="fr-FR" sz="1400" b="0">
              <a:solidFill>
                <a:schemeClr val="tx1">
                  <a:lumMod val="75000"/>
                  <a:lumOff val="25000"/>
                </a:schemeClr>
              </a:solidFill>
            </a:endParaRPr>
          </a:p>
        </p:txBody>
      </p:sp>
      <p:sp>
        <p:nvSpPr>
          <p:cNvPr id="161" name="Showcase…">
            <a:extLst>
              <a:ext uri="{FF2B5EF4-FFF2-40B4-BE49-F238E27FC236}">
                <a16:creationId xmlns:a16="http://schemas.microsoft.com/office/drawing/2014/main" id="{DA6EE436-C916-9C69-5B75-6F7311B85507}"/>
              </a:ext>
            </a:extLst>
          </p:cNvPr>
          <p:cNvSpPr txBox="1">
            <a:spLocks/>
          </p:cNvSpPr>
          <p:nvPr/>
        </p:nvSpPr>
        <p:spPr>
          <a:xfrm>
            <a:off x="2165070" y="4363166"/>
            <a:ext cx="2628000"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ctr"/>
            <a:r>
              <a:rPr lang="fr-FR" sz="1400">
                <a:solidFill>
                  <a:srgbClr val="2270B8"/>
                </a:solidFill>
                <a:latin typeface="Arial"/>
                <a:cs typeface="Arial"/>
              </a:rPr>
              <a:t>Une messagerie respectant les normes de sécurité pour protéger les données de santé </a:t>
            </a:r>
          </a:p>
        </p:txBody>
      </p:sp>
      <p:pic>
        <p:nvPicPr>
          <p:cNvPr id="10" name="Graphic 9" descr="Research with solid fill">
            <a:extLst>
              <a:ext uri="{FF2B5EF4-FFF2-40B4-BE49-F238E27FC236}">
                <a16:creationId xmlns:a16="http://schemas.microsoft.com/office/drawing/2014/main" id="{64CA23F1-AE59-44EB-B7A7-51AD153E0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9057" y="1124784"/>
            <a:ext cx="540000" cy="540000"/>
          </a:xfrm>
          <a:prstGeom prst="rect">
            <a:avLst/>
          </a:prstGeom>
        </p:spPr>
      </p:pic>
      <p:pic>
        <p:nvPicPr>
          <p:cNvPr id="12" name="Graphic 11" descr="Hospital with solid fill">
            <a:extLst>
              <a:ext uri="{FF2B5EF4-FFF2-40B4-BE49-F238E27FC236}">
                <a16:creationId xmlns:a16="http://schemas.microsoft.com/office/drawing/2014/main" id="{F7DB8FC3-CDCF-453F-AE33-93209834FF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42673" y="1124784"/>
            <a:ext cx="540000" cy="540000"/>
          </a:xfrm>
          <a:prstGeom prst="rect">
            <a:avLst/>
          </a:prstGeom>
        </p:spPr>
      </p:pic>
      <p:pic>
        <p:nvPicPr>
          <p:cNvPr id="14" name="Graphic 13" descr="Shield Tick with solid fill">
            <a:extLst>
              <a:ext uri="{FF2B5EF4-FFF2-40B4-BE49-F238E27FC236}">
                <a16:creationId xmlns:a16="http://schemas.microsoft.com/office/drawing/2014/main" id="{384BBDFE-4DE0-4776-8727-8E29FA1284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09070" y="3788053"/>
            <a:ext cx="540000" cy="540000"/>
          </a:xfrm>
          <a:prstGeom prst="rect">
            <a:avLst/>
          </a:prstGeom>
        </p:spPr>
      </p:pic>
      <p:pic>
        <p:nvPicPr>
          <p:cNvPr id="16" name="Graphic 15" descr="Eye with solid fill">
            <a:extLst>
              <a:ext uri="{FF2B5EF4-FFF2-40B4-BE49-F238E27FC236}">
                <a16:creationId xmlns:a16="http://schemas.microsoft.com/office/drawing/2014/main" id="{CDA7117C-51D7-455B-B24A-9B6640DAD5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49905" y="1120766"/>
            <a:ext cx="540000" cy="540000"/>
          </a:xfrm>
          <a:prstGeom prst="rect">
            <a:avLst/>
          </a:prstGeom>
        </p:spPr>
      </p:pic>
      <p:sp>
        <p:nvSpPr>
          <p:cNvPr id="21" name="Showcase…">
            <a:extLst>
              <a:ext uri="{FF2B5EF4-FFF2-40B4-BE49-F238E27FC236}">
                <a16:creationId xmlns:a16="http://schemas.microsoft.com/office/drawing/2014/main" id="{EE7D4677-AFCE-461C-8B5C-E87FE0CD5DFA}"/>
              </a:ext>
            </a:extLst>
          </p:cNvPr>
          <p:cNvSpPr txBox="1">
            <a:spLocks/>
          </p:cNvSpPr>
          <p:nvPr/>
        </p:nvSpPr>
        <p:spPr>
          <a:xfrm>
            <a:off x="6721003" y="5120055"/>
            <a:ext cx="3761360" cy="15081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just"/>
            <a:r>
              <a:rPr lang="fr-FR" sz="1400" b="0">
                <a:solidFill>
                  <a:schemeClr val="tx1">
                    <a:lumMod val="75000"/>
                    <a:lumOff val="25000"/>
                  </a:schemeClr>
                </a:solidFill>
                <a:latin typeface="Arial"/>
                <a:cs typeface="Arial"/>
              </a:rPr>
              <a:t> Les usages du DMP et de la MSSanté participent à la réussite de Mon Espace Santé au bénéfice du patient et des professionnels. L’usage de ces services et référentiels socles permet un meilleur partage et échange des informations de santé en France et ainsi une meilleure prise en charge des patients. </a:t>
            </a:r>
            <a:endParaRPr lang="fr-FR" sz="1400" b="0">
              <a:solidFill>
                <a:schemeClr val="tx1">
                  <a:lumMod val="75000"/>
                  <a:lumOff val="25000"/>
                </a:schemeClr>
              </a:solidFill>
            </a:endParaRPr>
          </a:p>
        </p:txBody>
      </p:sp>
      <p:sp>
        <p:nvSpPr>
          <p:cNvPr id="22" name="Showcase…">
            <a:extLst>
              <a:ext uri="{FF2B5EF4-FFF2-40B4-BE49-F238E27FC236}">
                <a16:creationId xmlns:a16="http://schemas.microsoft.com/office/drawing/2014/main" id="{7177B64B-3979-49FD-A43B-FBCDC3E0D808}"/>
              </a:ext>
            </a:extLst>
          </p:cNvPr>
          <p:cNvSpPr txBox="1">
            <a:spLocks/>
          </p:cNvSpPr>
          <p:nvPr/>
        </p:nvSpPr>
        <p:spPr>
          <a:xfrm>
            <a:off x="6704547" y="4227142"/>
            <a:ext cx="3418459" cy="8309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defPPr>
              <a:defRPr lang="fr-FR"/>
            </a:defPPr>
            <a:lvl1pPr>
              <a:defRPr sz="2000" b="1">
                <a:solidFill>
                  <a:srgbClr val="135880"/>
                </a:solidFill>
                <a:latin typeface="Arial" panose="020B0604020202020204" pitchFamily="34" charset="0"/>
                <a:cs typeface="Arial" panose="020B0604020202020204" pitchFamily="34" charset="0"/>
              </a:defRPr>
            </a:lvl1pPr>
          </a:lstStyle>
          <a:p>
            <a:pPr algn="ctr"/>
            <a:r>
              <a:rPr lang="fr-FR" sz="1800">
                <a:solidFill>
                  <a:srgbClr val="2270B8"/>
                </a:solidFill>
                <a:latin typeface="Arial"/>
                <a:cs typeface="Arial"/>
              </a:rPr>
              <a:t>Les bénéfices apportés par Mon espace santé passent par  le développement des usages</a:t>
            </a:r>
          </a:p>
        </p:txBody>
      </p:sp>
      <p:sp>
        <p:nvSpPr>
          <p:cNvPr id="3" name="Rectangle : coins arrondis 2">
            <a:extLst>
              <a:ext uri="{FF2B5EF4-FFF2-40B4-BE49-F238E27FC236}">
                <a16:creationId xmlns:a16="http://schemas.microsoft.com/office/drawing/2014/main" id="{232176A4-782B-4B70-9E6B-6E85F5BB4AD7}"/>
              </a:ext>
            </a:extLst>
          </p:cNvPr>
          <p:cNvSpPr/>
          <p:nvPr/>
        </p:nvSpPr>
        <p:spPr>
          <a:xfrm>
            <a:off x="6537960" y="3681743"/>
            <a:ext cx="4231640" cy="3072700"/>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5" name="Graphic 4" descr="Stethoscope outline">
            <a:extLst>
              <a:ext uri="{FF2B5EF4-FFF2-40B4-BE49-F238E27FC236}">
                <a16:creationId xmlns:a16="http://schemas.microsoft.com/office/drawing/2014/main" id="{5B18D96F-725C-4334-8EA0-B3EA6632F70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43777" y="3758205"/>
            <a:ext cx="540000" cy="540000"/>
          </a:xfrm>
          <a:prstGeom prst="rect">
            <a:avLst/>
          </a:prstGeom>
        </p:spPr>
      </p:pic>
    </p:spTree>
    <p:extLst>
      <p:ext uri="{BB962C8B-B14F-4D97-AF65-F5344CB8AC3E}">
        <p14:creationId xmlns:p14="http://schemas.microsoft.com/office/powerpoint/2010/main" val="10134143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0-10-22 01:56 PM"/>
  <p:tag name="MTBTACCENT" val="Accent2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0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8.xml><?xml version="1.0" encoding="utf-8"?>
<p:tagLst xmlns:a="http://schemas.openxmlformats.org/drawingml/2006/main" xmlns:r="http://schemas.openxmlformats.org/officeDocument/2006/relationships" xmlns:p="http://schemas.openxmlformats.org/presentationml/2006/main">
  <p:tag name="SHAPENAME" val="Subtitle"/>
</p:tagLst>
</file>

<file path=ppt/tags/tag109.xml><?xml version="1.0" encoding="utf-8"?>
<p:tagLst xmlns:a="http://schemas.openxmlformats.org/drawingml/2006/main" xmlns:r="http://schemas.openxmlformats.org/officeDocument/2006/relationships" xmlns:p="http://schemas.openxmlformats.org/presentationml/2006/main">
  <p:tag name="SHAPENAME" val="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NUM" val="14"/>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12"/>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ACET"/>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NAME" val="ACET"/>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ANGLE" val="5"/>
</p:tagLst>
</file>

<file path=ppt/tags/tag91.xml><?xml version="1.0" encoding="utf-8"?>
<p:tagLst xmlns:a="http://schemas.openxmlformats.org/drawingml/2006/main" xmlns:r="http://schemas.openxmlformats.org/officeDocument/2006/relationships" xmlns:p="http://schemas.openxmlformats.org/presentationml/2006/main">
  <p:tag name="ANGLE" val="4"/>
</p:tagLst>
</file>

<file path=ppt/tags/tag92.xml><?xml version="1.0" encoding="utf-8"?>
<p:tagLst xmlns:a="http://schemas.openxmlformats.org/drawingml/2006/main" xmlns:r="http://schemas.openxmlformats.org/officeDocument/2006/relationships" xmlns:p="http://schemas.openxmlformats.org/presentationml/2006/main">
  <p:tag name="ANGLE" val="4"/>
</p:tagLst>
</file>

<file path=ppt/tags/tag93.xml><?xml version="1.0" encoding="utf-8"?>
<p:tagLst xmlns:a="http://schemas.openxmlformats.org/drawingml/2006/main" xmlns:r="http://schemas.openxmlformats.org/officeDocument/2006/relationships" xmlns:p="http://schemas.openxmlformats.org/presentationml/2006/main">
  <p:tag name="ANGLE" val="3"/>
</p:tagLst>
</file>

<file path=ppt/tags/tag94.xml><?xml version="1.0" encoding="utf-8"?>
<p:tagLst xmlns:a="http://schemas.openxmlformats.org/drawingml/2006/main" xmlns:r="http://schemas.openxmlformats.org/officeDocument/2006/relationships" xmlns:p="http://schemas.openxmlformats.org/presentationml/2006/main">
  <p:tag name="ANGLE" val="3"/>
</p:tagLst>
</file>

<file path=ppt/tags/tag95.xml><?xml version="1.0" encoding="utf-8"?>
<p:tagLst xmlns:a="http://schemas.openxmlformats.org/drawingml/2006/main" xmlns:r="http://schemas.openxmlformats.org/officeDocument/2006/relationships" xmlns:p="http://schemas.openxmlformats.org/presentationml/2006/main">
  <p:tag name="ANGLE" val="2"/>
</p:tagLst>
</file>

<file path=ppt/tags/tag96.xml><?xml version="1.0" encoding="utf-8"?>
<p:tagLst xmlns:a="http://schemas.openxmlformats.org/drawingml/2006/main" xmlns:r="http://schemas.openxmlformats.org/officeDocument/2006/relationships" xmlns:p="http://schemas.openxmlformats.org/presentationml/2006/main">
  <p:tag name="ANGLE" val="2"/>
</p:tagLst>
</file>

<file path=ppt/tags/tag97.xml><?xml version="1.0" encoding="utf-8"?>
<p:tagLst xmlns:a="http://schemas.openxmlformats.org/drawingml/2006/main" xmlns:r="http://schemas.openxmlformats.org/officeDocument/2006/relationships" xmlns:p="http://schemas.openxmlformats.org/presentationml/2006/main">
  <p:tag name="ANGLE" val="1"/>
</p:tagLst>
</file>

<file path=ppt/tags/tag98.xml><?xml version="1.0" encoding="utf-8"?>
<p:tagLst xmlns:a="http://schemas.openxmlformats.org/drawingml/2006/main" xmlns:r="http://schemas.openxmlformats.org/officeDocument/2006/relationships" xmlns:p="http://schemas.openxmlformats.org/presentationml/2006/main">
  <p:tag name="ANGLE"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2.xml><?xml version="1.0" encoding="utf-8"?>
<a:theme xmlns:a="http://schemas.openxmlformats.org/drawingml/2006/main" name="2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numCol="1" rtlCol="0" anchor="ctr" anchorCtr="0">
        <a:normAutofit fontScale="32500" lnSpcReduction="20000"/>
      </a:bodyPr>
      <a:lstStyle>
        <a:defPPr marL="72000" algn="l">
          <a:defRPr sz="3700" u="sng" dirty="0" smtClean="0">
            <a:effectLst/>
            <a:latin typeface="Calibri" panose="020F050202020403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3.xml><?xml version="1.0" encoding="utf-8"?>
<a:theme xmlns:a="http://schemas.openxmlformats.org/drawingml/2006/main" name="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108000" rIns="72000" bIns="108000" rtlCol="0" anchor="ctr" anchorCtr="0">
        <a:normAutofit/>
      </a:bodyPr>
      <a:lstStyle>
        <a:defPPr>
          <a:defRPr sz="1400" dirty="0" smtClean="0"/>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4.xml><?xml version="1.0" encoding="utf-8"?>
<a:theme xmlns:a="http://schemas.openxmlformats.org/drawingml/2006/main" name="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5.xml><?xml version="1.0" encoding="utf-8"?>
<a:theme xmlns:a="http://schemas.openxmlformats.org/drawingml/2006/main" name="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108000" rIns="72000" bIns="108000" rtlCol="0" anchor="ctr" anchorCtr="0">
        <a:normAutofit/>
      </a:bodyPr>
      <a:lstStyle>
        <a:defPPr>
          <a:defRPr sz="1400" dirty="0" smtClean="0"/>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6.xml><?xml version="1.0" encoding="utf-8"?>
<a:theme xmlns:a="http://schemas.openxmlformats.org/drawingml/2006/main" name="2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7.xml><?xml version="1.0" encoding="utf-8"?>
<a:theme xmlns:a="http://schemas.openxmlformats.org/drawingml/2006/main" name="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8.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7d13f71-f065-4f09-8787-38d5d93a2db4">
      <UserInfo>
        <DisplayName>HOCQUE, Matthieu</DisplayName>
        <AccountId>119</AccountId>
        <AccountType/>
      </UserInfo>
      <UserInfo>
        <DisplayName>Bérenice CARREGA</DisplayName>
        <AccountId>165</AccountId>
        <AccountType/>
      </UserInfo>
      <UserInfo>
        <DisplayName>Nolwenn FRANCOIS</DisplayName>
        <AccountId>69</AccountId>
        <AccountType/>
      </UserInfo>
      <UserInfo>
        <DisplayName>Jean-Christophe TURBATTE</DisplayName>
        <AccountId>67</AccountId>
        <AccountType/>
      </UserInfo>
      <UserInfo>
        <DisplayName>Anne LORIN</DisplayName>
        <AccountId>18</AccountId>
        <AccountType/>
      </UserInfo>
      <UserInfo>
        <DisplayName>Anne BENAYOUNE</DisplayName>
        <AccountId>68</AccountId>
        <AccountType/>
      </UserInfo>
      <UserInfo>
        <DisplayName>Maylis PERNIN</DisplayName>
        <AccountId>833</AccountId>
        <AccountType/>
      </UserInfo>
    </SharedWithUsers>
    <MediaLengthInSeconds xmlns="51bc01aa-08ab-4208-b541-d92dfbe33f64" xsi:nil="true"/>
    <Commentaires xmlns="51bc01aa-08ab-4208-b541-d92dfbe33f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229D95DB84C341BE68AD8B5058EEDE" ma:contentTypeVersion="14" ma:contentTypeDescription="Crée un document." ma:contentTypeScope="" ma:versionID="c58c92663b9eab95d6e5af4d3afc3f50">
  <xsd:schema xmlns:xsd="http://www.w3.org/2001/XMLSchema" xmlns:xs="http://www.w3.org/2001/XMLSchema" xmlns:p="http://schemas.microsoft.com/office/2006/metadata/properties" xmlns:ns2="51bc01aa-08ab-4208-b541-d92dfbe33f64" xmlns:ns3="17d13f71-f065-4f09-8787-38d5d93a2db4" targetNamespace="http://schemas.microsoft.com/office/2006/metadata/properties" ma:root="true" ma:fieldsID="12d7e7339398cea53800d445a755195b" ns2:_="" ns3:_="">
    <xsd:import namespace="51bc01aa-08ab-4208-b541-d92dfbe33f64"/>
    <xsd:import namespace="17d13f71-f065-4f09-8787-38d5d93a2d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mmentaire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c01aa-08ab-4208-b541-d92dfbe33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aires" ma:index="12" nillable="true" ma:displayName="Description du document" ma:format="Dropdown" ma:internalName="Commentaires">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d13f71-f065-4f09-8787-38d5d93a2db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DF11AB-4CA3-46CC-9670-CC5CEC8102BC}">
  <ds:schemaRefs>
    <ds:schemaRef ds:uri="http://schemas.microsoft.com/sharepoint/v3/contenttype/forms"/>
  </ds:schemaRefs>
</ds:datastoreItem>
</file>

<file path=customXml/itemProps2.xml><?xml version="1.0" encoding="utf-8"?>
<ds:datastoreItem xmlns:ds="http://schemas.openxmlformats.org/officeDocument/2006/customXml" ds:itemID="{6B3DCD35-9F6B-48D5-B619-0792C871AD0D}">
  <ds:schemaRefs>
    <ds:schemaRef ds:uri="17d13f71-f065-4f09-8787-38d5d93a2db4"/>
    <ds:schemaRef ds:uri="51bc01aa-08ab-4208-b541-d92dfbe33f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E79AAC-6BC3-49EF-B68A-AC6E034D3D65}">
  <ds:schemaRefs>
    <ds:schemaRef ds:uri="17d13f71-f065-4f09-8787-38d5d93a2db4"/>
    <ds:schemaRef ds:uri="51bc01aa-08ab-4208-b541-d92dfbe33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 ANS - client version</Template>
  <Application>Microsoft Office PowerPoint</Application>
  <PresentationFormat>Widescreen</PresentationFormat>
  <Slides>35</Slides>
  <Notes>25</Notes>
  <HiddenSlides>0</HiddenSlide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ANS_THEME STANDARD_V1.0</vt:lpstr>
      <vt:lpstr>2_ANS_THEME STANDARD_V1.0</vt:lpstr>
      <vt:lpstr>ANS_THEME STANDARD_V1.0</vt:lpstr>
      <vt:lpstr>White_FR_PA7711_16x9_OF_v1</vt:lpstr>
      <vt:lpstr>ANS_THEME STANDARD_V1.0</vt:lpstr>
      <vt:lpstr>2_White_FR_PA7711_16x9_OF_v1</vt:lpstr>
      <vt:lpstr>White_FR_PA7711_16x9_OF_v1</vt:lpstr>
      <vt:lpstr>Ségur du numérique en santé</vt:lpstr>
      <vt:lpstr>Présentation du document</vt:lpstr>
      <vt:lpstr>Sommaire</vt:lpstr>
      <vt:lpstr>Présentation du Ségur du numérique en santé</vt:lpstr>
      <vt:lpstr>Sur quels textes réglementaires s’appuyer ?</vt:lpstr>
      <vt:lpstr>Rappel sur les indicateurs du programme SUN-ES </vt:lpstr>
      <vt:lpstr>Sommaire</vt:lpstr>
      <vt:lpstr>Les fonctionnalités de Mon espace santé</vt:lpstr>
      <vt:lpstr>Le Dossier Médical Partagé,  la Messagerie Sécurisée, quel intérêt ?</vt:lpstr>
      <vt:lpstr>Focus sur la Messagerie Sécurisée de Santé</vt:lpstr>
      <vt:lpstr>Focus sur la messagerie sécurisée de santé</vt:lpstr>
      <vt:lpstr>Mon espace santé : pour qui ?</vt:lpstr>
      <vt:lpstr>Focus sur la Messagerie Sécurisée de Santé</vt:lpstr>
      <vt:lpstr>Focus sur le DMP</vt:lpstr>
      <vt:lpstr>Focus sur le DMP</vt:lpstr>
      <vt:lpstr>Sommaire</vt:lpstr>
      <vt:lpstr>Exemples de cas d’usage des établissements pilotes </vt:lpstr>
      <vt:lpstr>Parcours d’usage – Hospitalisation : urgence de la main</vt:lpstr>
      <vt:lpstr>Parcours d’usage – Grossesse</vt:lpstr>
      <vt:lpstr>Parcours d’usage – Échanges médecin / patient</vt:lpstr>
      <vt:lpstr>Sommaire</vt:lpstr>
      <vt:lpstr>Pour les DSI : les prérequis techniques</vt:lpstr>
      <vt:lpstr>Pour les équipes projet : les étapes importantes</vt:lpstr>
      <vt:lpstr>Sommaire</vt:lpstr>
      <vt:lpstr> Comment obtenir l’adresse de messagerie de santé de l’usager ?</vt:lpstr>
      <vt:lpstr>Questions fréquentes sur Mon espace santé</vt:lpstr>
      <vt:lpstr>Questions fréquentes sur Mon espace santé</vt:lpstr>
      <vt:lpstr>Annexes</vt:lpstr>
      <vt:lpstr>Annexe Déploiement du DMP au sein des établissements de santé Accompagnement organisationnel : bonnes pratiques des ES</vt:lpstr>
      <vt:lpstr>Annexe Déploiement du DMP au sein des établissements de santé Accompagnement organisationnel : bonnes pratiques des ES</vt:lpstr>
      <vt:lpstr>Annexe Déploiement du DMP au sein des établissements de santé Accompagnement organisationnel : bonnes pratiques des ES</vt:lpstr>
      <vt:lpstr>Annexe  Déploiement du DMP au sein des établissements de santé REX : Déploiement de la consultation des DMP</vt:lpstr>
      <vt:lpstr>Focus sur la messagerie de santé : Récupération de l’INS par la synthèse du profil médical</vt:lpstr>
      <vt:lpstr>Focus sur la messagerie de santé : Mettre fin aux échanges avec un usager</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(Arial 44 pt, bold bottom-aligned)</dc:title>
  <dc:subject/>
  <dc:creator>ANS</dc:creator>
  <cp:keywords/>
  <dc:description/>
  <cp:revision>1</cp:revision>
  <cp:lastPrinted>2018-10-30T20:37:12Z</cp:lastPrinted>
  <dcterms:created xsi:type="dcterms:W3CDTF">2020-10-23T15:06:33Z</dcterms:created>
  <dcterms:modified xsi:type="dcterms:W3CDTF">2022-05-10T14:20:11Z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2020-10-22 01:56 PM</vt:lpwstr>
  </property>
  <property fmtid="{D5CDD505-2E9C-101B-9397-08002B2CF9AE}" pid="8" name="TemplateCreated">
    <vt:lpwstr>2019-02-27 01:18 PM</vt:lpwstr>
  </property>
  <property fmtid="{D5CDD505-2E9C-101B-9397-08002B2CF9AE}" pid="9" name="ContentTypeId">
    <vt:lpwstr>0x01010027229D95DB84C341BE68AD8B5058EEDE</vt:lpwstr>
  </property>
  <property fmtid="{D5CDD505-2E9C-101B-9397-08002B2CF9AE}" pid="10" name="TaxKeyword">
    <vt:lpwstr/>
  </property>
  <property fmtid="{D5CDD505-2E9C-101B-9397-08002B2CF9AE}" pid="11" name="WSDocumentType">
    <vt:lpwstr/>
  </property>
  <property fmtid="{D5CDD505-2E9C-101B-9397-08002B2CF9AE}" pid="12" name="MSIP_Label_aa56c84a-c06d-4947-abf3-939e8bbae422_Enabled">
    <vt:lpwstr>True</vt:lpwstr>
  </property>
  <property fmtid="{D5CDD505-2E9C-101B-9397-08002B2CF9AE}" pid="13" name="MSIP_Label_aa56c84a-c06d-4947-abf3-939e8bbae422_SiteId">
    <vt:lpwstr>5de96c96-c87c-4dce-aad9-f5c557b52ac1</vt:lpwstr>
  </property>
  <property fmtid="{D5CDD505-2E9C-101B-9397-08002B2CF9AE}" pid="14" name="MSIP_Label_aa56c84a-c06d-4947-abf3-939e8bbae422_Owner">
    <vt:lpwstr>berenice.carrega@wavestone.com</vt:lpwstr>
  </property>
  <property fmtid="{D5CDD505-2E9C-101B-9397-08002B2CF9AE}" pid="15" name="MSIP_Label_aa56c84a-c06d-4947-abf3-939e8bbae422_SetDate">
    <vt:lpwstr>2021-11-29T15:27:41.3003155Z</vt:lpwstr>
  </property>
  <property fmtid="{D5CDD505-2E9C-101B-9397-08002B2CF9AE}" pid="16" name="MSIP_Label_aa56c84a-c06d-4947-abf3-939e8bbae422_Name">
    <vt:lpwstr>Public</vt:lpwstr>
  </property>
  <property fmtid="{D5CDD505-2E9C-101B-9397-08002B2CF9AE}" pid="17" name="MSIP_Label_aa56c84a-c06d-4947-abf3-939e8bbae422_Application">
    <vt:lpwstr>Microsoft Azure Information Protection</vt:lpwstr>
  </property>
  <property fmtid="{D5CDD505-2E9C-101B-9397-08002B2CF9AE}" pid="18" name="MSIP_Label_aa56c84a-c06d-4947-abf3-939e8bbae422_ActionId">
    <vt:lpwstr>8920a1b5-8b04-43eb-9691-f94a79d3bdff</vt:lpwstr>
  </property>
  <property fmtid="{D5CDD505-2E9C-101B-9397-08002B2CF9AE}" pid="19" name="MSIP_Label_aa56c84a-c06d-4947-abf3-939e8bbae422_Extended_MSFT_Method">
    <vt:lpwstr>Manual</vt:lpwstr>
  </property>
  <property fmtid="{D5CDD505-2E9C-101B-9397-08002B2CF9AE}" pid="20" name="Sensitivity">
    <vt:lpwstr>Public</vt:lpwstr>
  </property>
  <property fmtid="{D5CDD505-2E9C-101B-9397-08002B2CF9AE}" pid="21" name="Order">
    <vt:r8>364200</vt:r8>
  </property>
  <property fmtid="{D5CDD505-2E9C-101B-9397-08002B2CF9AE}" pid="22" name="xd_Signature">
    <vt:bool>false</vt:bool>
  </property>
  <property fmtid="{D5CDD505-2E9C-101B-9397-08002B2CF9AE}" pid="23" name="xd_ProgID">
    <vt:lpwstr/>
  </property>
  <property fmtid="{D5CDD505-2E9C-101B-9397-08002B2CF9AE}" pid="24" name="ComplianceAssetId">
    <vt:lpwstr/>
  </property>
  <property fmtid="{D5CDD505-2E9C-101B-9397-08002B2CF9AE}" pid="25" name="TemplateUrl">
    <vt:lpwstr/>
  </property>
  <property fmtid="{D5CDD505-2E9C-101B-9397-08002B2CF9AE}" pid="26" name="_ExtendedDescription">
    <vt:lpwstr/>
  </property>
  <property fmtid="{D5CDD505-2E9C-101B-9397-08002B2CF9AE}" pid="27" name="TriggerFlowInfo">
    <vt:lpwstr/>
  </property>
</Properties>
</file>