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11"/>
  </p:notesMasterIdLst>
  <p:sldIdLst>
    <p:sldId id="256" r:id="rId2"/>
    <p:sldId id="259" r:id="rId3"/>
    <p:sldId id="260" r:id="rId4"/>
    <p:sldId id="261" r:id="rId5"/>
    <p:sldId id="266" r:id="rId6"/>
    <p:sldId id="262" r:id="rId7"/>
    <p:sldId id="264" r:id="rId8"/>
    <p:sldId id="265" r:id="rId9"/>
    <p:sldId id="263" r:id="rId10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BILLE JOHANNA (CPAM BOUCHES-DU-RHONE)" initials="J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364" y="-10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D6C3D-8B05-4EE2-B8C0-FC4A2DFF1AEA}" type="datetimeFigureOut">
              <a:rPr lang="fr-FR" smtClean="0"/>
              <a:t>24/12/2021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0F143-3FDB-4CB3-ADDC-3A38667FB2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97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1683-6D71-428B-BC59-7BE4606DC4EF}" type="datetime1">
              <a:rPr lang="fr-FR" smtClean="0"/>
              <a:t>24/12/2021</a:t>
            </a:fld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E44-2EEC-438C-8EC3-838137A2D7F8}" type="datetime1">
              <a:rPr lang="fr-FR" smtClean="0"/>
              <a:t>24/12/2021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5463-54E4-4434-9E39-C4CDB305D0DE}" type="datetime1">
              <a:rPr lang="fr-FR" smtClean="0"/>
              <a:t>24/12/2021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E596A-A926-46BA-AD0A-0B594BFA9D4C}" type="datetime1">
              <a:rPr lang="fr-FR" smtClean="0"/>
              <a:t>24/12/2021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5B657-A476-4B62-973B-650E3DDC4216}" type="datetime1">
              <a:rPr lang="fr-FR" smtClean="0"/>
              <a:t>24/12/2021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DACB-9BFD-421B-90F0-81C513FB3CA8}" type="datetime1">
              <a:rPr lang="fr-FR" smtClean="0"/>
              <a:t>24/12/2021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B75-5C1E-45A0-AE4F-A7DC89B79B8D}" type="datetime1">
              <a:rPr lang="fr-FR" smtClean="0"/>
              <a:t>24/12/2021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CB78-F08D-47CB-AAEA-DB2A7E81D255}" type="datetime1">
              <a:rPr lang="fr-FR" smtClean="0"/>
              <a:t>24/12/2021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DA663-419D-4412-AC31-A3CDD0B00AA5}" type="datetime1">
              <a:rPr lang="fr-FR" smtClean="0"/>
              <a:t>24/12/2021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8986D-1A24-4C18-ADDB-2C2656A56597}" type="datetime1">
              <a:rPr lang="fr-FR" smtClean="0"/>
              <a:t>24/12/2021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23A71-3DAB-41A1-A869-8EDC69834319}" type="datetime1">
              <a:rPr lang="fr-FR" smtClean="0"/>
              <a:t>24/12/2021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CAE794D-CD6B-4EA5-AB61-61589B098563}" type="datetime1">
              <a:rPr lang="fr-FR" smtClean="0"/>
              <a:t>24/12/2021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A44942-DDA9-4263-A906-28E4F4CE0611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700808"/>
            <a:ext cx="7175351" cy="2297223"/>
          </a:xfrm>
        </p:spPr>
        <p:txBody>
          <a:bodyPr/>
          <a:lstStyle/>
          <a:p>
            <a:pPr marL="182880" indent="0">
              <a:buNone/>
            </a:pPr>
            <a:r>
              <a:rPr lang="fr-FR" sz="3600" b="1" u="sng" dirty="0" smtClean="0"/>
              <a:t>Nouveau Contrat d’Amélioration de la Qualité et de l’Efficience des Soins 2022</a:t>
            </a:r>
            <a:endParaRPr lang="fr-FR" sz="3600" b="1" u="sng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03005" y="4365104"/>
            <a:ext cx="5637010" cy="1224136"/>
          </a:xfrm>
        </p:spPr>
        <p:txBody>
          <a:bodyPr>
            <a:noAutofit/>
          </a:bodyPr>
          <a:lstStyle/>
          <a:p>
            <a:r>
              <a:rPr lang="fr-FR" sz="1800" b="1" dirty="0" smtClean="0">
                <a:solidFill>
                  <a:srgbClr val="92D050"/>
                </a:solidFill>
              </a:rPr>
              <a:t>Instruction DSS/MCGR/2021/170 du 27/07/2021</a:t>
            </a:r>
          </a:p>
          <a:p>
            <a:endParaRPr lang="fr-FR" sz="1800" b="1" dirty="0">
              <a:solidFill>
                <a:srgbClr val="92D050"/>
              </a:solidFill>
            </a:endParaRPr>
          </a:p>
          <a:p>
            <a:r>
              <a:rPr lang="fr-FR" sz="1800" b="1" dirty="0" smtClean="0">
                <a:solidFill>
                  <a:srgbClr val="92D050"/>
                </a:solidFill>
              </a:rPr>
              <a:t>Instance Régionale de l’amélioration de la pertinence des soins (IRAPS)</a:t>
            </a:r>
          </a:p>
          <a:p>
            <a:endParaRPr lang="fr-FR" sz="1800" b="1" dirty="0" smtClean="0">
              <a:solidFill>
                <a:srgbClr val="92D050"/>
              </a:solidFill>
            </a:endParaRPr>
          </a:p>
          <a:p>
            <a:r>
              <a:rPr lang="fr-FR" sz="1800" b="1" dirty="0" smtClean="0">
                <a:solidFill>
                  <a:srgbClr val="92D050"/>
                </a:solidFill>
              </a:rPr>
              <a:t>14 octobre 2021</a:t>
            </a:r>
            <a:endParaRPr lang="fr-FR" sz="1800" b="1" dirty="0">
              <a:solidFill>
                <a:srgbClr val="92D05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2" y="44624"/>
            <a:ext cx="1012135" cy="70576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4624"/>
            <a:ext cx="1331243" cy="519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4" descr="Accueil - OMEDITPACACORSE"/>
          <p:cNvSpPr>
            <a:spLocks noChangeAspect="1" noChangeArrowheads="1"/>
          </p:cNvSpPr>
          <p:nvPr/>
        </p:nvSpPr>
        <p:spPr bwMode="auto">
          <a:xfrm>
            <a:off x="155575" y="-639763"/>
            <a:ext cx="3419475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Accueil - OMEDITPACACORSE"/>
          <p:cNvSpPr>
            <a:spLocks noChangeAspect="1" noChangeArrowheads="1"/>
          </p:cNvSpPr>
          <p:nvPr/>
        </p:nvSpPr>
        <p:spPr bwMode="auto">
          <a:xfrm>
            <a:off x="307975" y="-487363"/>
            <a:ext cx="3419475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5034"/>
            <a:ext cx="2279184" cy="81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63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Autofit/>
          </a:bodyPr>
          <a:lstStyle/>
          <a:p>
            <a:r>
              <a:rPr lang="fr-FR" sz="3600" b="1" dirty="0"/>
              <a:t>Nouveau CAQES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496944" cy="5145435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>
                <a:solidFill>
                  <a:srgbClr val="92D050"/>
                </a:solidFill>
              </a:rPr>
              <a:t>Nouveau CAQES </a:t>
            </a:r>
            <a:r>
              <a:rPr lang="fr-FR" dirty="0">
                <a:solidFill>
                  <a:srgbClr val="92D050"/>
                </a:solidFill>
              </a:rPr>
              <a:t>: début prévu le 01/04/2022</a:t>
            </a:r>
          </a:p>
          <a:p>
            <a:r>
              <a:rPr lang="fr-FR" b="1" dirty="0" smtClean="0">
                <a:solidFill>
                  <a:srgbClr val="92D050"/>
                </a:solidFill>
              </a:rPr>
              <a:t>Fin </a:t>
            </a:r>
            <a:r>
              <a:rPr lang="fr-FR" b="1" dirty="0">
                <a:solidFill>
                  <a:srgbClr val="92D050"/>
                </a:solidFill>
              </a:rPr>
              <a:t>CAQES actuel </a:t>
            </a:r>
            <a:r>
              <a:rPr lang="fr-FR" dirty="0">
                <a:solidFill>
                  <a:srgbClr val="92D050"/>
                </a:solidFill>
              </a:rPr>
              <a:t>: le 31/12/2021</a:t>
            </a:r>
          </a:p>
          <a:p>
            <a:endParaRPr lang="fr-FR" b="1" dirty="0" smtClean="0">
              <a:solidFill>
                <a:srgbClr val="92D050"/>
              </a:solidFill>
            </a:endParaRPr>
          </a:p>
          <a:p>
            <a:r>
              <a:rPr lang="fr-FR" b="1" dirty="0" smtClean="0">
                <a:solidFill>
                  <a:srgbClr val="92D050"/>
                </a:solidFill>
              </a:rPr>
              <a:t>3 volets</a:t>
            </a:r>
          </a:p>
          <a:p>
            <a:pPr marL="457200" lvl="1" indent="0">
              <a:buNone/>
            </a:pPr>
            <a:r>
              <a:rPr lang="fr-FR" sz="2400" dirty="0" smtClean="0">
                <a:solidFill>
                  <a:srgbClr val="92D050"/>
                </a:solidFill>
              </a:rPr>
              <a:t>- Produits de santé</a:t>
            </a:r>
          </a:p>
          <a:p>
            <a:pPr marL="457200" lvl="1" indent="0">
              <a:buNone/>
            </a:pPr>
            <a:r>
              <a:rPr lang="fr-FR" sz="2400" dirty="0" smtClean="0">
                <a:solidFill>
                  <a:srgbClr val="92D050"/>
                </a:solidFill>
              </a:rPr>
              <a:t>- Organisation des soins (transports)</a:t>
            </a:r>
          </a:p>
          <a:p>
            <a:pPr marL="457200" lvl="1" indent="0">
              <a:buNone/>
            </a:pPr>
            <a:r>
              <a:rPr lang="fr-FR" sz="2400" dirty="0" smtClean="0">
                <a:solidFill>
                  <a:srgbClr val="92D050"/>
                </a:solidFill>
              </a:rPr>
              <a:t>- Promotion de la pertinence des actes, prescriptions et prestations</a:t>
            </a:r>
          </a:p>
          <a:p>
            <a:pPr lvl="1"/>
            <a:endParaRPr lang="fr-FR" sz="2400" dirty="0">
              <a:solidFill>
                <a:srgbClr val="92D050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92D050"/>
                </a:solidFill>
              </a:rPr>
              <a:t>14 </a:t>
            </a:r>
            <a:r>
              <a:rPr lang="fr-FR" sz="2400" b="1" dirty="0">
                <a:solidFill>
                  <a:srgbClr val="92D050"/>
                </a:solidFill>
              </a:rPr>
              <a:t>indicateurs </a:t>
            </a:r>
            <a:r>
              <a:rPr lang="fr-FR" sz="2400" b="1" dirty="0" smtClean="0">
                <a:solidFill>
                  <a:srgbClr val="92D050"/>
                </a:solidFill>
              </a:rPr>
              <a:t>max </a:t>
            </a:r>
            <a:r>
              <a:rPr lang="fr-FR" sz="2400" dirty="0" smtClean="0">
                <a:solidFill>
                  <a:srgbClr val="92D050"/>
                </a:solidFill>
              </a:rPr>
              <a:t>: </a:t>
            </a:r>
            <a:r>
              <a:rPr lang="fr-FR" sz="2400" dirty="0" smtClean="0">
                <a:solidFill>
                  <a:srgbClr val="92D050"/>
                </a:solidFill>
              </a:rPr>
              <a:t>7 </a:t>
            </a:r>
            <a:r>
              <a:rPr lang="fr-FR" sz="2400" dirty="0">
                <a:solidFill>
                  <a:srgbClr val="92D050"/>
                </a:solidFill>
              </a:rPr>
              <a:t>nationaux + 7 </a:t>
            </a:r>
            <a:r>
              <a:rPr lang="fr-FR" sz="2400" dirty="0" smtClean="0">
                <a:solidFill>
                  <a:srgbClr val="92D050"/>
                </a:solidFill>
              </a:rPr>
              <a:t>régionaux (max)</a:t>
            </a:r>
          </a:p>
          <a:p>
            <a:pPr marL="0" lvl="1" indent="0">
              <a:buNone/>
            </a:pPr>
            <a:endParaRPr lang="fr-FR" sz="2400" dirty="0" smtClean="0">
              <a:solidFill>
                <a:srgbClr val="92D050"/>
              </a:solidFill>
            </a:endParaRPr>
          </a:p>
          <a:p>
            <a:pPr marL="342900" lvl="2" indent="-342900"/>
            <a:r>
              <a:rPr lang="fr-FR" sz="2400" dirty="0">
                <a:solidFill>
                  <a:srgbClr val="92D050"/>
                </a:solidFill>
              </a:rPr>
              <a:t>Contractualisation </a:t>
            </a:r>
            <a:r>
              <a:rPr lang="fr-FR" sz="2400" b="1" dirty="0" smtClean="0">
                <a:solidFill>
                  <a:srgbClr val="92D050"/>
                </a:solidFill>
              </a:rPr>
              <a:t>uniquement avec </a:t>
            </a:r>
            <a:r>
              <a:rPr lang="fr-FR" sz="2400" b="1" dirty="0">
                <a:solidFill>
                  <a:srgbClr val="92D050"/>
                </a:solidFill>
              </a:rPr>
              <a:t>les ES ciblés </a:t>
            </a:r>
            <a:r>
              <a:rPr lang="fr-FR" sz="2400" dirty="0">
                <a:solidFill>
                  <a:srgbClr val="92D050"/>
                </a:solidFill>
              </a:rPr>
              <a:t>(pré-ciblage </a:t>
            </a:r>
            <a:r>
              <a:rPr lang="fr-FR" sz="2400" dirty="0" smtClean="0">
                <a:solidFill>
                  <a:srgbClr val="92D050"/>
                </a:solidFill>
              </a:rPr>
              <a:t>national en fonction du niveau de prescription, de l’impact financier + ciblage régional complémentaire)</a:t>
            </a:r>
            <a:endParaRPr lang="fr-FR" sz="2400" dirty="0">
              <a:solidFill>
                <a:srgbClr val="92D05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57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fr-FR" sz="3600" b="1" dirty="0"/>
              <a:t>Nouveau CAQES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001419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rgbClr val="92D050"/>
                </a:solidFill>
              </a:rPr>
              <a:t>Levier incitatif : </a:t>
            </a:r>
            <a:r>
              <a:rPr lang="fr-FR" b="1" dirty="0" smtClean="0">
                <a:solidFill>
                  <a:srgbClr val="92D050"/>
                </a:solidFill>
              </a:rPr>
              <a:t>Intéressement</a:t>
            </a:r>
            <a:r>
              <a:rPr lang="fr-FR" dirty="0" smtClean="0">
                <a:solidFill>
                  <a:srgbClr val="92D050"/>
                </a:solidFill>
              </a:rPr>
              <a:t>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92D050"/>
                </a:solidFill>
              </a:rPr>
              <a:t>	- Indicateurs nationaux: récupération de 20 à 	30% des économies générées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92D050"/>
                </a:solidFill>
              </a:rPr>
              <a:t>	- Indicateurs régionaux : 12,5M€ à la main de 	toutes les</a:t>
            </a:r>
            <a:r>
              <a:rPr lang="fr-FR" dirty="0">
                <a:solidFill>
                  <a:srgbClr val="92D050"/>
                </a:solidFill>
              </a:rPr>
              <a:t> </a:t>
            </a:r>
            <a:r>
              <a:rPr lang="fr-FR" dirty="0" smtClean="0">
                <a:solidFill>
                  <a:srgbClr val="92D050"/>
                </a:solidFill>
              </a:rPr>
              <a:t>ARS (pas nécessairement assis sur des 	économies 	générées)</a:t>
            </a:r>
          </a:p>
          <a:p>
            <a:pPr marL="0" indent="0">
              <a:buNone/>
            </a:pPr>
            <a:endParaRPr lang="fr-FR" dirty="0" smtClean="0">
              <a:solidFill>
                <a:srgbClr val="92D050"/>
              </a:solidFill>
            </a:endParaRPr>
          </a:p>
          <a:p>
            <a:r>
              <a:rPr lang="fr-FR" dirty="0" smtClean="0">
                <a:solidFill>
                  <a:srgbClr val="92D050"/>
                </a:solidFill>
              </a:rPr>
              <a:t>Levier </a:t>
            </a:r>
            <a:r>
              <a:rPr lang="fr-FR" dirty="0">
                <a:solidFill>
                  <a:srgbClr val="92D050"/>
                </a:solidFill>
              </a:rPr>
              <a:t>de mise sous surveillance </a:t>
            </a:r>
            <a:r>
              <a:rPr lang="fr-FR" dirty="0" smtClean="0">
                <a:solidFill>
                  <a:srgbClr val="92D050"/>
                </a:solidFill>
              </a:rPr>
              <a:t>pour un ou plusieurs indicateurs du volet « pertinence des actes » possible pour maitriser le sur-recours : dispositif à la main des ARS et se basant sur </a:t>
            </a:r>
            <a:r>
              <a:rPr lang="fr-FR" dirty="0">
                <a:solidFill>
                  <a:srgbClr val="92D050"/>
                </a:solidFill>
              </a:rPr>
              <a:t>une liste </a:t>
            </a:r>
            <a:r>
              <a:rPr lang="fr-FR" dirty="0" smtClean="0">
                <a:solidFill>
                  <a:srgbClr val="92D050"/>
                </a:solidFill>
              </a:rPr>
              <a:t>d’actes</a:t>
            </a:r>
            <a:r>
              <a:rPr lang="fr-FR" dirty="0">
                <a:solidFill>
                  <a:srgbClr val="92D050"/>
                </a:solidFill>
              </a:rPr>
              <a:t>, </a:t>
            </a:r>
            <a:r>
              <a:rPr lang="fr-FR" dirty="0" smtClean="0">
                <a:solidFill>
                  <a:srgbClr val="92D050"/>
                </a:solidFill>
              </a:rPr>
              <a:t>de prestations </a:t>
            </a:r>
            <a:r>
              <a:rPr lang="fr-FR" dirty="0">
                <a:solidFill>
                  <a:srgbClr val="92D050"/>
                </a:solidFill>
              </a:rPr>
              <a:t>et </a:t>
            </a:r>
            <a:r>
              <a:rPr lang="fr-FR" dirty="0" smtClean="0">
                <a:solidFill>
                  <a:srgbClr val="92D050"/>
                </a:solidFill>
              </a:rPr>
              <a:t>de prescriptions ayant fait l’objet </a:t>
            </a:r>
            <a:r>
              <a:rPr lang="fr-FR" dirty="0">
                <a:solidFill>
                  <a:srgbClr val="92D050"/>
                </a:solidFill>
              </a:rPr>
              <a:t>d’un arrêté ministériel dédié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633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>
            <a:normAutofit/>
          </a:bodyPr>
          <a:lstStyle/>
          <a:p>
            <a:r>
              <a:rPr lang="fr-FR" sz="3600" b="1" dirty="0"/>
              <a:t>Nouveau CAQES :  pré-ciblage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352928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92D050"/>
                </a:solidFill>
              </a:rPr>
              <a:t>P</a:t>
            </a:r>
            <a:r>
              <a:rPr lang="fr-FR" b="1" dirty="0" smtClean="0">
                <a:solidFill>
                  <a:srgbClr val="92D050"/>
                </a:solidFill>
              </a:rPr>
              <a:t>ré-ciblage national </a:t>
            </a:r>
            <a:r>
              <a:rPr lang="fr-FR" dirty="0" smtClean="0">
                <a:solidFill>
                  <a:srgbClr val="92D050"/>
                </a:solidFill>
              </a:rPr>
              <a:t>: </a:t>
            </a:r>
            <a:r>
              <a:rPr lang="fr-FR" dirty="0">
                <a:solidFill>
                  <a:srgbClr val="92D050"/>
                </a:solidFill>
              </a:rPr>
              <a:t>l</a:t>
            </a:r>
            <a:r>
              <a:rPr lang="fr-FR" dirty="0" smtClean="0">
                <a:solidFill>
                  <a:srgbClr val="92D050"/>
                </a:solidFill>
              </a:rPr>
              <a:t>iste des thématiques des indicateurs nationaux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92D050"/>
                </a:solidFill>
              </a:rPr>
              <a:t> </a:t>
            </a:r>
          </a:p>
          <a:p>
            <a:r>
              <a:rPr lang="fr-FR" b="1" dirty="0">
                <a:solidFill>
                  <a:srgbClr val="92D050"/>
                </a:solidFill>
              </a:rPr>
              <a:t>4</a:t>
            </a:r>
            <a:r>
              <a:rPr lang="fr-FR" b="1" dirty="0" smtClean="0">
                <a:solidFill>
                  <a:srgbClr val="92D050"/>
                </a:solidFill>
              </a:rPr>
              <a:t> </a:t>
            </a:r>
            <a:r>
              <a:rPr lang="fr-FR" b="1" dirty="0" smtClean="0">
                <a:solidFill>
                  <a:srgbClr val="92D050"/>
                </a:solidFill>
              </a:rPr>
              <a:t>indicateurs</a:t>
            </a:r>
            <a:r>
              <a:rPr lang="fr-FR" dirty="0" smtClean="0">
                <a:solidFill>
                  <a:srgbClr val="92D050"/>
                </a:solidFill>
              </a:rPr>
              <a:t> pour le volet « produits de santé »  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400" dirty="0" smtClean="0">
                <a:solidFill>
                  <a:srgbClr val="92D050"/>
                </a:solidFill>
              </a:rPr>
              <a:t>Prescription des inhibiteurs de pompes à protons (IPP)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400" dirty="0" smtClean="0">
                <a:solidFill>
                  <a:srgbClr val="92D050"/>
                </a:solidFill>
              </a:rPr>
              <a:t>Prescription </a:t>
            </a:r>
            <a:r>
              <a:rPr lang="fr-FR" sz="2400" dirty="0" smtClean="0">
                <a:solidFill>
                  <a:srgbClr val="92D050"/>
                </a:solidFill>
              </a:rPr>
              <a:t>d’ézétimibe et </a:t>
            </a:r>
            <a:r>
              <a:rPr lang="fr-FR" sz="2400" dirty="0">
                <a:solidFill>
                  <a:srgbClr val="92D050"/>
                </a:solidFill>
              </a:rPr>
              <a:t>associations </a:t>
            </a:r>
            <a:endParaRPr lang="fr-FR" sz="2400" dirty="0" smtClean="0">
              <a:solidFill>
                <a:srgbClr val="92D05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fr-FR" sz="2400" dirty="0" smtClean="0">
                <a:solidFill>
                  <a:srgbClr val="92D050"/>
                </a:solidFill>
              </a:rPr>
              <a:t>Prescriptions de perfusions à domicile  PERFADOM</a:t>
            </a:r>
            <a:endParaRPr lang="fr-FR" sz="2400" dirty="0" smtClean="0">
              <a:solidFill>
                <a:srgbClr val="FF000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fr-FR" sz="2400" dirty="0" smtClean="0">
                <a:solidFill>
                  <a:srgbClr val="92D050"/>
                </a:solidFill>
              </a:rPr>
              <a:t>Prescription de pansements</a:t>
            </a: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CAQES 2022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63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fr-FR" sz="3600" b="1" dirty="0"/>
              <a:t>Nouveau CAQES :  pré-ciblage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 lvl="0"/>
            <a:r>
              <a:rPr lang="fr-FR" b="1" dirty="0">
                <a:solidFill>
                  <a:srgbClr val="92D050"/>
                </a:solidFill>
              </a:rPr>
              <a:t>1 indicateur </a:t>
            </a:r>
            <a:r>
              <a:rPr lang="fr-FR" dirty="0">
                <a:solidFill>
                  <a:srgbClr val="92D050"/>
                </a:solidFill>
              </a:rPr>
              <a:t>pour le volet « organisation des soins, dont transport » </a:t>
            </a:r>
            <a:r>
              <a:rPr lang="fr-FR" dirty="0" smtClean="0">
                <a:solidFill>
                  <a:srgbClr val="92D050"/>
                </a:solidFill>
              </a:rPr>
              <a:t>: </a:t>
            </a:r>
            <a:endParaRPr lang="fr-FR" dirty="0">
              <a:solidFill>
                <a:srgbClr val="92D050"/>
              </a:solidFill>
            </a:endParaRPr>
          </a:p>
          <a:p>
            <a:pPr marL="457200" lvl="1" indent="0">
              <a:buNone/>
            </a:pPr>
            <a:r>
              <a:rPr lang="fr-FR" sz="2400" dirty="0" smtClean="0">
                <a:solidFill>
                  <a:srgbClr val="92D050"/>
                </a:solidFill>
              </a:rPr>
              <a:t>- Recours </a:t>
            </a:r>
            <a:r>
              <a:rPr lang="fr-FR" sz="2400" dirty="0">
                <a:solidFill>
                  <a:srgbClr val="92D050"/>
                </a:solidFill>
              </a:rPr>
              <a:t>aux ambulances par rapport au transport </a:t>
            </a:r>
            <a:r>
              <a:rPr lang="fr-FR" sz="2400" dirty="0" smtClean="0">
                <a:solidFill>
                  <a:srgbClr val="92D050"/>
                </a:solidFill>
              </a:rPr>
              <a:t>assis</a:t>
            </a:r>
            <a:endParaRPr lang="fr-FR" sz="24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fr-FR" dirty="0">
                <a:solidFill>
                  <a:srgbClr val="92D050"/>
                </a:solidFill>
              </a:rPr>
              <a:t> </a:t>
            </a:r>
          </a:p>
          <a:p>
            <a:pPr lvl="0"/>
            <a:r>
              <a:rPr lang="fr-FR" b="1" dirty="0">
                <a:solidFill>
                  <a:srgbClr val="92D050"/>
                </a:solidFill>
              </a:rPr>
              <a:t>2 indicateurs </a:t>
            </a:r>
            <a:r>
              <a:rPr lang="fr-FR" dirty="0">
                <a:solidFill>
                  <a:srgbClr val="92D050"/>
                </a:solidFill>
              </a:rPr>
              <a:t>pour le volet </a:t>
            </a:r>
            <a:r>
              <a:rPr lang="fr-FR" dirty="0" smtClean="0">
                <a:solidFill>
                  <a:srgbClr val="92D050"/>
                </a:solidFill>
              </a:rPr>
              <a:t>« promotion </a:t>
            </a:r>
            <a:r>
              <a:rPr lang="fr-FR" dirty="0">
                <a:solidFill>
                  <a:srgbClr val="92D050"/>
                </a:solidFill>
              </a:rPr>
              <a:t>de la pertinence des actes, prescriptions et </a:t>
            </a:r>
            <a:r>
              <a:rPr lang="fr-FR" dirty="0" smtClean="0">
                <a:solidFill>
                  <a:srgbClr val="92D050"/>
                </a:solidFill>
              </a:rPr>
              <a:t>prestations » :</a:t>
            </a:r>
            <a:endParaRPr lang="fr-FR" dirty="0">
              <a:solidFill>
                <a:srgbClr val="92D050"/>
              </a:solidFill>
            </a:endParaRPr>
          </a:p>
          <a:p>
            <a:pPr marL="457200" lvl="1" indent="0">
              <a:buNone/>
            </a:pPr>
            <a:r>
              <a:rPr lang="fr-FR" sz="2400" dirty="0" smtClean="0">
                <a:solidFill>
                  <a:srgbClr val="92D050"/>
                </a:solidFill>
              </a:rPr>
              <a:t>- Examens </a:t>
            </a:r>
            <a:r>
              <a:rPr lang="fr-FR" sz="2400" dirty="0">
                <a:solidFill>
                  <a:srgbClr val="92D050"/>
                </a:solidFill>
              </a:rPr>
              <a:t>pré-anesthésiques (EPA</a:t>
            </a:r>
            <a:r>
              <a:rPr lang="fr-FR" sz="2400" dirty="0" smtClean="0">
                <a:solidFill>
                  <a:srgbClr val="92D050"/>
                </a:solidFill>
              </a:rPr>
              <a:t>) </a:t>
            </a:r>
            <a:endParaRPr lang="fr-FR" sz="2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fr-FR" sz="2400" dirty="0" smtClean="0">
                <a:solidFill>
                  <a:srgbClr val="92D050"/>
                </a:solidFill>
              </a:rPr>
              <a:t>- Ré-hospitalisation </a:t>
            </a:r>
            <a:r>
              <a:rPr lang="fr-FR" sz="2400" dirty="0">
                <a:solidFill>
                  <a:srgbClr val="92D050"/>
                </a:solidFill>
              </a:rPr>
              <a:t>après un épisode de décompensation d’une insuffisance </a:t>
            </a:r>
            <a:r>
              <a:rPr lang="fr-FR" sz="2400" dirty="0" smtClean="0">
                <a:solidFill>
                  <a:srgbClr val="92D050"/>
                </a:solidFill>
              </a:rPr>
              <a:t>cardiaque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5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Autofit/>
          </a:bodyPr>
          <a:lstStyle/>
          <a:p>
            <a:r>
              <a:rPr lang="fr-FR" sz="3600" b="1" dirty="0"/>
              <a:t>Nouveau CAQES : ciblage régional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08720"/>
            <a:ext cx="8424936" cy="5544616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r-FR" sz="2000" b="1" dirty="0" smtClean="0">
                <a:solidFill>
                  <a:srgbClr val="92D050"/>
                </a:solidFill>
              </a:rPr>
              <a:t>Indicateurs nationaux </a:t>
            </a:r>
            <a:r>
              <a:rPr lang="fr-FR" sz="2000" dirty="0" smtClean="0">
                <a:solidFill>
                  <a:srgbClr val="92D050"/>
                </a:solidFill>
              </a:rPr>
              <a:t>(IN) sur la base du pré-ciblage national, choix conjoints ARS / AM</a:t>
            </a:r>
          </a:p>
          <a:p>
            <a:pPr marL="1371600" lvl="3" indent="0">
              <a:buNone/>
            </a:pPr>
            <a:r>
              <a:rPr lang="fr-FR" sz="2000" dirty="0" smtClean="0">
                <a:solidFill>
                  <a:srgbClr val="92D050"/>
                </a:solidFill>
              </a:rPr>
              <a:t>- Impossible d’exclure 1 IN (au moins 1 ES ciblé)</a:t>
            </a:r>
          </a:p>
          <a:p>
            <a:pPr marL="1371600" lvl="3" indent="0">
              <a:buNone/>
            </a:pPr>
            <a:r>
              <a:rPr lang="fr-FR" sz="2000" dirty="0" smtClean="0">
                <a:solidFill>
                  <a:srgbClr val="92D050"/>
                </a:solidFill>
              </a:rPr>
              <a:t>- Possibilité de retirer des ES pré-ciblés</a:t>
            </a:r>
          </a:p>
          <a:p>
            <a:pPr marL="1371600" lvl="3" indent="0">
              <a:buNone/>
            </a:pPr>
            <a:r>
              <a:rPr lang="fr-FR" sz="2000" dirty="0" smtClean="0">
                <a:solidFill>
                  <a:srgbClr val="92D050"/>
                </a:solidFill>
              </a:rPr>
              <a:t>- Possibilité compléter 1 IN avec 1 IR</a:t>
            </a:r>
          </a:p>
          <a:p>
            <a:pPr marL="342900" lvl="3" indent="-342900">
              <a:buFontTx/>
              <a:buChar char="-"/>
            </a:pPr>
            <a:r>
              <a:rPr lang="fr-FR" sz="2000" b="1" dirty="0" smtClean="0">
                <a:solidFill>
                  <a:srgbClr val="92D050"/>
                </a:solidFill>
              </a:rPr>
              <a:t>Indicateurs régionaux </a:t>
            </a:r>
            <a:r>
              <a:rPr lang="fr-FR" sz="2000" dirty="0" smtClean="0">
                <a:solidFill>
                  <a:srgbClr val="92D050"/>
                </a:solidFill>
              </a:rPr>
              <a:t>(IR)par ciblage </a:t>
            </a:r>
            <a:r>
              <a:rPr lang="fr-FR" sz="2000" dirty="0">
                <a:solidFill>
                  <a:srgbClr val="92D050"/>
                </a:solidFill>
              </a:rPr>
              <a:t>régional, choix conjoints ARS </a:t>
            </a:r>
            <a:r>
              <a:rPr lang="fr-FR" sz="2000" dirty="0" smtClean="0">
                <a:solidFill>
                  <a:srgbClr val="92D050"/>
                </a:solidFill>
              </a:rPr>
              <a:t>/ </a:t>
            </a:r>
            <a:r>
              <a:rPr lang="fr-FR" sz="2000" dirty="0">
                <a:solidFill>
                  <a:srgbClr val="92D050"/>
                </a:solidFill>
              </a:rPr>
              <a:t>AM</a:t>
            </a:r>
          </a:p>
          <a:p>
            <a:pPr marL="1371600" lvl="3" indent="0">
              <a:buNone/>
            </a:pPr>
            <a:r>
              <a:rPr lang="fr-FR" sz="2000" i="1" dirty="0" smtClean="0">
                <a:solidFill>
                  <a:srgbClr val="92D050"/>
                </a:solidFill>
              </a:rPr>
              <a:t>- Pertinence et respect des indications MO (continuité)</a:t>
            </a:r>
          </a:p>
          <a:p>
            <a:pPr marL="1371600" lvl="3" indent="0">
              <a:buNone/>
            </a:pPr>
            <a:r>
              <a:rPr lang="fr-FR" sz="2000" i="1" dirty="0" smtClean="0">
                <a:solidFill>
                  <a:srgbClr val="92D050"/>
                </a:solidFill>
              </a:rPr>
              <a:t>- Qualité et traçabilité DMI (continuité)</a:t>
            </a:r>
          </a:p>
          <a:p>
            <a:pPr marL="1371600" lvl="3" indent="0">
              <a:buNone/>
            </a:pPr>
            <a:r>
              <a:rPr lang="fr-FR" sz="2000" i="1" dirty="0" smtClean="0">
                <a:solidFill>
                  <a:srgbClr val="92D050"/>
                </a:solidFill>
              </a:rPr>
              <a:t>- Amélioration de la prescription des biosimilaires  PHEV</a:t>
            </a:r>
          </a:p>
          <a:p>
            <a:pPr marL="1371600" lvl="3" indent="0">
              <a:buNone/>
            </a:pPr>
            <a:r>
              <a:rPr lang="fr-FR" sz="2000" i="1" dirty="0" smtClean="0">
                <a:solidFill>
                  <a:srgbClr val="92D050"/>
                </a:solidFill>
              </a:rPr>
              <a:t>- Amélioration de la prescription et délivrance des génériques</a:t>
            </a:r>
          </a:p>
          <a:p>
            <a:pPr lvl="3">
              <a:buFontTx/>
              <a:buChar char="-"/>
            </a:pPr>
            <a:r>
              <a:rPr lang="fr-FR" sz="2000" i="1" dirty="0" smtClean="0">
                <a:solidFill>
                  <a:srgbClr val="92D050"/>
                </a:solidFill>
              </a:rPr>
              <a:t>Recours au véhicule personnel 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74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fr-FR" sz="3600" b="1" dirty="0"/>
              <a:t>Nouveau CAQES : contractualisation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73427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rgbClr val="92D050"/>
                </a:solidFill>
              </a:rPr>
              <a:t>Contractualisation possible </a:t>
            </a:r>
            <a:r>
              <a:rPr lang="fr-FR" b="1" dirty="0" smtClean="0">
                <a:solidFill>
                  <a:srgbClr val="92D050"/>
                </a:solidFill>
              </a:rPr>
              <a:t>uniquement sur indicateurs régionaux</a:t>
            </a:r>
          </a:p>
          <a:p>
            <a:pPr marL="0" indent="0">
              <a:buNone/>
            </a:pPr>
            <a:endParaRPr lang="fr-FR" dirty="0" smtClean="0">
              <a:solidFill>
                <a:srgbClr val="92D050"/>
              </a:solidFill>
            </a:endParaRPr>
          </a:p>
          <a:p>
            <a:r>
              <a:rPr lang="fr-FR" dirty="0" smtClean="0">
                <a:solidFill>
                  <a:srgbClr val="92D050"/>
                </a:solidFill>
              </a:rPr>
              <a:t>Négociation avec ES</a:t>
            </a:r>
          </a:p>
          <a:p>
            <a:pPr marL="457200" lvl="1" indent="0">
              <a:buNone/>
            </a:pPr>
            <a:r>
              <a:rPr lang="fr-FR" sz="2400" dirty="0" smtClean="0">
                <a:solidFill>
                  <a:srgbClr val="92D050"/>
                </a:solidFill>
              </a:rPr>
              <a:t>- Échange par mail avec les établissements ciblés</a:t>
            </a:r>
          </a:p>
          <a:p>
            <a:pPr marL="457200" lvl="1" indent="0">
              <a:buNone/>
            </a:pPr>
            <a:r>
              <a:rPr lang="fr-FR" sz="2400" b="1" dirty="0">
                <a:solidFill>
                  <a:srgbClr val="92D050"/>
                </a:solidFill>
              </a:rPr>
              <a:t>e</a:t>
            </a:r>
            <a:r>
              <a:rPr lang="fr-FR" sz="2400" b="1" dirty="0" smtClean="0">
                <a:solidFill>
                  <a:srgbClr val="92D050"/>
                </a:solidFill>
              </a:rPr>
              <a:t>t/ou</a:t>
            </a:r>
          </a:p>
          <a:p>
            <a:pPr lvl="1">
              <a:buFontTx/>
              <a:buChar char="-"/>
            </a:pPr>
            <a:r>
              <a:rPr lang="fr-FR" sz="2400" dirty="0" smtClean="0">
                <a:solidFill>
                  <a:srgbClr val="92D050"/>
                </a:solidFill>
              </a:rPr>
              <a:t>Entretien avec établissements</a:t>
            </a:r>
          </a:p>
          <a:p>
            <a:pPr marL="457200" lvl="1" indent="0">
              <a:buNone/>
            </a:pPr>
            <a:endParaRPr lang="fr-FR" sz="2400" dirty="0" smtClean="0">
              <a:solidFill>
                <a:srgbClr val="92D050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92D050"/>
                </a:solidFill>
              </a:rPr>
              <a:t>Liste définitive arrêtée par DGARS après validation par ARS et </a:t>
            </a:r>
            <a:r>
              <a:rPr lang="fr-FR" sz="2400" dirty="0" smtClean="0">
                <a:solidFill>
                  <a:srgbClr val="92D050"/>
                </a:solidFill>
              </a:rPr>
              <a:t>Assurance Maladie</a:t>
            </a:r>
          </a:p>
          <a:p>
            <a:pPr marL="0" lvl="1" indent="0">
              <a:buNone/>
            </a:pPr>
            <a:r>
              <a:rPr lang="fr-FR" sz="1900" dirty="0" smtClean="0">
                <a:solidFill>
                  <a:srgbClr val="92D050"/>
                </a:solidFill>
              </a:rPr>
              <a:t>NB : possibilité pour le DG ARS de prononcer, en cas </a:t>
            </a:r>
            <a:r>
              <a:rPr lang="fr-FR" sz="1900" dirty="0">
                <a:solidFill>
                  <a:srgbClr val="92D050"/>
                </a:solidFill>
              </a:rPr>
              <a:t>de refus par l’établissement ciblé de conclure un </a:t>
            </a:r>
            <a:r>
              <a:rPr lang="fr-FR" sz="1900" dirty="0" smtClean="0">
                <a:solidFill>
                  <a:srgbClr val="92D050"/>
                </a:solidFill>
              </a:rPr>
              <a:t>CAQES et après </a:t>
            </a:r>
            <a:r>
              <a:rPr lang="fr-FR" sz="1900" dirty="0">
                <a:solidFill>
                  <a:srgbClr val="92D050"/>
                </a:solidFill>
              </a:rPr>
              <a:t>avoir recueilli les observations de l’établissement, une sanction financière correspondant à 1% du montant reçu de </a:t>
            </a:r>
            <a:r>
              <a:rPr lang="fr-FR" sz="1900" dirty="0" smtClean="0">
                <a:solidFill>
                  <a:srgbClr val="92D050"/>
                </a:solidFill>
              </a:rPr>
              <a:t>l’Assuran</a:t>
            </a:r>
            <a:r>
              <a:rPr lang="fr-FR" sz="1900" dirty="0">
                <a:solidFill>
                  <a:srgbClr val="92D050"/>
                </a:solidFill>
              </a:rPr>
              <a:t>c</a:t>
            </a:r>
            <a:r>
              <a:rPr lang="fr-FR" sz="1900" dirty="0" smtClean="0">
                <a:solidFill>
                  <a:srgbClr val="92D050"/>
                </a:solidFill>
              </a:rPr>
              <a:t>e </a:t>
            </a:r>
            <a:r>
              <a:rPr lang="fr-FR" sz="1900" dirty="0">
                <a:solidFill>
                  <a:srgbClr val="92D050"/>
                </a:solidFill>
              </a:rPr>
              <a:t>maladie lors de l’exercice précédent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78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fr-FR" sz="3600" b="1" dirty="0"/>
              <a:t>CAQES : contractualisation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92D050"/>
                </a:solidFill>
              </a:rPr>
              <a:t>1 </a:t>
            </a:r>
            <a:r>
              <a:rPr lang="fr-FR" b="1" smtClean="0">
                <a:solidFill>
                  <a:srgbClr val="92D050"/>
                </a:solidFill>
              </a:rPr>
              <a:t>à </a:t>
            </a:r>
            <a:r>
              <a:rPr lang="fr-FR" b="1" smtClean="0">
                <a:solidFill>
                  <a:srgbClr val="92D050"/>
                </a:solidFill>
              </a:rPr>
              <a:t>14 </a:t>
            </a:r>
            <a:r>
              <a:rPr lang="fr-FR" b="1" dirty="0" smtClean="0">
                <a:solidFill>
                  <a:srgbClr val="92D050"/>
                </a:solidFill>
              </a:rPr>
              <a:t>indicateurs </a:t>
            </a:r>
            <a:r>
              <a:rPr lang="fr-FR" dirty="0" smtClean="0">
                <a:solidFill>
                  <a:srgbClr val="92D050"/>
                </a:solidFill>
              </a:rPr>
              <a:t>par contrat (7 régionaux maxi)</a:t>
            </a:r>
          </a:p>
          <a:p>
            <a:pPr marL="0" indent="0">
              <a:buNone/>
            </a:pPr>
            <a:endParaRPr lang="fr-FR" dirty="0" smtClean="0">
              <a:solidFill>
                <a:srgbClr val="92D050"/>
              </a:solidFill>
            </a:endParaRPr>
          </a:p>
          <a:p>
            <a:r>
              <a:rPr lang="fr-FR" b="1" dirty="0" smtClean="0">
                <a:solidFill>
                  <a:srgbClr val="92D050"/>
                </a:solidFill>
              </a:rPr>
              <a:t>Période de réflexion </a:t>
            </a:r>
            <a:r>
              <a:rPr lang="fr-FR" dirty="0" smtClean="0">
                <a:solidFill>
                  <a:srgbClr val="92D050"/>
                </a:solidFill>
              </a:rPr>
              <a:t>: délai de 3 semaines après réception de la proposition de contrat</a:t>
            </a:r>
          </a:p>
          <a:p>
            <a:pPr marL="0" indent="0">
              <a:buNone/>
            </a:pPr>
            <a:endParaRPr lang="fr-FR" dirty="0" smtClean="0">
              <a:solidFill>
                <a:srgbClr val="92D050"/>
              </a:solidFill>
            </a:endParaRPr>
          </a:p>
          <a:p>
            <a:r>
              <a:rPr lang="fr-FR" b="1" dirty="0" smtClean="0">
                <a:solidFill>
                  <a:srgbClr val="92D050"/>
                </a:solidFill>
              </a:rPr>
              <a:t>Finalisation de la procédure </a:t>
            </a:r>
            <a:r>
              <a:rPr lang="fr-FR" dirty="0" smtClean="0">
                <a:solidFill>
                  <a:srgbClr val="92D050"/>
                </a:solidFill>
              </a:rPr>
              <a:t>: 2 semaines si observations formulées par l’ES</a:t>
            </a:r>
          </a:p>
          <a:p>
            <a:pPr marL="457200" lvl="1" indent="0">
              <a:buNone/>
            </a:pPr>
            <a:r>
              <a:rPr lang="fr-FR" sz="2400" dirty="0" smtClean="0">
                <a:solidFill>
                  <a:srgbClr val="92D050"/>
                </a:solidFill>
              </a:rPr>
              <a:t>	- FINESS juridique pour ES publics</a:t>
            </a:r>
          </a:p>
          <a:p>
            <a:pPr marL="457200" lvl="1" indent="0">
              <a:buNone/>
            </a:pPr>
            <a:r>
              <a:rPr lang="fr-FR" sz="2400" dirty="0" smtClean="0">
                <a:solidFill>
                  <a:srgbClr val="92D050"/>
                </a:solidFill>
              </a:rPr>
              <a:t>	- FINESS géo pour ES privés et PSPH</a:t>
            </a:r>
            <a:endParaRPr lang="fr-FR" sz="2400" dirty="0">
              <a:solidFill>
                <a:srgbClr val="92D05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45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0989" y="188640"/>
            <a:ext cx="8229600" cy="778098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Planning nouveau </a:t>
            </a:r>
            <a:r>
              <a:rPr lang="fr-FR" sz="3600" b="1" dirty="0"/>
              <a:t>CAQES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CAQES 2022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4942-DDA9-4263-A906-28E4F4CE0611}" type="slidenum">
              <a:rPr lang="fr-FR" smtClean="0"/>
              <a:t>9</a:t>
            </a:fld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85" y="1419224"/>
            <a:ext cx="8588609" cy="4458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38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écutif">
  <a:themeElements>
    <a:clrScheme name="Exécutif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écutif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écutif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473</Words>
  <Application>Microsoft Office PowerPoint</Application>
  <PresentationFormat>Affichage à l'écran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Exécutif</vt:lpstr>
      <vt:lpstr>Nouveau Contrat d’Amélioration de la Qualité et de l’Efficience des Soins 2022</vt:lpstr>
      <vt:lpstr>Nouveau CAQES</vt:lpstr>
      <vt:lpstr>Nouveau CAQES</vt:lpstr>
      <vt:lpstr>Nouveau CAQES :  pré-ciblage</vt:lpstr>
      <vt:lpstr>Nouveau CAQES :  pré-ciblage</vt:lpstr>
      <vt:lpstr>Nouveau CAQES : ciblage régional</vt:lpstr>
      <vt:lpstr>Nouveau CAQES : contractualisation</vt:lpstr>
      <vt:lpstr>CAQES : contractualisation</vt:lpstr>
      <vt:lpstr>Planning nouveau CAQES</vt:lpstr>
    </vt:vector>
  </TitlesOfParts>
  <Company>Ministères Chargés des Affaires Sociales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CAQUES 2022</dc:title>
  <dc:creator>Config</dc:creator>
  <cp:lastModifiedBy>Config</cp:lastModifiedBy>
  <cp:revision>70</cp:revision>
  <cp:lastPrinted>2021-10-11T15:47:06Z</cp:lastPrinted>
  <dcterms:created xsi:type="dcterms:W3CDTF">2021-08-13T09:55:43Z</dcterms:created>
  <dcterms:modified xsi:type="dcterms:W3CDTF">2021-12-24T10:50:22Z</dcterms:modified>
</cp:coreProperties>
</file>