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8CC3A-9CD7-40DD-B37F-BCC7F10BC34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1D086-0C9E-4C37-8D99-EC94A30B5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36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6AA9B4-1A0C-4380-921C-4071B27686B8}" type="datetime1">
              <a:rPr lang="fr-FR" smtClean="0"/>
              <a:t>18/11/2021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43AB-C227-43BB-9DBF-1BF24A8BC7E1}" type="datetime1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B13E-9FC5-4C9E-9291-9F4855BD2BDF}" type="datetime1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A29109-A68E-4115-8E2B-27972D3FC3A7}" type="datetime1">
              <a:rPr lang="fr-FR" smtClean="0"/>
              <a:t>18/11/2021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4D53ADD-A363-406F-A947-B604951362AD}" type="datetime1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F6DB-8387-40A8-BEE0-72C3CE25EE87}" type="datetime1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0FDF-C0E4-43DD-A8BC-5CDB45812EBE}" type="datetime1">
              <a:rPr lang="fr-FR" smtClean="0"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5BFB49-81E4-440C-90C0-C2135514315D}" type="datetime1">
              <a:rPr lang="fr-FR" smtClean="0"/>
              <a:t>18/11/2021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8A65-51BE-4BB0-9CCC-04A9CEFCCEF8}" type="datetime1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6B65D7-033F-4B05-BA9B-DF5B98DE67FD}" type="datetime1">
              <a:rPr lang="fr-FR" smtClean="0"/>
              <a:t>18/11/2021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17A459-816C-4A91-917E-9E40BE9A1929}" type="datetime1">
              <a:rPr lang="fr-FR" smtClean="0"/>
              <a:t>18/11/2021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2167C9-C0B2-4B20-88DF-85DD8E297B23}" type="datetime1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ABCAA8-23DA-44CC-8F2A-0F6B8275B04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7704" y="1700808"/>
            <a:ext cx="6768752" cy="1894362"/>
          </a:xfrm>
        </p:spPr>
        <p:txBody>
          <a:bodyPr>
            <a:noAutofit/>
          </a:bodyPr>
          <a:lstStyle/>
          <a:p>
            <a:pPr algn="ctr"/>
            <a:r>
              <a:rPr lang="fr-FR" sz="4800" dirty="0" smtClean="0"/>
              <a:t>REFORME ACCES DEROGATOIRE DES MEDICAMENTS</a:t>
            </a:r>
            <a:endParaRPr lang="fr-FR" sz="4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2" y="44624"/>
            <a:ext cx="1012135" cy="70576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4624"/>
            <a:ext cx="1331243" cy="51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483768" y="4149080"/>
            <a:ext cx="576064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LFSS </a:t>
            </a:r>
            <a:r>
              <a:rPr lang="fr-FR" sz="1400" dirty="0" smtClean="0"/>
              <a:t>2021</a:t>
            </a:r>
          </a:p>
          <a:p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Décret </a:t>
            </a:r>
            <a:r>
              <a:rPr lang="fr-FR" sz="1400" dirty="0"/>
              <a:t>n° 2021-869 du 30 juin 2021 relatif aux autorisations d'accès précoce et compassionnel de certains </a:t>
            </a:r>
            <a:r>
              <a:rPr lang="fr-FR" sz="1400" dirty="0" smtClean="0"/>
              <a:t>médicaments</a:t>
            </a:r>
          </a:p>
          <a:p>
            <a:r>
              <a:rPr lang="fr-FR" sz="1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 Décret </a:t>
            </a:r>
            <a:r>
              <a:rPr lang="fr-FR" sz="1400" dirty="0"/>
              <a:t>n° 2021-870 du 30 juin 2021 fixant les délais mentionnés aux articles L. 5121-12 et L. 512112-1 du code de la santé publique et à l'article L. 162-16-5-4 du code de la sécurité </a:t>
            </a:r>
            <a:r>
              <a:rPr lang="fr-FR" sz="1400" dirty="0" smtClean="0"/>
              <a:t>sociale</a:t>
            </a:r>
          </a:p>
          <a:p>
            <a:r>
              <a:rPr lang="fr-FR" sz="1400" dirty="0" smtClean="0"/>
              <a:t> </a:t>
            </a:r>
          </a:p>
          <a:p>
            <a:endParaRPr lang="fr-FR" sz="1400" dirty="0" smtClean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78083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67600" cy="576064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REFORME ACCES DEROGATOIRE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280920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sz="3800" dirty="0" smtClean="0"/>
              <a:t>AP : Accès Précoce 	</a:t>
            </a:r>
            <a:r>
              <a:rPr lang="fr-FR" sz="3800" dirty="0" smtClean="0"/>
              <a:t>	Pré </a:t>
            </a:r>
            <a:r>
              <a:rPr lang="fr-FR" sz="3800" dirty="0" smtClean="0"/>
              <a:t>AMM : ex ATUc</a:t>
            </a:r>
          </a:p>
          <a:p>
            <a:pPr marL="0" indent="0">
              <a:buNone/>
            </a:pPr>
            <a:r>
              <a:rPr lang="fr-FR" sz="3800" dirty="0"/>
              <a:t>	</a:t>
            </a:r>
            <a:r>
              <a:rPr lang="fr-FR" sz="3800" dirty="0" smtClean="0"/>
              <a:t>			Post AMM : ex post ATU et PEC-T</a:t>
            </a:r>
            <a:endParaRPr lang="fr-FR" sz="3800" dirty="0"/>
          </a:p>
          <a:p>
            <a:pPr marL="0" indent="0" algn="ctr">
              <a:buNone/>
            </a:pPr>
            <a:r>
              <a:rPr lang="fr-FR" sz="3800" dirty="0" smtClean="0"/>
              <a:t>Avis conforme ANSM +  évaluation et décision HAS</a:t>
            </a:r>
          </a:p>
          <a:p>
            <a:endParaRPr lang="fr-FR" sz="3800" dirty="0" smtClean="0"/>
          </a:p>
          <a:p>
            <a:r>
              <a:rPr lang="fr-FR" sz="3800" dirty="0" smtClean="0"/>
              <a:t>AC : Accès Compassionnel 	AAC : ex ATUn</a:t>
            </a:r>
          </a:p>
          <a:p>
            <a:pPr marL="0" lvl="8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fr-FR" sz="3800" dirty="0" smtClean="0">
                <a:solidFill>
                  <a:schemeClr val="tx1"/>
                </a:solidFill>
              </a:rPr>
              <a:t>				CPC : ex RTU</a:t>
            </a:r>
          </a:p>
          <a:p>
            <a:pPr marL="0" lvl="8" indent="0" algn="ctr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fr-FR" sz="3800" dirty="0">
                <a:solidFill>
                  <a:schemeClr val="tx1"/>
                </a:solidFill>
              </a:rPr>
              <a:t>Evaluation et décision </a:t>
            </a:r>
            <a:r>
              <a:rPr lang="fr-FR" sz="3800" dirty="0" smtClean="0">
                <a:solidFill>
                  <a:schemeClr val="tx1"/>
                </a:solidFill>
              </a:rPr>
              <a:t>ANSM</a:t>
            </a:r>
          </a:p>
          <a:p>
            <a:pPr marL="0" lvl="8" indent="0" algn="ctr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0" lvl="8" indent="0" algn="ctr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4200" b="1" dirty="0" smtClean="0"/>
              <a:t>Efficacité et sécurité fortement présumées</a:t>
            </a:r>
            <a:endParaRPr lang="fr-FR" sz="4200" b="1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4200" b="1" dirty="0" smtClean="0"/>
              <a:t>Maladie grave, rare, invalidante,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4200" b="1" dirty="0" smtClean="0"/>
              <a:t>Maladie sans traitement approprié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4200" b="1" dirty="0" smtClean="0"/>
              <a:t>La mise en œuvre du traitement ne peut être différée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4200" b="1" dirty="0" smtClean="0"/>
              <a:t>Médicament innovant ou </a:t>
            </a:r>
            <a:r>
              <a:rPr lang="fr-FR" sz="4200" b="1" dirty="0"/>
              <a:t>B</a:t>
            </a:r>
            <a:r>
              <a:rPr lang="fr-FR" sz="4200" b="1" dirty="0" smtClean="0"/>
              <a:t>esoin thérapeutique non couvert</a:t>
            </a:r>
          </a:p>
          <a:p>
            <a:pPr marL="457200" lvl="1" indent="0">
              <a:buNone/>
            </a:pPr>
            <a:endParaRPr lang="fr-FR" sz="2400" b="1" dirty="0" smtClean="0"/>
          </a:p>
          <a:p>
            <a:pPr marL="457200" lvl="1" indent="0">
              <a:buNone/>
            </a:pPr>
            <a:endParaRPr lang="fr-FR" sz="2400" b="1" dirty="0"/>
          </a:p>
          <a:p>
            <a:pPr marL="457200" lvl="1" indent="0">
              <a:buNone/>
            </a:pPr>
            <a:r>
              <a:rPr lang="fr-FR" sz="3300" dirty="0" smtClean="0"/>
              <a:t>AAP et AAC: Définition </a:t>
            </a:r>
            <a:r>
              <a:rPr lang="fr-FR" sz="3300" dirty="0"/>
              <a:t>par indication (et non plus par molécule</a:t>
            </a:r>
            <a:r>
              <a:rPr lang="fr-FR" sz="3300" dirty="0" smtClean="0"/>
              <a:t>)</a:t>
            </a:r>
          </a:p>
          <a:p>
            <a:pPr marL="457200" lvl="1" indent="0">
              <a:buNone/>
            </a:pPr>
            <a:endParaRPr lang="fr-FR" sz="2400" dirty="0"/>
          </a:p>
          <a:p>
            <a:pPr marL="457200" lvl="1" indent="0">
              <a:buNone/>
            </a:pPr>
            <a:endParaRPr lang="fr-FR" sz="1600" dirty="0" smtClean="0"/>
          </a:p>
          <a:p>
            <a:pPr marL="457200" lvl="1" indent="0">
              <a:buNone/>
            </a:pPr>
            <a:endParaRPr lang="fr-FR" sz="1600" dirty="0" smtClean="0"/>
          </a:p>
          <a:p>
            <a:pPr marL="457200" lvl="1" indent="0">
              <a:buNone/>
            </a:pPr>
            <a:r>
              <a:rPr lang="fr-FR" sz="1600" dirty="0" smtClean="0"/>
              <a:t>AAP: Autorisation Accès Précoce ; AAC: Autorisation Accès </a:t>
            </a:r>
            <a:r>
              <a:rPr lang="fr-FR" sz="1600" dirty="0" smtClean="0"/>
              <a:t>Compassionnel; </a:t>
            </a:r>
          </a:p>
          <a:p>
            <a:pPr marL="457200" lvl="1" indent="0">
              <a:buNone/>
            </a:pPr>
            <a:r>
              <a:rPr lang="fr-FR" sz="1600" dirty="0" smtClean="0"/>
              <a:t>CPC : Cadre de Prescription Compassionnelle</a:t>
            </a:r>
            <a:endParaRPr lang="fr-FR" sz="1600" dirty="0"/>
          </a:p>
          <a:p>
            <a:pPr marL="457200" lvl="1" indent="0">
              <a:buNone/>
            </a:pPr>
            <a:endParaRPr lang="fr-FR" sz="24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1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205349"/>
              </p:ext>
            </p:extLst>
          </p:nvPr>
        </p:nvGraphicFramePr>
        <p:xfrm>
          <a:off x="179512" y="160383"/>
          <a:ext cx="8424936" cy="650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AAP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AAC / CPC</a:t>
                      </a:r>
                    </a:p>
                  </a:txBody>
                  <a:tcPr/>
                </a:tc>
              </a:tr>
              <a:tr h="12808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Médicaments présumés innovants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Données cliniques disponibles ou en cours de recueil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Sur demande du laboratoire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fr-FR" sz="1400" dirty="0" smtClean="0"/>
                        <a:t>Besoin thérapeutique non couvert, pas de visée commerciale du laboratoire (pas de demande d’AMM en cours) </a:t>
                      </a:r>
                    </a:p>
                    <a:p>
                      <a:pPr marL="0" indent="0" algn="just">
                        <a:buNone/>
                      </a:pPr>
                      <a:endParaRPr lang="fr-FR" sz="1400" dirty="0" smtClean="0"/>
                    </a:p>
                    <a:p>
                      <a:pPr marL="0" indent="0" algn="just">
                        <a:buNone/>
                      </a:pPr>
                      <a:r>
                        <a:rPr lang="fr-FR" sz="1400" dirty="0" smtClean="0"/>
                        <a:t>Efficacité et sécurité présumées favorables</a:t>
                      </a:r>
                    </a:p>
                    <a:p>
                      <a:pPr marL="0" indent="0" algn="just">
                        <a:buNone/>
                      </a:pPr>
                      <a:endParaRPr lang="fr-FR" sz="1400" dirty="0" smtClean="0"/>
                    </a:p>
                  </a:txBody>
                  <a:tcPr/>
                </a:tc>
              </a:tr>
              <a:tr h="12430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Demande d’AMM par le laboratoire dans les 2 ans (ex ATUc)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400" b="1" dirty="0" smtClean="0"/>
                        <a:t>Ou</a:t>
                      </a:r>
                      <a:r>
                        <a:rPr lang="fr-FR" sz="1400" dirty="0" smtClean="0"/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Demande de remboursement,1 mois après l’AMM (ex post ATU)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fr-FR" sz="1400" dirty="0" smtClean="0"/>
                        <a:t>Médicament non disponible en Fr, demande par prescripteur hospitalier pour patient nominatif</a:t>
                      </a:r>
                    </a:p>
                    <a:p>
                      <a:pPr marL="0" indent="0">
                        <a:buNone/>
                      </a:pPr>
                      <a:endParaRPr lang="fr-FR" sz="1400" dirty="0" smtClean="0"/>
                    </a:p>
                  </a:txBody>
                  <a:tcPr/>
                </a:tc>
              </a:tr>
              <a:tr h="788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 an,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renouvelable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Autorisation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nominative</a:t>
                      </a:r>
                      <a:r>
                        <a:rPr lang="fr-FR" sz="1400" dirty="0" smtClean="0"/>
                        <a:t>, 1 an maxi, renouvelable à la demande du prescripteur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aseline="0" dirty="0" smtClean="0"/>
                    </a:p>
                  </a:txBody>
                  <a:tcPr/>
                </a:tc>
              </a:tr>
              <a:tr h="10141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Médicament disponible en Fr avec AMM mais prescription hors AMM: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fr-FR" sz="1400" b="1" dirty="0" smtClean="0"/>
                        <a:t>CPC</a:t>
                      </a:r>
                      <a:r>
                        <a:rPr lang="fr-FR" sz="1400" b="1" baseline="0" dirty="0" smtClean="0"/>
                        <a:t> </a:t>
                      </a:r>
                      <a:r>
                        <a:rPr lang="fr-FR" sz="1400" b="1" dirty="0" smtClean="0"/>
                        <a:t>(cadre de prescription compassionnel)</a:t>
                      </a:r>
                      <a:r>
                        <a:rPr lang="fr-FR" sz="1400" b="0" dirty="0" smtClean="0"/>
                        <a:t>,</a:t>
                      </a:r>
                      <a:r>
                        <a:rPr lang="fr-FR" sz="1400" b="1" dirty="0" smtClean="0"/>
                        <a:t>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fr-FR" sz="1400" dirty="0" smtClean="0"/>
                        <a:t>3 </a:t>
                      </a:r>
                      <a:r>
                        <a:rPr lang="fr-FR" sz="1400" smtClean="0"/>
                        <a:t>ans </a:t>
                      </a:r>
                      <a:r>
                        <a:rPr lang="fr-FR" sz="1400" smtClean="0"/>
                        <a:t>renouvelable,</a:t>
                      </a:r>
                      <a:r>
                        <a:rPr lang="fr-FR" sz="1400" baseline="0" smtClean="0"/>
                        <a:t> </a:t>
                      </a:r>
                      <a:r>
                        <a:rPr lang="fr-FR" sz="1400" baseline="0" dirty="0" smtClean="0"/>
                        <a:t>autorisation nominative non requise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A la demande de ANSM, </a:t>
                      </a:r>
                      <a:r>
                        <a:rPr lang="fr-FR" sz="1400" dirty="0" err="1" smtClean="0"/>
                        <a:t>INCa</a:t>
                      </a:r>
                      <a:r>
                        <a:rPr lang="fr-FR" sz="1400" dirty="0" smtClean="0"/>
                        <a:t>, CNP, …</a:t>
                      </a:r>
                    </a:p>
                  </a:txBody>
                  <a:tcPr/>
                </a:tc>
              </a:tr>
              <a:tr h="105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AC pré-précoce ou très précoce :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Sur demande d’un prescripteur pour médicament en recherche clinique +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le patient ne peut participer à l’essai (patient en impasse thérapeutique)</a:t>
                      </a:r>
                    </a:p>
                    <a:p>
                      <a:pPr marL="0" indent="0">
                        <a:buNone/>
                      </a:pPr>
                      <a:endParaRPr lang="fr-FR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8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4706854"/>
              </p:ext>
            </p:extLst>
          </p:nvPr>
        </p:nvGraphicFramePr>
        <p:xfrm>
          <a:off x="179512" y="332656"/>
          <a:ext cx="8384504" cy="6064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252"/>
                <a:gridCol w="4192252"/>
              </a:tblGrid>
              <a:tr h="60261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AAP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AAC / CPC</a:t>
                      </a:r>
                      <a:endParaRPr lang="fr-FR" sz="2400" b="1" dirty="0"/>
                    </a:p>
                  </a:txBody>
                  <a:tcPr/>
                </a:tc>
              </a:tr>
              <a:tr h="6935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Chaque laboratoire a sa plate-forme numérique dédiée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Plate-forme e Saturne</a:t>
                      </a: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PUT-RD (protocole utilisation thérapeutique et recueil des données)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Signature convention laboratoire/</a:t>
                      </a:r>
                      <a:r>
                        <a:rPr lang="fr-FR" sz="1400" baseline="0" dirty="0" smtClean="0"/>
                        <a:t> directeur </a:t>
                      </a:r>
                      <a:r>
                        <a:rPr lang="fr-FR" sz="1400" dirty="0" smtClean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PUT</a:t>
                      </a:r>
                      <a:r>
                        <a:rPr lang="fr-FR" sz="1400" baseline="0" dirty="0" smtClean="0"/>
                        <a:t> simplifié pour AAC</a:t>
                      </a:r>
                    </a:p>
                    <a:p>
                      <a:pPr marL="0" indent="0">
                        <a:buNone/>
                      </a:pPr>
                      <a:endParaRPr lang="fr-FR" sz="1400" baseline="0" dirty="0" smtClean="0"/>
                    </a:p>
                    <a:p>
                      <a:pPr marL="0" indent="0">
                        <a:buNone/>
                      </a:pPr>
                      <a:r>
                        <a:rPr lang="fr-FR" sz="1400" baseline="0" dirty="0" smtClean="0"/>
                        <a:t>PUT-RD pour AAC pré-précoce et CPC</a:t>
                      </a:r>
                      <a:endParaRPr lang="fr-FR" sz="1400" dirty="0" smtClean="0"/>
                    </a:p>
                    <a:p>
                      <a:pPr marL="0" indent="0" algn="just">
                        <a:buNone/>
                      </a:pPr>
                      <a:endParaRPr lang="fr-FR" sz="1400" dirty="0" smtClean="0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Fin de prise en charge au titre de l’AAP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- Inscription sur liste remboursement: prise en charge au titre de l’inscription sur listes </a:t>
                      </a:r>
                    </a:p>
                    <a:p>
                      <a:pPr marL="0" indent="0">
                        <a:buNone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1400" b="1" dirty="0" smtClean="0"/>
                        <a:t>Fin de la prise en charge au titre de l’AAC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fr-FR" sz="1400" dirty="0" smtClean="0"/>
                        <a:t>- Prise</a:t>
                      </a:r>
                      <a:r>
                        <a:rPr lang="fr-FR" sz="1400" baseline="0" dirty="0" smtClean="0"/>
                        <a:t> en charge dans le cadre</a:t>
                      </a:r>
                      <a:r>
                        <a:rPr lang="fr-FR" sz="1400" dirty="0" smtClean="0"/>
                        <a:t> d’une AAP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fr-FR" sz="1400" dirty="0" smtClean="0"/>
                        <a:t>Ou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fr-FR" sz="1400" dirty="0" smtClean="0"/>
                        <a:t>- Prise</a:t>
                      </a:r>
                      <a:r>
                        <a:rPr lang="fr-FR" sz="1400" baseline="0" dirty="0" smtClean="0"/>
                        <a:t> en charge pdt 7 mois maxi après l’obtention d’une AMM</a:t>
                      </a:r>
                      <a:endParaRPr lang="fr-FR" sz="1400" dirty="0" smtClean="0"/>
                    </a:p>
                    <a:p>
                      <a:pPr marL="0" indent="0" algn="just">
                        <a:buNone/>
                      </a:pPr>
                      <a:endParaRPr lang="fr-FR" sz="1400" dirty="0" smtClean="0"/>
                    </a:p>
                  </a:txBody>
                  <a:tcPr/>
                </a:tc>
              </a:tr>
              <a:tr h="105153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dirty="0" smtClean="0"/>
                        <a:t>Si arrêt AAP (retrait ou suspension AAP; refus inscription sur listes; retrait de demande AMM):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dirty="0" smtClean="0"/>
                        <a:t>assurer la continuité de traitement pendant un </a:t>
                      </a:r>
                      <a:r>
                        <a:rPr lang="fr-FR" sz="1400" smtClean="0"/>
                        <a:t>délai de </a:t>
                      </a:r>
                      <a:r>
                        <a:rPr lang="fr-FR" sz="1400" dirty="0" smtClean="0"/>
                        <a:t>1 an 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dirty="0" smtClean="0"/>
                        <a:t>prise en charge pendant une durée max de 3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fr-FR" sz="1400" dirty="0" smtClean="0"/>
                        <a:t>Si arrêt</a:t>
                      </a:r>
                      <a:r>
                        <a:rPr lang="fr-FR" sz="1400" baseline="0" dirty="0" smtClean="0"/>
                        <a:t> AAC (retrait ou suspension AAC ou alternative thérapeutique par HAS):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fr-FR" sz="1400" baseline="0" dirty="0" smtClean="0"/>
                        <a:t>- Prise en charge sans limitation de durée pour un patient donné si pas d’alternative thérapeutique identifiée par HAS</a:t>
                      </a:r>
                      <a:endParaRPr lang="fr-FR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Fin de la prise en charge au titre de la</a:t>
                      </a:r>
                      <a:r>
                        <a:rPr lang="fr-FR" sz="1400" b="1" baseline="0" dirty="0" smtClean="0"/>
                        <a:t> </a:t>
                      </a:r>
                      <a:r>
                        <a:rPr lang="fr-FR" sz="1400" b="1" dirty="0" smtClean="0"/>
                        <a:t>CPC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de continuité de traitement prescrite par les textes</a:t>
                      </a:r>
                    </a:p>
                    <a:p>
                      <a:pPr marL="0" indent="0">
                        <a:buNone/>
                      </a:pPr>
                      <a:endParaRPr lang="fr-FR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3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Prise en charge financière à 100%, automatiquement, </a:t>
            </a:r>
            <a:r>
              <a:rPr lang="fr-FR" sz="2000" b="1" dirty="0" smtClean="0"/>
              <a:t>dès l’obtention de l’autorisation</a:t>
            </a:r>
          </a:p>
          <a:p>
            <a:endParaRPr lang="fr-FR" sz="2000" dirty="0" smtClean="0"/>
          </a:p>
          <a:p>
            <a:r>
              <a:rPr lang="fr-FR" sz="2000" dirty="0" smtClean="0"/>
              <a:t>Financement en sus des GHS, après codage par indication</a:t>
            </a:r>
          </a:p>
          <a:p>
            <a:pPr marL="0" indent="0">
              <a:buNone/>
            </a:pPr>
            <a:r>
              <a:rPr lang="fr-FR" sz="2000" dirty="0" smtClean="0"/>
              <a:t>	- ES publics (ex DG) → </a:t>
            </a:r>
            <a:r>
              <a:rPr lang="fr-FR" sz="2000" b="1" dirty="0" smtClean="0"/>
              <a:t>FICHCOMP ATU</a:t>
            </a:r>
          </a:p>
          <a:p>
            <a:pPr marL="0" indent="0">
              <a:buNone/>
            </a:pPr>
            <a:r>
              <a:rPr lang="fr-FR" sz="2000" dirty="0" smtClean="0"/>
              <a:t>	- ES privés (ex </a:t>
            </a:r>
            <a:r>
              <a:rPr lang="fr-FR" sz="2000" dirty="0"/>
              <a:t>OQN) → </a:t>
            </a:r>
            <a:r>
              <a:rPr lang="fr-FR" sz="2000" dirty="0" smtClean="0"/>
              <a:t>facturation à la CNAM via </a:t>
            </a:r>
          </a:p>
          <a:p>
            <a:pPr marL="0" indent="0">
              <a:buNone/>
            </a:pPr>
            <a:r>
              <a:rPr lang="fr-FR" sz="2000" b="1" dirty="0"/>
              <a:t>	</a:t>
            </a:r>
            <a:r>
              <a:rPr lang="fr-FR" sz="2000" b="1" dirty="0" smtClean="0"/>
              <a:t>  bordereau S.34.04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- Rétrocession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/>
              <a:t>Les référentiels listant les codes UCD des médicaments et les indications dans lesquelles ils bénéficient d’un accès précoce ou compassionnel sont disponibles sur la page </a:t>
            </a:r>
            <a:r>
              <a:rPr lang="fr-FR" sz="2000" dirty="0" smtClean="0"/>
              <a:t>dédiée </a:t>
            </a:r>
            <a:r>
              <a:rPr lang="fr-FR" sz="2000" dirty="0"/>
              <a:t>du site internet du </a:t>
            </a:r>
            <a:r>
              <a:rPr lang="fr-FR" sz="2000" dirty="0" smtClean="0"/>
              <a:t>ministère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REFORME ACCES DEROGATOIRE</a:t>
            </a:r>
            <a:endParaRPr lang="fr-FR" sz="28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ABCAA8-23DA-44CC-8F2A-0F6B8275B04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4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669</TotalTime>
  <Words>457</Words>
  <Application>Microsoft Office PowerPoint</Application>
  <PresentationFormat>Affichage à l'écran (4:3)</PresentationFormat>
  <Paragraphs>89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Oriel</vt:lpstr>
      <vt:lpstr>REFORME ACCES DEROGATOIRE DES MEDICAMENTS</vt:lpstr>
      <vt:lpstr>REFORME ACCES DEROGATOIRE</vt:lpstr>
      <vt:lpstr>Présentation PowerPoint</vt:lpstr>
      <vt:lpstr>Présentation PowerPoint</vt:lpstr>
      <vt:lpstr>REFORME ACCES DEROGATOIRE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REFORME ACCES DEROGATOIRE DES MEDICAMENTS</dc:title>
  <dc:creator>Config</dc:creator>
  <cp:lastModifiedBy>Config</cp:lastModifiedBy>
  <cp:revision>71</cp:revision>
  <cp:lastPrinted>2021-11-18T08:55:46Z</cp:lastPrinted>
  <dcterms:created xsi:type="dcterms:W3CDTF">2021-08-05T07:52:16Z</dcterms:created>
  <dcterms:modified xsi:type="dcterms:W3CDTF">2021-11-18T17:02:06Z</dcterms:modified>
</cp:coreProperties>
</file>