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3" r:id="rId3"/>
    <p:sldId id="275" r:id="rId4"/>
    <p:sldId id="258" r:id="rId5"/>
    <p:sldId id="269" r:id="rId6"/>
    <p:sldId id="257" r:id="rId7"/>
    <p:sldId id="259" r:id="rId8"/>
    <p:sldId id="268" r:id="rId9"/>
    <p:sldId id="260" r:id="rId10"/>
    <p:sldId id="261" r:id="rId11"/>
    <p:sldId id="272" r:id="rId12"/>
    <p:sldId id="270" r:id="rId13"/>
    <p:sldId id="262" r:id="rId14"/>
    <p:sldId id="276" r:id="rId15"/>
    <p:sldId id="273" r:id="rId16"/>
    <p:sldId id="263" r:id="rId17"/>
    <p:sldId id="289" r:id="rId18"/>
    <p:sldId id="290" r:id="rId19"/>
    <p:sldId id="299" r:id="rId20"/>
    <p:sldId id="291" r:id="rId21"/>
    <p:sldId id="292" r:id="rId22"/>
    <p:sldId id="294" r:id="rId23"/>
    <p:sldId id="295" r:id="rId2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9298" autoAdjust="0"/>
  </p:normalViewPr>
  <p:slideViewPr>
    <p:cSldViewPr>
      <p:cViewPr varScale="1">
        <p:scale>
          <a:sx n="114" d="100"/>
          <a:sy n="114" d="100"/>
        </p:scale>
        <p:origin x="-91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34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77821522309711"/>
          <c:y val="1.6203703703703703E-2"/>
          <c:w val="0.57222222222222219"/>
          <c:h val="0.95370370370370372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57/49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46</a:t>
                    </a:r>
                    <a:r>
                      <a:rPr lang="en-US" baseline="0" smtClean="0"/>
                      <a:t> /</a:t>
                    </a:r>
                    <a:r>
                      <a:rPr lang="en-US" smtClean="0"/>
                      <a:t> </a:t>
                    </a:r>
                    <a:r>
                      <a:rPr lang="en-US"/>
                      <a:t>39%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14 / </a:t>
                    </a:r>
                    <a:r>
                      <a:rPr lang="en-US" dirty="0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SYNTHESE!$J$120:$J$122</c:f>
              <c:strCache>
                <c:ptCount val="3"/>
                <c:pt idx="0">
                  <c:v>Privé</c:v>
                </c:pt>
                <c:pt idx="1">
                  <c:v>Public</c:v>
                </c:pt>
                <c:pt idx="2">
                  <c:v>ESPIC</c:v>
                </c:pt>
              </c:strCache>
            </c:strRef>
          </c:cat>
          <c:val>
            <c:numRef>
              <c:f>SYNTHESE!$K$120:$K$122</c:f>
              <c:numCache>
                <c:formatCode>General</c:formatCode>
                <c:ptCount val="3"/>
                <c:pt idx="0">
                  <c:v>57</c:v>
                </c:pt>
                <c:pt idx="1">
                  <c:v>46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693631263192978"/>
          <c:y val="6.5391200930133661E-2"/>
          <c:w val="0.51258568492389744"/>
          <c:h val="0.8403045928195122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SYNTHESE!$J$127:$J$132</c:f>
              <c:strCache>
                <c:ptCount val="6"/>
                <c:pt idx="0">
                  <c:v>Dpt 04</c:v>
                </c:pt>
                <c:pt idx="1">
                  <c:v>Dpt 05</c:v>
                </c:pt>
                <c:pt idx="2">
                  <c:v>Dpt 06</c:v>
                </c:pt>
                <c:pt idx="3">
                  <c:v>Dpt 13</c:v>
                </c:pt>
                <c:pt idx="4">
                  <c:v>Dpt 83</c:v>
                </c:pt>
                <c:pt idx="5">
                  <c:v>Dpt 84</c:v>
                </c:pt>
              </c:strCache>
            </c:strRef>
          </c:cat>
          <c:val>
            <c:numRef>
              <c:f>SYNTHESE!$K$127:$K$132</c:f>
              <c:numCache>
                <c:formatCode>General</c:formatCode>
                <c:ptCount val="6"/>
                <c:pt idx="0">
                  <c:v>3</c:v>
                </c:pt>
                <c:pt idx="1">
                  <c:v>8</c:v>
                </c:pt>
                <c:pt idx="2">
                  <c:v>27</c:v>
                </c:pt>
                <c:pt idx="3">
                  <c:v>39</c:v>
                </c:pt>
                <c:pt idx="4">
                  <c:v>21</c:v>
                </c:pt>
                <c:pt idx="5">
                  <c:v>19</c:v>
                </c:pt>
              </c:numCache>
            </c:numRef>
          </c:val>
        </c:ser>
        <c:ser>
          <c:idx val="1"/>
          <c:order val="1"/>
          <c:cat>
            <c:strRef>
              <c:f>SYNTHESE!$J$127:$J$132</c:f>
              <c:strCache>
                <c:ptCount val="6"/>
                <c:pt idx="0">
                  <c:v>Dpt 04</c:v>
                </c:pt>
                <c:pt idx="1">
                  <c:v>Dpt 05</c:v>
                </c:pt>
                <c:pt idx="2">
                  <c:v>Dpt 06</c:v>
                </c:pt>
                <c:pt idx="3">
                  <c:v>Dpt 13</c:v>
                </c:pt>
                <c:pt idx="4">
                  <c:v>Dpt 83</c:v>
                </c:pt>
                <c:pt idx="5">
                  <c:v>Dpt 84</c:v>
                </c:pt>
              </c:strCache>
            </c:strRef>
          </c:cat>
          <c:val>
            <c:numRef>
              <c:f>SYNTHESE!$L$127:$L$132</c:f>
              <c:numCache>
                <c:formatCode>0%</c:formatCode>
                <c:ptCount val="6"/>
                <c:pt idx="0">
                  <c:v>2.564102564102564E-2</c:v>
                </c:pt>
                <c:pt idx="1">
                  <c:v>6.8376068376068383E-2</c:v>
                </c:pt>
                <c:pt idx="2">
                  <c:v>0.23076923076923078</c:v>
                </c:pt>
                <c:pt idx="3">
                  <c:v>0.33333333333333331</c:v>
                </c:pt>
                <c:pt idx="4">
                  <c:v>0.17948717948717949</c:v>
                </c:pt>
                <c:pt idx="5">
                  <c:v>0.1623931623931624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 sz="1100" b="1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E86B5-9F36-48B3-B9C3-ED6F48DCB7F0}" type="datetimeFigureOut">
              <a:rPr lang="fr-FR" smtClean="0"/>
              <a:t>14/11/2019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dirty="0" err="1" smtClean="0"/>
              <a:t>dddddddddddd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8AF15-619F-4CB0-9D1F-D58E514823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4284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1E30D-C770-45B8-B2CA-E4D1DF6FEE6E}" type="datetimeFigureOut">
              <a:rPr lang="fr-FR" smtClean="0"/>
              <a:t>14/11/2019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C70C0-DAE6-421D-BF96-576B76416E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324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C70C0-DAE6-421D-BF96-576B76416E2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296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15973" marR="0" lvl="0" indent="-815973" algn="l" defTabSz="512758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9"/>
              <a:buBlip>
                <a:blip r:embed="rId2"/>
              </a:buBlip>
              <a:tabLst>
                <a:tab pos="806445" algn="l"/>
                <a:tab pos="1141407" algn="l"/>
                <a:tab pos="5243506" algn="l"/>
              </a:tabLst>
              <a:defRPr lang="fr-FR" sz="2900" b="1" i="0" u="none" strike="noStrike" kern="0" cap="none" spc="0" baseline="0">
                <a:solidFill>
                  <a:srgbClr val="7AB8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tabLst/>
              <a:defRPr lang="fr-FR" sz="17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15973" marR="0" lvl="0" indent="-815973" algn="l" defTabSz="512758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9"/>
              <a:buBlip>
                <a:blip r:embed="rId2"/>
              </a:buBlip>
              <a:tabLst>
                <a:tab pos="806445" algn="l"/>
                <a:tab pos="1141407" algn="l"/>
                <a:tab pos="5243506" algn="l"/>
              </a:tabLst>
              <a:defRPr lang="fr-FR" sz="2900" b="1" i="0" u="none" strike="noStrike" kern="0" cap="none" spc="0" baseline="0">
                <a:solidFill>
                  <a:srgbClr val="7AB8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eaVert" wrap="square" lIns="91440" tIns="45720" rIns="91440" bIns="45720" anchor="t" anchorCtr="0" compatLnSpc="1"/>
          <a:lstStyle>
            <a:lvl1pPr marL="858841" marR="0" lvl="0" indent="-858841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35"/>
              <a:buBlip>
                <a:blip r:embed="rId3"/>
              </a:buBlip>
              <a:tabLst/>
              <a:defRPr lang="fr-FR" sz="17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1484308" marR="0" lvl="1" indent="-153984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50000"/>
              <a:buChar char="-"/>
              <a:tabLst/>
              <a:defRPr lang="fr-FR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1904996" marR="0" lvl="2" indent="-990596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Char char="-"/>
              <a:tabLst/>
              <a:defRPr lang="fr-FR" sz="12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  <a:lvl4pPr marL="2701923" marR="0" lvl="3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4pPr>
            <a:lvl5pPr marL="312102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  <a:prstGeom prst="rect">
            <a:avLst/>
          </a:prstGeom>
          <a:noFill/>
          <a:ln>
            <a:noFill/>
          </a:ln>
        </p:spPr>
        <p:txBody>
          <a:bodyPr vert="eaVert" wrap="square" lIns="91440" tIns="45720" rIns="91440" bIns="45720" anchor="t" anchorCtr="0" compatLnSpc="1"/>
          <a:lstStyle>
            <a:lvl1pPr marL="815973" marR="0" lvl="0" indent="-815973" algn="l" defTabSz="512758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9"/>
              <a:buBlip>
                <a:blip r:embed="rId2"/>
              </a:buBlip>
              <a:tabLst>
                <a:tab pos="806445" algn="l"/>
                <a:tab pos="1141407" algn="l"/>
                <a:tab pos="5243506" algn="l"/>
              </a:tabLst>
              <a:defRPr lang="fr-FR" sz="2900" b="1" i="0" u="none" strike="noStrike" kern="0" cap="none" spc="0" baseline="0">
                <a:solidFill>
                  <a:srgbClr val="7AB8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  <a:prstGeom prst="rect">
            <a:avLst/>
          </a:prstGeom>
          <a:noFill/>
          <a:ln>
            <a:noFill/>
          </a:ln>
        </p:spPr>
        <p:txBody>
          <a:bodyPr vert="eaVert" wrap="square" lIns="91440" tIns="45720" rIns="91440" bIns="45720" anchor="t" anchorCtr="0" compatLnSpc="1"/>
          <a:lstStyle>
            <a:lvl1pPr marL="858841" marR="0" lvl="0" indent="-858841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35"/>
              <a:buBlip>
                <a:blip r:embed="rId3"/>
              </a:buBlip>
              <a:tabLst/>
              <a:defRPr lang="fr-FR" sz="17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1484308" marR="0" lvl="1" indent="-153984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50000"/>
              <a:buChar char="-"/>
              <a:tabLst/>
              <a:defRPr lang="fr-FR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1904996" marR="0" lvl="2" indent="-990596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Char char="-"/>
              <a:tabLst/>
              <a:defRPr lang="fr-FR" sz="12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  <a:lvl4pPr marL="2701923" marR="0" lvl="3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4pPr>
            <a:lvl5pPr marL="312102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15973" marR="0" lvl="0" indent="-815973" algn="l" defTabSz="512758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9"/>
              <a:buBlip>
                <a:blip r:embed="rId2"/>
              </a:buBlip>
              <a:tabLst>
                <a:tab pos="806445" algn="l"/>
                <a:tab pos="1141407" algn="l"/>
                <a:tab pos="5243506" algn="l"/>
              </a:tabLst>
              <a:defRPr lang="fr-FR" sz="2900" b="1" i="0" u="none" strike="noStrike" kern="0" cap="none" spc="0" baseline="0">
                <a:solidFill>
                  <a:srgbClr val="7AB8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58841" marR="0" lvl="0" indent="-858841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35"/>
              <a:buBlip>
                <a:blip r:embed="rId3"/>
              </a:buBlip>
              <a:tabLst/>
              <a:defRPr lang="fr-FR" sz="17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1484308" marR="0" lvl="1" indent="-153984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50000"/>
              <a:buChar char="-"/>
              <a:tabLst/>
              <a:defRPr lang="fr-FR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1904996" marR="0" lvl="2" indent="-990596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00000"/>
              <a:buChar char="-"/>
              <a:tabLst/>
              <a:defRPr lang="fr-FR" sz="12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  <a:lvl4pPr marL="2701923" marR="0" lvl="3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4pPr>
            <a:lvl5pPr marL="312102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15973" marR="0" lvl="0" indent="-815973" algn="l" defTabSz="512758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Blip>
                <a:blip r:embed="rId2"/>
              </a:buBlip>
              <a:tabLst>
                <a:tab pos="806445" algn="l"/>
                <a:tab pos="1141407" algn="l"/>
                <a:tab pos="5243506" algn="l"/>
              </a:tabLst>
              <a:defRPr lang="fr-FR" sz="4000" b="1" i="0" u="none" strike="noStrike" kern="0" cap="all" spc="0" baseline="0">
                <a:solidFill>
                  <a:srgbClr val="7AB8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15973" marR="0" lvl="0" indent="-815973" algn="l" defTabSz="512758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9"/>
              <a:buBlip>
                <a:blip r:embed="rId2"/>
              </a:buBlip>
              <a:tabLst>
                <a:tab pos="806445" algn="l"/>
                <a:tab pos="1141407" algn="l"/>
                <a:tab pos="5243506" algn="l"/>
              </a:tabLst>
              <a:defRPr lang="fr-FR" sz="2900" b="1" i="0" u="none" strike="noStrike" kern="0" cap="none" spc="0" baseline="0">
                <a:solidFill>
                  <a:srgbClr val="7AB8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sz="half" idx="1"/>
          </p:nvPr>
        </p:nvSpPr>
        <p:spPr>
          <a:xfrm>
            <a:off x="457200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58841" marR="0" lvl="0" indent="-858841" algn="l" defTabSz="914400" rtl="0" fontAlgn="auto" hangingPunct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539"/>
              <a:buBlip>
                <a:blip r:embed="rId3"/>
              </a:buBlip>
              <a:tabLst/>
              <a:defRPr lang="fr-FR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1484308" marR="0" lvl="1" indent="-153984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50000"/>
              <a:buChar char="-"/>
              <a:tabLst/>
              <a:defRPr lang="fr-FR" sz="24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1904996" marR="0" lvl="2" indent="-990596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  <a:lvl4pPr marL="2701923" marR="0" lvl="3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–"/>
              <a:tabLst/>
              <a:defRPr lang="fr-FR" sz="18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4pPr>
            <a:lvl5pPr marL="3121020" marR="0" lvl="4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»"/>
              <a:tabLst/>
              <a:defRPr lang="fr-FR" sz="18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sz="half" idx="2"/>
          </p:nvPr>
        </p:nvSpPr>
        <p:spPr>
          <a:xfrm>
            <a:off x="4648196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58841" marR="0" lvl="0" indent="-858841" algn="l" defTabSz="914400" rtl="0" fontAlgn="auto" hangingPunct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539"/>
              <a:buBlip>
                <a:blip r:embed="rId3"/>
              </a:buBlip>
              <a:tabLst/>
              <a:defRPr lang="fr-FR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1484308" marR="0" lvl="1" indent="-153984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50000"/>
              <a:buChar char="-"/>
              <a:tabLst/>
              <a:defRPr lang="fr-FR" sz="24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1904996" marR="0" lvl="2" indent="-990596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-"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  <a:lvl4pPr marL="2701923" marR="0" lvl="3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–"/>
              <a:tabLst/>
              <a:defRPr lang="fr-FR" sz="18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4pPr>
            <a:lvl5pPr marL="3121020" marR="0" lvl="4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»"/>
              <a:tabLst/>
              <a:defRPr lang="fr-FR" sz="18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15973" marR="0" lvl="0" indent="-815973" algn="l" defTabSz="512758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9"/>
              <a:buBlip>
                <a:blip r:embed="rId2"/>
              </a:buBlip>
              <a:tabLst>
                <a:tab pos="806445" algn="l"/>
                <a:tab pos="1141407" algn="l"/>
                <a:tab pos="5243506" algn="l"/>
              </a:tabLst>
              <a:defRPr lang="fr-FR" sz="2900" b="1" i="0" u="none" strike="noStrike" kern="0" cap="none" spc="0" baseline="0">
                <a:solidFill>
                  <a:srgbClr val="7AB8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lang="fr-FR" sz="2400" b="1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sz="half" idx="2"/>
          </p:nvPr>
        </p:nvSpPr>
        <p:spPr>
          <a:xfrm>
            <a:off x="457200" y="2174872"/>
            <a:ext cx="4040184" cy="395128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58841" marR="0" lvl="0" indent="-858841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20"/>
              <a:buBlip>
                <a:blip r:embed="rId3"/>
              </a:buBlip>
              <a:tabLst/>
              <a:defRPr lang="fr-FR" sz="24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1484308" marR="0" lvl="1" indent="-153984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50000"/>
              <a:buChar char="-"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1904996" marR="0" lvl="2" indent="-990596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-"/>
              <a:tabLst/>
              <a:defRPr lang="fr-FR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  <a:lvl4pPr marL="2701923" marR="0" lvl="3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–"/>
              <a:tabLst/>
              <a:defRPr lang="fr-FR" sz="16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4pPr>
            <a:lvl5pPr marL="3121020" marR="0" lvl="4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»"/>
              <a:tabLst/>
              <a:defRPr lang="fr-FR" sz="16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sz="quarter" idx="3"/>
          </p:nvPr>
        </p:nvSpPr>
        <p:spPr>
          <a:xfrm>
            <a:off x="4645023" y="1535113"/>
            <a:ext cx="4041776" cy="6397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lang="fr-FR" sz="2400" b="1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sz="quarter" idx="4"/>
          </p:nvPr>
        </p:nvSpPr>
        <p:spPr>
          <a:xfrm>
            <a:off x="4645023" y="2174872"/>
            <a:ext cx="4041776" cy="395128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58841" marR="0" lvl="0" indent="-858841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320"/>
              <a:buBlip>
                <a:blip r:embed="rId3"/>
              </a:buBlip>
              <a:tabLst/>
              <a:defRPr lang="fr-FR" sz="24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1484308" marR="0" lvl="1" indent="-153984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50000"/>
              <a:buChar char="-"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1904996" marR="0" lvl="2" indent="-990596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-"/>
              <a:tabLst/>
              <a:defRPr lang="fr-FR" sz="1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  <a:lvl4pPr marL="2701923" marR="0" lvl="3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–"/>
              <a:tabLst/>
              <a:defRPr lang="fr-FR" sz="16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4pPr>
            <a:lvl5pPr marL="3121020" marR="0" lvl="4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»"/>
              <a:tabLst/>
              <a:defRPr lang="fr-FR" sz="16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15973" marR="0" lvl="0" indent="-815973" algn="l" defTabSz="512758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9"/>
              <a:buBlip>
                <a:blip r:embed="rId2"/>
              </a:buBlip>
              <a:tabLst>
                <a:tab pos="806445" algn="l"/>
                <a:tab pos="1141407" algn="l"/>
                <a:tab pos="5243506" algn="l"/>
              </a:tabLst>
              <a:defRPr lang="fr-FR" sz="2900" b="1" i="0" u="none" strike="noStrike" kern="0" cap="none" spc="0" baseline="0">
                <a:solidFill>
                  <a:srgbClr val="7AB8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815973" marR="0" lvl="0" indent="-815973" algn="l" defTabSz="512758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9"/>
              <a:buBlip>
                <a:blip r:embed="rId2"/>
              </a:buBlip>
              <a:tabLst>
                <a:tab pos="806445" algn="l"/>
                <a:tab pos="1141407" algn="l"/>
                <a:tab pos="5243506" algn="l"/>
              </a:tabLst>
              <a:defRPr lang="fr-FR" sz="2000" b="1" i="0" u="none" strike="noStrike" kern="0" cap="none" spc="0" baseline="0">
                <a:solidFill>
                  <a:srgbClr val="7AB8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858841" marR="0" lvl="0" indent="-858841" algn="l" defTabSz="914400" rtl="0" fontAlgn="auto" hangingPunc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760"/>
              <a:buBlip>
                <a:blip r:embed="rId3"/>
              </a:buBlip>
              <a:tabLst/>
              <a:defRPr lang="fr-FR" sz="32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1484308" marR="0" lvl="1" indent="-153984" algn="l" defTabSz="914400" rtl="0" fontAlgn="auto" hangingPunct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50000"/>
              <a:buChar char="-"/>
              <a:tabLst/>
              <a:defRPr lang="fr-FR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1904996" marR="0" lvl="2" indent="-990596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Char char="-"/>
              <a:tabLst/>
              <a:defRPr lang="fr-FR" sz="24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  <a:lvl4pPr marL="2701923" marR="0" lvl="3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4pPr>
            <a:lvl5pPr marL="312102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fr-FR" sz="20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sz="half" idx="2"/>
          </p:nvPr>
        </p:nvSpPr>
        <p:spPr>
          <a:xfrm>
            <a:off x="457200" y="1435095"/>
            <a:ext cx="3008311" cy="46910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lang="fr-F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815973" marR="0" lvl="0" indent="-815973" algn="l" defTabSz="512758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99"/>
              <a:buBlip>
                <a:blip r:embed="rId2"/>
              </a:buBlip>
              <a:tabLst>
                <a:tab pos="806445" algn="l"/>
                <a:tab pos="1141407" algn="l"/>
                <a:tab pos="5243506" algn="l"/>
              </a:tabLst>
              <a:defRPr lang="fr-FR" sz="2000" b="1" i="0" u="none" strike="noStrike" kern="0" cap="none" spc="0" baseline="0">
                <a:solidFill>
                  <a:srgbClr val="7AB8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lang="fr-FR" sz="32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sz="half" idx="2"/>
          </p:nvPr>
        </p:nvSpPr>
        <p:spPr>
          <a:xfrm>
            <a:off x="1792288" y="5367335"/>
            <a:ext cx="5486400" cy="8048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  <a:tabLst/>
              <a:defRPr lang="fr-FR" sz="14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ARS-TERRITOIRE GRAPHIQUE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00013"/>
            <a:ext cx="9144000" cy="260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3608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OMEDIT/ARS/AM CAQES 2019 Intéressement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6B476-3C16-40A1-AF98-8E31046E005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/>
              <a:t>Proposition intéressement </a:t>
            </a:r>
            <a:br>
              <a:rPr lang="fr-FR" dirty="0" smtClean="0"/>
            </a:br>
            <a:r>
              <a:rPr lang="fr-FR" dirty="0" smtClean="0"/>
              <a:t>CAQES 2018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Bloc produits de santé</a:t>
            </a:r>
          </a:p>
          <a:p>
            <a:r>
              <a:rPr lang="fr-FR" dirty="0" smtClean="0"/>
              <a:t>Transports</a:t>
            </a:r>
          </a:p>
          <a:p>
            <a:endParaRPr lang="fr-FR" dirty="0"/>
          </a:p>
          <a:p>
            <a:r>
              <a:rPr lang="fr-FR" dirty="0" smtClean="0"/>
              <a:t>OMEDIT PACA / ARS / AM</a:t>
            </a:r>
          </a:p>
          <a:p>
            <a:r>
              <a:rPr lang="fr-FR" dirty="0" smtClean="0"/>
              <a:t>Réunion Fédérations régionales de l’hospitalisation 12 nov.2019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2411760" y="6356350"/>
            <a:ext cx="3960440" cy="365125"/>
          </a:xfrm>
        </p:spPr>
        <p:txBody>
          <a:bodyPr/>
          <a:lstStyle/>
          <a:p>
            <a:r>
              <a:rPr lang="fr-FR" dirty="0" smtClean="0"/>
              <a:t>OMEDIT/ARS/AM CAQES 2018 Intéressement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88640"/>
            <a:ext cx="2002834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347787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57428"/>
            <a:ext cx="2279184" cy="81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962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066128"/>
          </a:xfrm>
        </p:spPr>
        <p:txBody>
          <a:bodyPr/>
          <a:lstStyle/>
          <a:p>
            <a:pPr algn="ctr"/>
            <a:r>
              <a:rPr lang="fr-FR" dirty="0" smtClean="0"/>
              <a:t>Elaboration de différentes classifications en PACA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/>
          <a:lstStyle/>
          <a:p>
            <a:r>
              <a:rPr lang="fr-FR" dirty="0" smtClean="0"/>
              <a:t>Groupe MO </a:t>
            </a:r>
          </a:p>
          <a:p>
            <a:pPr lvl="1"/>
            <a:r>
              <a:rPr lang="fr-FR" dirty="0" smtClean="0"/>
              <a:t>A: ES avec file active en séances maintenue ou augmentée et augmentation MO &lt; 3,9% : </a:t>
            </a:r>
            <a:r>
              <a:rPr lang="fr-FR" dirty="0" smtClean="0">
                <a:solidFill>
                  <a:srgbClr val="FF0000"/>
                </a:solidFill>
              </a:rPr>
              <a:t>intéressement +++</a:t>
            </a:r>
          </a:p>
          <a:p>
            <a:pPr lvl="1"/>
            <a:r>
              <a:rPr lang="fr-FR" dirty="0" smtClean="0"/>
              <a:t>B: ES avec file </a:t>
            </a:r>
            <a:r>
              <a:rPr lang="fr-FR" dirty="0"/>
              <a:t>active en séances maintenue ou augmentée et </a:t>
            </a:r>
            <a:r>
              <a:rPr lang="fr-FR" dirty="0" smtClean="0"/>
              <a:t>augmentation </a:t>
            </a:r>
            <a:r>
              <a:rPr lang="fr-FR" dirty="0"/>
              <a:t>MO </a:t>
            </a:r>
            <a:r>
              <a:rPr lang="fr-FR" dirty="0" smtClean="0"/>
              <a:t>comprise entre 3,9% et 7,8% : </a:t>
            </a:r>
            <a:r>
              <a:rPr lang="fr-FR" dirty="0" smtClean="0">
                <a:solidFill>
                  <a:srgbClr val="FF0000"/>
                </a:solidFill>
              </a:rPr>
              <a:t>intéressement ++</a:t>
            </a:r>
          </a:p>
          <a:p>
            <a:pPr lvl="1"/>
            <a:r>
              <a:rPr lang="fr-FR" dirty="0" smtClean="0"/>
              <a:t>C: ES </a:t>
            </a:r>
            <a:r>
              <a:rPr lang="fr-FR" dirty="0"/>
              <a:t>avec file active diminuée </a:t>
            </a:r>
            <a:r>
              <a:rPr lang="fr-FR" dirty="0" smtClean="0"/>
              <a:t>et baisse des MO ou augmentation &lt; 3,9% </a:t>
            </a:r>
            <a:r>
              <a:rPr lang="fr-FR" dirty="0" smtClean="0">
                <a:solidFill>
                  <a:schemeClr val="tx1"/>
                </a:solidFill>
              </a:rPr>
              <a:t>:</a:t>
            </a:r>
            <a:r>
              <a:rPr lang="fr-FR" dirty="0" smtClean="0">
                <a:solidFill>
                  <a:srgbClr val="FF0000"/>
                </a:solidFill>
              </a:rPr>
              <a:t> intéressement +</a:t>
            </a:r>
          </a:p>
          <a:p>
            <a:pPr lvl="1"/>
            <a:r>
              <a:rPr lang="fr-FR" dirty="0" smtClean="0"/>
              <a:t>D: ES avec file active augmentée et augmentation des MO &gt; 7,8% : </a:t>
            </a:r>
            <a:r>
              <a:rPr lang="fr-FR" dirty="0" smtClean="0">
                <a:solidFill>
                  <a:srgbClr val="FF0000"/>
                </a:solidFill>
              </a:rPr>
              <a:t>intéressement</a:t>
            </a:r>
            <a:endParaRPr lang="fr-FR" dirty="0">
              <a:solidFill>
                <a:srgbClr val="FF0000"/>
              </a:solidFill>
            </a:endParaRPr>
          </a:p>
          <a:p>
            <a:pPr marL="1330324" lvl="1" indent="0">
              <a:buNone/>
            </a:pPr>
            <a:endParaRPr lang="fr-FR" dirty="0" smtClean="0"/>
          </a:p>
          <a:p>
            <a:r>
              <a:rPr lang="fr-FR" dirty="0" smtClean="0"/>
              <a:t>Groupe DMI</a:t>
            </a:r>
          </a:p>
          <a:p>
            <a:pPr lvl="1"/>
            <a:r>
              <a:rPr lang="fr-FR" dirty="0" smtClean="0"/>
              <a:t>A: ES avec nombre </a:t>
            </a:r>
            <a:r>
              <a:rPr lang="fr-FR" dirty="0"/>
              <a:t>de DMI posés maintenu ou augmenté </a:t>
            </a:r>
            <a:r>
              <a:rPr lang="fr-FR" dirty="0" smtClean="0"/>
              <a:t>et augmentation DMI &lt; 4% : </a:t>
            </a:r>
            <a:r>
              <a:rPr lang="fr-FR" dirty="0" smtClean="0">
                <a:solidFill>
                  <a:srgbClr val="FF0000"/>
                </a:solidFill>
              </a:rPr>
              <a:t>Intéressement +++</a:t>
            </a:r>
          </a:p>
          <a:p>
            <a:pPr lvl="1"/>
            <a:r>
              <a:rPr lang="fr-FR" dirty="0" smtClean="0"/>
              <a:t>B: ES avec nombre </a:t>
            </a:r>
            <a:r>
              <a:rPr lang="fr-FR" dirty="0"/>
              <a:t>de DMI posés maintenu ou </a:t>
            </a:r>
            <a:r>
              <a:rPr lang="fr-FR" dirty="0" smtClean="0"/>
              <a:t>augmenté et augmentation </a:t>
            </a:r>
            <a:r>
              <a:rPr lang="fr-FR" dirty="0"/>
              <a:t>DMI </a:t>
            </a:r>
            <a:r>
              <a:rPr lang="fr-FR" dirty="0" smtClean="0"/>
              <a:t>compris entre 4 et 8% </a:t>
            </a:r>
            <a:r>
              <a:rPr lang="fr-FR" dirty="0"/>
              <a:t>et </a:t>
            </a:r>
            <a:r>
              <a:rPr lang="fr-FR" dirty="0" smtClean="0"/>
              <a:t>: </a:t>
            </a:r>
            <a:r>
              <a:rPr lang="fr-FR" dirty="0" smtClean="0">
                <a:solidFill>
                  <a:srgbClr val="FF0000"/>
                </a:solidFill>
              </a:rPr>
              <a:t>Intéressement ++</a:t>
            </a:r>
          </a:p>
          <a:p>
            <a:pPr lvl="1"/>
            <a:r>
              <a:rPr lang="fr-FR" dirty="0" smtClean="0"/>
              <a:t>C: ES </a:t>
            </a:r>
            <a:r>
              <a:rPr lang="fr-FR" dirty="0"/>
              <a:t>avec </a:t>
            </a:r>
            <a:r>
              <a:rPr lang="fr-FR" dirty="0" smtClean="0"/>
              <a:t>diminution du nombre </a:t>
            </a:r>
            <a:r>
              <a:rPr lang="fr-FR" dirty="0"/>
              <a:t>de DMI posés </a:t>
            </a:r>
            <a:r>
              <a:rPr lang="fr-FR" dirty="0" smtClean="0"/>
              <a:t>et baisse des DMI ou augmentation &lt; 4% : </a:t>
            </a:r>
            <a:r>
              <a:rPr lang="fr-FR" dirty="0" smtClean="0">
                <a:solidFill>
                  <a:srgbClr val="FF0000"/>
                </a:solidFill>
              </a:rPr>
              <a:t>Intéressement +</a:t>
            </a:r>
            <a:endParaRPr lang="fr-FR" dirty="0">
              <a:solidFill>
                <a:srgbClr val="FF0000"/>
              </a:solidFill>
            </a:endParaRPr>
          </a:p>
          <a:p>
            <a:pPr lvl="1"/>
            <a:r>
              <a:rPr lang="fr-FR" dirty="0" smtClean="0"/>
              <a:t>D: ES </a:t>
            </a:r>
            <a:r>
              <a:rPr lang="fr-FR" dirty="0"/>
              <a:t>avec </a:t>
            </a:r>
            <a:r>
              <a:rPr lang="fr-FR" dirty="0" smtClean="0"/>
              <a:t>augmentation du nombre </a:t>
            </a:r>
            <a:r>
              <a:rPr lang="fr-FR" dirty="0"/>
              <a:t>de DMI posés </a:t>
            </a:r>
            <a:r>
              <a:rPr lang="fr-FR" dirty="0" smtClean="0"/>
              <a:t>et augmentation des DMI &gt; 8% </a:t>
            </a:r>
            <a:r>
              <a:rPr lang="fr-FR" dirty="0"/>
              <a:t>: </a:t>
            </a:r>
            <a:r>
              <a:rPr lang="fr-FR" dirty="0">
                <a:solidFill>
                  <a:srgbClr val="FF0000"/>
                </a:solidFill>
              </a:rPr>
              <a:t>Intéressement</a:t>
            </a:r>
          </a:p>
          <a:p>
            <a:pPr lvl="1"/>
            <a:endParaRPr lang="fr-FR" dirty="0">
              <a:solidFill>
                <a:srgbClr val="FF0000"/>
              </a:solidFill>
            </a:endParaRPr>
          </a:p>
          <a:p>
            <a:pPr lvl="1"/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82151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Différentes classifications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3"/>
          </a:xfrm>
        </p:spPr>
        <p:txBody>
          <a:bodyPr/>
          <a:lstStyle/>
          <a:p>
            <a:r>
              <a:rPr lang="fr-FR" dirty="0" smtClean="0"/>
              <a:t>Groupe PHEV / génériques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A: ES avec file active maintenue ou augmentée </a:t>
            </a:r>
          </a:p>
          <a:p>
            <a:pPr marL="914400" lvl="2" indent="0">
              <a:buNone/>
            </a:pPr>
            <a:r>
              <a:rPr lang="fr-FR" sz="1500" dirty="0" smtClean="0"/>
              <a:t>	et augmentation PHEV &lt; </a:t>
            </a:r>
            <a:r>
              <a:rPr lang="fr-FR" sz="1500" dirty="0"/>
              <a:t>4</a:t>
            </a:r>
            <a:r>
              <a:rPr lang="fr-FR" sz="1500" dirty="0" smtClean="0"/>
              <a:t>% </a:t>
            </a:r>
          </a:p>
          <a:p>
            <a:pPr marL="914400" lvl="2" indent="0">
              <a:buNone/>
            </a:pPr>
            <a:r>
              <a:rPr lang="fr-FR" sz="1500" dirty="0" smtClean="0"/>
              <a:t>	et prescription génériques &gt; 45,5% (si MCO) </a:t>
            </a:r>
          </a:p>
          <a:p>
            <a:pPr marL="914400" lvl="2" indent="0">
              <a:buNone/>
            </a:pPr>
            <a:r>
              <a:rPr lang="fr-FR" sz="1500" dirty="0">
                <a:solidFill>
                  <a:srgbClr val="FF0000"/>
                </a:solidFill>
              </a:rPr>
              <a:t>	</a:t>
            </a:r>
            <a:r>
              <a:rPr lang="fr-FR" sz="1500" dirty="0" smtClean="0">
                <a:solidFill>
                  <a:srgbClr val="FF0000"/>
                </a:solidFill>
              </a:rPr>
              <a:t>	intéressement ++</a:t>
            </a:r>
          </a:p>
          <a:p>
            <a:pPr marL="0" indent="0">
              <a:buNone/>
            </a:pPr>
            <a:r>
              <a:rPr lang="fr-FR" dirty="0" smtClean="0"/>
              <a:t>	- B:  ES </a:t>
            </a:r>
            <a:r>
              <a:rPr lang="fr-FR" dirty="0"/>
              <a:t>avec file active maintenue ou augmentée </a:t>
            </a:r>
          </a:p>
          <a:p>
            <a:pPr marL="914400" lvl="2" indent="0">
              <a:buNone/>
            </a:pPr>
            <a:r>
              <a:rPr lang="fr-FR" sz="1500" dirty="0"/>
              <a:t>	et augmentation PHEV &lt; 4% </a:t>
            </a:r>
          </a:p>
          <a:p>
            <a:pPr marL="914400" lvl="2" indent="0">
              <a:buNone/>
            </a:pPr>
            <a:r>
              <a:rPr lang="fr-FR" sz="1500" dirty="0"/>
              <a:t>	et prescription génériques &lt;</a:t>
            </a:r>
            <a:r>
              <a:rPr lang="fr-FR" sz="1500" dirty="0" smtClean="0"/>
              <a:t> </a:t>
            </a:r>
            <a:r>
              <a:rPr lang="fr-FR" sz="1500" dirty="0"/>
              <a:t>45,5% </a:t>
            </a:r>
            <a:r>
              <a:rPr lang="fr-FR" sz="1500" dirty="0" smtClean="0"/>
              <a:t>(si MCO)</a:t>
            </a:r>
          </a:p>
          <a:p>
            <a:pPr marL="914400" lvl="2" indent="0">
              <a:buNone/>
            </a:pPr>
            <a:r>
              <a:rPr lang="fr-FR" sz="1500" dirty="0"/>
              <a:t>	</a:t>
            </a:r>
            <a:r>
              <a:rPr lang="fr-FR" sz="1500" dirty="0" smtClean="0"/>
              <a:t>	</a:t>
            </a:r>
            <a:r>
              <a:rPr lang="fr-FR" sz="1500" dirty="0" smtClean="0">
                <a:solidFill>
                  <a:srgbClr val="FF0000"/>
                </a:solidFill>
              </a:rPr>
              <a:t>intéressement +</a:t>
            </a:r>
            <a:endParaRPr lang="fr-FR" sz="1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	- C: ES </a:t>
            </a:r>
            <a:r>
              <a:rPr lang="fr-FR" dirty="0"/>
              <a:t>avec file </a:t>
            </a:r>
            <a:r>
              <a:rPr lang="fr-FR" dirty="0" smtClean="0"/>
              <a:t>active diminuée </a:t>
            </a:r>
            <a:r>
              <a:rPr lang="fr-FR" sz="1500" dirty="0" smtClean="0"/>
              <a:t>et </a:t>
            </a:r>
            <a:r>
              <a:rPr lang="fr-FR" sz="1500" dirty="0"/>
              <a:t>augmentation PHEV &lt; 4% </a:t>
            </a:r>
            <a:endParaRPr lang="fr-FR" sz="1500" dirty="0" smtClean="0"/>
          </a:p>
          <a:p>
            <a:pPr marL="0" indent="0">
              <a:buNone/>
            </a:pPr>
            <a:r>
              <a:rPr lang="fr-FR" sz="1500" dirty="0"/>
              <a:t>	</a:t>
            </a:r>
            <a:r>
              <a:rPr lang="fr-FR" sz="1500" dirty="0" smtClean="0"/>
              <a:t>		</a:t>
            </a:r>
            <a:r>
              <a:rPr lang="fr-FR" sz="1500" dirty="0">
                <a:solidFill>
                  <a:srgbClr val="FF0000"/>
                </a:solidFill>
              </a:rPr>
              <a:t> intéressement </a:t>
            </a:r>
            <a:endParaRPr lang="fr-FR" sz="1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1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1600" dirty="0"/>
              <a:t>Sont exclus les ES pour lesquels l’assurance maladie ne fournit pas le taux de PHEV et la part des prescriptions des médicaments remboursés appartenant au répertoire des génériques.</a:t>
            </a:r>
          </a:p>
          <a:p>
            <a:pPr marL="0" indent="0">
              <a:buNone/>
            </a:pPr>
            <a:endParaRPr lang="fr-FR" sz="1500" dirty="0"/>
          </a:p>
          <a:p>
            <a:pPr marL="914400" lvl="2" indent="0">
              <a:buNone/>
            </a:pPr>
            <a:endParaRPr lang="fr-FR" sz="1500" dirty="0" smtClean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482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922112"/>
          </a:xfrm>
        </p:spPr>
        <p:txBody>
          <a:bodyPr/>
          <a:lstStyle/>
          <a:p>
            <a:pPr algn="ctr"/>
            <a:r>
              <a:rPr lang="fr-FR" dirty="0" smtClean="0"/>
              <a:t>Poids des dépenses des PDS en 2018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5"/>
          </a:xfrm>
        </p:spPr>
        <p:txBody>
          <a:bodyPr/>
          <a:lstStyle/>
          <a:p>
            <a:r>
              <a:rPr lang="fr-FR" dirty="0" smtClean="0"/>
              <a:t>PACA dépenses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1 - MO </a:t>
            </a:r>
            <a:r>
              <a:rPr lang="fr-FR" dirty="0"/>
              <a:t>+ DMI : 		449 093 044 €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dont MO </a:t>
            </a:r>
            <a:r>
              <a:rPr lang="fr-FR" dirty="0"/>
              <a:t>: 	</a:t>
            </a:r>
            <a:r>
              <a:rPr lang="fr-FR" dirty="0" smtClean="0"/>
              <a:t>278 </a:t>
            </a:r>
            <a:r>
              <a:rPr lang="fr-FR" dirty="0"/>
              <a:t>582 532 € (</a:t>
            </a:r>
            <a:r>
              <a:rPr lang="fr-FR" dirty="0" smtClean="0"/>
              <a:t>62%)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dont DMI </a:t>
            </a:r>
            <a:r>
              <a:rPr lang="fr-FR" dirty="0"/>
              <a:t>: 	</a:t>
            </a:r>
            <a:r>
              <a:rPr lang="fr-FR" dirty="0" smtClean="0"/>
              <a:t>170 </a:t>
            </a:r>
            <a:r>
              <a:rPr lang="fr-FR" dirty="0"/>
              <a:t>510 512 € (</a:t>
            </a:r>
            <a:r>
              <a:rPr lang="fr-FR" dirty="0" smtClean="0"/>
              <a:t>38%)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2 - PHEV : 		669 956 733 €</a:t>
            </a:r>
          </a:p>
          <a:p>
            <a:pPr marL="0" indent="0">
              <a:buNone/>
            </a:pPr>
            <a:r>
              <a:rPr lang="fr-FR" dirty="0" smtClean="0"/>
              <a:t>	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Total dépenses : 		1 119 049 777 €</a:t>
            </a:r>
          </a:p>
          <a:p>
            <a:pPr marL="0" indent="0">
              <a:buNone/>
            </a:pPr>
            <a:endParaRPr lang="fr-FR" dirty="0"/>
          </a:p>
          <a:p>
            <a:pPr marL="2473323" lvl="3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3035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922112"/>
          </a:xfrm>
        </p:spPr>
        <p:txBody>
          <a:bodyPr/>
          <a:lstStyle/>
          <a:p>
            <a:pPr algn="ctr"/>
            <a:r>
              <a:rPr lang="fr-FR" dirty="0" smtClean="0"/>
              <a:t>Proposition de répartition de l’enveloppe d’intéressement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Somme </a:t>
            </a:r>
            <a:r>
              <a:rPr lang="fr-FR" dirty="0"/>
              <a:t>allouée: </a:t>
            </a:r>
            <a:r>
              <a:rPr lang="fr-FR" dirty="0">
                <a:solidFill>
                  <a:schemeClr val="tx1"/>
                </a:solidFill>
              </a:rPr>
              <a:t>1 </a:t>
            </a:r>
            <a:r>
              <a:rPr lang="fr-FR" dirty="0" smtClean="0">
                <a:solidFill>
                  <a:schemeClr val="tx1"/>
                </a:solidFill>
              </a:rPr>
              <a:t>100 </a:t>
            </a:r>
            <a:r>
              <a:rPr lang="fr-FR" dirty="0">
                <a:solidFill>
                  <a:schemeClr val="tx1"/>
                </a:solidFill>
              </a:rPr>
              <a:t>000 </a:t>
            </a:r>
            <a:r>
              <a:rPr lang="fr-FR" dirty="0"/>
              <a:t>€ (± 0,1% de la dépense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Souhait de privilégier l’activité MO/DMI des ES:</a:t>
            </a:r>
          </a:p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Reconnaitre le travail des ES de tous statuts engagés </a:t>
            </a:r>
            <a:r>
              <a:rPr lang="fr-FR" dirty="0"/>
              <a:t>dans les CBU </a:t>
            </a:r>
            <a:r>
              <a:rPr lang="fr-FR" dirty="0" smtClean="0"/>
              <a:t>depuis 10 ans, </a:t>
            </a:r>
            <a:r>
              <a:rPr lang="fr-FR" dirty="0"/>
              <a:t>sans </a:t>
            </a:r>
            <a:r>
              <a:rPr lang="fr-FR" dirty="0" smtClean="0"/>
              <a:t>intéressement, au regard des exigences </a:t>
            </a:r>
            <a:r>
              <a:rPr lang="fr-FR" dirty="0"/>
              <a:t>dans les preuves à fournir </a:t>
            </a:r>
            <a:r>
              <a:rPr lang="fr-FR" dirty="0" smtClean="0"/>
              <a:t>(</a:t>
            </a:r>
            <a:r>
              <a:rPr lang="fr-FR" dirty="0"/>
              <a:t>états trimestriels, bilans financiers </a:t>
            </a:r>
            <a:r>
              <a:rPr lang="fr-FR" dirty="0" smtClean="0"/>
              <a:t>semestriels</a:t>
            </a:r>
            <a:r>
              <a:rPr lang="fr-FR" dirty="0"/>
              <a:t>, enquêtes </a:t>
            </a:r>
            <a:r>
              <a:rPr lang="fr-FR" dirty="0" smtClean="0"/>
              <a:t>annuelles etc.)</a:t>
            </a:r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Proposition </a:t>
            </a:r>
            <a:r>
              <a:rPr lang="fr-FR" dirty="0"/>
              <a:t>de </a:t>
            </a:r>
            <a:r>
              <a:rPr lang="fr-FR" dirty="0" smtClean="0"/>
              <a:t>répartition :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sz="1700" dirty="0"/>
              <a:t>70% maîtrise </a:t>
            </a:r>
            <a:r>
              <a:rPr lang="fr-FR" sz="1700" dirty="0" smtClean="0"/>
              <a:t>MO/DMI			</a:t>
            </a:r>
            <a:r>
              <a:rPr lang="fr-FR" sz="1700" dirty="0" smtClean="0">
                <a:solidFill>
                  <a:schemeClr val="tx1"/>
                </a:solidFill>
              </a:rPr>
              <a:t>770 000 €</a:t>
            </a:r>
          </a:p>
          <a:p>
            <a:pPr marL="1330324" lvl="1" indent="0">
              <a:buNone/>
            </a:pPr>
            <a:endParaRPr lang="fr-FR" sz="1700" dirty="0">
              <a:solidFill>
                <a:schemeClr val="tx1"/>
              </a:solidFill>
            </a:endParaRPr>
          </a:p>
          <a:p>
            <a:pPr lvl="1"/>
            <a:r>
              <a:rPr lang="fr-FR" sz="1700" dirty="0">
                <a:solidFill>
                  <a:schemeClr val="tx1"/>
                </a:solidFill>
              </a:rPr>
              <a:t>30% maîtrise PHEV et </a:t>
            </a:r>
            <a:r>
              <a:rPr lang="fr-FR" sz="1700" dirty="0" smtClean="0">
                <a:solidFill>
                  <a:schemeClr val="tx1"/>
                </a:solidFill>
              </a:rPr>
              <a:t>génériques	330 000 €</a:t>
            </a:r>
            <a:endParaRPr lang="fr-FR" sz="1700" dirty="0">
              <a:solidFill>
                <a:schemeClr val="tx1"/>
              </a:solidFill>
            </a:endParaRPr>
          </a:p>
          <a:p>
            <a:pPr marL="1330324" lvl="1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58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Proposition de répartition de l’enveloppe d’intéressement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59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MO et DMI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Répartition </a:t>
            </a:r>
            <a:r>
              <a:rPr lang="fr-FR" dirty="0" smtClean="0"/>
              <a:t>de </a:t>
            </a:r>
            <a:r>
              <a:rPr lang="fr-FR" dirty="0"/>
              <a:t>la somme d’intéressement </a:t>
            </a:r>
            <a:r>
              <a:rPr lang="fr-FR" dirty="0" smtClean="0"/>
              <a:t>770 000 € au </a:t>
            </a:r>
            <a:r>
              <a:rPr lang="fr-FR" dirty="0"/>
              <a:t>prorata de la </a:t>
            </a:r>
            <a:r>
              <a:rPr lang="fr-FR" dirty="0" smtClean="0"/>
              <a:t>dépense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dirty="0" smtClean="0"/>
              <a:t>62% </a:t>
            </a:r>
            <a:r>
              <a:rPr lang="fr-FR" dirty="0"/>
              <a:t>MO </a:t>
            </a:r>
            <a:r>
              <a:rPr lang="fr-FR" dirty="0" smtClean="0"/>
              <a:t> soit 477 400 €</a:t>
            </a:r>
            <a:endParaRPr lang="fr-FR" dirty="0"/>
          </a:p>
          <a:p>
            <a:pPr lvl="1"/>
            <a:r>
              <a:rPr lang="fr-FR" dirty="0" smtClean="0"/>
              <a:t>38% </a:t>
            </a:r>
            <a:r>
              <a:rPr lang="fr-FR" dirty="0"/>
              <a:t>DMI </a:t>
            </a:r>
            <a:r>
              <a:rPr lang="fr-FR" dirty="0" smtClean="0"/>
              <a:t>soit 292 600 €</a:t>
            </a:r>
          </a:p>
          <a:p>
            <a:pPr marL="1330324" lvl="1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Affectation </a:t>
            </a:r>
            <a:r>
              <a:rPr lang="fr-FR" dirty="0" smtClean="0"/>
              <a:t>d’un financement socle </a:t>
            </a:r>
            <a:r>
              <a:rPr lang="fr-FR" dirty="0"/>
              <a:t>à chaque ES remplissant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les </a:t>
            </a:r>
            <a:r>
              <a:rPr lang="fr-FR" dirty="0"/>
              <a:t>conditions : 1 000 </a:t>
            </a:r>
            <a:r>
              <a:rPr lang="fr-FR" dirty="0" smtClean="0"/>
              <a:t>€ (=« socle de base »)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Puis répartition au prorata des dépenses des ES retenus en MO ou/et en DMI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+ </a:t>
            </a:r>
            <a:r>
              <a:rPr lang="fr-FR" dirty="0" smtClean="0">
                <a:solidFill>
                  <a:schemeClr val="tx1"/>
                </a:solidFill>
              </a:rPr>
              <a:t>coefficient </a:t>
            </a:r>
            <a:r>
              <a:rPr lang="fr-FR" dirty="0">
                <a:solidFill>
                  <a:schemeClr val="tx1"/>
                </a:solidFill>
              </a:rPr>
              <a:t>de pondération (allocation dégressive selon catégories </a:t>
            </a:r>
            <a:r>
              <a:rPr lang="fr-FR" dirty="0" smtClean="0">
                <a:solidFill>
                  <a:schemeClr val="tx1"/>
                </a:solidFill>
              </a:rPr>
              <a:t>A/B/C/D </a:t>
            </a:r>
            <a:r>
              <a:rPr lang="fr-FR" dirty="0">
                <a:solidFill>
                  <a:schemeClr val="tx1"/>
                </a:solidFill>
              </a:rPr>
              <a:t>avec gratification renforcée pour </a:t>
            </a:r>
            <a:r>
              <a:rPr lang="fr-FR" dirty="0" smtClean="0">
                <a:solidFill>
                  <a:schemeClr val="tx1"/>
                </a:solidFill>
              </a:rPr>
              <a:t>la catégorie </a:t>
            </a:r>
            <a:r>
              <a:rPr lang="fr-FR" dirty="0">
                <a:solidFill>
                  <a:schemeClr val="tx1"/>
                </a:solidFill>
              </a:rPr>
              <a:t>A)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83413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066128"/>
          </a:xfrm>
        </p:spPr>
        <p:txBody>
          <a:bodyPr/>
          <a:lstStyle/>
          <a:p>
            <a:pPr algn="ctr"/>
            <a:r>
              <a:rPr lang="fr-FR" dirty="0"/>
              <a:t>Proposition de répartition de l’enveloppe d’intéressement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1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PHEV et prescription dans le répertoire des génériques 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Répartition </a:t>
            </a:r>
            <a:r>
              <a:rPr lang="fr-FR" dirty="0"/>
              <a:t>de </a:t>
            </a:r>
            <a:r>
              <a:rPr lang="fr-FR" dirty="0" smtClean="0"/>
              <a:t>la </a:t>
            </a:r>
            <a:r>
              <a:rPr lang="fr-FR" dirty="0"/>
              <a:t>somme d’intéressement </a:t>
            </a:r>
            <a:r>
              <a:rPr lang="fr-FR" dirty="0" smtClean="0"/>
              <a:t>: </a:t>
            </a:r>
            <a:r>
              <a:rPr lang="fr-FR" dirty="0" smtClean="0">
                <a:solidFill>
                  <a:schemeClr val="tx1"/>
                </a:solidFill>
              </a:rPr>
              <a:t>330 000 </a:t>
            </a:r>
            <a:r>
              <a:rPr lang="fr-FR" dirty="0" smtClean="0"/>
              <a:t>€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Affectation d’un financement socle </a:t>
            </a:r>
            <a:r>
              <a:rPr lang="fr-FR" dirty="0"/>
              <a:t>à chaque </a:t>
            </a:r>
            <a:r>
              <a:rPr lang="fr-FR" dirty="0" smtClean="0"/>
              <a:t>ES </a:t>
            </a:r>
            <a:r>
              <a:rPr lang="fr-FR" dirty="0"/>
              <a:t>remplissant les </a:t>
            </a:r>
            <a:r>
              <a:rPr lang="fr-FR" dirty="0" smtClean="0"/>
              <a:t>	conditions </a:t>
            </a:r>
            <a:r>
              <a:rPr lang="fr-FR" dirty="0"/>
              <a:t>: 1 000 </a:t>
            </a:r>
            <a:r>
              <a:rPr lang="fr-FR" dirty="0" smtClean="0"/>
              <a:t>€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chemeClr val="tx1"/>
                </a:solidFill>
              </a:rPr>
              <a:t>Puis </a:t>
            </a:r>
            <a:r>
              <a:rPr lang="fr-FR" dirty="0">
                <a:solidFill>
                  <a:schemeClr val="tx1"/>
                </a:solidFill>
              </a:rPr>
              <a:t>répartition au prorata des </a:t>
            </a:r>
            <a:r>
              <a:rPr lang="fr-FR" dirty="0" smtClean="0">
                <a:solidFill>
                  <a:schemeClr val="tx1"/>
                </a:solidFill>
              </a:rPr>
              <a:t>dépenses en PHEV </a:t>
            </a:r>
            <a:r>
              <a:rPr lang="fr-FR" dirty="0">
                <a:solidFill>
                  <a:schemeClr val="tx1"/>
                </a:solidFill>
              </a:rPr>
              <a:t>des </a:t>
            </a:r>
            <a:r>
              <a:rPr lang="fr-FR" dirty="0" smtClean="0">
                <a:solidFill>
                  <a:schemeClr val="tx1"/>
                </a:solidFill>
              </a:rPr>
              <a:t>ES 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chemeClr val="tx1"/>
                </a:solidFill>
              </a:rPr>
              <a:t>+ coefficient de </a:t>
            </a:r>
            <a:r>
              <a:rPr lang="fr-FR" dirty="0">
                <a:solidFill>
                  <a:schemeClr val="tx1"/>
                </a:solidFill>
              </a:rPr>
              <a:t>pondération (allocation dégressive selon catégories </a:t>
            </a:r>
            <a:r>
              <a:rPr lang="fr-FR" dirty="0" smtClean="0">
                <a:solidFill>
                  <a:schemeClr val="tx1"/>
                </a:solidFill>
              </a:rPr>
              <a:t>A/B/C avec </a:t>
            </a:r>
            <a:r>
              <a:rPr lang="fr-FR" dirty="0">
                <a:solidFill>
                  <a:schemeClr val="tx1"/>
                </a:solidFill>
              </a:rPr>
              <a:t>gratification renforcée pour </a:t>
            </a:r>
            <a:r>
              <a:rPr lang="fr-FR" dirty="0" smtClean="0">
                <a:solidFill>
                  <a:schemeClr val="tx1"/>
                </a:solidFill>
              </a:rPr>
              <a:t>la catégorie </a:t>
            </a:r>
            <a:r>
              <a:rPr lang="fr-FR" dirty="0">
                <a:solidFill>
                  <a:schemeClr val="tx1"/>
                </a:solidFill>
              </a:rPr>
              <a:t>A)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9135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</a:t>
            </a:r>
            <a:r>
              <a:rPr lang="fr-FR" dirty="0" smtClean="0"/>
              <a:t>ntéressement au titre des MO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93623"/>
              </p:ext>
            </p:extLst>
          </p:nvPr>
        </p:nvGraphicFramePr>
        <p:xfrm>
          <a:off x="2483768" y="1412773"/>
          <a:ext cx="4680520" cy="122413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404015"/>
                <a:gridCol w="1276505"/>
              </a:tblGrid>
              <a:tr h="40804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MONTANT TOTAL A REPARTIR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477 </a:t>
                      </a:r>
                      <a:r>
                        <a:rPr lang="fr-FR" sz="1400" u="none" strike="noStrike" dirty="0">
                          <a:effectLst/>
                        </a:rPr>
                        <a:t>400 € 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804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Socle de base </a:t>
                      </a:r>
                      <a:r>
                        <a:rPr lang="fr-FR" sz="1400" u="none" strike="noStrike" dirty="0" smtClean="0">
                          <a:effectLst/>
                        </a:rPr>
                        <a:t>(54 ES x 1000 €)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54 </a:t>
                      </a:r>
                      <a:r>
                        <a:rPr lang="fr-FR" sz="1400" u="none" strike="noStrike" dirty="0">
                          <a:effectLst/>
                        </a:rPr>
                        <a:t>000 € 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804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RESTE A REPARTIR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423 </a:t>
                      </a:r>
                      <a:r>
                        <a:rPr lang="fr-FR" sz="1400" u="none" strike="noStrike" dirty="0">
                          <a:effectLst/>
                        </a:rPr>
                        <a:t>400 € 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78699"/>
              </p:ext>
            </p:extLst>
          </p:nvPr>
        </p:nvGraphicFramePr>
        <p:xfrm>
          <a:off x="971600" y="3068960"/>
          <a:ext cx="6768752" cy="269145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60695"/>
                <a:gridCol w="1173070"/>
                <a:gridCol w="1253972"/>
                <a:gridCol w="1024751"/>
                <a:gridCol w="1267456"/>
                <a:gridCol w="1388808"/>
              </a:tblGrid>
              <a:tr h="36003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TABLEAU DE REPARTION </a:t>
                      </a:r>
                      <a:r>
                        <a:rPr lang="fr-FR" sz="1400" u="none" strike="noStrike" dirty="0" smtClean="0">
                          <a:effectLst/>
                        </a:rPr>
                        <a:t>MO (n=54)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Cat.</a:t>
                      </a:r>
                      <a:endParaRPr lang="fr-FR" sz="14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Nb ES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Montant/poids de la dépense 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fr-FR" sz="1200" b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bonus/malus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Montant bonus/malus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Montant à répartir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393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A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184 530 €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+ 38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 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69 766 €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254 296 € </a:t>
                      </a:r>
                    </a:p>
                  </a:txBody>
                  <a:tcPr marL="9525" marR="9525" marT="9525" marB="0" anchor="ctr"/>
                </a:tc>
              </a:tr>
              <a:tr h="3594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B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3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67 108 €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-  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67 108 € 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C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80 573 €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-</a:t>
                      </a:r>
                      <a:r>
                        <a:rPr lang="fr-F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56 401 € 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D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13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91 189 €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45 594 €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45 594 € </a:t>
                      </a:r>
                    </a:p>
                  </a:txBody>
                  <a:tcPr marL="9525" marR="9525" marT="9525" marB="0" anchor="ctr"/>
                </a:tc>
              </a:tr>
              <a:tr h="37393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TOTAL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r>
                        <a:rPr lang="fr-FR" sz="1400" u="none" strike="noStrike" dirty="0" smtClean="0">
                          <a:effectLst/>
                        </a:rPr>
                        <a:t>54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423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400€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423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400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€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872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</a:t>
            </a:r>
            <a:r>
              <a:rPr lang="fr-FR" dirty="0" smtClean="0"/>
              <a:t>ntéressement au titre des DMI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505343"/>
              </p:ext>
            </p:extLst>
          </p:nvPr>
        </p:nvGraphicFramePr>
        <p:xfrm>
          <a:off x="971600" y="3068960"/>
          <a:ext cx="6768752" cy="269145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60695"/>
                <a:gridCol w="1173070"/>
                <a:gridCol w="1253972"/>
                <a:gridCol w="1024751"/>
                <a:gridCol w="1267456"/>
                <a:gridCol w="1388808"/>
              </a:tblGrid>
              <a:tr h="36003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TABLEAU DE REPARTION </a:t>
                      </a:r>
                      <a:r>
                        <a:rPr lang="fr-FR" sz="1400" u="none" strike="noStrike" dirty="0" smtClean="0">
                          <a:effectLst/>
                        </a:rPr>
                        <a:t>DMI (n=80)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Cat.</a:t>
                      </a:r>
                      <a:endParaRPr lang="fr-FR" sz="14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Nb ES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Montant/poids de la dépense 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fr-FR" sz="1200" b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bonus/malus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Montant bonus/malus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Montant à répartir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393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A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55 039 €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+ 56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+ 30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796 €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85 834 € </a:t>
                      </a:r>
                    </a:p>
                  </a:txBody>
                  <a:tcPr marL="9525" marR="9525" marT="9525" marB="0" anchor="ctr"/>
                </a:tc>
              </a:tr>
              <a:tr h="3594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B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67 282 €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-  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67 282 € 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C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71 721 €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- 30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- 21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50 205 € </a:t>
                      </a:r>
                    </a:p>
                  </a:txBody>
                  <a:tcPr marL="9525" marR="9525" marT="9525" marB="0" anchor="ctr"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D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18 559 €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- 50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- 9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9 279 € </a:t>
                      </a:r>
                    </a:p>
                  </a:txBody>
                  <a:tcPr marL="9525" marR="9525" marT="9525" marB="0" anchor="ctr"/>
                </a:tc>
              </a:tr>
              <a:tr h="37393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TOTAL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212 600 €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212 600 €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798337"/>
              </p:ext>
            </p:extLst>
          </p:nvPr>
        </p:nvGraphicFramePr>
        <p:xfrm>
          <a:off x="2411760" y="1556792"/>
          <a:ext cx="4320479" cy="100811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180926"/>
                <a:gridCol w="1139553"/>
              </a:tblGrid>
              <a:tr h="33603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MONTANT TOTAL A REPARTIR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292 </a:t>
                      </a:r>
                      <a:r>
                        <a:rPr lang="fr-FR" sz="1400" u="none" strike="noStrike" dirty="0">
                          <a:effectLst/>
                        </a:rPr>
                        <a:t>600 € 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603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Socle de base </a:t>
                      </a:r>
                      <a:r>
                        <a:rPr lang="fr-FR" sz="1400" u="none" strike="noStrike" dirty="0" smtClean="0">
                          <a:effectLst/>
                        </a:rPr>
                        <a:t>(80 ES x 1000 €)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80 </a:t>
                      </a:r>
                      <a:r>
                        <a:rPr lang="fr-FR" sz="1400" u="none" strike="noStrike" dirty="0">
                          <a:effectLst/>
                        </a:rPr>
                        <a:t>000 € 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603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RESTE A REPARTIR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 smtClean="0">
                          <a:effectLst/>
                        </a:rPr>
                        <a:t>212 </a:t>
                      </a:r>
                      <a:r>
                        <a:rPr lang="fr-FR" sz="1400" u="none" strike="noStrike" dirty="0">
                          <a:effectLst/>
                        </a:rPr>
                        <a:t>600 € 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472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</a:t>
            </a:r>
            <a:r>
              <a:rPr lang="fr-FR" dirty="0" smtClean="0"/>
              <a:t>ntéressement au titre des PHEV/Génériques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672087"/>
              </p:ext>
            </p:extLst>
          </p:nvPr>
        </p:nvGraphicFramePr>
        <p:xfrm>
          <a:off x="971600" y="3068960"/>
          <a:ext cx="6768752" cy="225940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60695"/>
                <a:gridCol w="1173070"/>
                <a:gridCol w="1253972"/>
                <a:gridCol w="1024751"/>
                <a:gridCol w="1267456"/>
                <a:gridCol w="1388808"/>
              </a:tblGrid>
              <a:tr h="360039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TABLEAU DE REPARTION </a:t>
                      </a:r>
                      <a:r>
                        <a:rPr lang="fr-FR" sz="1400" u="none" strike="noStrike" dirty="0" smtClean="0">
                          <a:effectLst/>
                        </a:rPr>
                        <a:t>PHEV</a:t>
                      </a:r>
                      <a:r>
                        <a:rPr lang="fr-FR" sz="1400" u="none" strike="noStrike" baseline="0" dirty="0" smtClean="0">
                          <a:effectLst/>
                        </a:rPr>
                        <a:t>/génériques</a:t>
                      </a:r>
                      <a:r>
                        <a:rPr lang="fr-FR" sz="1400" u="none" strike="noStrike" dirty="0" smtClean="0">
                          <a:effectLst/>
                        </a:rPr>
                        <a:t> (n=54)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Cat.</a:t>
                      </a:r>
                      <a:endParaRPr lang="fr-FR" sz="14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Nb ES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Montant/poids de la dépense 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fr-FR" sz="1200" b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bonus/malus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Montant bonus/malus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Montant à répartir</a:t>
                      </a:r>
                      <a:endParaRPr lang="fr-FR" sz="1200" b="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393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A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22 836 €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+ 74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+ 16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814 €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649 € </a:t>
                      </a:r>
                    </a:p>
                  </a:txBody>
                  <a:tcPr marL="9525" marR="9525" marT="9525" marB="0" anchor="ctr"/>
                </a:tc>
              </a:tr>
              <a:tr h="35941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B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219 537 €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-  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219 537 € 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C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33 627 €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- 50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- 16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814 €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16 814 € </a:t>
                      </a:r>
                    </a:p>
                  </a:txBody>
                  <a:tcPr marL="9525" marR="9525" marT="9525" marB="0" anchor="ctr"/>
                </a:tc>
              </a:tr>
              <a:tr h="37393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TOTAL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276</a:t>
                      </a:r>
                      <a:r>
                        <a:rPr lang="fr-F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000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€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u="none" strike="noStrik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276</a:t>
                      </a:r>
                      <a:r>
                        <a:rPr lang="fr-F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000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€ 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952711"/>
              </p:ext>
            </p:extLst>
          </p:nvPr>
        </p:nvGraphicFramePr>
        <p:xfrm>
          <a:off x="2051720" y="1484784"/>
          <a:ext cx="4920580" cy="107726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548101"/>
                <a:gridCol w="1372479"/>
              </a:tblGrid>
              <a:tr h="407094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MONTANT TOTAL A REPARTIR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            </a:t>
                      </a:r>
                      <a:r>
                        <a:rPr lang="fr-FR" sz="1400" u="none" strike="noStrike" dirty="0" smtClean="0">
                          <a:effectLst/>
                        </a:rPr>
                        <a:t>    </a:t>
                      </a:r>
                      <a:r>
                        <a:rPr lang="fr-FR" sz="1400" u="none" strike="noStrike" dirty="0">
                          <a:effectLst/>
                        </a:rPr>
                        <a:t>330 000 € 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5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Socle de base </a:t>
                      </a:r>
                      <a:r>
                        <a:rPr lang="fr-FR" sz="1400" u="none" strike="noStrike" dirty="0" smtClean="0">
                          <a:effectLst/>
                        </a:rPr>
                        <a:t>(54 ES x 1000 €)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            </a:t>
                      </a:r>
                      <a:r>
                        <a:rPr lang="fr-FR" sz="1400" u="none" strike="noStrike" dirty="0" smtClean="0">
                          <a:effectLst/>
                        </a:rPr>
                        <a:t>54 </a:t>
                      </a:r>
                      <a:r>
                        <a:rPr lang="fr-FR" sz="1400" u="none" strike="noStrike" dirty="0">
                          <a:effectLst/>
                        </a:rPr>
                        <a:t>000 € 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5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RESTE A REPARTIR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400" u="none" strike="noStrike" dirty="0">
                          <a:effectLst/>
                        </a:rPr>
                        <a:t>             276 000 € </a:t>
                      </a:r>
                      <a:endParaRPr lang="fr-F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817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</a:t>
            </a:r>
            <a:r>
              <a:rPr lang="fr-FR" dirty="0" smtClean="0"/>
              <a:t>édiane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5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Médiane MO: 		</a:t>
            </a:r>
            <a:r>
              <a:rPr lang="fr-FR" dirty="0" smtClean="0"/>
              <a:t>1862 </a:t>
            </a:r>
            <a:r>
              <a:rPr lang="fr-FR" dirty="0" smtClean="0"/>
              <a:t>€</a:t>
            </a:r>
          </a:p>
          <a:p>
            <a:endParaRPr lang="fr-FR" dirty="0"/>
          </a:p>
          <a:p>
            <a:r>
              <a:rPr lang="fr-FR" dirty="0" smtClean="0"/>
              <a:t>Médiane DMI: 		</a:t>
            </a:r>
            <a:r>
              <a:rPr lang="fr-FR" dirty="0" smtClean="0"/>
              <a:t>1795 </a:t>
            </a:r>
            <a:r>
              <a:rPr lang="fr-FR" dirty="0" smtClean="0"/>
              <a:t>€</a:t>
            </a:r>
          </a:p>
          <a:p>
            <a:endParaRPr lang="fr-FR" dirty="0"/>
          </a:p>
          <a:p>
            <a:r>
              <a:rPr lang="fr-FR" dirty="0" smtClean="0"/>
              <a:t>Médiane PHEV: 		</a:t>
            </a:r>
            <a:r>
              <a:rPr lang="fr-FR" dirty="0" smtClean="0"/>
              <a:t>1938 </a:t>
            </a:r>
            <a:r>
              <a:rPr lang="fr-FR" dirty="0" smtClean="0"/>
              <a:t>€</a:t>
            </a:r>
          </a:p>
          <a:p>
            <a:endParaRPr lang="fr-FR" dirty="0"/>
          </a:p>
          <a:p>
            <a:r>
              <a:rPr lang="fr-FR" dirty="0" smtClean="0"/>
              <a:t>Médiane MO+DMI+PHEV: 	</a:t>
            </a:r>
            <a:r>
              <a:rPr lang="fr-FR" dirty="0" smtClean="0"/>
              <a:t>3224 </a:t>
            </a:r>
            <a:r>
              <a:rPr lang="fr-FR" dirty="0" smtClean="0"/>
              <a:t>€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34153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4400" dirty="0" smtClean="0"/>
          </a:p>
          <a:p>
            <a:endParaRPr lang="fr-FR" sz="4400" dirty="0"/>
          </a:p>
          <a:p>
            <a:r>
              <a:rPr lang="fr-FR" sz="4400" dirty="0" smtClean="0"/>
              <a:t>PRODUITS DE SANTE</a:t>
            </a:r>
            <a:endParaRPr lang="fr-FR" sz="4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/>
              <a:t>OMEDIT ARS CAQES 2019 Intéressement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26659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850104"/>
          </a:xfrm>
        </p:spPr>
        <p:txBody>
          <a:bodyPr/>
          <a:lstStyle/>
          <a:p>
            <a:pPr algn="ctr"/>
            <a:r>
              <a:rPr lang="fr-FR" dirty="0" smtClean="0"/>
              <a:t>Intéressement selon statut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130074"/>
              </p:ext>
            </p:extLst>
          </p:nvPr>
        </p:nvGraphicFramePr>
        <p:xfrm>
          <a:off x="1257422" y="1916832"/>
          <a:ext cx="576285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257422" y="1210470"/>
            <a:ext cx="2562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Total: 117 établissements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5852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850104"/>
          </a:xfrm>
        </p:spPr>
        <p:txBody>
          <a:bodyPr/>
          <a:lstStyle/>
          <a:p>
            <a:pPr algn="ctr"/>
            <a:r>
              <a:rPr lang="fr-FR" dirty="0" smtClean="0"/>
              <a:t>Intéressement selon département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776317"/>
              </p:ext>
            </p:extLst>
          </p:nvPr>
        </p:nvGraphicFramePr>
        <p:xfrm>
          <a:off x="1187624" y="1700808"/>
          <a:ext cx="7200800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5425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4400" dirty="0" smtClean="0"/>
          </a:p>
          <a:p>
            <a:r>
              <a:rPr lang="fr-FR" sz="4400" dirty="0" smtClean="0"/>
              <a:t>TRANSPORTS</a:t>
            </a:r>
            <a:endParaRPr lang="fr-FR" sz="4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/>
              <a:t>OMEDIT ARS CAQES 2019 Intéressement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59764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6 établissements de santé ont été signataires d’un CAQES volet transport en 2018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1 seul établissement a réalisé l’objectif d’évolution des dépenses de transport (2,2%)</a:t>
            </a:r>
          </a:p>
          <a:p>
            <a:endParaRPr lang="fr-FR" dirty="0"/>
          </a:p>
          <a:p>
            <a:r>
              <a:rPr lang="fr-FR" dirty="0" smtClean="0"/>
              <a:t>Versement d’un intéressement à l’établissement qui a réalisé l’objectif </a:t>
            </a:r>
          </a:p>
          <a:p>
            <a:endParaRPr lang="fr-FR" dirty="0"/>
          </a:p>
          <a:p>
            <a:r>
              <a:rPr lang="fr-FR" dirty="0" smtClean="0"/>
              <a:t>Accompagnement de l’ARS pour la mise en place de solutions organisationnelles de la commande transports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A</a:t>
            </a:r>
            <a:r>
              <a:rPr lang="fr-FR" dirty="0" smtClean="0"/>
              <a:t>ccompagnement de l’article 80 (cf. comité régional de suivi article 80)</a:t>
            </a:r>
          </a:p>
          <a:p>
            <a:endParaRPr lang="fr-FR" dirty="0"/>
          </a:p>
          <a:p>
            <a:r>
              <a:rPr lang="fr-FR" dirty="0" smtClean="0"/>
              <a:t>Dans ce contexte : Pas de signature de volet transport du CAQES en 2019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OMEDIT ARS CAQES 2019 Intéressement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180797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Principes généraux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A</a:t>
            </a:r>
            <a:r>
              <a:rPr lang="fr-FR" dirty="0" smtClean="0"/>
              <a:t>rticle </a:t>
            </a:r>
            <a:r>
              <a:rPr lang="fr-FR" dirty="0"/>
              <a:t>57 de la LFSS </a:t>
            </a:r>
            <a:r>
              <a:rPr lang="fr-FR" dirty="0" smtClean="0"/>
              <a:t>2018 : il introduit </a:t>
            </a:r>
            <a:r>
              <a:rPr lang="fr-FR" dirty="0"/>
              <a:t>un dispositif d’intéressement applicable à l’ensemble du contrat d’amélioration de la qualité et de l’efficience des soins (CAQES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Circulaire relative </a:t>
            </a:r>
            <a:r>
              <a:rPr lang="fr-FR" dirty="0"/>
              <a:t>aux modalités de mise en œuvre du fonds d’intervention régional en 2019 </a:t>
            </a:r>
            <a:r>
              <a:rPr lang="fr-FR" dirty="0" smtClean="0"/>
              <a:t>(15/05/19):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sz="1700" dirty="0" smtClean="0"/>
              <a:t>Déterminer </a:t>
            </a:r>
            <a:r>
              <a:rPr lang="fr-FR" sz="1700" dirty="0"/>
              <a:t>les priorités ainsi que les modes de calcul les plus adaptés : intéressement en fonction de l’atteinte d’un ou de plusieurs objectifs prédéfinis, en fonction des économies constatées, en fonction d’une progression, en fonction d’un classement par rapport à la moyenne régionale ou nationale</a:t>
            </a:r>
            <a:r>
              <a:rPr lang="fr-FR" dirty="0"/>
              <a:t>. 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sz="1700" dirty="0"/>
              <a:t>C</a:t>
            </a:r>
            <a:r>
              <a:rPr lang="fr-FR" sz="1700" dirty="0" smtClean="0"/>
              <a:t>entrer </a:t>
            </a:r>
            <a:r>
              <a:rPr lang="fr-FR" sz="1700" dirty="0"/>
              <a:t>le dispositif sur un nombre de priorités limité. Le dispositif d’intéressement doit en outre tenir compte dans la mesure du possible des résultats obtenus sur 3 indicateurs correspondants à des priorités nationales du plan ONDAM </a:t>
            </a:r>
            <a:r>
              <a:rPr lang="fr-FR" sz="1700" dirty="0" smtClean="0"/>
              <a:t>2018-2022</a:t>
            </a:r>
            <a:endParaRPr lang="fr-FR" sz="170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2411760" y="6356350"/>
            <a:ext cx="3960440" cy="365125"/>
          </a:xfrm>
        </p:spPr>
        <p:txBody>
          <a:bodyPr/>
          <a:lstStyle/>
          <a:p>
            <a:r>
              <a:rPr lang="fr-FR" dirty="0" smtClean="0"/>
              <a:t>OMEDIT/ARS/AM CAQES 2018 Intéressement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4650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994120"/>
          </a:xfrm>
        </p:spPr>
        <p:txBody>
          <a:bodyPr/>
          <a:lstStyle/>
          <a:p>
            <a:pPr algn="ctr"/>
            <a:r>
              <a:rPr lang="fr-FR" dirty="0" smtClean="0"/>
              <a:t>Critères intéressement retenus pour 2018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0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3 Priorités nationales  du plan ONDAM 2018-2022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Taux d'évolution des dépenses de médicaments </a:t>
            </a:r>
            <a:r>
              <a:rPr lang="fr-FR" b="1" dirty="0" smtClean="0"/>
              <a:t>et </a:t>
            </a:r>
            <a:r>
              <a:rPr lang="fr-FR" b="1" dirty="0"/>
              <a:t>de produits et prestations inscrits sur la liste en sus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Taux </a:t>
            </a:r>
            <a:r>
              <a:rPr lang="fr-FR" b="1" dirty="0"/>
              <a:t>de prescription dans le répertoire des génériques pour les </a:t>
            </a:r>
            <a:r>
              <a:rPr lang="fr-FR" b="1" dirty="0" smtClean="0"/>
              <a:t>PHEV</a:t>
            </a: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Taux </a:t>
            </a:r>
            <a:r>
              <a:rPr lang="fr-FR" dirty="0"/>
              <a:t>de traitements par antibiotiques prescrits pour une durée de plus de 7 jours non </a:t>
            </a:r>
            <a:r>
              <a:rPr lang="fr-FR" dirty="0" smtClean="0"/>
              <a:t>justifiée.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Choix régional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b="1" dirty="0"/>
              <a:t>	</a:t>
            </a:r>
            <a:r>
              <a:rPr lang="fr-FR" b="1" dirty="0" smtClean="0"/>
              <a:t>Taux </a:t>
            </a:r>
            <a:r>
              <a:rPr lang="fr-FR" b="1" dirty="0"/>
              <a:t>d'évolution des dépenses </a:t>
            </a:r>
            <a:r>
              <a:rPr lang="fr-FR" b="1" dirty="0" smtClean="0"/>
              <a:t>de la </a:t>
            </a:r>
            <a:r>
              <a:rPr lang="fr-FR" b="1" dirty="0"/>
              <a:t>liste en </a:t>
            </a:r>
            <a:r>
              <a:rPr lang="fr-FR" b="1" dirty="0" smtClean="0"/>
              <a:t>sus (MO et DMI)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car concerne les Établissements dans tous les départements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c</a:t>
            </a:r>
            <a:r>
              <a:rPr lang="fr-FR" dirty="0" smtClean="0"/>
              <a:t>ar concerne  tous statuts : Publics, privés lucratifs, privés non lucratifs, CLCC, HAD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b="1" dirty="0"/>
              <a:t>Maîtrise des PHEV </a:t>
            </a:r>
            <a:r>
              <a:rPr lang="fr-FR" b="1" dirty="0" smtClean="0"/>
              <a:t>et respect des </a:t>
            </a:r>
            <a:r>
              <a:rPr lang="fr-FR" b="1" dirty="0"/>
              <a:t>taux de prescription dans le répertoire des </a:t>
            </a:r>
            <a:r>
              <a:rPr lang="fr-FR" b="1" dirty="0" smtClean="0"/>
              <a:t>génériques </a:t>
            </a:r>
            <a:endParaRPr lang="fr-FR" b="1" dirty="0"/>
          </a:p>
          <a:p>
            <a:pPr>
              <a:buFont typeface="Wingdings" panose="05000000000000000000" pitchFamily="2" charset="2"/>
              <a:buChar char="ü"/>
            </a:pP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4121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Point CAQES 2018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279 CAQES signés en 2018 </a:t>
            </a:r>
            <a:r>
              <a:rPr lang="fr-FR" sz="900" dirty="0" smtClean="0"/>
              <a:t>(rappel: 1ere année de vie de ce nouveau contrat)</a:t>
            </a:r>
          </a:p>
          <a:p>
            <a:pPr marL="0" indent="0">
              <a:buNone/>
            </a:pPr>
            <a:endParaRPr lang="fr-FR" sz="900" dirty="0" smtClean="0"/>
          </a:p>
          <a:p>
            <a:r>
              <a:rPr lang="fr-FR" dirty="0" smtClean="0"/>
              <a:t>279 CAQES validés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Points positifs:</a:t>
            </a:r>
          </a:p>
          <a:p>
            <a:pPr lvl="1"/>
            <a:r>
              <a:rPr lang="fr-FR" dirty="0" smtClean="0"/>
              <a:t>Engagement des ES dans la démarche d’amélioration des pratiques</a:t>
            </a:r>
          </a:p>
          <a:p>
            <a:pPr lvl="1"/>
            <a:r>
              <a:rPr lang="fr-FR" dirty="0" smtClean="0"/>
              <a:t>Contrat bien accepté par les ES car </a:t>
            </a:r>
            <a:r>
              <a:rPr lang="fr-FR" dirty="0">
                <a:solidFill>
                  <a:schemeClr val="tx1"/>
                </a:solidFill>
              </a:rPr>
              <a:t>nombre </a:t>
            </a:r>
            <a:r>
              <a:rPr lang="fr-FR" dirty="0" smtClean="0">
                <a:solidFill>
                  <a:schemeClr val="tx1"/>
                </a:solidFill>
              </a:rPr>
              <a:t>restreint des </a:t>
            </a:r>
            <a:r>
              <a:rPr lang="fr-FR" dirty="0" smtClean="0"/>
              <a:t>indicateurs chiffrés </a:t>
            </a:r>
            <a:endParaRPr lang="fr-FR" dirty="0" smtClean="0">
              <a:solidFill>
                <a:srgbClr val="FF0000"/>
              </a:solidFill>
            </a:endParaRPr>
          </a:p>
          <a:p>
            <a:pPr lvl="1"/>
            <a:r>
              <a:rPr lang="fr-FR" dirty="0" smtClean="0"/>
              <a:t>Contrat en cohérence avec la démarche de certification HAS</a:t>
            </a:r>
          </a:p>
          <a:p>
            <a:pPr marL="0" indent="0">
              <a:buNone/>
            </a:pPr>
            <a:endParaRPr lang="fr-FR" dirty="0" smtClean="0"/>
          </a:p>
          <a:p>
            <a:pPr algn="just"/>
            <a:r>
              <a:rPr lang="fr-FR" dirty="0" smtClean="0"/>
              <a:t>Vérification en 2019 de 12 ES tirés au sort : contrôle </a:t>
            </a:r>
            <a:r>
              <a:rPr lang="fr-FR" dirty="0"/>
              <a:t>d</a:t>
            </a:r>
            <a:r>
              <a:rPr lang="fr-FR" dirty="0" smtClean="0"/>
              <a:t>es éléments de preuve des actions menées en 2018 et déclarées comme effectuées dans le rapport d’auto-évaluation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11 ES ont fourni les éléments de preuve attendus</a:t>
            </a:r>
          </a:p>
          <a:p>
            <a:pPr lvl="1"/>
            <a:r>
              <a:rPr lang="fr-FR" dirty="0" smtClean="0"/>
              <a:t>1 ES n’a pas fourni les éléments de preuve attendus </a:t>
            </a:r>
          </a:p>
          <a:p>
            <a:pPr marL="1330324" lvl="1" indent="0">
              <a:buNone/>
            </a:pPr>
            <a:r>
              <a:rPr lang="fr-FR" dirty="0" smtClean="0"/>
              <a:t>	(exclu de l’intéressement)</a:t>
            </a:r>
          </a:p>
          <a:p>
            <a:pPr marL="1330324" lvl="1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1365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Une année transitoire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pPr>
              <a:lnSpc>
                <a:spcPct val="300000"/>
              </a:lnSpc>
            </a:pPr>
            <a:r>
              <a:rPr lang="fr-FR" dirty="0" smtClean="0">
                <a:solidFill>
                  <a:schemeClr val="tx1"/>
                </a:solidFill>
              </a:rPr>
              <a:t>Principe d’intéressement sans sanction</a:t>
            </a:r>
          </a:p>
          <a:p>
            <a:pPr>
              <a:lnSpc>
                <a:spcPct val="300000"/>
              </a:lnSpc>
            </a:pPr>
            <a:r>
              <a:rPr lang="fr-FR" dirty="0" smtClean="0">
                <a:solidFill>
                  <a:schemeClr val="tx1"/>
                </a:solidFill>
              </a:rPr>
              <a:t>Critères objectivables </a:t>
            </a:r>
          </a:p>
          <a:p>
            <a:pPr>
              <a:lnSpc>
                <a:spcPct val="300000"/>
              </a:lnSpc>
            </a:pPr>
            <a:r>
              <a:rPr lang="fr-FR" dirty="0" smtClean="0">
                <a:solidFill>
                  <a:schemeClr val="tx1"/>
                </a:solidFill>
              </a:rPr>
              <a:t>Établissements représentatif de tous statuts juridiques </a:t>
            </a:r>
          </a:p>
          <a:p>
            <a:pPr>
              <a:lnSpc>
                <a:spcPct val="300000"/>
              </a:lnSpc>
            </a:pPr>
            <a:r>
              <a:rPr lang="fr-FR" dirty="0" smtClean="0">
                <a:solidFill>
                  <a:schemeClr val="tx1"/>
                </a:solidFill>
              </a:rPr>
              <a:t>En accord avec propositions ministérielles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019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Critères d’exclusion de l’enveloppe d’intéressement en PACA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805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Ne pourront bénéficier de l’intéressement 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/>
              <a:t>l</a:t>
            </a:r>
            <a:r>
              <a:rPr lang="fr-FR" dirty="0" smtClean="0"/>
              <a:t>es ES non signataires </a:t>
            </a:r>
            <a:r>
              <a:rPr lang="fr-FR" dirty="0"/>
              <a:t>d’un CAQES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/>
              <a:t>l</a:t>
            </a:r>
            <a:r>
              <a:rPr lang="fr-FR" dirty="0" smtClean="0"/>
              <a:t>es ES n’ayant pas respecté leurs engagements dans le cadre de leur CAQES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>
                <a:solidFill>
                  <a:schemeClr val="tx1"/>
                </a:solidFill>
              </a:rPr>
              <a:t>les ES ayant baissé leur activité et augmenté leurs dépenses MO, DMI ou PHEV au-delà du taux cible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dirty="0" smtClean="0"/>
              <a:t>les ES ayant </a:t>
            </a:r>
            <a:r>
              <a:rPr lang="fr-FR" dirty="0"/>
              <a:t>un volume </a:t>
            </a:r>
            <a:r>
              <a:rPr lang="fr-FR" dirty="0" smtClean="0"/>
              <a:t>financier </a:t>
            </a:r>
            <a:r>
              <a:rPr lang="fr-FR" dirty="0"/>
              <a:t>de MO ou DMI très faible  </a:t>
            </a:r>
            <a:r>
              <a:rPr lang="fr-FR" dirty="0" smtClean="0"/>
              <a:t>(&lt;10 </a:t>
            </a:r>
            <a:r>
              <a:rPr lang="fr-FR" dirty="0"/>
              <a:t>000 </a:t>
            </a:r>
            <a:r>
              <a:rPr lang="fr-FR" dirty="0" smtClean="0"/>
              <a:t>€) et à forte variabilité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/>
              <a:t>	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 smtClean="0"/>
          </a:p>
          <a:p>
            <a:pPr marL="1330324" lvl="1" indent="0">
              <a:lnSpc>
                <a:spcPct val="150000"/>
              </a:lnSpc>
              <a:buNone/>
            </a:pPr>
            <a:endParaRPr lang="fr-FR" dirty="0" smtClean="0"/>
          </a:p>
          <a:p>
            <a:pPr marL="625467" lvl="1" indent="0">
              <a:lnSpc>
                <a:spcPct val="300000"/>
              </a:lnSpc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7967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Rappels des taux cible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00141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2000" dirty="0"/>
              <a:t>Taux cible d’augmentation MO PACA : 3,9%</a:t>
            </a:r>
          </a:p>
          <a:p>
            <a:pPr marL="0" indent="0">
              <a:lnSpc>
                <a:spcPct val="150000"/>
              </a:lnSpc>
              <a:buNone/>
            </a:pP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dirty="0" smtClean="0"/>
              <a:t>Taux </a:t>
            </a:r>
            <a:r>
              <a:rPr lang="fr-FR" sz="2000" dirty="0" smtClean="0"/>
              <a:t>cible </a:t>
            </a:r>
            <a:r>
              <a:rPr lang="fr-FR" sz="2000" dirty="0"/>
              <a:t>d’augmentation DMI PACA : 4</a:t>
            </a:r>
            <a:r>
              <a:rPr lang="fr-FR" sz="2000" dirty="0" smtClean="0"/>
              <a:t>%</a:t>
            </a:r>
          </a:p>
          <a:p>
            <a:pPr marL="1330324" lvl="1" indent="0">
              <a:lnSpc>
                <a:spcPct val="150000"/>
              </a:lnSpc>
              <a:buNone/>
            </a:pPr>
            <a:endParaRPr lang="fr-FR" sz="1800" dirty="0"/>
          </a:p>
          <a:p>
            <a:pPr>
              <a:lnSpc>
                <a:spcPct val="150000"/>
              </a:lnSpc>
            </a:pPr>
            <a:r>
              <a:rPr lang="fr-FR" sz="2000" dirty="0"/>
              <a:t>Taux </a:t>
            </a:r>
            <a:r>
              <a:rPr lang="fr-FR" sz="2000" dirty="0" smtClean="0"/>
              <a:t>cible </a:t>
            </a:r>
            <a:r>
              <a:rPr lang="fr-FR" sz="2000" dirty="0"/>
              <a:t>d’augmentation des PHEV : 4</a:t>
            </a:r>
            <a:r>
              <a:rPr lang="fr-FR" sz="2000" dirty="0" smtClean="0"/>
              <a:t>%</a:t>
            </a:r>
          </a:p>
          <a:p>
            <a:pPr marL="1330324" lvl="1" indent="0">
              <a:lnSpc>
                <a:spcPct val="150000"/>
              </a:lnSpc>
              <a:buNone/>
            </a:pPr>
            <a:endParaRPr lang="fr-FR" sz="1800" dirty="0"/>
          </a:p>
          <a:p>
            <a:pPr>
              <a:lnSpc>
                <a:spcPct val="150000"/>
              </a:lnSpc>
            </a:pPr>
            <a:r>
              <a:rPr lang="fr-FR" sz="2000" dirty="0"/>
              <a:t>Taux de prescription </a:t>
            </a:r>
            <a:r>
              <a:rPr lang="fr-FR" sz="2000" dirty="0" smtClean="0"/>
              <a:t>des PHEV dans le répertoire des </a:t>
            </a:r>
            <a:r>
              <a:rPr lang="fr-FR" sz="2000" dirty="0" smtClean="0"/>
              <a:t>génériques &gt;45,5</a:t>
            </a:r>
            <a:r>
              <a:rPr lang="fr-FR" sz="2000" dirty="0"/>
              <a:t>%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5913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Une nécessaire prise en compte de l’activité des ES (source PMSI)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399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Critère d’activité pour les MO</a:t>
            </a:r>
          </a:p>
          <a:p>
            <a:pPr lvl="1"/>
            <a:r>
              <a:rPr lang="fr-FR" dirty="0" smtClean="0"/>
              <a:t>Le nombre distinct de patients en séances </a:t>
            </a:r>
          </a:p>
          <a:p>
            <a:pPr marL="914400" lvl="2" indent="0">
              <a:buNone/>
            </a:pPr>
            <a:r>
              <a:rPr lang="fr-FR" sz="1400" dirty="0" smtClean="0"/>
              <a:t>	GHM 28Z07Z </a:t>
            </a:r>
            <a:r>
              <a:rPr lang="fr-FR" sz="1400" dirty="0"/>
              <a:t>Chimiothérapie pour </a:t>
            </a:r>
            <a:r>
              <a:rPr lang="fr-FR" sz="1400" dirty="0" smtClean="0"/>
              <a:t>tumeur</a:t>
            </a:r>
          </a:p>
          <a:p>
            <a:pPr marL="914400" lvl="2" indent="0">
              <a:buNone/>
            </a:pPr>
            <a:r>
              <a:rPr lang="fr-FR" sz="1400" dirty="0" smtClean="0"/>
              <a:t>+ 	GHM 28Z17Z </a:t>
            </a:r>
            <a:r>
              <a:rPr lang="fr-FR" sz="1400" dirty="0"/>
              <a:t>Chimiothérapie pour affection non </a:t>
            </a:r>
            <a:r>
              <a:rPr lang="fr-FR" sz="1400" dirty="0" smtClean="0"/>
              <a:t>tumorale</a:t>
            </a:r>
          </a:p>
          <a:p>
            <a:pPr marL="914400" lvl="2" indent="0">
              <a:buNone/>
            </a:pPr>
            <a:endParaRPr lang="fr-FR" sz="1400" dirty="0" smtClean="0"/>
          </a:p>
          <a:p>
            <a:pPr marL="1330324" lvl="1" indent="0">
              <a:buNone/>
            </a:pPr>
            <a:endParaRPr lang="fr-FR" dirty="0" smtClean="0"/>
          </a:p>
          <a:p>
            <a:r>
              <a:rPr lang="fr-FR" dirty="0" smtClean="0"/>
              <a:t>Critère d’activité pour les DMI</a:t>
            </a:r>
          </a:p>
          <a:p>
            <a:pPr lvl="1"/>
            <a:r>
              <a:rPr lang="fr-FR" dirty="0" smtClean="0"/>
              <a:t>Le nombre de DMI posés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marL="858841" lvl="1" indent="-858841">
              <a:buSzPts val="935"/>
              <a:buBlip>
                <a:blip r:embed="rId2"/>
              </a:buBlip>
            </a:pPr>
            <a:r>
              <a:rPr lang="fr-FR" sz="1700" dirty="0"/>
              <a:t>Critère d’activité pour les PHEV </a:t>
            </a:r>
          </a:p>
          <a:p>
            <a:pPr marL="1330324" lvl="1" indent="0">
              <a:buNone/>
            </a:pPr>
            <a:r>
              <a:rPr lang="fr-FR" dirty="0" smtClean="0"/>
              <a:t>- Le nombre total de patients dans l’activité MCO/SSR/Psy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6B476-3C16-40A1-AF98-8E31046E005E}" type="slidenum">
              <a:rPr lang="fr-FR" smtClean="0"/>
              <a:t>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OMEDIT/ARS/AM CAQES </a:t>
            </a:r>
            <a:r>
              <a:rPr lang="fr-FR" dirty="0" smtClean="0"/>
              <a:t>2018 </a:t>
            </a:r>
            <a:r>
              <a:rPr lang="fr-FR" dirty="0"/>
              <a:t>Intéressement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54137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1946</TotalTime>
  <Words>1382</Words>
  <Application>Microsoft Office PowerPoint</Application>
  <PresentationFormat>Affichage à l'écran (4:3)</PresentationFormat>
  <Paragraphs>358</Paragraphs>
  <Slides>23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Modèle par défaut</vt:lpstr>
      <vt:lpstr>Proposition intéressement  CAQES 2018</vt:lpstr>
      <vt:lpstr>Présentation PowerPoint</vt:lpstr>
      <vt:lpstr>Principes généraux</vt:lpstr>
      <vt:lpstr>Critères intéressement retenus pour 2018</vt:lpstr>
      <vt:lpstr>Point CAQES 2018</vt:lpstr>
      <vt:lpstr>Une année transitoire</vt:lpstr>
      <vt:lpstr>Critères d’exclusion de l’enveloppe d’intéressement en PACA</vt:lpstr>
      <vt:lpstr>Rappels des taux cible</vt:lpstr>
      <vt:lpstr>Une nécessaire prise en compte de l’activité des ES (source PMSI)   </vt:lpstr>
      <vt:lpstr>Elaboration de différentes classifications en PACA</vt:lpstr>
      <vt:lpstr>Différentes classifications</vt:lpstr>
      <vt:lpstr>Poids des dépenses des PDS en 2018</vt:lpstr>
      <vt:lpstr>Proposition de répartition de l’enveloppe d’intéressement</vt:lpstr>
      <vt:lpstr>Proposition de répartition de l’enveloppe d’intéressement</vt:lpstr>
      <vt:lpstr>Proposition de répartition de l’enveloppe d’intéressement</vt:lpstr>
      <vt:lpstr>Intéressement au titre des MO </vt:lpstr>
      <vt:lpstr>Intéressement au titre des DMI </vt:lpstr>
      <vt:lpstr>Intéressement au titre des PHEV/Génériques </vt:lpstr>
      <vt:lpstr>Médiane</vt:lpstr>
      <vt:lpstr>Intéressement selon statut </vt:lpstr>
      <vt:lpstr>Intéressement selon département</vt:lpstr>
      <vt:lpstr>Présentation PowerPoint</vt:lpstr>
      <vt:lpstr>Présentation PowerPoint</vt:lpstr>
    </vt:vector>
  </TitlesOfParts>
  <Company>Ministères Chargés des Affaires Sociales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intéressement  CAQES 2018</dc:title>
  <dc:creator>*BERTOCCHIO</dc:creator>
  <cp:lastModifiedBy>*</cp:lastModifiedBy>
  <cp:revision>237</cp:revision>
  <cp:lastPrinted>2019-08-28T08:31:47Z</cp:lastPrinted>
  <dcterms:created xsi:type="dcterms:W3CDTF">2019-06-17T11:24:42Z</dcterms:created>
  <dcterms:modified xsi:type="dcterms:W3CDTF">2019-11-14T08:20:01Z</dcterms:modified>
</cp:coreProperties>
</file>