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2" r:id="rId4"/>
    <p:sldId id="269" r:id="rId5"/>
    <p:sldId id="291" r:id="rId6"/>
    <p:sldId id="273" r:id="rId7"/>
    <p:sldId id="274" r:id="rId8"/>
    <p:sldId id="275" r:id="rId9"/>
    <p:sldId id="276" r:id="rId10"/>
    <p:sldId id="284" r:id="rId11"/>
    <p:sldId id="277" r:id="rId12"/>
    <p:sldId id="278" r:id="rId13"/>
    <p:sldId id="279" r:id="rId14"/>
    <p:sldId id="282" r:id="rId15"/>
    <p:sldId id="280" r:id="rId16"/>
    <p:sldId id="281" r:id="rId17"/>
    <p:sldId id="286" r:id="rId18"/>
    <p:sldId id="288" r:id="rId19"/>
    <p:sldId id="289" r:id="rId20"/>
    <p:sldId id="283" r:id="rId21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3E9-2ACE-402B-9EB9-966767480F5B}" type="datetimeFigureOut">
              <a:rPr lang="fr-FR" smtClean="0"/>
              <a:pPr/>
              <a:t>07/10/2015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3E9-2ACE-402B-9EB9-966767480F5B}" type="datetimeFigureOut">
              <a:rPr lang="fr-FR" smtClean="0"/>
              <a:pPr/>
              <a:t>07/10/2015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3E9-2ACE-402B-9EB9-966767480F5B}" type="datetimeFigureOut">
              <a:rPr lang="fr-FR" smtClean="0"/>
              <a:pPr/>
              <a:t>07/10/2015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3E9-2ACE-402B-9EB9-966767480F5B}" type="datetimeFigureOut">
              <a:rPr lang="fr-FR" smtClean="0"/>
              <a:pPr/>
              <a:t>07/10/2015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3E9-2ACE-402B-9EB9-966767480F5B}" type="datetimeFigureOut">
              <a:rPr lang="fr-FR" smtClean="0"/>
              <a:pPr/>
              <a:t>07/10/2015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3E9-2ACE-402B-9EB9-966767480F5B}" type="datetimeFigureOut">
              <a:rPr lang="fr-FR" smtClean="0"/>
              <a:pPr/>
              <a:t>07/10/2015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3E9-2ACE-402B-9EB9-966767480F5B}" type="datetimeFigureOut">
              <a:rPr lang="fr-FR" smtClean="0"/>
              <a:pPr/>
              <a:t>07/10/2015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3E9-2ACE-402B-9EB9-966767480F5B}" type="datetimeFigureOut">
              <a:rPr lang="fr-FR" smtClean="0"/>
              <a:pPr/>
              <a:t>07/10/2015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3E9-2ACE-402B-9EB9-966767480F5B}" type="datetimeFigureOut">
              <a:rPr lang="fr-FR" smtClean="0"/>
              <a:pPr/>
              <a:t>07/10/2015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3E9-2ACE-402B-9EB9-966767480F5B}" type="datetimeFigureOut">
              <a:rPr lang="fr-FR" smtClean="0"/>
              <a:pPr/>
              <a:t>07/10/2015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93E9-2ACE-402B-9EB9-966767480F5B}" type="datetimeFigureOut">
              <a:rPr lang="fr-FR" smtClean="0"/>
              <a:pPr/>
              <a:t>07/10/2015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93E9-2ACE-402B-9EB9-966767480F5B}" type="datetimeFigureOut">
              <a:rPr lang="fr-FR" smtClean="0"/>
              <a:pPr/>
              <a:t>07/10/2015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2B453-507E-492E-890F-62DD70CAC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8458256" cy="1438656"/>
          </a:xfrm>
          <a:prstGeom prst="rect">
            <a:avLst/>
          </a:prstGeom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251520" y="1844824"/>
            <a:ext cx="6624736" cy="504056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rendez-vous</a:t>
            </a:r>
            <a:r>
              <a:rPr kumimoji="0" lang="fr-FR" sz="2000" b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000" b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 acteurs de</a:t>
            </a:r>
            <a:r>
              <a:rPr kumimoji="0" lang="fr-FR" sz="2000" b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santé en Paca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564905"/>
            <a:ext cx="2592288" cy="284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1520" y="2204864"/>
            <a:ext cx="50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8 et 9 octobre</a:t>
            </a:r>
            <a:r>
              <a:rPr lang="fr-FR" dirty="0">
                <a:solidFill>
                  <a:schemeClr val="tx2"/>
                </a:solidFill>
              </a:rPr>
              <a:t> 2015</a:t>
            </a:r>
          </a:p>
          <a:p>
            <a:r>
              <a:rPr lang="fr-FR" dirty="0">
                <a:solidFill>
                  <a:schemeClr val="tx2"/>
                </a:solidFill>
              </a:rPr>
              <a:t>Palais Neptune - Toulon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4406900"/>
            <a:ext cx="6840759" cy="211844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Coordination des parcours </a:t>
            </a:r>
            <a:r>
              <a:rPr lang="fr-FR" dirty="0" smtClean="0">
                <a:solidFill>
                  <a:schemeClr val="tx2"/>
                </a:solidFill>
              </a:rPr>
              <a:t/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smtClean="0">
                <a:solidFill>
                  <a:schemeClr val="tx2"/>
                </a:solidFill>
              </a:rPr>
              <a:t>de </a:t>
            </a:r>
            <a:r>
              <a:rPr lang="fr-FR" dirty="0">
                <a:solidFill>
                  <a:schemeClr val="tx2"/>
                </a:solidFill>
              </a:rPr>
              <a:t>santé personnalisés et fluides: lien ville-hôpital-ville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79512" y="2906713"/>
            <a:ext cx="6120681" cy="1500187"/>
          </a:xfrm>
        </p:spPr>
        <p:txBody>
          <a:bodyPr>
            <a:normAutofit/>
          </a:bodyPr>
          <a:lstStyle/>
          <a:p>
            <a:r>
              <a:rPr lang="fr-FR" kern="0" dirty="0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Pour le </a:t>
            </a:r>
            <a:r>
              <a:rPr lang="fr-FR" kern="0" dirty="0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comité de pilotage,</a:t>
            </a:r>
          </a:p>
          <a:p>
            <a:r>
              <a:rPr lang="fr-FR" kern="0" dirty="0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Françoise </a:t>
            </a:r>
            <a:r>
              <a:rPr lang="fr-FR" kern="0" dirty="0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Blanc </a:t>
            </a:r>
            <a:r>
              <a:rPr lang="fr-FR" kern="0" dirty="0" err="1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Légier</a:t>
            </a:r>
            <a:r>
              <a:rPr lang="fr-FR" kern="0" dirty="0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kern="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– ISC 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8" y="764704"/>
            <a:ext cx="8953838" cy="543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8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416824" cy="854968"/>
          </a:xfrm>
        </p:spPr>
        <p:txBody>
          <a:bodyPr>
            <a:normAutofit/>
          </a:bodyPr>
          <a:lstStyle/>
          <a:p>
            <a:r>
              <a:rPr lang="fr-FR" sz="3600" b="1" dirty="0"/>
              <a:t>PLAN </a:t>
            </a:r>
            <a:r>
              <a:rPr lang="fr-FR" sz="3600" b="1" dirty="0" smtClean="0"/>
              <a:t>D’ACTION</a:t>
            </a:r>
            <a:endParaRPr lang="fr-FR" sz="3600" b="1" dirty="0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06185"/>
              </p:ext>
            </p:extLst>
          </p:nvPr>
        </p:nvGraphicFramePr>
        <p:xfrm>
          <a:off x="12501" y="1631021"/>
          <a:ext cx="9131498" cy="5182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751"/>
                <a:gridCol w="4488512"/>
                <a:gridCol w="1026893"/>
                <a:gridCol w="880194"/>
                <a:gridCol w="1503148"/>
              </a:tblGrid>
              <a:tr h="75646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Thèmes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 de début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 de fin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Etat d’avancement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101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Traçabilité</a:t>
                      </a:r>
                      <a:endParaRPr lang="fr-F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Rédiger,</a:t>
                      </a:r>
                      <a:r>
                        <a:rPr lang="fr-F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faire valider, i</a:t>
                      </a: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ntégrer les ordonnances de sortie à</a:t>
                      </a:r>
                      <a:r>
                        <a:rPr lang="fr-F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liasse de sortie dans le </a:t>
                      </a: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système d’information.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Mars 2014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4T 2015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 cours</a:t>
                      </a:r>
                      <a:endParaRPr lang="fr-FR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79101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Infirmière coordinatrice</a:t>
                      </a:r>
                      <a:endParaRPr lang="fr-F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Déterminer le rôle de l'infirmière coordinatrice.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Avril 2014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Octobre</a:t>
                      </a:r>
                      <a:r>
                        <a:rPr lang="fr-F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2014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Réalisé</a:t>
                      </a:r>
                      <a:endParaRPr lang="fr-F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79101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PPS,</a:t>
                      </a:r>
                      <a:r>
                        <a:rPr lang="fr-FR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PPAC</a:t>
                      </a:r>
                      <a:endParaRPr lang="fr-F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Harmoniser et informatiser le Projet Personnalisé de Soins,</a:t>
                      </a:r>
                      <a:r>
                        <a:rPr lang="fr-F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 Plan de Soutien et d’Accompagnement et </a:t>
                      </a:r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 Projet Personnalisé Après Cancer. 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Septembre</a:t>
                      </a:r>
                      <a:r>
                        <a:rPr lang="fr-F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2014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fr-F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2015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 cours</a:t>
                      </a:r>
                      <a:endParaRPr lang="fr-FR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107135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Politique prestataires</a:t>
                      </a:r>
                      <a:endParaRPr lang="fr-F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Formaliser</a:t>
                      </a:r>
                      <a:r>
                        <a:rPr lang="fr-F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processus de sortie unique en lien avec la direction.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Janvier 2015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4T 2015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 cours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91760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Suivi domicile</a:t>
                      </a:r>
                      <a:endParaRPr lang="fr-F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Organiser, formaliser, évaluer un suivi de la prestation à domicile.</a:t>
                      </a:r>
                      <a:endParaRPr lang="fr-F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Décembre 2014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réaliser</a:t>
                      </a:r>
                      <a:endParaRPr lang="fr-F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3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917848"/>
            <a:ext cx="7416824" cy="854968"/>
          </a:xfrm>
        </p:spPr>
        <p:txBody>
          <a:bodyPr>
            <a:noAutofit/>
          </a:bodyPr>
          <a:lstStyle/>
          <a:p>
            <a:r>
              <a:rPr lang="fr-FR" sz="3600" b="1" dirty="0"/>
              <a:t>Modèle de prescription par système actif sur CCI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67"/>
          <a:stretch/>
        </p:blipFill>
        <p:spPr bwMode="auto">
          <a:xfrm>
            <a:off x="755576" y="2213722"/>
            <a:ext cx="8255398" cy="4599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7416824" cy="854968"/>
          </a:xfrm>
        </p:spPr>
        <p:txBody>
          <a:bodyPr>
            <a:noAutofit/>
          </a:bodyPr>
          <a:lstStyle/>
          <a:p>
            <a:r>
              <a:rPr lang="fr-FR" sz="3600" b="1" dirty="0"/>
              <a:t>Modèle de prescription par système passif sur VP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9"/>
          <a:stretch/>
        </p:blipFill>
        <p:spPr bwMode="auto">
          <a:xfrm>
            <a:off x="493395" y="1844824"/>
            <a:ext cx="8615109" cy="4979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69776"/>
            <a:ext cx="7416824" cy="1431032"/>
          </a:xfrm>
        </p:spPr>
        <p:txBody>
          <a:bodyPr>
            <a:noAutofit/>
          </a:bodyPr>
          <a:lstStyle/>
          <a:p>
            <a:r>
              <a:rPr lang="fr-FR" sz="3600" b="1" dirty="0"/>
              <a:t>Comparaison des coûts hors médicament suivant les 3 types d'administration </a:t>
            </a:r>
            <a:r>
              <a:rPr lang="fr-FR" sz="2400" b="1" dirty="0"/>
              <a:t>ISC- CH Antibes</a:t>
            </a:r>
            <a:endParaRPr lang="fr-FR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9109268" cy="47981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989856"/>
            <a:ext cx="7416824" cy="854968"/>
          </a:xfrm>
        </p:spPr>
        <p:txBody>
          <a:bodyPr>
            <a:noAutofit/>
          </a:bodyPr>
          <a:lstStyle/>
          <a:p>
            <a:r>
              <a:rPr lang="fr-FR" sz="3600" b="1" dirty="0"/>
              <a:t>Courrier conjoint </a:t>
            </a:r>
            <a:br>
              <a:rPr lang="fr-FR" sz="3600" b="1" dirty="0"/>
            </a:br>
            <a:r>
              <a:rPr lang="fr-FR" sz="3600" b="1" dirty="0"/>
              <a:t>directeur ARS / directeur CNAM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2028" y="2636912"/>
            <a:ext cx="7414468" cy="4032448"/>
          </a:xfrm>
        </p:spPr>
        <p:txBody>
          <a:bodyPr/>
          <a:lstStyle/>
          <a:p>
            <a:r>
              <a:rPr lang="fr-FR" dirty="0"/>
              <a:t>adressé aux directeurs et présidents de CME des établissements publics et ESPIC,</a:t>
            </a:r>
          </a:p>
          <a:p>
            <a:pPr lvl="1"/>
            <a:endParaRPr lang="fr-FR" sz="2400" dirty="0"/>
          </a:p>
          <a:p>
            <a:r>
              <a:rPr lang="fr-FR" dirty="0"/>
              <a:t>incitant à intégrer dans leur propre SI les ordonnances de sortie « chapitre perfusion » 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smtClean="0"/>
              <a:t> </a:t>
            </a:r>
            <a:r>
              <a:rPr lang="fr-FR" dirty="0"/>
              <a:t>un focus sur l’année 2015 sera fait sur le taux d’évolution de PHMV-LPP</a:t>
            </a: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5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7416824" cy="854968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MISE EN OEUVRE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1899084"/>
            <a:ext cx="7416824" cy="4770276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Travail ISC </a:t>
            </a:r>
            <a:r>
              <a:rPr lang="fr-FR" dirty="0">
                <a:sym typeface="Wingdings" panose="05000000000000000000" pitchFamily="2" charset="2"/>
              </a:rPr>
              <a:t> travail régional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Mise à disposition du chapitre perfusion à l’hospitalisation dans un 1</a:t>
            </a:r>
            <a:r>
              <a:rPr lang="fr-FR" baseline="30000" dirty="0">
                <a:sym typeface="Wingdings" panose="05000000000000000000" pitchFamily="2" charset="2"/>
              </a:rPr>
              <a:t>er</a:t>
            </a:r>
            <a:r>
              <a:rPr lang="fr-FR" dirty="0">
                <a:sym typeface="Wingdings" panose="05000000000000000000" pitchFamily="2" charset="2"/>
              </a:rPr>
              <a:t> temps…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Outil adapté aux besoins de rapidité, de traçabilité de la prescription, info-bulles aidant aux choix pour le prescripteur.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L’informatisation permet la maîtrise professionnelle des choix aux bénéfices du patient.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Evaluation </a:t>
            </a:r>
            <a:r>
              <a:rPr lang="fr-FR" dirty="0" smtClean="0">
                <a:sym typeface="Wingdings" panose="05000000000000000000" pitchFamily="2" charset="2"/>
              </a:rPr>
              <a:t>avec </a:t>
            </a:r>
            <a:r>
              <a:rPr lang="fr-FR" dirty="0">
                <a:sym typeface="Wingdings" panose="05000000000000000000" pitchFamily="2" charset="2"/>
              </a:rPr>
              <a:t>l’AM des résultats attendus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  <a:endParaRPr lang="fr-F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22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7416824" cy="854968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SUIVI </a:t>
            </a:r>
            <a:r>
              <a:rPr lang="fr-FR" sz="3600" b="1" dirty="0" smtClean="0"/>
              <a:t>ET EVALUATION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2028" y="1711349"/>
            <a:ext cx="7414468" cy="4958011"/>
          </a:xfrm>
        </p:spPr>
        <p:txBody>
          <a:bodyPr>
            <a:normAutofit fontScale="925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fr-FR" dirty="0" smtClean="0"/>
              <a:t>Le </a:t>
            </a:r>
            <a:r>
              <a:rPr lang="fr-FR" dirty="0"/>
              <a:t>système de soins doit assurer aux patients à tout moment des compétences requises </a:t>
            </a:r>
            <a:r>
              <a:rPr lang="fr-FR" u="sng" dirty="0"/>
              <a:t>sans avoir à subir de ruptures dans leur parcours</a:t>
            </a:r>
            <a:r>
              <a:rPr lang="fr-FR" dirty="0"/>
              <a:t>.</a:t>
            </a:r>
          </a:p>
          <a:p>
            <a:pPr lvl="1">
              <a:buFont typeface="Wingdings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Repenser </a:t>
            </a:r>
            <a:r>
              <a:rPr lang="fr-FR" dirty="0">
                <a:sym typeface="Wingdings" panose="05000000000000000000" pitchFamily="2" charset="2"/>
              </a:rPr>
              <a:t>le liens V-H avec la création de nouvelles fonctions professionnelles </a:t>
            </a:r>
            <a:r>
              <a:rPr lang="fr-FR" dirty="0" smtClean="0">
                <a:sym typeface="Wingdings" panose="05000000000000000000" pitchFamily="2" charset="2"/>
              </a:rPr>
              <a:t>d’interface</a:t>
            </a:r>
          </a:p>
          <a:p>
            <a:pPr lvl="1">
              <a:buFont typeface="Wingdings"/>
              <a:buChar char="è"/>
            </a:pPr>
            <a:endParaRPr lang="fr-FR" dirty="0"/>
          </a:p>
          <a:p>
            <a:r>
              <a:rPr lang="fr-FR" dirty="0"/>
              <a:t>Objectif:</a:t>
            </a:r>
          </a:p>
          <a:p>
            <a:pPr lvl="1"/>
            <a:r>
              <a:rPr lang="fr-FR" dirty="0"/>
              <a:t>Structurer et améliorer la coordination des soins par la mise en place de 2 IDEC au profit de la qualité et de l’efficience pour le patient et pour la santé publique.</a:t>
            </a:r>
          </a:p>
        </p:txBody>
      </p:sp>
    </p:spTree>
    <p:extLst>
      <p:ext uri="{BB962C8B-B14F-4D97-AF65-F5344CB8AC3E}">
        <p14:creationId xmlns:p14="http://schemas.microsoft.com/office/powerpoint/2010/main" val="28768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" y="620688"/>
            <a:ext cx="9076016" cy="622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C89A-4AF1-4C8C-B020-738A4D6EA5AB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3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13"/>
            <a:ext cx="9144000" cy="62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C89A-4AF1-4C8C-B020-738A4D6EA5AB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7416824" cy="854968"/>
          </a:xfrm>
        </p:spPr>
        <p:txBody>
          <a:bodyPr>
            <a:normAutofit fontScale="90000"/>
          </a:bodyPr>
          <a:lstStyle/>
          <a:p>
            <a:r>
              <a:rPr lang="fr-FR" sz="2800" b="1" dirty="0"/>
              <a:t>Etude nationale*  sur la connaissance des médecins sur le prix de revient des </a:t>
            </a:r>
            <a:r>
              <a:rPr lang="fr-FR" sz="2800" b="1" dirty="0" smtClean="0"/>
              <a:t>prescriptions</a:t>
            </a:r>
            <a:endParaRPr lang="fr-FR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1711349"/>
            <a:ext cx="7668344" cy="4958011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 smtClean="0"/>
              <a:t>99 services de soins intensifs médecins seniors + internes: coût de 46 prescriptions sélectionnées pour fréquence ou coût. </a:t>
            </a:r>
          </a:p>
          <a:p>
            <a:endParaRPr lang="fr-FR" sz="2400" dirty="0" smtClean="0"/>
          </a:p>
          <a:p>
            <a:r>
              <a:rPr lang="fr-FR" sz="2400" dirty="0" smtClean="0"/>
              <a:t>Taux de réponses 83 </a:t>
            </a:r>
            <a:r>
              <a:rPr lang="fr-FR" sz="2400" dirty="0" smtClean="0"/>
              <a:t>% soit </a:t>
            </a:r>
            <a:r>
              <a:rPr lang="fr-FR" sz="2400" dirty="0" smtClean="0"/>
              <a:t>1092 questionnaires </a:t>
            </a:r>
            <a:r>
              <a:rPr lang="fr-FR" sz="2400" dirty="0" smtClean="0"/>
              <a:t>analysés dont 53</a:t>
            </a:r>
            <a:r>
              <a:rPr lang="fr-FR" sz="2400" dirty="0" smtClean="0"/>
              <a:t>% internes</a:t>
            </a:r>
          </a:p>
          <a:p>
            <a:endParaRPr lang="fr-FR" sz="2400" dirty="0"/>
          </a:p>
          <a:p>
            <a:r>
              <a:rPr lang="fr-FR" sz="2400" dirty="0" smtClean="0"/>
              <a:t>Résultats:</a:t>
            </a:r>
          </a:p>
          <a:p>
            <a:pPr lvl="1"/>
            <a:r>
              <a:rPr lang="fr-FR" sz="2000" dirty="0" smtClean="0"/>
              <a:t>29% (375) réponses approchent « raisonnablement » le coût réel </a:t>
            </a:r>
            <a:r>
              <a:rPr lang="fr-FR" sz="2000" dirty="0" smtClean="0"/>
              <a:t>                   (</a:t>
            </a:r>
            <a:r>
              <a:rPr lang="fr-FR" sz="2000" dirty="0" smtClean="0"/>
              <a:t>≠ entre coût réel et coût estimé &lt; 50% du coût réel)</a:t>
            </a:r>
          </a:p>
          <a:p>
            <a:pPr lvl="1"/>
            <a:r>
              <a:rPr lang="fr-FR" sz="2000" dirty="0" smtClean="0"/>
              <a:t>Seules les prescriptions bon marchés (&lt; à 10 euros) sont surévaluées alors que les prix des médicaments et examens coûteux (&gt; 1000 euros) sont nettement sous estimés.</a:t>
            </a:r>
          </a:p>
          <a:p>
            <a:pPr lvl="1"/>
            <a:r>
              <a:rPr lang="fr-FR" sz="2000" dirty="0" smtClean="0"/>
              <a:t>Les médecins séniors évaluent significativement le coût des soins et des traitements plus précisément que les internes.(p&lt; 0,05)</a:t>
            </a:r>
          </a:p>
          <a:p>
            <a:pPr lvl="1"/>
            <a:endParaRPr lang="fr-FR" sz="2000" dirty="0" smtClean="0"/>
          </a:p>
          <a:p>
            <a:r>
              <a:rPr lang="fr-FR" sz="2400" dirty="0" smtClean="0"/>
              <a:t>CCL: Méconnaissance des coûts de prescription. Sensibilisation  des praticiens pourraient aider à la maîtrise des dépenses au quotidien.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6596390"/>
            <a:ext cx="8604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* Hernu R et coll.: </a:t>
            </a:r>
            <a:r>
              <a:rPr lang="fr-FR" sz="1100" dirty="0" err="1" smtClean="0"/>
              <a:t>Cost</a:t>
            </a:r>
            <a:r>
              <a:rPr lang="fr-FR" sz="1100" dirty="0" smtClean="0"/>
              <a:t> </a:t>
            </a:r>
            <a:r>
              <a:rPr lang="fr-FR" sz="1100" dirty="0" err="1" smtClean="0"/>
              <a:t>awareness</a:t>
            </a:r>
            <a:r>
              <a:rPr lang="fr-FR" sz="1100" dirty="0" smtClean="0"/>
              <a:t> of </a:t>
            </a:r>
            <a:r>
              <a:rPr lang="fr-FR" sz="1100" dirty="0" err="1" smtClean="0"/>
              <a:t>physicians</a:t>
            </a:r>
            <a:r>
              <a:rPr lang="fr-FR" sz="1100" dirty="0" smtClean="0"/>
              <a:t> in intensive care </a:t>
            </a:r>
            <a:r>
              <a:rPr lang="fr-FR" sz="1100" dirty="0" err="1" smtClean="0"/>
              <a:t>units</a:t>
            </a:r>
            <a:r>
              <a:rPr lang="fr-FR" sz="1100" dirty="0" smtClean="0"/>
              <a:t>: a </a:t>
            </a:r>
            <a:r>
              <a:rPr lang="fr-FR" sz="1100" dirty="0" err="1" smtClean="0"/>
              <a:t>multicentric</a:t>
            </a:r>
            <a:r>
              <a:rPr lang="fr-FR" sz="1100" dirty="0" smtClean="0"/>
              <a:t> national </a:t>
            </a:r>
            <a:r>
              <a:rPr lang="fr-FR" sz="1100" dirty="0" err="1" smtClean="0"/>
              <a:t>study</a:t>
            </a:r>
            <a:r>
              <a:rPr lang="fr-FR" sz="1100" dirty="0" smtClean="0"/>
              <a:t>.. Intensive Care Med 2015; 41:1402-1410.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063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7416824" cy="854968"/>
          </a:xfrm>
        </p:spPr>
        <p:txBody>
          <a:bodyPr>
            <a:normAutofit/>
          </a:bodyPr>
          <a:lstStyle/>
          <a:p>
            <a:r>
              <a:rPr lang="fr-FR" sz="3600" b="1" dirty="0"/>
              <a:t>NOS REMERCIEMENTS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2028" y="1899084"/>
            <a:ext cx="7414468" cy="477027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 l’ARS, à la CNAM et au comité de </a:t>
            </a:r>
            <a:r>
              <a:rPr lang="fr-FR" dirty="0" smtClean="0"/>
              <a:t>pilotage:</a:t>
            </a:r>
            <a:endParaRPr lang="fr-FR" dirty="0"/>
          </a:p>
          <a:p>
            <a:pPr lvl="1"/>
            <a:r>
              <a:rPr lang="fr-FR" dirty="0"/>
              <a:t>Pour la confiance témoignée sur ce projet fondamental de respect de la maîtrise professionnelle dans et hors établissement de santé,</a:t>
            </a:r>
          </a:p>
          <a:p>
            <a:pPr lvl="1"/>
            <a:r>
              <a:rPr lang="fr-FR" dirty="0"/>
              <a:t>Pour l’accompagnement et la validation dans les différentes phases de mise en œuvre et de suivi du projet.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dirty="0"/>
              <a:t>A chacun de vous, futurs utilisateurs</a:t>
            </a: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93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7416824" cy="1296144"/>
          </a:xfrm>
        </p:spPr>
        <p:txBody>
          <a:bodyPr>
            <a:noAutofit/>
          </a:bodyPr>
          <a:lstStyle/>
          <a:p>
            <a:r>
              <a:rPr lang="fr-FR" altLang="fr-FR" sz="2400" b="1" dirty="0"/>
              <a:t>JO arrêté 19 décembre 2014, texte 66: </a:t>
            </a:r>
            <a:br>
              <a:rPr lang="fr-FR" altLang="fr-FR" sz="2400" b="1" dirty="0"/>
            </a:br>
            <a:r>
              <a:rPr lang="fr-FR" altLang="fr-FR" sz="2400" dirty="0"/>
              <a:t>Taux d'évolution des dépenses de médicaments (M) et dispositifs médicaux (DM) </a:t>
            </a:r>
            <a:r>
              <a:rPr lang="fr-FR" altLang="fr-FR" sz="2000" b="1" dirty="0"/>
              <a:t>prescrits en ES et exécutés en Ville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2028" y="2348880"/>
            <a:ext cx="7414468" cy="4464496"/>
          </a:xfrm>
        </p:spPr>
        <p:txBody>
          <a:bodyPr/>
          <a:lstStyle/>
          <a:p>
            <a:pPr marL="391686" indent="-293764">
              <a:buSzPct val="45000"/>
              <a:buFont typeface="Wingdings" pitchFamily="2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fr-FR" altLang="fr-FR" sz="2000" dirty="0">
                <a:cs typeface="Arial" charset="0"/>
              </a:rPr>
              <a:t>Taux à 5% depuis 2012</a:t>
            </a:r>
          </a:p>
          <a:p>
            <a:pPr marL="391686" indent="-293764">
              <a:buSzPct val="45000"/>
              <a:buFont typeface="Wingdings" pitchFamily="2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fr-FR" altLang="fr-FR" sz="2000" b="1" dirty="0">
                <a:cs typeface="Arial" charset="0"/>
              </a:rPr>
              <a:t>Taux à 3,2% en 2015</a:t>
            </a:r>
          </a:p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fr-FR" altLang="fr-FR" sz="2000" dirty="0">
              <a:cs typeface="Arial" charset="0"/>
            </a:endParaRPr>
          </a:p>
          <a:p>
            <a:pPr marL="391686" indent="-293764">
              <a:buSzPct val="45000"/>
              <a:buFont typeface="Wingdings" pitchFamily="2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fr-FR" altLang="fr-FR" sz="2000" dirty="0">
                <a:cs typeface="Arial" charset="0"/>
              </a:rPr>
              <a:t>La LFSS pour 2011 a étendu le mécanisme de régulation des prescriptions hospitalières, initialement M et transports à l'ensemble des ES ainsi qu'à la LPP.</a:t>
            </a:r>
          </a:p>
          <a:p>
            <a:pPr marL="391686" indent="-293764">
              <a:buSzPct val="45000"/>
              <a:buFont typeface="Wingdings" pitchFamily="2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fr-FR" altLang="fr-FR" sz="2000" dirty="0">
              <a:cs typeface="Arial" charset="0"/>
            </a:endParaRPr>
          </a:p>
          <a:p>
            <a:pPr marL="391686" indent="-293764">
              <a:buSzPct val="45000"/>
              <a:buFont typeface="Wingdings" pitchFamily="2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fr-FR" altLang="fr-FR" sz="2000" dirty="0">
                <a:cs typeface="Arial" charset="0"/>
              </a:rPr>
              <a:t>Etat arrêtera chaque année un</a:t>
            </a:r>
            <a:r>
              <a:rPr lang="fr-FR" altLang="fr-FR" sz="2000" u="sng" dirty="0">
                <a:cs typeface="Arial" charset="0"/>
              </a:rPr>
              <a:t> taux prévisionnel de prescription des M, </a:t>
            </a:r>
            <a:r>
              <a:rPr lang="fr-FR" altLang="fr-FR" sz="2000" dirty="0">
                <a:cs typeface="Arial" charset="0"/>
              </a:rPr>
              <a:t>∑</a:t>
            </a:r>
            <a:r>
              <a:rPr lang="fr-FR" altLang="fr-FR" sz="2000" u="sng" dirty="0">
                <a:cs typeface="Arial" charset="0"/>
              </a:rPr>
              <a:t> répertoire des génériques</a:t>
            </a:r>
            <a:r>
              <a:rPr lang="fr-FR" altLang="fr-FR" sz="2000" dirty="0">
                <a:cs typeface="Arial" charset="0"/>
              </a:rPr>
              <a:t> par les pro. de santé exerçant en ES</a:t>
            </a:r>
          </a:p>
          <a:p>
            <a:pPr marL="372242" lvl="1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fr-FR" altLang="fr-FR" sz="1400" dirty="0" smtClean="0">
                <a:cs typeface="Arial" charset="0"/>
                <a:sym typeface="Wingdings" panose="05000000000000000000" pitchFamily="2" charset="2"/>
              </a:rPr>
              <a:t> </a:t>
            </a:r>
            <a:r>
              <a:rPr lang="fr-FR" altLang="fr-FR" sz="1900" u="sng" dirty="0" smtClean="0">
                <a:cs typeface="Arial" charset="0"/>
              </a:rPr>
              <a:t>Indicateur </a:t>
            </a:r>
            <a:r>
              <a:rPr lang="fr-FR" altLang="fr-FR" sz="1900" u="sng" dirty="0">
                <a:cs typeface="Arial" charset="0"/>
              </a:rPr>
              <a:t>supplémentaire </a:t>
            </a:r>
            <a:r>
              <a:rPr lang="fr-FR" altLang="fr-FR" sz="1900" dirty="0">
                <a:cs typeface="Arial" charset="0"/>
              </a:rPr>
              <a:t>dans le programme de gestion des risques consacré aux prescriptions hospitalières exécutées en </a:t>
            </a:r>
            <a:r>
              <a:rPr lang="fr-FR" altLang="fr-FR" sz="1900" dirty="0" smtClean="0">
                <a:cs typeface="Arial" charset="0"/>
              </a:rPr>
              <a:t>ville</a:t>
            </a:r>
            <a:endParaRPr lang="fr-FR" altLang="fr-FR" sz="19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7416824" cy="854968"/>
          </a:xfrm>
        </p:spPr>
        <p:txBody>
          <a:bodyPr>
            <a:normAutofit/>
          </a:bodyPr>
          <a:lstStyle/>
          <a:p>
            <a:r>
              <a:rPr lang="fr-FR" sz="3600" b="1" dirty="0"/>
              <a:t>CONTEXTE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4028" y="1899084"/>
            <a:ext cx="7414468" cy="477027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fr-FR" dirty="0"/>
              <a:t>Part financière des prescriptions PHMV-LPP : volume énorme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3800" dirty="0" smtClean="0"/>
              <a:t>    ≥</a:t>
            </a:r>
            <a:r>
              <a:rPr lang="fr-FR" sz="1900" dirty="0" smtClean="0"/>
              <a:t>  </a:t>
            </a:r>
            <a:r>
              <a:rPr lang="fr-FR" dirty="0"/>
              <a:t>part financière prescrite à l’intérieur des ES.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On constate une maîtrise « partielle » de ces prescriptions… </a:t>
            </a:r>
            <a:r>
              <a:rPr lang="fr-FR" b="1" dirty="0"/>
              <a:t>la</a:t>
            </a:r>
            <a:r>
              <a:rPr lang="fr-FR" dirty="0"/>
              <a:t> </a:t>
            </a:r>
            <a:r>
              <a:rPr lang="fr-FR" b="1" dirty="0"/>
              <a:t>responsabilité et le pouvoir du médecin </a:t>
            </a:r>
            <a:r>
              <a:rPr lang="fr-FR" dirty="0"/>
              <a:t>sont engagés dans ces prescriptions.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Les membres du groupe de travail ont pour objectif commun la maîtrise professionnelle à l’intention du patient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7416824" cy="854968"/>
          </a:xfrm>
        </p:spPr>
        <p:txBody>
          <a:bodyPr>
            <a:normAutofit/>
          </a:bodyPr>
          <a:lstStyle/>
          <a:p>
            <a:r>
              <a:rPr lang="fr-FR" sz="3600" b="1" dirty="0"/>
              <a:t>CONDUITE DU PROJET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2028" y="2060848"/>
            <a:ext cx="7414468" cy="4797152"/>
          </a:xfrm>
        </p:spPr>
        <p:txBody>
          <a:bodyPr>
            <a:normAutofit/>
          </a:bodyPr>
          <a:lstStyle/>
          <a:p>
            <a:r>
              <a:rPr lang="fr-FR" sz="2400" dirty="0"/>
              <a:t>Comité de pilotage:</a:t>
            </a:r>
          </a:p>
          <a:p>
            <a:pPr lvl="1"/>
            <a:r>
              <a:rPr lang="fr-FR" sz="1900" dirty="0"/>
              <a:t>Mme J.BORIE, présidente du conseil d’administration, ISC</a:t>
            </a:r>
          </a:p>
          <a:p>
            <a:pPr lvl="1"/>
            <a:r>
              <a:rPr lang="fr-FR" sz="1900" dirty="0"/>
              <a:t>Dr F.BLANC-LEGIER, pharmacien, pilote du projet, ISC</a:t>
            </a:r>
          </a:p>
          <a:p>
            <a:pPr lvl="1"/>
            <a:r>
              <a:rPr lang="fr-FR" sz="1900" dirty="0"/>
              <a:t>Dr S.KHOURI, médecin </a:t>
            </a:r>
            <a:r>
              <a:rPr lang="fr-FR" sz="1900" dirty="0" smtClean="0"/>
              <a:t>généraliste spécialisé </a:t>
            </a:r>
            <a:r>
              <a:rPr lang="fr-FR" sz="1900" dirty="0"/>
              <a:t>en nutrition, ISC</a:t>
            </a:r>
          </a:p>
          <a:p>
            <a:pPr lvl="1"/>
            <a:r>
              <a:rPr lang="fr-FR" sz="1900" dirty="0"/>
              <a:t>Dr F.STALLA, CNAM pharmacien conseil Avignon</a:t>
            </a:r>
          </a:p>
          <a:p>
            <a:pPr lvl="1"/>
            <a:r>
              <a:rPr lang="fr-FR" sz="1900" dirty="0"/>
              <a:t>Dr A.PALON, pharmacien d’officine, URPS pharmacien PACA</a:t>
            </a:r>
          </a:p>
          <a:p>
            <a:pPr lvl="1"/>
            <a:r>
              <a:rPr lang="fr-FR" sz="1900" dirty="0"/>
              <a:t>Mme I.SANT, responsable des soins infirmiers, ISC</a:t>
            </a:r>
          </a:p>
          <a:p>
            <a:pPr lvl="1"/>
            <a:r>
              <a:rPr lang="fr-FR" sz="1900" dirty="0"/>
              <a:t>M P.SCHILLINGER, chef de projet de la direction des soins, ISC</a:t>
            </a:r>
          </a:p>
          <a:p>
            <a:pPr lvl="1"/>
            <a:endParaRPr lang="fr-FR" sz="2000" dirty="0"/>
          </a:p>
          <a:p>
            <a:r>
              <a:rPr lang="fr-FR" sz="2400" dirty="0"/>
              <a:t>Experts: </a:t>
            </a:r>
          </a:p>
          <a:p>
            <a:pPr lvl="1"/>
            <a:r>
              <a:rPr lang="fr-FR" sz="1900" dirty="0" smtClean="0"/>
              <a:t>Oncologues, radiothérapeutes, </a:t>
            </a:r>
            <a:r>
              <a:rPr lang="fr-FR" sz="1900" dirty="0"/>
              <a:t>cadres de soins, cadre EMSP, infirmière douleur, soins de support</a:t>
            </a:r>
            <a:r>
              <a:rPr lang="fr-FR" sz="1900" dirty="0" smtClean="0"/>
              <a:t>,…</a:t>
            </a: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39313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7416824" cy="854968"/>
          </a:xfrm>
        </p:spPr>
        <p:txBody>
          <a:bodyPr>
            <a:normAutofit/>
          </a:bodyPr>
          <a:lstStyle/>
          <a:p>
            <a:r>
              <a:rPr lang="fr-FR" sz="3600" b="1" dirty="0"/>
              <a:t>ENJEUX ET OBJECTIFS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2132856"/>
            <a:ext cx="7740352" cy="4608512"/>
          </a:xfrm>
        </p:spPr>
        <p:txBody>
          <a:bodyPr>
            <a:normAutofit fontScale="70000" lnSpcReduction="2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Structurer et améliorer la coordination V-H-V et les outils du SI.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Améliorer et évaluer la qualité et la pertinence de l’organisation de la sortie du patient hospitalisé. Faciliter l’anticipation de la sortie.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Organiser,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suivre et évaluer le parcours du patient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quelque soit son type de sortie.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Coordonner et maîtriser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interventions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la sortie de l’ISC du patient.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Harmoniser et maîtriser la traçabilité des prescriptions de sortie intégrant la liasse de sortie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917848"/>
            <a:ext cx="6984776" cy="854968"/>
          </a:xfrm>
        </p:spPr>
        <p:txBody>
          <a:bodyPr>
            <a:noAutofit/>
          </a:bodyPr>
          <a:lstStyle/>
          <a:p>
            <a:r>
              <a:rPr lang="fr-FR" sz="3600" b="1" dirty="0"/>
              <a:t>SOMMAIRE DES O</a:t>
            </a:r>
            <a:r>
              <a:rPr lang="fr-FR" sz="3600" b="1" dirty="0" smtClean="0"/>
              <a:t>RDONNANCES </a:t>
            </a:r>
            <a:r>
              <a:rPr lang="fr-FR" sz="3600" b="1" dirty="0"/>
              <a:t>ISC TYPES</a:t>
            </a:r>
          </a:p>
        </p:txBody>
      </p:sp>
      <p:sp>
        <p:nvSpPr>
          <p:cNvPr id="6" name="Espace réservé du contenu 6"/>
          <p:cNvSpPr txBox="1">
            <a:spLocks/>
          </p:cNvSpPr>
          <p:nvPr/>
        </p:nvSpPr>
        <p:spPr>
          <a:xfrm>
            <a:off x="0" y="2088232"/>
            <a:ext cx="4499992" cy="476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fr-FR" sz="1800" b="1" dirty="0" smtClean="0">
                <a:latin typeface="Times" pitchFamily="18" charset="0"/>
              </a:rPr>
              <a:t>1-Perfusion</a:t>
            </a:r>
          </a:p>
          <a:p>
            <a:pPr>
              <a:spcBef>
                <a:spcPts val="0"/>
              </a:spcBef>
              <a:buFont typeface="Arial" pitchFamily="34" charset="0"/>
              <a:buNone/>
            </a:pPr>
            <a:endParaRPr lang="fr-FR" sz="1400" b="1" dirty="0" smtClean="0">
              <a:latin typeface="Times" pitchFamily="18" charset="0"/>
            </a:endParaRPr>
          </a:p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fr-FR" sz="1400" u="sng" dirty="0" smtClean="0">
                <a:latin typeface="Times" pitchFamily="18" charset="0"/>
              </a:rPr>
              <a:t>1.1 Chambre implantable par système actif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matériel pharmacie ou prestataire pose perfusion par système actif sur chambre implantable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IDE perfusion par système actif sur chambre implantable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matériel pharmacie ou prestataire PAC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IDE PAC</a:t>
            </a:r>
          </a:p>
          <a:p>
            <a:pPr marL="0" lvl="1">
              <a:spcBef>
                <a:spcPts val="0"/>
              </a:spcBef>
            </a:pPr>
            <a:endParaRPr lang="fr-FR" sz="1400" dirty="0" smtClean="0">
              <a:latin typeface="Times" pitchFamily="18" charset="0"/>
            </a:endParaRPr>
          </a:p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fr-FR" sz="1400" u="sng" dirty="0" smtClean="0">
                <a:latin typeface="Times" pitchFamily="18" charset="0"/>
              </a:rPr>
              <a:t>1.2 Chambre implantable par système passif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matériel pharmacie ou prestataire pose perfusion par système passif sur chambre implantable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IDE perfusion par système passif sur chambre implantable</a:t>
            </a:r>
          </a:p>
          <a:p>
            <a:pPr marL="0" lvl="1">
              <a:spcBef>
                <a:spcPts val="0"/>
              </a:spcBef>
            </a:pPr>
            <a:endParaRPr lang="fr-FR" sz="1400" dirty="0" smtClean="0">
              <a:latin typeface="Times" pitchFamily="18" charset="0"/>
            </a:endParaRPr>
          </a:p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fr-FR" sz="1400" u="sng" dirty="0" smtClean="0">
                <a:latin typeface="Times" pitchFamily="18" charset="0"/>
              </a:rPr>
              <a:t>1.3 Voie périphérique par système actif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matériel pharmacie ou prestataire pose perfusion par système actif sur voie périphérique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IDE perfusion par système actif sur voie périphérique</a:t>
            </a:r>
            <a:endParaRPr lang="fr-FR" sz="1400" dirty="0">
              <a:latin typeface="Times" pitchFamily="18" charset="0"/>
            </a:endParaRPr>
          </a:p>
        </p:txBody>
      </p:sp>
      <p:sp>
        <p:nvSpPr>
          <p:cNvPr id="7" name="Espace réservé du contenu 7"/>
          <p:cNvSpPr txBox="1">
            <a:spLocks/>
          </p:cNvSpPr>
          <p:nvPr/>
        </p:nvSpPr>
        <p:spPr>
          <a:xfrm>
            <a:off x="4572000" y="2088232"/>
            <a:ext cx="4499992" cy="4581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fr-FR" sz="1400" u="sng" dirty="0" smtClean="0">
                <a:latin typeface="Times" pitchFamily="18" charset="0"/>
              </a:rPr>
              <a:t>1.4 Voie périphérique par système passif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matériel pharmacie ou prestataire pose perfusion par système passif sur voie périphérique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IDE perfusion par diffuseur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IDE perfusion par perfuseur de précision 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 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fr-FR" sz="1400" u="sng" dirty="0" smtClean="0">
                <a:latin typeface="Times" pitchFamily="18" charset="0"/>
              </a:rPr>
              <a:t>1.5 Voie PICC LINE par système actif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matériel pharmacie ou prestataire </a:t>
            </a:r>
            <a:r>
              <a:rPr lang="fr-FR" sz="1400" dirty="0" err="1" smtClean="0">
                <a:latin typeface="Times" pitchFamily="18" charset="0"/>
              </a:rPr>
              <a:t>Piccline</a:t>
            </a:r>
            <a:endParaRPr lang="fr-FR" sz="1400" dirty="0" smtClean="0">
              <a:latin typeface="Times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médicament </a:t>
            </a:r>
            <a:r>
              <a:rPr lang="fr-FR" sz="1400" dirty="0" err="1" smtClean="0">
                <a:latin typeface="Times" pitchFamily="18" charset="0"/>
              </a:rPr>
              <a:t>Piccline</a:t>
            </a:r>
            <a:endParaRPr lang="fr-FR" sz="1400" dirty="0" smtClean="0">
              <a:latin typeface="Times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IDE </a:t>
            </a:r>
            <a:r>
              <a:rPr lang="fr-FR" sz="1400" dirty="0" err="1" smtClean="0">
                <a:latin typeface="Times" pitchFamily="18" charset="0"/>
              </a:rPr>
              <a:t>Piccline</a:t>
            </a:r>
            <a:endParaRPr lang="fr-FR" sz="1400" dirty="0" smtClean="0">
              <a:latin typeface="Times" pitchFamily="18" charset="0"/>
            </a:endParaRPr>
          </a:p>
          <a:p>
            <a:pPr marL="0">
              <a:spcBef>
                <a:spcPts val="0"/>
              </a:spcBef>
              <a:buFont typeface="Arial" pitchFamily="34" charset="0"/>
              <a:buNone/>
            </a:pPr>
            <a:endParaRPr lang="fr-FR" sz="1400" u="sng" dirty="0" smtClean="0">
              <a:latin typeface="Times" pitchFamily="18" charset="0"/>
            </a:endParaRPr>
          </a:p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fr-FR" sz="1400" u="sng" dirty="0" smtClean="0">
                <a:latin typeface="Times" pitchFamily="18" charset="0"/>
              </a:rPr>
              <a:t>1.6 Dépose et rinçage d’une chambre implantable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matériel pharmacie ou prestataire dépose et rinçage d’une chambre implantable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IDE dépose et rinçage d’une chambre implantable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fr-FR" sz="1400" dirty="0" smtClean="0">
              <a:latin typeface="Times" pitchFamily="18" charset="0"/>
            </a:endParaRPr>
          </a:p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fr-FR" sz="1400" u="sng" dirty="0" smtClean="0">
                <a:latin typeface="Times" pitchFamily="18" charset="0"/>
              </a:rPr>
              <a:t>1.7 Perfusion voie IV ou SC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matériel pharmacie ou prestataire perfusion voie intra veineuse ou sous cutanée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dirty="0" smtClean="0">
                <a:latin typeface="Times" pitchFamily="18" charset="0"/>
              </a:rPr>
              <a:t>- Ordonnance IDE perfusion voie intra veineuse ou sous cutanée</a:t>
            </a:r>
            <a:endParaRPr lang="fr-FR" sz="1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7416824" cy="85496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Exemple: Perfusion par système actif sur chambre implantable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257" y="1864568"/>
            <a:ext cx="5325486" cy="487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63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2010-03-24_ARS_COM_Logos_territoirePa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153"/>
            <a:ext cx="5760640" cy="1046583"/>
          </a:xfrm>
          <a:prstGeom prst="rect">
            <a:avLst/>
          </a:prstGeom>
        </p:spPr>
      </p:pic>
      <p:pic>
        <p:nvPicPr>
          <p:cNvPr id="9" name="Image 8" descr="Logo_les_agoras_couleu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1256"/>
            <a:ext cx="1475656" cy="147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6" y="3284984"/>
            <a:ext cx="3923928" cy="3240360"/>
          </a:xfrm>
        </p:spPr>
        <p:txBody>
          <a:bodyPr>
            <a:normAutofit fontScale="90000"/>
          </a:bodyPr>
          <a:lstStyle/>
          <a:p>
            <a:r>
              <a:rPr lang="fr-FR" spc="-100" dirty="0" smtClean="0">
                <a:solidFill>
                  <a:schemeClr val="tx2"/>
                </a:solidFill>
              </a:rPr>
              <a:t>Exemple: </a:t>
            </a:r>
            <a:br>
              <a:rPr lang="fr-FR" spc="-100" dirty="0" smtClean="0">
                <a:solidFill>
                  <a:schemeClr val="tx2"/>
                </a:solidFill>
              </a:rPr>
            </a:br>
            <a:r>
              <a:rPr lang="fr-FR" spc="-100" dirty="0" smtClean="0">
                <a:solidFill>
                  <a:schemeClr val="tx2"/>
                </a:solidFill>
              </a:rPr>
              <a:t>Ordonnance </a:t>
            </a:r>
            <a:r>
              <a:rPr lang="fr-FR" spc="-100" dirty="0">
                <a:solidFill>
                  <a:schemeClr val="tx2"/>
                </a:solidFill>
              </a:rPr>
              <a:t>IDE pose perfusion par système actif sur chambre implantable</a:t>
            </a:r>
            <a:br>
              <a:rPr lang="fr-FR" spc="-100" dirty="0">
                <a:solidFill>
                  <a:schemeClr val="tx2"/>
                </a:solidFill>
              </a:rPr>
            </a:br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824536" cy="652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063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938</Words>
  <Application>Microsoft Office PowerPoint</Application>
  <PresentationFormat>Affichage à l'écran (4:3)</PresentationFormat>
  <Paragraphs>154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Coordination des parcours  de santé personnalisés et fluides: lien ville-hôpital-ville</vt:lpstr>
      <vt:lpstr>Etude nationale*  sur la connaissance des médecins sur le prix de revient des prescriptions</vt:lpstr>
      <vt:lpstr>JO arrêté 19 décembre 2014, texte 66:  Taux d'évolution des dépenses de médicaments (M) et dispositifs médicaux (DM) prescrits en ES et exécutés en Ville</vt:lpstr>
      <vt:lpstr>CONTEXTE</vt:lpstr>
      <vt:lpstr>CONDUITE DU PROJET</vt:lpstr>
      <vt:lpstr>ENJEUX ET OBJECTIFS</vt:lpstr>
      <vt:lpstr>SOMMAIRE DES ORDONNANCES ISC TYPES</vt:lpstr>
      <vt:lpstr>Exemple: Perfusion par système actif sur chambre implantable</vt:lpstr>
      <vt:lpstr>Exemple:  Ordonnance IDE pose perfusion par système actif sur chambre implantable </vt:lpstr>
      <vt:lpstr>Présentation PowerPoint</vt:lpstr>
      <vt:lpstr>PLAN D’ACTION</vt:lpstr>
      <vt:lpstr>Modèle de prescription par système actif sur CCI</vt:lpstr>
      <vt:lpstr>Modèle de prescription par système passif sur VP</vt:lpstr>
      <vt:lpstr>Comparaison des coûts hors médicament suivant les 3 types d'administration ISC- CH Antibes</vt:lpstr>
      <vt:lpstr>Courrier conjoint  directeur ARS / directeur CNAM</vt:lpstr>
      <vt:lpstr>MISE EN OEUVRE</vt:lpstr>
      <vt:lpstr>SUIVI ET EVALUATION</vt:lpstr>
      <vt:lpstr>PR</vt:lpstr>
      <vt:lpstr>Présentation PowerPoint</vt:lpstr>
      <vt:lpstr>NOS REMERCIEMENTS</vt:lpstr>
    </vt:vector>
  </TitlesOfParts>
  <Company>MSS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*</dc:creator>
  <cp:lastModifiedBy>User</cp:lastModifiedBy>
  <cp:revision>94</cp:revision>
  <cp:lastPrinted>2015-10-06T11:15:45Z</cp:lastPrinted>
  <dcterms:created xsi:type="dcterms:W3CDTF">2015-03-17T13:21:08Z</dcterms:created>
  <dcterms:modified xsi:type="dcterms:W3CDTF">2015-10-07T07:55:04Z</dcterms:modified>
</cp:coreProperties>
</file>