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3" r:id="rId2"/>
    <p:sldId id="269" r:id="rId3"/>
    <p:sldId id="274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B6B"/>
    <a:srgbClr val="DCF6DA"/>
    <a:srgbClr val="DC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5" d="100"/>
          <a:sy n="115" d="100"/>
        </p:scale>
        <p:origin x="-8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200" d="100"/>
          <a:sy n="200" d="100"/>
        </p:scale>
        <p:origin x="-588" y="116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E411-912A-4903-B78F-8FCD8B6826C6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FAEE6-B803-4093-80BF-5E83ABF4A5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1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8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49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700213" y="744538"/>
            <a:ext cx="3529012" cy="26463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16632" y="3811191"/>
            <a:ext cx="6552728" cy="5370949"/>
          </a:xfrm>
        </p:spPr>
        <p:txBody>
          <a:bodyPr/>
          <a:lstStyle/>
          <a:p>
            <a:r>
              <a:rPr lang="fr-FR" dirty="0" smtClean="0"/>
              <a:t>Le 15 juillet 2015 signature d’une nouvelle convention qui rénove et consolide le partenariat entre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l’UNCAM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trois  organisations professionnelles représentant les acteurs de la prise en charge à domicile des malades chroniques et des personnes âgées ou handicapées: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628650" lvl="1" indent="-171450">
              <a:buFontTx/>
              <a:buChar char="-"/>
            </a:pPr>
            <a:r>
              <a:rPr lang="fr-FR" dirty="0" smtClean="0"/>
              <a:t>SYNALAM : syndicat national des prestataires de santé à domicile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UNPDM : l’Union nationale des prestataires de dispositifs médicaux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SNADOM : syndicat national des associations d’assistance à domicile (regroupe des associations  à but non lucratif loi 1901)</a:t>
            </a:r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628650" lvl="1" indent="-171450">
              <a:buFontTx/>
              <a:buChar char="-"/>
            </a:pPr>
            <a:endParaRPr lang="fr-FR" dirty="0" smtClean="0"/>
          </a:p>
          <a:p>
            <a:pPr marL="0" lvl="1"/>
            <a:r>
              <a:rPr lang="fr-FR" dirty="0" smtClean="0"/>
              <a:t>C’est l’article 18 de </a:t>
            </a:r>
            <a:r>
              <a:rPr lang="fr-FR" dirty="0"/>
              <a:t>cette </a:t>
            </a:r>
            <a:r>
              <a:rPr lang="fr-FR" dirty="0" smtClean="0"/>
              <a:t>convention qui </a:t>
            </a:r>
            <a:r>
              <a:rPr lang="fr-FR" u="sng" dirty="0" smtClean="0"/>
              <a:t>prévoit </a:t>
            </a:r>
            <a:r>
              <a:rPr lang="fr-FR" u="sng" dirty="0"/>
              <a:t>des obligations de bonnes pratiques de dispensation, </a:t>
            </a:r>
            <a:endParaRPr lang="fr-FR" u="sng" dirty="0" smtClean="0"/>
          </a:p>
          <a:p>
            <a:pPr marL="0" lvl="1"/>
            <a:endParaRPr lang="fr-FR" u="sng" dirty="0" smtClean="0"/>
          </a:p>
          <a:p>
            <a:pPr marL="0" lvl="1"/>
            <a:r>
              <a:rPr lang="fr-FR" dirty="0" smtClean="0"/>
              <a:t>Dans cet article, deux points sont développés :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b="1" u="sng" dirty="0" smtClean="0"/>
              <a:t>Interdiction </a:t>
            </a:r>
            <a:r>
              <a:rPr lang="fr-FR" b="1" u="sng" dirty="0"/>
              <a:t>des procédés incitatifs à la prescription </a:t>
            </a:r>
            <a:endParaRPr lang="fr-FR" b="1" u="sng" dirty="0" smtClean="0"/>
          </a:p>
          <a:p>
            <a:pPr marL="628650" lvl="1" indent="-171450">
              <a:buFontTx/>
              <a:buChar char="-"/>
            </a:pPr>
            <a:r>
              <a:rPr lang="fr-FR" dirty="0" smtClean="0"/>
              <a:t>Comme par exemple, le fait de ne pas inciter le patient à renouveler son matériel dès l’échéance de la durée minimale de renouvellement prévu à la LPP;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L’encouragement de la prescription ou son renouvellement (</a:t>
            </a:r>
            <a:r>
              <a:rPr lang="fr-FR" sz="1000" dirty="0" smtClean="0"/>
              <a:t>que ce soit en échange d’avantage ou gratuitement);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Le reprise des sets et consommables livrés au domicile du patient et facturé à l’assurance maladie,,,</a:t>
            </a:r>
            <a:endParaRPr lang="fr-FR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b="1" u="sng" dirty="0"/>
              <a:t>Modèles d’ordonnances et d’aides à la prescription</a:t>
            </a:r>
          </a:p>
          <a:p>
            <a:pPr marL="628650" lvl="1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5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696" y="4675287"/>
            <a:ext cx="5486400" cy="4466987"/>
          </a:xfrm>
        </p:spPr>
        <p:txBody>
          <a:bodyPr/>
          <a:lstStyle/>
          <a:p>
            <a:endParaRPr lang="fr-FR" dirty="0" smtClean="0"/>
          </a:p>
          <a:p>
            <a:pPr marL="0" lvl="1"/>
            <a:r>
              <a:rPr lang="fr-FR" dirty="0"/>
              <a:t>C’est l’article 18 de cette convention qui </a:t>
            </a:r>
            <a:r>
              <a:rPr lang="fr-FR" u="sng" dirty="0"/>
              <a:t>prévoit des obligations de bonnes pratiques de dispensation, </a:t>
            </a:r>
          </a:p>
          <a:p>
            <a:pPr marL="0" lvl="1"/>
            <a:endParaRPr lang="fr-FR" u="sng" dirty="0"/>
          </a:p>
          <a:p>
            <a:pPr marL="0" lvl="1"/>
            <a:r>
              <a:rPr lang="fr-FR" dirty="0"/>
              <a:t>Dans cet article, deux points sont développés :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b="1" u="sng" dirty="0"/>
              <a:t>Interdiction des procédés incitatifs à la prescription </a:t>
            </a:r>
            <a:endParaRPr lang="fr-FR" b="1" u="sng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b="1" u="sng" dirty="0"/>
          </a:p>
          <a:p>
            <a:pPr marL="0" lvl="1"/>
            <a:r>
              <a:rPr lang="fr-FR" b="1" dirty="0">
                <a:solidFill>
                  <a:srgbClr val="190B6B"/>
                </a:solidFill>
              </a:rPr>
              <a:t>Le prestataire s’interdit la rédaction et la </a:t>
            </a:r>
            <a:r>
              <a:rPr lang="fr-FR" b="1" dirty="0" smtClean="0">
                <a:solidFill>
                  <a:srgbClr val="190B6B"/>
                </a:solidFill>
              </a:rPr>
              <a:t>diffusion </a:t>
            </a:r>
            <a:r>
              <a:rPr lang="fr-FR" b="1" dirty="0">
                <a:solidFill>
                  <a:srgbClr val="190B6B"/>
                </a:solidFill>
              </a:rPr>
              <a:t>de prescriptions médicales initiales ou de </a:t>
            </a:r>
            <a:r>
              <a:rPr lang="fr-FR" b="1" dirty="0" smtClean="0">
                <a:solidFill>
                  <a:srgbClr val="190B6B"/>
                </a:solidFill>
              </a:rPr>
              <a:t> renouvellement </a:t>
            </a:r>
            <a:r>
              <a:rPr lang="fr-FR" b="1" dirty="0">
                <a:solidFill>
                  <a:srgbClr val="190B6B"/>
                </a:solidFill>
              </a:rPr>
              <a:t>pré remplies à l'intention du </a:t>
            </a:r>
            <a:r>
              <a:rPr lang="fr-FR" b="1" dirty="0" smtClean="0">
                <a:solidFill>
                  <a:srgbClr val="190B6B"/>
                </a:solidFill>
              </a:rPr>
              <a:t> prescripteur</a:t>
            </a:r>
            <a:r>
              <a:rPr lang="fr-FR" b="1" dirty="0">
                <a:solidFill>
                  <a:srgbClr val="190B6B"/>
                </a:solidFill>
              </a:rPr>
              <a:t>… </a:t>
            </a:r>
            <a:endParaRPr lang="fr-FR" b="1" u="sng" dirty="0" smtClean="0">
              <a:solidFill>
                <a:srgbClr val="190B6B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b="1" u="sng" dirty="0"/>
          </a:p>
          <a:p>
            <a:pPr marL="628650" lvl="1" indent="-171450">
              <a:buFontTx/>
              <a:buChar char="-"/>
            </a:pPr>
            <a:r>
              <a:rPr lang="fr-FR" dirty="0"/>
              <a:t>Comme par exemple, le fait de ne pas inciter le patient à renouveler son matériel dès l’échéance de la durée minimale de renouvellement prévu à la LPP;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L’encouragement de la prescription ou son renouvellement (</a:t>
            </a:r>
            <a:r>
              <a:rPr lang="fr-FR" sz="1000" dirty="0"/>
              <a:t>que ce soit en échange d’avantage ou gratuitement);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Le reprise des sets et consommables livrés au domicile du patient et facturé à l’assurance maladie,,,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b="1" u="sng" dirty="0"/>
              <a:t>Modèles d’ordonnances et d’aides à la prescription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30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fr-FR" dirty="0"/>
              <a:t>Dans cet article, deux points sont développés :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b="1" u="sng" dirty="0"/>
              <a:t>Interdiction des procédés incitatifs à la prescription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b="1" u="sng" dirty="0"/>
          </a:p>
          <a:p>
            <a:pPr marL="0" lvl="1"/>
            <a:r>
              <a:rPr lang="fr-FR" b="1" dirty="0" smtClean="0">
                <a:solidFill>
                  <a:srgbClr val="190B6B"/>
                </a:solidFill>
              </a:rPr>
              <a:t>…</a:t>
            </a:r>
            <a:endParaRPr lang="fr-FR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b="1" u="sng" dirty="0" smtClean="0"/>
              <a:t>Modèles </a:t>
            </a:r>
            <a:r>
              <a:rPr lang="fr-FR" b="1" u="sng" dirty="0"/>
              <a:t>d’ordonnances et d’aides à la </a:t>
            </a:r>
            <a:r>
              <a:rPr lang="fr-FR" b="1" u="sng" dirty="0" smtClean="0"/>
              <a:t>prescription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b="1" u="sng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b="1" u="sng" dirty="0" smtClean="0"/>
          </a:p>
          <a:p>
            <a:pPr marL="0" lvl="1" indent="263525"/>
            <a:r>
              <a:rPr lang="fr-FR" b="1" u="sng" dirty="0" smtClean="0"/>
              <a:t>Des modèles type d’ordonnance sont :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soumis pour avis aux signataires de cette convention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Approuvés par les signataires de la convention médicale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Comporteront la liste des produit et matériel conforme à la LPP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1" indent="263525"/>
            <a:r>
              <a:rPr lang="fr-FR" b="1" u="sng" dirty="0"/>
              <a:t>Des </a:t>
            </a:r>
            <a:r>
              <a:rPr lang="fr-FR" b="1" u="sng" dirty="0" smtClean="0"/>
              <a:t>aides à la prescription </a:t>
            </a:r>
            <a:r>
              <a:rPr lang="fr-FR" b="1" u="sng" dirty="0"/>
              <a:t>: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Détaillera le produit ou la prestation, avec les conditions de prise en charge, le tarif de responsabilité et </a:t>
            </a:r>
            <a:r>
              <a:rPr lang="fr-FR" dirty="0" err="1" smtClean="0"/>
              <a:t>et</a:t>
            </a:r>
            <a:r>
              <a:rPr lang="fr-FR" dirty="0" smtClean="0"/>
              <a:t> prix réglementé (si besoin)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56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L’évolution à cout terme : </a:t>
            </a:r>
          </a:p>
          <a:p>
            <a:r>
              <a:rPr lang="fr-FR" dirty="0" smtClean="0"/>
              <a:t>Plusieurs projets qui vont dans le même sens : </a:t>
            </a:r>
          </a:p>
          <a:p>
            <a:pPr marL="228600" indent="-228600">
              <a:buAutoNum type="arabicPeriod"/>
            </a:pP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La convention des fournisseurs que nous venons d’évoquer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L’avis ministériel de projet de modification des modalités de prise en charge  de dispositifs médicaux et de prestations associés pour la perfusion à domicile (forfait de perfusion) de mai 2015, devrait aboutir à une publication pour début 2016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L’harmonisation des deux conventions pharmaciens et fournisseurs sur le thème de la LPP</a:t>
            </a:r>
          </a:p>
          <a:p>
            <a:pPr marL="228600" indent="-228600">
              <a:buAutoNum type="arabicPeriod"/>
            </a:pPr>
            <a:r>
              <a:rPr lang="fr-FR" dirty="0" smtClean="0"/>
              <a:t>Et dans l’attente que ces projets entrent dans une phase d’application (concrète), la mise à disposition de ces ordonnances type LPP sur le site de l’OMEDIT 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228600" indent="-228600">
              <a:buAutoNum type="arabicPeriod"/>
            </a:pP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Cela dans le but d’</a:t>
            </a:r>
            <a:r>
              <a:rPr lang="fr-FR" dirty="0" err="1" smtClean="0"/>
              <a:t>harminiser</a:t>
            </a:r>
            <a:r>
              <a:rPr lang="fr-FR" dirty="0" smtClean="0"/>
              <a:t> les pratique en matière de prescription de LPP</a:t>
            </a:r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0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1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2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52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2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fait un « zoom sur les perfusions » puisque </a:t>
            </a:r>
            <a:r>
              <a:rPr lang="fr-FR" dirty="0"/>
              <a:t> </a:t>
            </a:r>
            <a:r>
              <a:rPr lang="fr-FR" dirty="0" smtClean="0"/>
              <a:t>le docteur Blanc Légier vous présentera des ordonnance type sur ce thème,</a:t>
            </a:r>
          </a:p>
          <a:p>
            <a:endParaRPr lang="fr-FR" dirty="0"/>
          </a:p>
          <a:p>
            <a:r>
              <a:rPr lang="fr-FR" dirty="0" smtClean="0"/>
              <a:t>Vous voyez ici, les montants remboursés  en 2014 </a:t>
            </a:r>
            <a:r>
              <a:rPr lang="fr-FR" dirty="0"/>
              <a:t> </a:t>
            </a:r>
            <a:r>
              <a:rPr lang="fr-FR" dirty="0" smtClean="0"/>
              <a:t>pour  « les perfusions système passif »</a:t>
            </a:r>
          </a:p>
          <a:p>
            <a:endParaRPr lang="fr-FR" dirty="0"/>
          </a:p>
          <a:p>
            <a:r>
              <a:rPr lang="fr-FR" dirty="0" smtClean="0"/>
              <a:t>- nous avons le total pour la région PACA  : un peu plus de 16 millions d’euros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Nous avons retenu les   « 7 premiers établissements », qui représente  avec près de 12 millions d’euros 72% de la dépense totale (11 756 803 / 16 424 738)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Pou chaque établissement on dispose 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du montant global remboursés en 2014pour ces perfusions système passif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De la file active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Ainsi que du montant moyen par patient 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On constate que ces montants moyen vont du simple au triple  avec 586€ pour l’établissement n° 5 et 1866€ pour l’établissement n°1,</a:t>
            </a:r>
          </a:p>
          <a:p>
            <a:pPr indent="174625"/>
            <a:r>
              <a:rPr lang="fr-FR" dirty="0" smtClean="0"/>
              <a:t>Avec une moyenne régionale de 1124€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Ce constat appelle </a:t>
            </a:r>
            <a:r>
              <a:rPr lang="fr-FR" u="sng" dirty="0" smtClean="0"/>
              <a:t>certaines questions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4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-17463"/>
            <a:ext cx="4962525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On peut s’interroger sur ces différences observées</a:t>
            </a:r>
          </a:p>
          <a:p>
            <a:endParaRPr lang="fr-FR" dirty="0"/>
          </a:p>
          <a:p>
            <a:r>
              <a:rPr lang="fr-FR" dirty="0" smtClean="0"/>
              <a:t>Bien sur ces différences peuvent s’expliquer par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 fait que la patientèle soit différente, pathologies différentes, lourdeurs des cas…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 fait que les modalités de prescriptions puissent être différente  : 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Qui prescrit ?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Comment ?  Le choix des produits ?, la quantité, la durée de prescription ?</a:t>
            </a:r>
          </a:p>
          <a:p>
            <a:pPr lvl="1"/>
            <a:endParaRPr lang="fr-FR" dirty="0" smtClean="0"/>
          </a:p>
          <a:p>
            <a:pPr lvl="1" indent="-457200"/>
            <a:r>
              <a:rPr lang="fr-FR" dirty="0" smtClean="0"/>
              <a:t>Mais on peut se poser la question aussi sur  l’existence  de  différence de  pratique ? </a:t>
            </a:r>
          </a:p>
          <a:p>
            <a:pPr lvl="1" indent="-457200"/>
            <a:endParaRPr lang="fr-FR" b="1" dirty="0"/>
          </a:p>
          <a:p>
            <a:pPr lvl="1" indent="-457200"/>
            <a:r>
              <a:rPr lang="fr-FR" b="1" dirty="0" smtClean="0"/>
              <a:t>Et donc l’idée d’harmoniser ces pratiques </a:t>
            </a:r>
            <a:r>
              <a:rPr lang="fr-FR" sz="1600" b="1" dirty="0" smtClean="0">
                <a:solidFill>
                  <a:srgbClr val="1F497D"/>
                </a:solidFill>
              </a:rPr>
              <a:t> </a:t>
            </a:r>
            <a:endParaRPr lang="fr-FR" sz="1600" b="1" dirty="0">
              <a:solidFill>
                <a:srgbClr val="1F497D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57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SzPct val="80000"/>
            </a:pPr>
            <a:r>
              <a:rPr lang="fr-FR" sz="1000" dirty="0">
                <a:solidFill>
                  <a:srgbClr val="1F497D"/>
                </a:solidFill>
              </a:rPr>
              <a:t>Groupe de travail : </a:t>
            </a:r>
          </a:p>
          <a:p>
            <a:pPr lvl="1" indent="-369888">
              <a:buClr>
                <a:srgbClr val="FFC000"/>
              </a:buClr>
              <a:buSzPct val="80000"/>
            </a:pPr>
            <a:r>
              <a:rPr lang="fr-FR" sz="1000" dirty="0" smtClean="0">
                <a:solidFill>
                  <a:srgbClr val="1F497D"/>
                </a:solidFill>
              </a:rPr>
              <a:t>-	Professionnels </a:t>
            </a:r>
            <a:r>
              <a:rPr lang="fr-FR" sz="1000" dirty="0">
                <a:solidFill>
                  <a:srgbClr val="1F497D"/>
                </a:solidFill>
              </a:rPr>
              <a:t>de santé : </a:t>
            </a:r>
            <a:endParaRPr lang="fr-FR" sz="1000" dirty="0" smtClean="0">
              <a:solidFill>
                <a:srgbClr val="1F497D"/>
              </a:solidFill>
            </a:endParaRPr>
          </a:p>
          <a:p>
            <a:pPr marL="1200150" lvl="2" indent="-285750">
              <a:buClr>
                <a:srgbClr val="FFC000"/>
              </a:buClr>
              <a:buSzPct val="80000"/>
              <a:buFontTx/>
              <a:buChar char="-"/>
            </a:pPr>
            <a:r>
              <a:rPr lang="fr-FR" sz="1000" dirty="0" smtClean="0">
                <a:solidFill>
                  <a:srgbClr val="1F497D"/>
                </a:solidFill>
              </a:rPr>
              <a:t>établissements de santé dont ISC, APHM, IPC, CH Antibes</a:t>
            </a:r>
          </a:p>
          <a:p>
            <a:pPr marL="1200150" lvl="2" indent="-285750">
              <a:buClr>
                <a:srgbClr val="FFC000"/>
              </a:buClr>
              <a:buSzPct val="80000"/>
              <a:buFontTx/>
              <a:buChar char="-"/>
            </a:pPr>
            <a:r>
              <a:rPr lang="fr-FR" sz="1000" dirty="0" smtClean="0">
                <a:solidFill>
                  <a:srgbClr val="1F497D"/>
                </a:solidFill>
              </a:rPr>
              <a:t>Les URPS</a:t>
            </a:r>
            <a:endParaRPr lang="fr-FR" sz="1000" dirty="0">
              <a:solidFill>
                <a:srgbClr val="1F497D"/>
              </a:solidFill>
            </a:endParaRPr>
          </a:p>
          <a:p>
            <a:pPr lvl="1" indent="-369888">
              <a:buClr>
                <a:srgbClr val="FFC000"/>
              </a:buClr>
              <a:buSzPct val="80000"/>
            </a:pPr>
            <a:r>
              <a:rPr lang="fr-FR" sz="1000" dirty="0" smtClean="0">
                <a:solidFill>
                  <a:srgbClr val="1F497D"/>
                </a:solidFill>
              </a:rPr>
              <a:t>-	OMEDIT </a:t>
            </a:r>
            <a:endParaRPr lang="fr-FR" sz="1000" dirty="0">
              <a:solidFill>
                <a:srgbClr val="1F497D"/>
              </a:solidFill>
            </a:endParaRPr>
          </a:p>
          <a:p>
            <a:pPr lvl="1" indent="-369888">
              <a:buClr>
                <a:srgbClr val="FFC000"/>
              </a:buClr>
              <a:buSzPct val="80000"/>
            </a:pPr>
            <a:r>
              <a:rPr lang="fr-FR" sz="1000" dirty="0" smtClean="0">
                <a:solidFill>
                  <a:srgbClr val="1F497D"/>
                </a:solidFill>
              </a:rPr>
              <a:t>-	Assurance </a:t>
            </a:r>
            <a:r>
              <a:rPr lang="fr-FR" sz="1000" dirty="0">
                <a:solidFill>
                  <a:srgbClr val="1F497D"/>
                </a:solidFill>
              </a:rPr>
              <a:t>maladie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5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AEE6-B803-4093-80BF-5E83ABF4A5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6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0B50-FCFA-4F17-84C3-B4AAA7B9181D}" type="datetime1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E92E-9BE6-48C5-A3C3-956B72854670}" type="datetime1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158-734C-42EF-BF7A-9D9559CD64B1}" type="datetime1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4E83-4DFD-4C0B-8C80-B9BE1E623293}" type="datetime1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559-8127-4B45-A787-640A0EE84E6D}" type="datetime1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04F-FCEC-4E65-9501-097F0D7CB44E}" type="datetime1">
              <a:rPr lang="fr-FR" smtClean="0"/>
              <a:t>08/10/2015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437A-F260-4028-BC93-DAF7029905E6}" type="datetime1">
              <a:rPr lang="fr-FR" smtClean="0"/>
              <a:t>08/10/2015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F522-6534-4060-A59C-0B6D0FD64A49}" type="datetime1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7FD7-E806-432F-9D5A-FD45CF4C48A0}" type="datetime1">
              <a:rPr lang="fr-FR" smtClean="0"/>
              <a:t>08/10/2015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0FB-D7CE-4F64-BE64-21E103DAF3FF}" type="datetime1">
              <a:rPr lang="fr-FR" smtClean="0"/>
              <a:t>08/10/2015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B1D-5F5A-4F88-827A-21CEC9E4FF86}" type="datetime1">
              <a:rPr lang="fr-FR" smtClean="0"/>
              <a:t>08/10/2015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643B-600D-49CF-9262-2B6092881B35}" type="datetime1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0-03-24_ARS_COM_Logos_territoirePa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7704856" cy="1224136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70896" y="1406215"/>
            <a:ext cx="6192688" cy="396044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kern="0" dirty="0" smtClean="0">
                <a:solidFill>
                  <a:srgbClr val="92D050"/>
                </a:solidFill>
              </a:rPr>
              <a:t>Le </a:t>
            </a:r>
            <a:r>
              <a:rPr lang="fr-FR" kern="0" dirty="0" smtClean="0">
                <a:solidFill>
                  <a:srgbClr val="92D050"/>
                </a:solidFill>
              </a:rPr>
              <a:t>rendez-vous des acteurs de santé en Paca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kern="0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096852"/>
            <a:ext cx="189948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5038" y="177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>
                <a:solidFill>
                  <a:srgbClr val="1F497D"/>
                </a:solidFill>
              </a:rPr>
              <a:t>8 et 9 octobre </a:t>
            </a:r>
            <a:r>
              <a:rPr lang="fr-FR" sz="1600" b="1" dirty="0">
                <a:solidFill>
                  <a:srgbClr val="FF0000"/>
                </a:solidFill>
              </a:rPr>
              <a:t>2015</a:t>
            </a:r>
          </a:p>
          <a:p>
            <a:r>
              <a:rPr lang="fr-FR" sz="1600" dirty="0">
                <a:solidFill>
                  <a:srgbClr val="1F497D"/>
                </a:solidFill>
              </a:rPr>
              <a:t>Palais Neptune - Toulon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3" y="5589240"/>
            <a:ext cx="1808435" cy="8262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7488" y="2780928"/>
            <a:ext cx="523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Liste </a:t>
            </a:r>
            <a:r>
              <a:rPr lang="fr-FR" sz="2400" b="1" dirty="0">
                <a:solidFill>
                  <a:srgbClr val="1F497D"/>
                </a:solidFill>
              </a:rPr>
              <a:t>des produits et </a:t>
            </a:r>
            <a:r>
              <a:rPr lang="fr-FR" sz="2400" b="1" dirty="0" smtClean="0">
                <a:solidFill>
                  <a:srgbClr val="1F497D"/>
                </a:solidFill>
              </a:rPr>
              <a:t>prestations (LPP) et prescriptions hospitalières exécutées en ville</a:t>
            </a:r>
            <a:endParaRPr lang="fr-FR" sz="2400" b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139" y="4293096"/>
            <a:ext cx="5237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1F497D"/>
                </a:solidFill>
              </a:rPr>
              <a:t>Docteur Françoise Ripoll</a:t>
            </a:r>
          </a:p>
          <a:p>
            <a:pPr algn="ctr"/>
            <a:r>
              <a:rPr lang="fr-FR" sz="1400" b="1" dirty="0" smtClean="0">
                <a:solidFill>
                  <a:srgbClr val="1F497D"/>
                </a:solidFill>
              </a:rPr>
              <a:t>Docteur Patrick </a:t>
            </a:r>
            <a:r>
              <a:rPr lang="fr-FR" sz="1400" b="1" dirty="0" err="1" smtClean="0">
                <a:solidFill>
                  <a:srgbClr val="1F497D"/>
                </a:solidFill>
              </a:rPr>
              <a:t>Reggio</a:t>
            </a:r>
            <a:endParaRPr lang="fr-FR" sz="1400" b="1" dirty="0" smtClean="0">
              <a:solidFill>
                <a:srgbClr val="1F497D"/>
              </a:solidFill>
            </a:endParaRPr>
          </a:p>
          <a:p>
            <a:pPr algn="ctr"/>
            <a:endParaRPr lang="fr-FR" sz="8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1F497D"/>
                </a:solidFill>
              </a:rPr>
              <a:t>Direction Régionale du Service Médical de la région PACA-Corse</a:t>
            </a:r>
            <a:endParaRPr lang="fr-FR" sz="1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326"/>
            <a:ext cx="5848634" cy="682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6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870" y="548680"/>
            <a:ext cx="87849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8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Convention nationale  : Assurance Maladie / Prestataires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LPP Titre I et IV</a:t>
            </a:r>
          </a:p>
          <a:p>
            <a:pPr algn="ctr"/>
            <a:endParaRPr lang="fr-FR" sz="8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39552" y="2636912"/>
            <a:ext cx="8117471" cy="2880320"/>
          </a:xfrm>
        </p:spPr>
        <p:txBody>
          <a:bodyPr>
            <a:normAutofit/>
          </a:bodyPr>
          <a:lstStyle/>
          <a:p>
            <a:pPr algn="just">
              <a:buClr>
                <a:srgbClr val="92D050"/>
              </a:buClr>
              <a:buSzPct val="80000"/>
            </a:pPr>
            <a:r>
              <a:rPr lang="fr-FR" sz="2000" dirty="0">
                <a:solidFill>
                  <a:srgbClr val="1F497D"/>
                </a:solidFill>
              </a:rPr>
              <a:t>Convention signée le 15 juillet 2015 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>
                <a:solidFill>
                  <a:srgbClr val="1F497D"/>
                </a:solidFill>
              </a:rPr>
              <a:t>par </a:t>
            </a:r>
            <a:r>
              <a:rPr lang="fr-FR" sz="2000" dirty="0" smtClean="0">
                <a:solidFill>
                  <a:srgbClr val="1F497D"/>
                </a:solidFill>
              </a:rPr>
              <a:t>l’UNCAM et 3 organisations professionnelles</a:t>
            </a:r>
            <a:endParaRPr lang="fr-FR" sz="2000" dirty="0">
              <a:solidFill>
                <a:srgbClr val="1F497D"/>
              </a:solidFill>
            </a:endParaRPr>
          </a:p>
          <a:p>
            <a:pPr algn="just">
              <a:buClr>
                <a:srgbClr val="92D050"/>
              </a:buClr>
              <a:buSzPct val="80000"/>
            </a:pPr>
            <a:endParaRPr lang="fr-FR" sz="2000" dirty="0">
              <a:solidFill>
                <a:srgbClr val="1F497D"/>
              </a:solidFill>
            </a:endParaRPr>
          </a:p>
          <a:p>
            <a:pPr algn="just">
              <a:buClr>
                <a:srgbClr val="92D050"/>
              </a:buClr>
              <a:buSzPct val="80000"/>
            </a:pPr>
            <a:r>
              <a:rPr lang="fr-FR" sz="2000" dirty="0">
                <a:solidFill>
                  <a:srgbClr val="1F497D"/>
                </a:solidFill>
              </a:rPr>
              <a:t>Prévoit des obligations de bonnes pratiques de dispensation</a:t>
            </a:r>
          </a:p>
          <a:p>
            <a:pPr marL="1076325" lvl="1" indent="-457200" algn="just">
              <a:buClr>
                <a:srgbClr val="FFC000"/>
              </a:buClr>
              <a:buSzPct val="80000"/>
            </a:pPr>
            <a:r>
              <a:rPr lang="fr-FR" sz="1800" dirty="0">
                <a:solidFill>
                  <a:srgbClr val="1F497D"/>
                </a:solidFill>
              </a:rPr>
              <a:t>Interdiction des procédés incitatifs à la prescription </a:t>
            </a:r>
          </a:p>
          <a:p>
            <a:pPr marL="1076325" lvl="1" indent="-457200" algn="just">
              <a:buClr>
                <a:srgbClr val="FFC000"/>
              </a:buClr>
              <a:buSzPct val="80000"/>
            </a:pPr>
            <a:r>
              <a:rPr lang="fr-FR" sz="1800" dirty="0">
                <a:solidFill>
                  <a:srgbClr val="1F497D"/>
                </a:solidFill>
              </a:rPr>
              <a:t>Modèles </a:t>
            </a:r>
            <a:r>
              <a:rPr lang="fr-FR" sz="1800" dirty="0" smtClean="0">
                <a:solidFill>
                  <a:srgbClr val="1F497D"/>
                </a:solidFill>
              </a:rPr>
              <a:t>d’ordonnances </a:t>
            </a:r>
            <a:r>
              <a:rPr lang="fr-FR" sz="1800" dirty="0">
                <a:solidFill>
                  <a:srgbClr val="1F497D"/>
                </a:solidFill>
              </a:rPr>
              <a:t>et </a:t>
            </a:r>
            <a:r>
              <a:rPr lang="fr-FR" sz="1800" dirty="0" smtClean="0">
                <a:solidFill>
                  <a:srgbClr val="1F497D"/>
                </a:solidFill>
              </a:rPr>
              <a:t>d’aides </a:t>
            </a:r>
            <a:r>
              <a:rPr lang="fr-FR" sz="1800" dirty="0">
                <a:solidFill>
                  <a:srgbClr val="1F497D"/>
                </a:solidFill>
              </a:rPr>
              <a:t>à la prescription</a:t>
            </a:r>
          </a:p>
        </p:txBody>
      </p:sp>
    </p:spTree>
    <p:extLst>
      <p:ext uri="{BB962C8B-B14F-4D97-AF65-F5344CB8AC3E}">
        <p14:creationId xmlns:p14="http://schemas.microsoft.com/office/powerpoint/2010/main" val="10696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716" y="504457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Convention nationale  : Assurance Maladie / Prestataires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LPP Titre I et IV</a:t>
            </a:r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517220" y="2132856"/>
            <a:ext cx="6372708" cy="3054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1F497D"/>
                </a:solidFill>
              </a:rPr>
              <a:t>Interdiction des procédés incitatifs à la prescription </a:t>
            </a:r>
          </a:p>
          <a:p>
            <a:pPr lvl="1" algn="just">
              <a:buClr>
                <a:srgbClr val="92D050"/>
              </a:buClr>
              <a:buSzPct val="80000"/>
            </a:pPr>
            <a:endParaRPr lang="fr-FR" sz="2000" dirty="0">
              <a:solidFill>
                <a:srgbClr val="1F497D"/>
              </a:solidFill>
            </a:endParaRPr>
          </a:p>
          <a:p>
            <a:pPr lvl="1" algn="just">
              <a:buClr>
                <a:srgbClr val="92D050"/>
              </a:buClr>
              <a:buSzPct val="80000"/>
            </a:pPr>
            <a:r>
              <a:rPr lang="fr-FR" sz="1800" dirty="0">
                <a:solidFill>
                  <a:srgbClr val="1F497D"/>
                </a:solidFill>
              </a:rPr>
              <a:t> </a:t>
            </a:r>
            <a:r>
              <a:rPr lang="fr-FR" sz="1800" dirty="0" smtClean="0">
                <a:solidFill>
                  <a:srgbClr val="1F497D"/>
                </a:solidFill>
              </a:rPr>
              <a:t>	«</a:t>
            </a:r>
            <a:r>
              <a:rPr lang="fr-FR" sz="1800" dirty="0">
                <a:solidFill>
                  <a:srgbClr val="1F497D"/>
                </a:solidFill>
              </a:rPr>
              <a:t> </a:t>
            </a:r>
            <a:r>
              <a:rPr lang="fr-FR" sz="1800" dirty="0" smtClean="0">
                <a:solidFill>
                  <a:srgbClr val="1F497D"/>
                </a:solidFill>
              </a:rPr>
              <a:t>… Le </a:t>
            </a:r>
            <a:r>
              <a:rPr lang="fr-FR" sz="1800" dirty="0">
                <a:solidFill>
                  <a:srgbClr val="1F497D"/>
                </a:solidFill>
              </a:rPr>
              <a:t>prestataire s’interdit la rédaction et la </a:t>
            </a:r>
            <a:r>
              <a:rPr lang="fr-FR" sz="1800" dirty="0" smtClean="0">
                <a:solidFill>
                  <a:srgbClr val="1F497D"/>
                </a:solidFill>
              </a:rPr>
              <a:t>	diffusion de prescriptions </a:t>
            </a:r>
            <a:r>
              <a:rPr lang="fr-FR" sz="1800" dirty="0">
                <a:solidFill>
                  <a:srgbClr val="1F497D"/>
                </a:solidFill>
              </a:rPr>
              <a:t>médicales initiales ou de </a:t>
            </a:r>
            <a:r>
              <a:rPr lang="fr-FR" sz="1800" dirty="0" smtClean="0">
                <a:solidFill>
                  <a:srgbClr val="1F497D"/>
                </a:solidFill>
              </a:rPr>
              <a:t>	renouvellement </a:t>
            </a:r>
            <a:r>
              <a:rPr lang="fr-FR" sz="1800" dirty="0">
                <a:solidFill>
                  <a:srgbClr val="1F497D"/>
                </a:solidFill>
              </a:rPr>
              <a:t>pré remplies à l'intention du </a:t>
            </a:r>
            <a:r>
              <a:rPr lang="fr-FR" sz="1800" dirty="0" smtClean="0">
                <a:solidFill>
                  <a:srgbClr val="1F497D"/>
                </a:solidFill>
              </a:rPr>
              <a:t>	prescripteur</a:t>
            </a:r>
            <a:r>
              <a:rPr lang="fr-FR" sz="1800" dirty="0">
                <a:solidFill>
                  <a:srgbClr val="1F497D"/>
                </a:solidFill>
              </a:rPr>
              <a:t>… </a:t>
            </a:r>
            <a:r>
              <a:rPr lang="fr-FR" sz="1800" dirty="0" smtClean="0">
                <a:solidFill>
                  <a:srgbClr val="1F497D"/>
                </a:solidFill>
              </a:rPr>
              <a:t>»</a:t>
            </a:r>
          </a:p>
          <a:p>
            <a:pPr lvl="1" algn="just">
              <a:buClr>
                <a:srgbClr val="92D050"/>
              </a:buClr>
              <a:buSzPct val="80000"/>
            </a:pPr>
            <a:endParaRPr lang="fr-FR" sz="1300" dirty="0">
              <a:solidFill>
                <a:srgbClr val="1F497D"/>
              </a:solidFill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fr-FR" sz="20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19" y="54868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Convention nationale : Assurance Maladie / Prestataires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LPP Titre I et IV</a:t>
            </a:r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187623" y="2132856"/>
            <a:ext cx="6912768" cy="3340968"/>
          </a:xfrm>
        </p:spPr>
        <p:txBody>
          <a:bodyPr/>
          <a:lstStyle/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  <a:buSzPct val="80000"/>
            </a:pPr>
            <a:r>
              <a:rPr lang="fr-FR" sz="2000" dirty="0">
                <a:solidFill>
                  <a:srgbClr val="1F497D"/>
                </a:solidFill>
              </a:rPr>
              <a:t>La convention prévoit notamment : </a:t>
            </a:r>
          </a:p>
          <a:p>
            <a:pPr lvl="1">
              <a:buClr>
                <a:srgbClr val="FFC000"/>
              </a:buClr>
              <a:buSzPct val="80000"/>
            </a:pPr>
            <a:r>
              <a:rPr lang="fr-FR" sz="1800" dirty="0">
                <a:solidFill>
                  <a:srgbClr val="1F497D"/>
                </a:solidFill>
              </a:rPr>
              <a:t>des modèles </a:t>
            </a:r>
            <a:r>
              <a:rPr lang="fr-FR" sz="1800" dirty="0" smtClean="0">
                <a:solidFill>
                  <a:srgbClr val="1F497D"/>
                </a:solidFill>
              </a:rPr>
              <a:t>d’ordonnances </a:t>
            </a:r>
            <a:r>
              <a:rPr lang="fr-FR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(liste des </a:t>
            </a:r>
            <a:r>
              <a:rPr lang="fr-FR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 conformes </a:t>
            </a:r>
            <a:r>
              <a:rPr lang="fr-FR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LPP)</a:t>
            </a:r>
          </a:p>
          <a:p>
            <a:pPr lvl="1"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des aides </a:t>
            </a:r>
            <a:r>
              <a:rPr lang="fr-FR" sz="1800" dirty="0">
                <a:solidFill>
                  <a:srgbClr val="1F497D"/>
                </a:solidFill>
              </a:rPr>
              <a:t>à la prescription  </a:t>
            </a:r>
            <a:r>
              <a:rPr lang="fr-FR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(détail des produits et des prix)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1F497D"/>
                </a:solidFill>
              </a:rPr>
              <a:t>	  	</a:t>
            </a:r>
          </a:p>
          <a:p>
            <a:pPr marL="0" indent="0" defTabSz="877888">
              <a:buNone/>
              <a:tabLst>
                <a:tab pos="1431925" algn="l"/>
              </a:tabLst>
            </a:pPr>
            <a:r>
              <a:rPr lang="fr-FR" sz="2000" dirty="0">
                <a:solidFill>
                  <a:srgbClr val="1F497D"/>
                </a:solidFill>
              </a:rPr>
              <a:t>	</a:t>
            </a:r>
            <a:r>
              <a:rPr lang="fr-FR" sz="2000" dirty="0" smtClean="0">
                <a:solidFill>
                  <a:srgbClr val="1F497D"/>
                </a:solidFill>
              </a:rPr>
              <a:t>fournis </a:t>
            </a:r>
            <a:r>
              <a:rPr lang="fr-FR" sz="2000" dirty="0">
                <a:solidFill>
                  <a:srgbClr val="1F497D"/>
                </a:solidFill>
              </a:rPr>
              <a:t>par les organismes </a:t>
            </a:r>
            <a:r>
              <a:rPr lang="fr-FR" sz="2000" dirty="0" smtClean="0">
                <a:solidFill>
                  <a:srgbClr val="1F497D"/>
                </a:solidFill>
              </a:rPr>
              <a:t>d’Assurance Maladie</a:t>
            </a:r>
            <a:endParaRPr lang="fr-FR" sz="2000" dirty="0">
              <a:solidFill>
                <a:srgbClr val="1F497D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124904" y="4077072"/>
            <a:ext cx="288032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4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19" y="572895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Conclusion</a:t>
            </a:r>
          </a:p>
          <a:p>
            <a:pPr algn="ctr"/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971600" y="2636912"/>
            <a:ext cx="7560840" cy="374441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SzPct val="80000"/>
            </a:pPr>
            <a:r>
              <a:rPr lang="fr-FR" sz="2000" dirty="0" smtClean="0">
                <a:solidFill>
                  <a:srgbClr val="1F497D"/>
                </a:solidFill>
              </a:rPr>
              <a:t>L’évolution à court terme</a:t>
            </a:r>
          </a:p>
          <a:p>
            <a:pPr>
              <a:buClr>
                <a:srgbClr val="92D050"/>
              </a:buClr>
              <a:buSzPct val="80000"/>
            </a:pPr>
            <a:endParaRPr lang="fr-FR" sz="2000" dirty="0" smtClean="0">
              <a:solidFill>
                <a:srgbClr val="1F497D"/>
              </a:solidFill>
            </a:endParaRPr>
          </a:p>
          <a:p>
            <a:pPr>
              <a:buClr>
                <a:srgbClr val="92D050"/>
              </a:buClr>
              <a:buSzPct val="80000"/>
            </a:pPr>
            <a:r>
              <a:rPr lang="fr-FR" sz="2000" dirty="0" smtClean="0">
                <a:solidFill>
                  <a:srgbClr val="1F497D"/>
                </a:solidFill>
              </a:rPr>
              <a:t>Harmonisation </a:t>
            </a:r>
            <a:r>
              <a:rPr lang="fr-FR" sz="2000" dirty="0">
                <a:solidFill>
                  <a:srgbClr val="1F497D"/>
                </a:solidFill>
              </a:rPr>
              <a:t>des pratiques</a:t>
            </a:r>
          </a:p>
          <a:p>
            <a:pPr>
              <a:buClr>
                <a:srgbClr val="92D050"/>
              </a:buClr>
              <a:buSzPct val="80000"/>
            </a:pPr>
            <a:endParaRPr lang="fr-FR" sz="2000" b="1" dirty="0">
              <a:solidFill>
                <a:srgbClr val="1F497D"/>
              </a:solidFill>
            </a:endParaRPr>
          </a:p>
          <a:p>
            <a:pPr>
              <a:buClr>
                <a:srgbClr val="92D050"/>
              </a:buClr>
              <a:buSzPct val="80000"/>
            </a:pPr>
            <a:r>
              <a:rPr lang="fr-FR" sz="2000" dirty="0">
                <a:solidFill>
                  <a:srgbClr val="1F497D"/>
                </a:solidFill>
              </a:rPr>
              <a:t>Maitrise des prescriptions, </a:t>
            </a:r>
            <a:r>
              <a:rPr lang="fr-FR" sz="2000" dirty="0" smtClean="0">
                <a:solidFill>
                  <a:srgbClr val="1F497D"/>
                </a:solidFill>
              </a:rPr>
              <a:t>conformes </a:t>
            </a:r>
            <a:r>
              <a:rPr lang="fr-FR" sz="2000" dirty="0">
                <a:solidFill>
                  <a:srgbClr val="1F497D"/>
                </a:solidFill>
              </a:rPr>
              <a:t>à la LPP</a:t>
            </a:r>
          </a:p>
        </p:txBody>
      </p:sp>
    </p:spTree>
    <p:extLst>
      <p:ext uri="{BB962C8B-B14F-4D97-AF65-F5344CB8AC3E}">
        <p14:creationId xmlns:p14="http://schemas.microsoft.com/office/powerpoint/2010/main" val="19554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355" y="476672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Montant remboursés des prescriptions hospitalières de LPP délivrés en ville</a:t>
            </a:r>
          </a:p>
          <a:p>
            <a:pPr algn="ctr"/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4395301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49132"/>
              </p:ext>
            </p:extLst>
          </p:nvPr>
        </p:nvGraphicFramePr>
        <p:xfrm>
          <a:off x="1715629" y="2708920"/>
          <a:ext cx="6096000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8072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Toutes les classes de LPP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Evolution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113 M€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121 M€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+ 7 %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36023" y="460755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F497D"/>
                </a:solidFill>
              </a:rPr>
              <a:t>SNIIRAM - Région PACA</a:t>
            </a:r>
            <a:endParaRPr lang="fr-FR" sz="1100" dirty="0">
              <a:solidFill>
                <a:srgbClr val="1F497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2080" y="460755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1F497D"/>
                </a:solidFill>
              </a:rPr>
              <a:t>(en </a:t>
            </a:r>
            <a:r>
              <a:rPr lang="fr-FR" sz="1100" b="1" i="1" dirty="0">
                <a:solidFill>
                  <a:srgbClr val="1F497D"/>
                </a:solidFill>
              </a:rPr>
              <a:t>millions d’euros)</a:t>
            </a:r>
          </a:p>
          <a:p>
            <a:endParaRPr lang="fr-FR" sz="11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48737"/>
              </p:ext>
            </p:extLst>
          </p:nvPr>
        </p:nvGraphicFramePr>
        <p:xfrm>
          <a:off x="1397731" y="1887056"/>
          <a:ext cx="6492552" cy="413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184"/>
                <a:gridCol w="2164184"/>
                <a:gridCol w="2164184"/>
              </a:tblGrid>
              <a:tr h="84531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Les 5 premières classes de LPP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Classes  LPP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Part du total LPP (%)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Maintien à domicile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89013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28,5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989013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23,6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Appareil respiratoire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dec"/>
                        </a:tabLst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25,5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989013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Métabolisme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dec"/>
                        </a:tabLst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19,5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989013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Appareil digestif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dec"/>
                        </a:tabLst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12,9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989013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10,7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Dermatologie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dec"/>
                        </a:tabLst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9,9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989013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8,2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Total 5 classes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dec"/>
                        </a:tabLst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96,3 </a:t>
                      </a:r>
                      <a:r>
                        <a:rPr lang="fr-FR" sz="14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l"/>
                        </a:tabLst>
                      </a:pPr>
                      <a:r>
                        <a:rPr lang="fr-FR" b="1" dirty="0" smtClean="0">
                          <a:solidFill>
                            <a:srgbClr val="002060"/>
                          </a:solidFill>
                        </a:rPr>
                        <a:t>	</a:t>
                      </a:r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79,7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25">
                <a:tc gridSpan="3">
                  <a:txBody>
                    <a:bodyPr/>
                    <a:lstStyle/>
                    <a:p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898525">
                        <a:tabLst>
                          <a:tab pos="989013" algn="dec"/>
                        </a:tabLst>
                      </a:pP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8125">
                <a:tc>
                  <a:txBody>
                    <a:bodyPr/>
                    <a:lstStyle/>
                    <a:p>
                      <a:pPr>
                        <a:tabLst>
                          <a:tab pos="714375" algn="l"/>
                        </a:tabLst>
                      </a:pPr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TOTAL   LPP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98525">
                        <a:tabLst>
                          <a:tab pos="989013" algn="dec"/>
                        </a:tabLst>
                      </a:pPr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121 M€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1847" y="260648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Montant remboursés des prescriptions hospitalières de LPP délivrés en ville</a:t>
            </a:r>
          </a:p>
          <a:p>
            <a:pPr algn="ctr"/>
            <a:endParaRPr lang="fr-FR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247"/>
              </p:ext>
            </p:extLst>
          </p:nvPr>
        </p:nvGraphicFramePr>
        <p:xfrm>
          <a:off x="1403648" y="1988840"/>
          <a:ext cx="6981648" cy="286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74"/>
                <a:gridCol w="1325378"/>
                <a:gridCol w="2955696"/>
              </a:tblGrid>
              <a:tr h="648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 Classe Maintien à domicile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123967"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Sous-classes  LPP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Part de la sous-classe LPP (%)</a:t>
                      </a:r>
                      <a:endParaRPr lang="fr-FR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Perfusion système passif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16,5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57,6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Perfusion système actif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9,6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33,5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Lits médicaux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3888" algn="dec"/>
                        </a:tabLst>
                        <a:defRPr/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5,3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Matériels anti escarres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1,0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3888" algn="dec"/>
                        </a:tabLst>
                      </a:pPr>
                      <a:r>
                        <a:rPr lang="fr-FR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3,6</a:t>
                      </a:r>
                      <a:endParaRPr lang="fr-FR" sz="18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898525">
                        <a:tabLst>
                          <a:tab pos="623888" algn="dec"/>
                        </a:tabLst>
                      </a:pPr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28,5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3888" algn="dec"/>
                        </a:tabLst>
                      </a:pPr>
                      <a:r>
                        <a:rPr lang="fr-FR" sz="1800" b="1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	100,0</a:t>
                      </a:r>
                      <a:endParaRPr lang="fr-FR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253097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Montant remboursés des prescriptions hospitalières de LPP délivrés en ville</a:t>
            </a:r>
          </a:p>
          <a:p>
            <a:pPr algn="ctr"/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4993431"/>
            <a:ext cx="1684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i="1" dirty="0">
                <a:solidFill>
                  <a:srgbClr val="1F497D"/>
                </a:solidFill>
              </a:rPr>
              <a:t>(en millions d’euros)</a:t>
            </a:r>
          </a:p>
        </p:txBody>
      </p:sp>
    </p:spTree>
    <p:extLst>
      <p:ext uri="{BB962C8B-B14F-4D97-AF65-F5344CB8AC3E}">
        <p14:creationId xmlns:p14="http://schemas.microsoft.com/office/powerpoint/2010/main" val="1888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19" y="332656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Perfusions système passif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- Département 13 -</a:t>
            </a:r>
          </a:p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9530" y="2455984"/>
            <a:ext cx="8568953" cy="3205264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SzPct val="80000"/>
            </a:pPr>
            <a:endParaRPr lang="fr-FR" sz="2000" dirty="0" smtClean="0">
              <a:solidFill>
                <a:srgbClr val="1F497D"/>
              </a:solidFill>
            </a:endParaRPr>
          </a:p>
          <a:p>
            <a:pPr>
              <a:buClr>
                <a:srgbClr val="92D050"/>
              </a:buClr>
              <a:buSzPct val="80000"/>
            </a:pPr>
            <a:r>
              <a:rPr lang="fr-FR" sz="2000" b="1" dirty="0" smtClean="0">
                <a:solidFill>
                  <a:srgbClr val="1F497D"/>
                </a:solidFill>
              </a:rPr>
              <a:t>Zoom sur les perfuseurs simples, perfuseurs volumétriques de perfusion </a:t>
            </a:r>
            <a:r>
              <a:rPr lang="fr-FR" sz="2000" dirty="0" smtClean="0">
                <a:solidFill>
                  <a:srgbClr val="1F497D"/>
                </a:solidFill>
              </a:rPr>
              <a:t>:</a:t>
            </a:r>
          </a:p>
          <a:p>
            <a:pPr marL="714375" lvl="1" indent="-274638">
              <a:lnSpc>
                <a:spcPct val="160000"/>
              </a:lnSpc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Perfuseurs simples et perfuseurs volumétriques de précision = 2 millions d’euros </a:t>
            </a:r>
          </a:p>
          <a:p>
            <a:pPr marL="714375" lvl="1" indent="-274638">
              <a:lnSpc>
                <a:spcPct val="160000"/>
              </a:lnSpc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Les perfuseurs simples représentent 3 % de l’ensemble des perfuseurs</a:t>
            </a:r>
          </a:p>
          <a:p>
            <a:pPr marL="989013" lvl="1" indent="-274638">
              <a:lnSpc>
                <a:spcPct val="160000"/>
              </a:lnSpc>
              <a:buClr>
                <a:srgbClr val="FFC000"/>
              </a:buClr>
              <a:buSzPct val="80000"/>
            </a:pPr>
            <a:endParaRPr lang="fr-FR" sz="1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19" y="314653"/>
            <a:ext cx="87849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8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Perfusions système passif</a:t>
            </a:r>
            <a:r>
              <a:rPr lang="fr-FR" sz="2000" b="1" dirty="0">
                <a:solidFill>
                  <a:srgbClr val="1F497D"/>
                </a:solidFill>
              </a:rPr>
              <a:t/>
            </a:r>
            <a:br>
              <a:rPr lang="fr-FR" sz="2000" b="1" dirty="0">
                <a:solidFill>
                  <a:srgbClr val="1F497D"/>
                </a:solidFill>
              </a:rPr>
            </a:br>
            <a:r>
              <a:rPr lang="fr-FR" sz="2000" b="1" dirty="0">
                <a:solidFill>
                  <a:srgbClr val="1F497D"/>
                </a:solidFill>
              </a:rPr>
              <a:t>Comparaison sur les 7 premiers </a:t>
            </a:r>
            <a:r>
              <a:rPr lang="fr-FR" sz="2000" b="1" dirty="0" smtClean="0">
                <a:solidFill>
                  <a:srgbClr val="1F497D"/>
                </a:solidFill>
              </a:rPr>
              <a:t>établissements</a:t>
            </a:r>
          </a:p>
          <a:p>
            <a:pPr algn="ctr"/>
            <a:r>
              <a:rPr lang="fr-FR" sz="800" b="1" dirty="0" smtClean="0">
                <a:solidFill>
                  <a:srgbClr val="1F497D"/>
                </a:solidFill>
              </a:rPr>
              <a:t> </a:t>
            </a:r>
            <a:endParaRPr lang="fr-FR" sz="8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8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075138"/>
              </p:ext>
            </p:extLst>
          </p:nvPr>
        </p:nvGraphicFramePr>
        <p:xfrm>
          <a:off x="683568" y="1484784"/>
          <a:ext cx="7632847" cy="4607379"/>
        </p:xfrm>
        <a:graphic>
          <a:graphicData uri="http://schemas.openxmlformats.org/drawingml/2006/table">
            <a:tbl>
              <a:tblPr/>
              <a:tblGrid>
                <a:gridCol w="1679227"/>
                <a:gridCol w="2209205"/>
                <a:gridCol w="2141518"/>
                <a:gridCol w="1602897"/>
              </a:tblGrid>
              <a:tr h="7569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Etablissement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Montants remboursés</a:t>
                      </a:r>
                    </a:p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euros en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File active : nombre de patients différents en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Montants 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patient en 2014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N°1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6 </a:t>
                      </a:r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221 961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3334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1 866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N°2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1 </a:t>
                      </a:r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130 253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1 273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N°3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1 071 446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984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N°4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1 </a:t>
                      </a:r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004 473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1 393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N°5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889 597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586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N°6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758 171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1 015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N°7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680 902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1 272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total pour ces </a:t>
                      </a:r>
                      <a:endParaRPr lang="fr-FR" sz="1400" b="0" kern="1200" dirty="0" smtClean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fr-FR" sz="1400" b="0" kern="1200" baseline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établissements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11 756</a:t>
                      </a:r>
                      <a:r>
                        <a:rPr lang="fr-FR" sz="1400" b="0" kern="1200" baseline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803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778">
                <a:tc>
                  <a:txBody>
                    <a:bodyPr/>
                    <a:lstStyle/>
                    <a:p>
                      <a:pPr algn="ctr" fontAlgn="ctr"/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total pour </a:t>
                      </a:r>
                      <a:r>
                        <a:rPr lang="fr-FR" sz="1400" b="0" kern="120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l’ensemble des </a:t>
                      </a:r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établissements PACA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16 424 758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14 617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1 124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99592" y="1700808"/>
            <a:ext cx="7776864" cy="410445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SzPct val="80000"/>
            </a:pPr>
            <a:endParaRPr lang="fr-FR" sz="2000" dirty="0" smtClean="0">
              <a:solidFill>
                <a:srgbClr val="1F497D"/>
              </a:solidFill>
            </a:endParaRPr>
          </a:p>
          <a:p>
            <a:pPr>
              <a:buClr>
                <a:srgbClr val="92D050"/>
              </a:buClr>
              <a:buSzPct val="80000"/>
            </a:pPr>
            <a:r>
              <a:rPr lang="fr-FR" sz="2000" dirty="0">
                <a:solidFill>
                  <a:srgbClr val="1F497D"/>
                </a:solidFill>
              </a:rPr>
              <a:t>Constat </a:t>
            </a:r>
            <a:r>
              <a:rPr lang="fr-FR" sz="2000" dirty="0" smtClean="0">
                <a:solidFill>
                  <a:srgbClr val="1F497D"/>
                </a:solidFill>
              </a:rPr>
              <a:t>: écart des montants moyens remboursés par patient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fr-FR" sz="2000" dirty="0">
              <a:solidFill>
                <a:srgbClr val="1F497D"/>
              </a:solidFill>
            </a:endParaRPr>
          </a:p>
          <a:p>
            <a:pPr>
              <a:buClr>
                <a:srgbClr val="92D050"/>
              </a:buClr>
              <a:buSzPct val="80000"/>
            </a:pPr>
            <a:r>
              <a:rPr lang="fr-FR" sz="2000" dirty="0" smtClean="0">
                <a:solidFill>
                  <a:srgbClr val="1F497D"/>
                </a:solidFill>
              </a:rPr>
              <a:t>Des facteurs explicatifs</a:t>
            </a:r>
          </a:p>
          <a:p>
            <a:pPr marL="989013" lvl="1" indent="-274638">
              <a:lnSpc>
                <a:spcPct val="160000"/>
              </a:lnSpc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Type de patientèle </a:t>
            </a:r>
          </a:p>
          <a:p>
            <a:pPr marL="989013" lvl="1" indent="-274638">
              <a:lnSpc>
                <a:spcPct val="160000"/>
              </a:lnSpc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Modalités de prescription </a:t>
            </a:r>
          </a:p>
          <a:p>
            <a:pPr marL="989013" lvl="1" indent="-274638">
              <a:lnSpc>
                <a:spcPct val="160000"/>
              </a:lnSpc>
              <a:buClr>
                <a:srgbClr val="FFC000"/>
              </a:buClr>
              <a:buSzPct val="80000"/>
            </a:pPr>
            <a:endParaRPr lang="fr-FR" sz="1800" dirty="0">
              <a:solidFill>
                <a:srgbClr val="1F497D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92D050"/>
              </a:buClr>
              <a:buSzPct val="80000"/>
            </a:pPr>
            <a:r>
              <a:rPr lang="fr-FR" sz="2000" dirty="0" smtClean="0">
                <a:solidFill>
                  <a:srgbClr val="1F497D"/>
                </a:solidFill>
              </a:rPr>
              <a:t>Question sur l’harmonisation des pratiques</a:t>
            </a:r>
            <a:endParaRPr lang="fr-FR" sz="2000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76672"/>
            <a:ext cx="87849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8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Perfusions système passif</a:t>
            </a:r>
            <a:r>
              <a:rPr lang="fr-FR" sz="2000" b="1" dirty="0">
                <a:solidFill>
                  <a:srgbClr val="1F497D"/>
                </a:solidFill>
              </a:rPr>
              <a:t/>
            </a:r>
            <a:br>
              <a:rPr lang="fr-FR" sz="2000" b="1" dirty="0">
                <a:solidFill>
                  <a:srgbClr val="1F497D"/>
                </a:solidFill>
              </a:rPr>
            </a:br>
            <a:r>
              <a:rPr lang="fr-FR" sz="2000" b="1" dirty="0">
                <a:solidFill>
                  <a:srgbClr val="1F497D"/>
                </a:solidFill>
              </a:rPr>
              <a:t>Comparaison sur les 7 premiers établissements </a:t>
            </a:r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endParaRPr lang="fr-FR" sz="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337708" cy="61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19" y="572895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Ordonnances  type</a:t>
            </a:r>
          </a:p>
          <a:p>
            <a:pPr algn="ctr"/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635" y="2852936"/>
            <a:ext cx="66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  <a:p>
            <a:pPr algn="ctr"/>
            <a:endParaRPr lang="fr-FR" b="1" dirty="0" smtClean="0">
              <a:solidFill>
                <a:srgbClr val="1F497D"/>
              </a:solidFill>
            </a:endParaRPr>
          </a:p>
          <a:p>
            <a:pPr algn="ctr"/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295635" y="2060848"/>
            <a:ext cx="6840760" cy="3194486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80000"/>
            </a:pPr>
            <a:r>
              <a:rPr lang="fr-FR" sz="2000" dirty="0">
                <a:solidFill>
                  <a:srgbClr val="1F497D"/>
                </a:solidFill>
              </a:rPr>
              <a:t>Groupe de travail : </a:t>
            </a:r>
          </a:p>
          <a:p>
            <a:pPr lvl="1"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Professionnels </a:t>
            </a:r>
            <a:r>
              <a:rPr lang="fr-FR" sz="1800" dirty="0">
                <a:solidFill>
                  <a:srgbClr val="1F497D"/>
                </a:solidFill>
              </a:rPr>
              <a:t>de santé </a:t>
            </a:r>
          </a:p>
          <a:p>
            <a:pPr lvl="1">
              <a:buClr>
                <a:srgbClr val="FFC000"/>
              </a:buClr>
              <a:buSzPct val="80000"/>
            </a:pPr>
            <a:r>
              <a:rPr lang="fr-FR" sz="1800" dirty="0" smtClean="0">
                <a:solidFill>
                  <a:srgbClr val="1F497D"/>
                </a:solidFill>
              </a:rPr>
              <a:t>OMEDIT </a:t>
            </a:r>
            <a:endParaRPr lang="fr-FR" sz="1800" dirty="0">
              <a:solidFill>
                <a:srgbClr val="1F497D"/>
              </a:solidFill>
            </a:endParaRPr>
          </a:p>
          <a:p>
            <a:pPr lvl="1">
              <a:buClr>
                <a:srgbClr val="FFC000"/>
              </a:buClr>
              <a:buSzPct val="80000"/>
            </a:pPr>
            <a:r>
              <a:rPr lang="fr-FR" sz="1800" dirty="0">
                <a:solidFill>
                  <a:srgbClr val="1F497D"/>
                </a:solidFill>
              </a:rPr>
              <a:t>Assurance </a:t>
            </a:r>
            <a:r>
              <a:rPr lang="fr-FR" sz="1800" dirty="0" smtClean="0">
                <a:solidFill>
                  <a:srgbClr val="1F497D"/>
                </a:solidFill>
              </a:rPr>
              <a:t>Maladie</a:t>
            </a:r>
            <a:endParaRPr lang="fr-FR" sz="1800" dirty="0">
              <a:solidFill>
                <a:srgbClr val="1F497D"/>
              </a:solidFill>
            </a:endParaRPr>
          </a:p>
          <a:p>
            <a:pPr lvl="1"/>
            <a:endParaRPr lang="fr-FR" sz="1800" dirty="0">
              <a:solidFill>
                <a:srgbClr val="1F497D"/>
              </a:solidFill>
            </a:endParaRPr>
          </a:p>
          <a:p>
            <a:pPr marL="360363" lvl="1" indent="-360363">
              <a:buClr>
                <a:srgbClr val="92D050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</a:rPr>
              <a:t>Objectif : harmoniser et maitriser les prescriptions </a:t>
            </a:r>
          </a:p>
          <a:p>
            <a:pPr marL="0" lvl="1" indent="0">
              <a:buNone/>
            </a:pPr>
            <a:endParaRPr lang="fr-FR" sz="1800" dirty="0">
              <a:solidFill>
                <a:srgbClr val="1F497D"/>
              </a:solidFill>
            </a:endParaRPr>
          </a:p>
          <a:p>
            <a:pPr marL="360363" lvl="1" indent="-360363">
              <a:buClr>
                <a:srgbClr val="92D050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F497D"/>
                </a:solidFill>
              </a:rPr>
              <a:t>Outils </a:t>
            </a:r>
            <a:r>
              <a:rPr lang="fr-FR" sz="2000" dirty="0" smtClean="0">
                <a:solidFill>
                  <a:srgbClr val="1F497D"/>
                </a:solidFill>
              </a:rPr>
              <a:t>ordonnances </a:t>
            </a:r>
            <a:r>
              <a:rPr lang="fr-FR" sz="2000" dirty="0">
                <a:solidFill>
                  <a:srgbClr val="1F497D"/>
                </a:solidFill>
              </a:rPr>
              <a:t>type sur la perfusion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rgbClr val="1F497D"/>
                </a:solidFill>
              </a:rPr>
              <a:t>	site de l’OMEDIT</a:t>
            </a:r>
          </a:p>
        </p:txBody>
      </p:sp>
    </p:spTree>
    <p:extLst>
      <p:ext uri="{BB962C8B-B14F-4D97-AF65-F5344CB8AC3E}">
        <p14:creationId xmlns:p14="http://schemas.microsoft.com/office/powerpoint/2010/main" val="4892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de </a:t>
            </a:r>
            <a:r>
              <a:rPr lang="fr-FR" sz="28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l’OMEDIT 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http://omedit.e-santepaca.fr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534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18728" y="3429000"/>
            <a:ext cx="397720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1052</Words>
  <Application>Microsoft Office PowerPoint</Application>
  <PresentationFormat>Affichage à l'écran (4:3)</PresentationFormat>
  <Paragraphs>328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Site de l’OMEDIT : http://omedit.e-santepaca.fr/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*</dc:creator>
  <cp:lastModifiedBy>REGGIO-01292</cp:lastModifiedBy>
  <cp:revision>156</cp:revision>
  <cp:lastPrinted>2015-10-08T08:45:27Z</cp:lastPrinted>
  <dcterms:created xsi:type="dcterms:W3CDTF">2015-03-17T13:21:08Z</dcterms:created>
  <dcterms:modified xsi:type="dcterms:W3CDTF">2015-10-08T08:47:57Z</dcterms:modified>
</cp:coreProperties>
</file>