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71" r:id="rId3"/>
    <p:sldId id="305" r:id="rId4"/>
    <p:sldId id="282" r:id="rId5"/>
    <p:sldId id="291" r:id="rId6"/>
    <p:sldId id="283" r:id="rId7"/>
    <p:sldId id="274" r:id="rId8"/>
    <p:sldId id="292" r:id="rId9"/>
    <p:sldId id="294" r:id="rId10"/>
    <p:sldId id="275" r:id="rId11"/>
    <p:sldId id="293" r:id="rId12"/>
    <p:sldId id="296" r:id="rId13"/>
    <p:sldId id="297" r:id="rId14"/>
    <p:sldId id="311" r:id="rId15"/>
    <p:sldId id="298" r:id="rId16"/>
    <p:sldId id="299" r:id="rId17"/>
    <p:sldId id="301" r:id="rId18"/>
    <p:sldId id="300" r:id="rId19"/>
    <p:sldId id="315" r:id="rId20"/>
    <p:sldId id="316" r:id="rId21"/>
    <p:sldId id="302" r:id="rId22"/>
    <p:sldId id="303" r:id="rId23"/>
    <p:sldId id="276" r:id="rId24"/>
    <p:sldId id="277" r:id="rId25"/>
    <p:sldId id="278" r:id="rId26"/>
    <p:sldId id="279" r:id="rId27"/>
    <p:sldId id="280" r:id="rId28"/>
    <p:sldId id="270" r:id="rId29"/>
    <p:sldId id="281" r:id="rId30"/>
    <p:sldId id="284" r:id="rId31"/>
    <p:sldId id="307" r:id="rId32"/>
    <p:sldId id="285" r:id="rId33"/>
    <p:sldId id="309" r:id="rId34"/>
    <p:sldId id="310" r:id="rId35"/>
    <p:sldId id="295" r:id="rId36"/>
    <p:sldId id="286" r:id="rId37"/>
    <p:sldId id="287" r:id="rId38"/>
    <p:sldId id="288" r:id="rId39"/>
    <p:sldId id="289" r:id="rId40"/>
    <p:sldId id="290" r:id="rId4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9.0606013637017396E-2"/>
          <c:y val="1.805280718269902E-2"/>
          <c:w val="0.89609349581575648"/>
          <c:h val="0.8987271419309224"/>
        </c:manualLayout>
      </c:layout>
      <c:barChart>
        <c:barDir val="col"/>
        <c:grouping val="clustered"/>
        <c:ser>
          <c:idx val="0"/>
          <c:order val="0"/>
          <c:tx>
            <c:strRef>
              <c:f>Feuil1!$B$1</c:f>
              <c:strCache>
                <c:ptCount val="1"/>
                <c:pt idx="0">
                  <c:v>Trajectoire cible</c:v>
                </c:pt>
              </c:strCache>
            </c:strRef>
          </c:tx>
          <c:spPr>
            <a:solidFill>
              <a:schemeClr val="accent5">
                <a:lumMod val="20000"/>
                <a:lumOff val="80000"/>
              </a:schemeClr>
            </a:solidFill>
          </c:spPr>
          <c:cat>
            <c:numRef>
              <c:f>Feuil1!$A$2:$A$5</c:f>
              <c:numCache>
                <c:formatCode>General</c:formatCode>
                <c:ptCount val="4"/>
                <c:pt idx="0">
                  <c:v>2014</c:v>
                </c:pt>
                <c:pt idx="1">
                  <c:v>2015</c:v>
                </c:pt>
                <c:pt idx="2">
                  <c:v>2016</c:v>
                </c:pt>
                <c:pt idx="3">
                  <c:v>2017</c:v>
                </c:pt>
              </c:numCache>
            </c:numRef>
          </c:cat>
          <c:val>
            <c:numRef>
              <c:f>Feuil1!$B$2:$B$5</c:f>
              <c:numCache>
                <c:formatCode>General</c:formatCode>
                <c:ptCount val="4"/>
                <c:pt idx="1">
                  <c:v>182</c:v>
                </c:pt>
                <c:pt idx="2">
                  <c:v>186</c:v>
                </c:pt>
                <c:pt idx="3">
                  <c:v>189</c:v>
                </c:pt>
              </c:numCache>
            </c:numRef>
          </c:val>
        </c:ser>
        <c:ser>
          <c:idx val="1"/>
          <c:order val="1"/>
          <c:tx>
            <c:strRef>
              <c:f>Feuil1!$C$1</c:f>
              <c:strCache>
                <c:ptCount val="1"/>
                <c:pt idx="0">
                  <c:v>Tendanciel</c:v>
                </c:pt>
              </c:strCache>
            </c:strRef>
          </c:tx>
          <c:spPr>
            <a:solidFill>
              <a:schemeClr val="tx2">
                <a:lumMod val="10000"/>
                <a:lumOff val="90000"/>
              </a:schemeClr>
            </a:solidFill>
          </c:spPr>
          <c:dPt>
            <c:idx val="0"/>
            <c:spPr>
              <a:solidFill>
                <a:schemeClr val="bg1"/>
              </a:solidFill>
              <a:ln>
                <a:solidFill>
                  <a:schemeClr val="accent6"/>
                </a:solidFill>
              </a:ln>
            </c:spPr>
          </c:dPt>
          <c:cat>
            <c:numRef>
              <c:f>Feuil1!$A$2:$A$5</c:f>
              <c:numCache>
                <c:formatCode>General</c:formatCode>
                <c:ptCount val="4"/>
                <c:pt idx="0">
                  <c:v>2014</c:v>
                </c:pt>
                <c:pt idx="1">
                  <c:v>2015</c:v>
                </c:pt>
                <c:pt idx="2">
                  <c:v>2016</c:v>
                </c:pt>
                <c:pt idx="3">
                  <c:v>2017</c:v>
                </c:pt>
              </c:numCache>
            </c:numRef>
          </c:cat>
          <c:val>
            <c:numRef>
              <c:f>Feuil1!$C$2:$C$5</c:f>
              <c:numCache>
                <c:formatCode>General</c:formatCode>
                <c:ptCount val="4"/>
                <c:pt idx="0">
                  <c:v>179</c:v>
                </c:pt>
                <c:pt idx="1">
                  <c:v>185.33</c:v>
                </c:pt>
                <c:pt idx="2">
                  <c:v>192.66</c:v>
                </c:pt>
                <c:pt idx="3">
                  <c:v>199</c:v>
                </c:pt>
              </c:numCache>
            </c:numRef>
          </c:val>
        </c:ser>
        <c:axId val="76422144"/>
        <c:axId val="76432128"/>
      </c:barChart>
      <c:catAx>
        <c:axId val="76422144"/>
        <c:scaling>
          <c:orientation val="minMax"/>
        </c:scaling>
        <c:axPos val="b"/>
        <c:numFmt formatCode="General" sourceLinked="1"/>
        <c:tickLblPos val="nextTo"/>
        <c:txPr>
          <a:bodyPr/>
          <a:lstStyle/>
          <a:p>
            <a:pPr>
              <a:defRPr sz="1200"/>
            </a:pPr>
            <a:endParaRPr lang="fr-FR"/>
          </a:p>
        </c:txPr>
        <c:crossAx val="76432128"/>
        <c:crosses val="autoZero"/>
        <c:auto val="1"/>
        <c:lblAlgn val="ctr"/>
        <c:lblOffset val="100"/>
      </c:catAx>
      <c:valAx>
        <c:axId val="76432128"/>
        <c:scaling>
          <c:orientation val="minMax"/>
        </c:scaling>
        <c:axPos val="l"/>
        <c:numFmt formatCode="General" sourceLinked="1"/>
        <c:tickLblPos val="nextTo"/>
        <c:txPr>
          <a:bodyPr/>
          <a:lstStyle/>
          <a:p>
            <a:pPr>
              <a:defRPr sz="1200">
                <a:solidFill>
                  <a:schemeClr val="accent6"/>
                </a:solidFill>
              </a:defRPr>
            </a:pPr>
            <a:endParaRPr lang="fr-FR"/>
          </a:p>
        </c:txPr>
        <c:crossAx val="76422144"/>
        <c:crosses val="autoZero"/>
        <c:crossBetween val="between"/>
      </c:valAx>
    </c:plotArea>
    <c:plotVisOnly val="1"/>
    <c:dispBlanksAs val="gap"/>
  </c:chart>
  <c:txPr>
    <a:bodyPr/>
    <a:lstStyle/>
    <a:p>
      <a:pPr>
        <a:defRPr sz="1800"/>
      </a:pPr>
      <a:endParaRPr lang="fr-FR"/>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B673-E00D-4FAE-AF24-8F4F7D01532A}" type="datetimeFigureOut">
              <a:rPr lang="fr-FR" smtClean="0"/>
              <a:pPr/>
              <a:t>08/10/2015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4640E0-CA1B-4F28-A397-BA02DAFF8202}"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Création d’un levier supplémentaire pour faire évoluer les comportements des prescripteurs lorsque des traitements alternatifs existent, sans perte de chance pour les patients. </a:t>
            </a:r>
          </a:p>
          <a:p>
            <a:endParaRPr lang="fr-FR" dirty="0"/>
          </a:p>
        </p:txBody>
      </p:sp>
      <p:sp>
        <p:nvSpPr>
          <p:cNvPr id="4" name="Espace réservé du numéro de diapositive 3"/>
          <p:cNvSpPr>
            <a:spLocks noGrp="1"/>
          </p:cNvSpPr>
          <p:nvPr>
            <p:ph type="sldNum" sz="quarter" idx="10"/>
          </p:nvPr>
        </p:nvSpPr>
        <p:spPr/>
        <p:txBody>
          <a:bodyPr/>
          <a:lstStyle/>
          <a:p>
            <a:fld id="{B5E9C51F-96D7-4084-B8CB-46DE54B3B287}" type="slidenum">
              <a:rPr lang="fr-FR" smtClean="0"/>
              <a:pPr/>
              <a:t>13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43000" y="685800"/>
            <a:ext cx="4572000" cy="3429000"/>
          </a:xfrm>
          <a:ln/>
        </p:spPr>
      </p:sp>
      <p:sp>
        <p:nvSpPr>
          <p:cNvPr id="18435" name="Notes Placeholder 2"/>
          <p:cNvSpPr>
            <a:spLocks noGrp="1"/>
          </p:cNvSpPr>
          <p:nvPr>
            <p:ph type="body" idx="1"/>
          </p:nvPr>
        </p:nvSpPr>
        <p:spPr>
          <a:xfrm>
            <a:off x="555752" y="4913853"/>
            <a:ext cx="5844194" cy="226808"/>
          </a:xfrm>
          <a:noFill/>
        </p:spPr>
        <p:txBody>
          <a:bodyPr/>
          <a:lstStyle/>
          <a:p>
            <a:pPr eaLnBrk="1" hangingPunct="1"/>
            <a:endParaRPr lang="hu-HU" smtClean="0"/>
          </a:p>
        </p:txBody>
      </p:sp>
      <p:sp>
        <p:nvSpPr>
          <p:cNvPr id="18436" name="Slide Number Placeholder 3"/>
          <p:cNvSpPr txBox="1">
            <a:spLocks noGrp="1"/>
          </p:cNvSpPr>
          <p:nvPr/>
        </p:nvSpPr>
        <p:spPr bwMode="auto">
          <a:xfrm>
            <a:off x="3883853" y="8686288"/>
            <a:ext cx="2972547" cy="4562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562" tIns="47781" rIns="95562" bIns="47781" anchor="b"/>
          <a:lstStyle>
            <a:lvl1pPr defTabSz="955675" eaLnBrk="0" hangingPunct="0">
              <a:defRPr b="1">
                <a:solidFill>
                  <a:schemeClr val="bg2"/>
                </a:solidFill>
                <a:latin typeface="Calibri" pitchFamily="34" charset="0"/>
              </a:defRPr>
            </a:lvl1pPr>
            <a:lvl2pPr marL="742950" indent="-285750" defTabSz="955675" eaLnBrk="0" hangingPunct="0">
              <a:defRPr b="1">
                <a:solidFill>
                  <a:schemeClr val="bg2"/>
                </a:solidFill>
                <a:latin typeface="Calibri" pitchFamily="34" charset="0"/>
              </a:defRPr>
            </a:lvl2pPr>
            <a:lvl3pPr marL="1143000" indent="-228600" defTabSz="955675" eaLnBrk="0" hangingPunct="0">
              <a:defRPr b="1">
                <a:solidFill>
                  <a:schemeClr val="bg2"/>
                </a:solidFill>
                <a:latin typeface="Calibri" pitchFamily="34" charset="0"/>
              </a:defRPr>
            </a:lvl3pPr>
            <a:lvl4pPr marL="1600200" indent="-228600" defTabSz="955675" eaLnBrk="0" hangingPunct="0">
              <a:defRPr b="1">
                <a:solidFill>
                  <a:schemeClr val="bg2"/>
                </a:solidFill>
                <a:latin typeface="Calibri" pitchFamily="34" charset="0"/>
              </a:defRPr>
            </a:lvl4pPr>
            <a:lvl5pPr marL="2057400" indent="-228600" defTabSz="955675" eaLnBrk="0" hangingPunct="0">
              <a:defRPr b="1">
                <a:solidFill>
                  <a:schemeClr val="bg2"/>
                </a:solidFill>
                <a:latin typeface="Calibri" pitchFamily="34" charset="0"/>
              </a:defRPr>
            </a:lvl5pPr>
            <a:lvl6pPr marL="2514600" indent="-228600" defTabSz="955675" eaLnBrk="0" fontAlgn="base" hangingPunct="0">
              <a:spcBef>
                <a:spcPct val="0"/>
              </a:spcBef>
              <a:spcAft>
                <a:spcPct val="0"/>
              </a:spcAft>
              <a:buChar char="•"/>
              <a:defRPr b="1">
                <a:solidFill>
                  <a:schemeClr val="bg2"/>
                </a:solidFill>
                <a:latin typeface="Calibri" pitchFamily="34" charset="0"/>
              </a:defRPr>
            </a:lvl6pPr>
            <a:lvl7pPr marL="2971800" indent="-228600" defTabSz="955675" eaLnBrk="0" fontAlgn="base" hangingPunct="0">
              <a:spcBef>
                <a:spcPct val="0"/>
              </a:spcBef>
              <a:spcAft>
                <a:spcPct val="0"/>
              </a:spcAft>
              <a:buChar char="•"/>
              <a:defRPr b="1">
                <a:solidFill>
                  <a:schemeClr val="bg2"/>
                </a:solidFill>
                <a:latin typeface="Calibri" pitchFamily="34" charset="0"/>
              </a:defRPr>
            </a:lvl7pPr>
            <a:lvl8pPr marL="3429000" indent="-228600" defTabSz="955675" eaLnBrk="0" fontAlgn="base" hangingPunct="0">
              <a:spcBef>
                <a:spcPct val="0"/>
              </a:spcBef>
              <a:spcAft>
                <a:spcPct val="0"/>
              </a:spcAft>
              <a:buChar char="•"/>
              <a:defRPr b="1">
                <a:solidFill>
                  <a:schemeClr val="bg2"/>
                </a:solidFill>
                <a:latin typeface="Calibri" pitchFamily="34" charset="0"/>
              </a:defRPr>
            </a:lvl8pPr>
            <a:lvl9pPr marL="3886200" indent="-228600" defTabSz="955675" eaLnBrk="0" fontAlgn="base" hangingPunct="0">
              <a:spcBef>
                <a:spcPct val="0"/>
              </a:spcBef>
              <a:spcAft>
                <a:spcPct val="0"/>
              </a:spcAft>
              <a:buChar char="•"/>
              <a:defRPr b="1">
                <a:solidFill>
                  <a:schemeClr val="bg2"/>
                </a:solidFill>
                <a:latin typeface="Calibri" pitchFamily="34" charset="0"/>
              </a:defRPr>
            </a:lvl9pPr>
          </a:lstStyle>
          <a:p>
            <a:pPr algn="r" eaLnBrk="1" hangingPunct="1"/>
            <a:fld id="{470B3DC8-D18A-440C-A22F-91539437D4DA}" type="slidenum">
              <a:rPr lang="fr-FR" sz="1300" b="0" smtClean="0">
                <a:solidFill>
                  <a:prstClr val="black"/>
                </a:solidFill>
                <a:latin typeface="Arial" charset="0"/>
                <a:ea typeface="+mn-ea"/>
                <a:cs typeface="+mn-cs"/>
              </a:rPr>
              <a:pPr algn="r" eaLnBrk="1" hangingPunct="1"/>
              <a:t>33</a:t>
            </a:fld>
            <a:endParaRPr lang="fr-FR" sz="1300" b="0" smtClean="0">
              <a:solidFill>
                <a:prstClr val="black"/>
              </a:solidFill>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925719" y="685838"/>
            <a:ext cx="5006564" cy="3429182"/>
          </a:xfrm>
          <a:ln/>
        </p:spPr>
      </p:sp>
      <p:sp>
        <p:nvSpPr>
          <p:cNvPr id="21507" name="Notes Placeholder 2"/>
          <p:cNvSpPr>
            <a:spLocks noGrp="1"/>
          </p:cNvSpPr>
          <p:nvPr>
            <p:ph type="body" idx="1"/>
          </p:nvPr>
        </p:nvSpPr>
        <p:spPr>
          <a:xfrm>
            <a:off x="555752" y="4913853"/>
            <a:ext cx="5844194" cy="226808"/>
          </a:xfrm>
          <a:noFill/>
        </p:spPr>
        <p:txBody>
          <a:bodyPr/>
          <a:lstStyle/>
          <a:p>
            <a:pPr eaLnBrk="1" hangingPunct="1"/>
            <a:endParaRPr lang="hu-HU" smtClean="0"/>
          </a:p>
        </p:txBody>
      </p:sp>
      <p:sp>
        <p:nvSpPr>
          <p:cNvPr id="21508" name="Slide Number Placeholder 3"/>
          <p:cNvSpPr txBox="1">
            <a:spLocks noGrp="1"/>
          </p:cNvSpPr>
          <p:nvPr/>
        </p:nvSpPr>
        <p:spPr bwMode="auto">
          <a:xfrm>
            <a:off x="3883853" y="8686288"/>
            <a:ext cx="2972547" cy="4562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5562" tIns="47781" rIns="95562" bIns="47781" anchor="b"/>
          <a:lstStyle>
            <a:lvl1pPr defTabSz="955675" eaLnBrk="0" hangingPunct="0">
              <a:defRPr b="1">
                <a:solidFill>
                  <a:schemeClr val="bg2"/>
                </a:solidFill>
                <a:latin typeface="Calibri" pitchFamily="34" charset="0"/>
              </a:defRPr>
            </a:lvl1pPr>
            <a:lvl2pPr marL="742950" indent="-285750" defTabSz="955675" eaLnBrk="0" hangingPunct="0">
              <a:defRPr b="1">
                <a:solidFill>
                  <a:schemeClr val="bg2"/>
                </a:solidFill>
                <a:latin typeface="Calibri" pitchFamily="34" charset="0"/>
              </a:defRPr>
            </a:lvl2pPr>
            <a:lvl3pPr marL="1143000" indent="-228600" defTabSz="955675" eaLnBrk="0" hangingPunct="0">
              <a:defRPr b="1">
                <a:solidFill>
                  <a:schemeClr val="bg2"/>
                </a:solidFill>
                <a:latin typeface="Calibri" pitchFamily="34" charset="0"/>
              </a:defRPr>
            </a:lvl3pPr>
            <a:lvl4pPr marL="1600200" indent="-228600" defTabSz="955675" eaLnBrk="0" hangingPunct="0">
              <a:defRPr b="1">
                <a:solidFill>
                  <a:schemeClr val="bg2"/>
                </a:solidFill>
                <a:latin typeface="Calibri" pitchFamily="34" charset="0"/>
              </a:defRPr>
            </a:lvl4pPr>
            <a:lvl5pPr marL="2057400" indent="-228600" defTabSz="955675" eaLnBrk="0" hangingPunct="0">
              <a:defRPr b="1">
                <a:solidFill>
                  <a:schemeClr val="bg2"/>
                </a:solidFill>
                <a:latin typeface="Calibri" pitchFamily="34" charset="0"/>
              </a:defRPr>
            </a:lvl5pPr>
            <a:lvl6pPr marL="2514600" indent="-228600" defTabSz="955675" eaLnBrk="0" fontAlgn="base" hangingPunct="0">
              <a:spcBef>
                <a:spcPct val="0"/>
              </a:spcBef>
              <a:spcAft>
                <a:spcPct val="0"/>
              </a:spcAft>
              <a:buChar char="•"/>
              <a:defRPr b="1">
                <a:solidFill>
                  <a:schemeClr val="bg2"/>
                </a:solidFill>
                <a:latin typeface="Calibri" pitchFamily="34" charset="0"/>
              </a:defRPr>
            </a:lvl6pPr>
            <a:lvl7pPr marL="2971800" indent="-228600" defTabSz="955675" eaLnBrk="0" fontAlgn="base" hangingPunct="0">
              <a:spcBef>
                <a:spcPct val="0"/>
              </a:spcBef>
              <a:spcAft>
                <a:spcPct val="0"/>
              </a:spcAft>
              <a:buChar char="•"/>
              <a:defRPr b="1">
                <a:solidFill>
                  <a:schemeClr val="bg2"/>
                </a:solidFill>
                <a:latin typeface="Calibri" pitchFamily="34" charset="0"/>
              </a:defRPr>
            </a:lvl7pPr>
            <a:lvl8pPr marL="3429000" indent="-228600" defTabSz="955675" eaLnBrk="0" fontAlgn="base" hangingPunct="0">
              <a:spcBef>
                <a:spcPct val="0"/>
              </a:spcBef>
              <a:spcAft>
                <a:spcPct val="0"/>
              </a:spcAft>
              <a:buChar char="•"/>
              <a:defRPr b="1">
                <a:solidFill>
                  <a:schemeClr val="bg2"/>
                </a:solidFill>
                <a:latin typeface="Calibri" pitchFamily="34" charset="0"/>
              </a:defRPr>
            </a:lvl8pPr>
            <a:lvl9pPr marL="3886200" indent="-228600" defTabSz="955675" eaLnBrk="0" fontAlgn="base" hangingPunct="0">
              <a:spcBef>
                <a:spcPct val="0"/>
              </a:spcBef>
              <a:spcAft>
                <a:spcPct val="0"/>
              </a:spcAft>
              <a:buChar char="•"/>
              <a:defRPr b="1">
                <a:solidFill>
                  <a:schemeClr val="bg2"/>
                </a:solidFill>
                <a:latin typeface="Calibri" pitchFamily="34" charset="0"/>
              </a:defRPr>
            </a:lvl9pPr>
          </a:lstStyle>
          <a:p>
            <a:pPr algn="r" eaLnBrk="1" hangingPunct="1"/>
            <a:fld id="{97993431-EEFB-4183-8CC5-73D1DF177A50}" type="slidenum">
              <a:rPr lang="fr-FR" sz="1300" b="0" smtClean="0">
                <a:solidFill>
                  <a:prstClr val="black"/>
                </a:solidFill>
                <a:latin typeface="Arial" charset="0"/>
                <a:ea typeface="+mn-ea"/>
                <a:cs typeface="+mn-cs"/>
              </a:rPr>
              <a:pPr algn="r" eaLnBrk="1" hangingPunct="1"/>
              <a:t>34</a:t>
            </a:fld>
            <a:endParaRPr lang="fr-FR" sz="1300" b="0" smtClean="0">
              <a:solidFill>
                <a:prstClr val="black"/>
              </a:solidFill>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Box 2"/>
          <p:cNvSpPr txBox="1"/>
          <p:nvPr userDrawn="1"/>
        </p:nvSpPr>
        <p:spPr>
          <a:xfrm>
            <a:off x="14819" y="6604848"/>
            <a:ext cx="2583301" cy="263484"/>
          </a:xfrm>
          <a:prstGeom prst="rect">
            <a:avLst/>
          </a:prstGeom>
          <a:noFill/>
        </p:spPr>
        <p:txBody>
          <a:bodyPr wrap="none" lIns="93296" tIns="46648" rIns="93296" bIns="46648" rtlCol="0">
            <a:spAutoFit/>
          </a:bodyPr>
          <a:lstStyle/>
          <a:p>
            <a:r>
              <a:rPr lang="fr-FR" sz="1100" dirty="0" smtClean="0"/>
              <a:t>Document</a:t>
            </a:r>
            <a:r>
              <a:rPr lang="fr-FR" sz="1100" baseline="0" dirty="0" smtClean="0"/>
              <a:t> de travail – diffusion restreinte</a:t>
            </a:r>
            <a:endParaRPr lang="en-US" sz="1100" dirty="0"/>
          </a:p>
        </p:txBody>
      </p:sp>
    </p:spTree>
    <p:extLst>
      <p:ext uri="{BB962C8B-B14F-4D97-AF65-F5344CB8AC3E}">
        <p14:creationId xmlns:p14="http://schemas.microsoft.com/office/powerpoint/2010/main" xmlns="" val="3878584579"/>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44393E9-2ACE-402B-9EB9-966767480F5B}" type="datetimeFigureOut">
              <a:rPr lang="fr-FR" smtClean="0"/>
              <a:pPr/>
              <a:t>08/10/2015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432B453-507E-492E-890F-62DD70CAC03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393E9-2ACE-402B-9EB9-966767480F5B}" type="datetimeFigureOut">
              <a:rPr lang="fr-FR" smtClean="0"/>
              <a:pPr/>
              <a:t>08/10/2015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2B453-507E-492E-890F-62DD70CAC03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www.legifrance.gouv.fr/affichTexte.do;jsessionid=C46B636045F61A8A1FEA67B7BA6AC634.tpdila14v_2?cidTexte=JORFTEXT000030741503&amp;dateTexte=&amp;oldAction=rechJO&amp;categorieLien=id&amp;idJO=JORFCONT00003074136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legifrance.gouv.fr/affichTexte.do;jsessionid=C46B636045F61A8A1FEA67B7BA6AC634.tpdila14v_2?cidTexte=JORFTEXT000030741503&amp;dateTexte=&amp;oldAction=rechJO&amp;categorieLien=id&amp;idJO=JORFCONT000030741368"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legifrance.gouv.fr/affichTexte.do;jsessionid=C46B636045F61A8A1FEA67B7BA6AC634.tpdila14v_2?cidTexte=JORFTEXT000030741503&amp;dateTexte=&amp;oldAction=rechJO&amp;categorieLien=id&amp;idJO=JORFCONT000030741368"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2.xml"/><Relationship Id="rId7" Type="http://schemas.openxmlformats.org/officeDocument/2006/relationships/chart" Target="../charts/chart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2010-03-24_ARS_COM_Logos_territoirePaca.jpg"/>
          <p:cNvPicPr>
            <a:picLocks noChangeAspect="1"/>
          </p:cNvPicPr>
          <p:nvPr/>
        </p:nvPicPr>
        <p:blipFill>
          <a:blip r:embed="rId2" cstate="print"/>
          <a:stretch>
            <a:fillRect/>
          </a:stretch>
        </p:blipFill>
        <p:spPr>
          <a:xfrm>
            <a:off x="539552" y="188640"/>
            <a:ext cx="7918704" cy="1438656"/>
          </a:xfrm>
          <a:prstGeom prst="rect">
            <a:avLst/>
          </a:prstGeom>
        </p:spPr>
      </p:pic>
      <p:sp>
        <p:nvSpPr>
          <p:cNvPr id="8" name="Rectangle 7"/>
          <p:cNvSpPr txBox="1">
            <a:spLocks noChangeArrowheads="1"/>
          </p:cNvSpPr>
          <p:nvPr/>
        </p:nvSpPr>
        <p:spPr>
          <a:xfrm>
            <a:off x="683568" y="1844824"/>
            <a:ext cx="6192688" cy="504056"/>
          </a:xfrm>
          <a:prstGeom prst="rect">
            <a:avLst/>
          </a:prstGeom>
          <a:noFill/>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2000" b="0" u="none" strike="noStrike" kern="0" cap="none" spc="0" normalizeH="0" baseline="0" noProof="0" dirty="0" smtClean="0">
                <a:ln>
                  <a:noFill/>
                </a:ln>
                <a:solidFill>
                  <a:srgbClr val="92D050"/>
                </a:solidFill>
                <a:effectLst/>
                <a:uLnTx/>
                <a:uFillTx/>
                <a:latin typeface="+mj-lt"/>
                <a:ea typeface="+mj-ea"/>
                <a:cs typeface="+mj-cs"/>
              </a:rPr>
              <a:t>Le rendez-vous</a:t>
            </a:r>
            <a:r>
              <a:rPr kumimoji="0" lang="fr-FR" sz="2000" b="0" u="none" strike="noStrike" kern="0" cap="none" spc="0" normalizeH="0" noProof="0" dirty="0" smtClean="0">
                <a:ln>
                  <a:noFill/>
                </a:ln>
                <a:solidFill>
                  <a:srgbClr val="92D050"/>
                </a:solidFill>
                <a:effectLst/>
                <a:uLnTx/>
                <a:uFillTx/>
                <a:latin typeface="+mj-lt"/>
                <a:ea typeface="+mj-ea"/>
                <a:cs typeface="+mj-cs"/>
              </a:rPr>
              <a:t> </a:t>
            </a:r>
            <a:r>
              <a:rPr kumimoji="0" lang="fr-FR" sz="2000" b="0" u="none" strike="noStrike" kern="0" cap="none" spc="0" normalizeH="0" baseline="0" noProof="0" dirty="0" smtClean="0">
                <a:ln>
                  <a:noFill/>
                </a:ln>
                <a:solidFill>
                  <a:srgbClr val="92D050"/>
                </a:solidFill>
                <a:effectLst/>
                <a:uLnTx/>
                <a:uFillTx/>
                <a:latin typeface="+mj-lt"/>
                <a:ea typeface="+mj-ea"/>
                <a:cs typeface="+mj-cs"/>
              </a:rPr>
              <a:t>des acteurs de</a:t>
            </a:r>
            <a:r>
              <a:rPr kumimoji="0" lang="fr-FR" sz="2000" b="0" u="none" strike="noStrike" kern="0" cap="none" spc="0" normalizeH="0" noProof="0" dirty="0" smtClean="0">
                <a:ln>
                  <a:noFill/>
                </a:ln>
                <a:solidFill>
                  <a:srgbClr val="92D050"/>
                </a:solidFill>
                <a:effectLst/>
                <a:uLnTx/>
                <a:uFillTx/>
                <a:latin typeface="+mj-lt"/>
                <a:ea typeface="+mj-ea"/>
                <a:cs typeface="+mj-cs"/>
              </a:rPr>
              <a:t> santé en Paca</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sz="3200" b="0" u="none" strike="noStrike" kern="0" cap="none" spc="0" normalizeH="0" baseline="0" noProof="0" dirty="0" smtClean="0">
              <a:ln>
                <a:noFill/>
              </a:ln>
              <a:solidFill>
                <a:srgbClr val="92D050"/>
              </a:solidFill>
              <a:effectLst/>
              <a:uLnTx/>
              <a:uFillTx/>
              <a:latin typeface="+mj-lt"/>
              <a:ea typeface="+mj-ea"/>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6300192" y="2564905"/>
            <a:ext cx="2592288" cy="2849882"/>
          </a:xfrm>
          <a:prstGeom prst="rect">
            <a:avLst/>
          </a:prstGeom>
          <a:noFill/>
          <a:ln w="9525">
            <a:noFill/>
            <a:miter lim="800000"/>
            <a:headEnd/>
            <a:tailEnd/>
          </a:ln>
        </p:spPr>
      </p:pic>
      <p:sp>
        <p:nvSpPr>
          <p:cNvPr id="9" name="Rectangle 8"/>
          <p:cNvSpPr/>
          <p:nvPr/>
        </p:nvSpPr>
        <p:spPr>
          <a:xfrm>
            <a:off x="683568" y="2204864"/>
            <a:ext cx="4572000" cy="646331"/>
          </a:xfrm>
          <a:prstGeom prst="rect">
            <a:avLst/>
          </a:prstGeom>
        </p:spPr>
        <p:txBody>
          <a:bodyPr>
            <a:spAutoFit/>
          </a:bodyPr>
          <a:lstStyle/>
          <a:p>
            <a:r>
              <a:rPr lang="fr-FR" dirty="0">
                <a:solidFill>
                  <a:schemeClr val="tx2"/>
                </a:solidFill>
              </a:rPr>
              <a:t>8 et 9 octobre </a:t>
            </a:r>
            <a:r>
              <a:rPr lang="fr-FR" b="1" dirty="0">
                <a:solidFill>
                  <a:srgbClr val="FF0000"/>
                </a:solidFill>
              </a:rPr>
              <a:t>2015</a:t>
            </a:r>
          </a:p>
          <a:p>
            <a:r>
              <a:rPr lang="fr-FR" dirty="0">
                <a:solidFill>
                  <a:schemeClr val="tx2"/>
                </a:solidFill>
              </a:rPr>
              <a:t>Palais Neptune - Toulon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8" name="Espace réservé du contenu 7"/>
          <p:cNvSpPr>
            <a:spLocks noGrp="1"/>
          </p:cNvSpPr>
          <p:nvPr>
            <p:ph idx="1"/>
          </p:nvPr>
        </p:nvSpPr>
        <p:spPr>
          <a:xfrm>
            <a:off x="1475656" y="2780929"/>
            <a:ext cx="7211144" cy="2304256"/>
          </a:xfrm>
        </p:spPr>
        <p:txBody>
          <a:bodyPr>
            <a:normAutofit/>
          </a:bodyPr>
          <a:lstStyle/>
          <a:p>
            <a:pPr lvl="0">
              <a:buNone/>
            </a:pPr>
            <a:r>
              <a:rPr lang="fr-FR" sz="1900" b="1" dirty="0" smtClean="0"/>
              <a:t>	Pour les produits de santé inscrits sur la liste en sus</a:t>
            </a:r>
          </a:p>
          <a:p>
            <a:pPr>
              <a:buNone/>
            </a:pPr>
            <a:r>
              <a:rPr lang="fr-FR" sz="1900" dirty="0" smtClean="0"/>
              <a:t> 	Poursuite du suivi quantitatif et qualitatif des prescriptions de </a:t>
            </a:r>
            <a:r>
              <a:rPr lang="fr-FR" sz="1900" b="1" dirty="0" smtClean="0"/>
              <a:t>médicaments </a:t>
            </a:r>
            <a:r>
              <a:rPr lang="fr-FR" sz="1900" dirty="0" smtClean="0"/>
              <a:t>et </a:t>
            </a:r>
            <a:r>
              <a:rPr lang="fr-FR" sz="1900" b="1" dirty="0" smtClean="0"/>
              <a:t>DM </a:t>
            </a:r>
            <a:r>
              <a:rPr lang="fr-FR" sz="1900" dirty="0" smtClean="0"/>
              <a:t>inscrits sur la </a:t>
            </a:r>
            <a:r>
              <a:rPr lang="fr-FR" sz="1900" b="1" dirty="0" smtClean="0"/>
              <a:t>liste en sus</a:t>
            </a:r>
            <a:r>
              <a:rPr lang="fr-FR" sz="1900" dirty="0" smtClean="0"/>
              <a:t> en focalisant les actions sur les </a:t>
            </a:r>
            <a:r>
              <a:rPr lang="fr-FR" sz="1900" b="1" dirty="0" smtClean="0"/>
              <a:t>hors référentiels et l’identification des stratégies thérapeutiques les plus efficientes</a:t>
            </a:r>
            <a:r>
              <a:rPr lang="fr-FR" sz="1900" dirty="0" smtClean="0"/>
              <a:t> dans la recherche d’une prise en charge financière optimale.</a:t>
            </a:r>
          </a:p>
          <a:p>
            <a:endParaRPr lang="fr-FR" dirty="0"/>
          </a:p>
        </p:txBody>
      </p:sp>
      <p:sp>
        <p:nvSpPr>
          <p:cNvPr id="11" name="ZoneTexte 10"/>
          <p:cNvSpPr txBox="1"/>
          <p:nvPr/>
        </p:nvSpPr>
        <p:spPr>
          <a:xfrm>
            <a:off x="2483768" y="1628800"/>
            <a:ext cx="5256584" cy="400110"/>
          </a:xfrm>
          <a:prstGeom prst="rect">
            <a:avLst/>
          </a:prstGeom>
          <a:noFill/>
        </p:spPr>
        <p:txBody>
          <a:bodyPr wrap="square" rtlCol="0">
            <a:spAutoFit/>
          </a:bodyPr>
          <a:lstStyle/>
          <a:p>
            <a:pPr lvl="1">
              <a:defRPr/>
            </a:pPr>
            <a:r>
              <a:rPr lang="fr-FR" sz="2000" dirty="0" smtClean="0"/>
              <a:t>Pertinence des indications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Espace réservé du contenu 2"/>
          <p:cNvSpPr>
            <a:spLocks noGrp="1"/>
          </p:cNvSpPr>
          <p:nvPr>
            <p:ph sz="quarter" idx="1"/>
          </p:nvPr>
        </p:nvSpPr>
        <p:spPr bwMode="auto">
          <a:xfrm>
            <a:off x="395536" y="1556792"/>
            <a:ext cx="7416824" cy="5112568"/>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fr-FR" sz="2400" dirty="0" smtClean="0">
                <a:solidFill>
                  <a:srgbClr val="0070C0"/>
                </a:solidFill>
              </a:rPr>
              <a:t>Molécules onéreuses</a:t>
            </a:r>
          </a:p>
          <a:p>
            <a:pPr lvl="1"/>
            <a:r>
              <a:rPr lang="fr-FR" sz="1800" dirty="0" smtClean="0"/>
              <a:t>Remontée systématique des indications pour les médicaments de la liste en sus </a:t>
            </a:r>
          </a:p>
          <a:p>
            <a:pPr lvl="1"/>
            <a:r>
              <a:rPr lang="fr-FR" sz="1800" dirty="0" smtClean="0"/>
              <a:t>Renforcement de la justification des prescriptions dans la bonne indication </a:t>
            </a:r>
          </a:p>
          <a:p>
            <a:pPr lvl="2"/>
            <a:r>
              <a:rPr lang="fr-FR" sz="1400" dirty="0" smtClean="0"/>
              <a:t>AMM</a:t>
            </a:r>
          </a:p>
          <a:p>
            <a:pPr lvl="2"/>
            <a:r>
              <a:rPr lang="fr-FR" sz="1400" dirty="0" smtClean="0"/>
              <a:t>RTU</a:t>
            </a:r>
          </a:p>
          <a:p>
            <a:pPr lvl="2"/>
            <a:r>
              <a:rPr lang="fr-FR" sz="1400" dirty="0" smtClean="0"/>
              <a:t>Référentiels…</a:t>
            </a:r>
          </a:p>
          <a:p>
            <a:pPr lvl="1"/>
            <a:r>
              <a:rPr lang="fr-FR" sz="1800" dirty="0" smtClean="0"/>
              <a:t>Respect des conditions de prise en charge des remboursements par l’assurance maladie, de plus en plus restrictives (en lien avec une indication de l’AMM)</a:t>
            </a:r>
          </a:p>
          <a:p>
            <a:pPr lvl="1"/>
            <a:r>
              <a:rPr lang="fr-FR" sz="1800" b="1" dirty="0" smtClean="0"/>
              <a:t>Biosimilaires</a:t>
            </a:r>
          </a:p>
          <a:p>
            <a:pPr lvl="2"/>
            <a:r>
              <a:rPr lang="fr-FR" sz="1800" dirty="0" smtClean="0"/>
              <a:t>Développer la prescription du </a:t>
            </a:r>
            <a:r>
              <a:rPr lang="fr-FR" sz="1800" dirty="0" err="1" smtClean="0"/>
              <a:t>biosimilaire</a:t>
            </a:r>
            <a:r>
              <a:rPr lang="fr-FR" sz="1800" dirty="0" smtClean="0"/>
              <a:t> du </a:t>
            </a:r>
            <a:r>
              <a:rPr lang="fr-FR" sz="1800" dirty="0" err="1" smtClean="0"/>
              <a:t>Remicade</a:t>
            </a:r>
            <a:r>
              <a:rPr lang="fr-FR" sz="1800" dirty="0" smtClean="0"/>
              <a:t> (Infliximab), 1</a:t>
            </a:r>
            <a:r>
              <a:rPr lang="fr-FR" sz="1800" baseline="30000" dirty="0" smtClean="0"/>
              <a:t>er</a:t>
            </a:r>
            <a:r>
              <a:rPr lang="fr-FR" sz="1800" dirty="0" smtClean="0"/>
              <a:t> des biosimilaires commercialisés de la liste en sus</a:t>
            </a:r>
          </a:p>
          <a:p>
            <a:pPr lvl="2"/>
            <a:r>
              <a:rPr lang="fr-FR" sz="1800" dirty="0" smtClean="0"/>
              <a:t>Stratégie a développer pour l’avenir</a:t>
            </a:r>
          </a:p>
          <a:p>
            <a:r>
              <a:rPr lang="fr-FR" sz="2400" dirty="0" smtClean="0">
                <a:solidFill>
                  <a:srgbClr val="0070C0"/>
                </a:solidFill>
              </a:rPr>
              <a:t>DMI</a:t>
            </a:r>
          </a:p>
          <a:p>
            <a:pPr lvl="1"/>
            <a:r>
              <a:rPr lang="fr-FR" sz="1800" dirty="0" smtClean="0"/>
              <a:t>Travail croisé avec la pertinence de prescription</a:t>
            </a:r>
          </a:p>
        </p:txBody>
      </p:sp>
      <p:pic>
        <p:nvPicPr>
          <p:cNvPr id="4" name="Image 3"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5" name="Image 4" descr="Logo_les_agoras_couleur.bmp"/>
          <p:cNvPicPr>
            <a:picLocks noChangeAspect="1"/>
          </p:cNvPicPr>
          <p:nvPr/>
        </p:nvPicPr>
        <p:blipFill>
          <a:blip r:embed="rId3" cstate="print"/>
          <a:stretch>
            <a:fillRect/>
          </a:stretch>
        </p:blipFill>
        <p:spPr>
          <a:xfrm>
            <a:off x="7236296" y="188640"/>
            <a:ext cx="1475656" cy="14756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467544" y="2924944"/>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smtClean="0">
                <a:ln>
                  <a:noFill/>
                </a:ln>
                <a:solidFill>
                  <a:srgbClr val="92D050"/>
                </a:solidFill>
                <a:effectLst/>
                <a:uLnTx/>
                <a:uFillTx/>
                <a:latin typeface="+mj-lt"/>
                <a:ea typeface="+mj-ea"/>
                <a:cs typeface="+mj-cs"/>
              </a:rPr>
              <a:t>LISTE EN SUS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4400" b="1" dirty="0" smtClean="0">
                <a:solidFill>
                  <a:srgbClr val="92D050"/>
                </a:solidFill>
                <a:latin typeface="+mj-lt"/>
                <a:ea typeface="+mj-ea"/>
                <a:cs typeface="+mj-cs"/>
              </a:rPr>
              <a:t>Nouveautés 2015</a:t>
            </a:r>
            <a:endParaRPr kumimoji="0" lang="fr-FR" sz="4400" b="1" i="0" u="none" strike="noStrike" kern="1200" cap="none" spc="0" normalizeH="0" baseline="0" noProof="0" dirty="0" smtClean="0">
              <a:ln>
                <a:noFill/>
              </a:ln>
              <a:solidFill>
                <a:srgbClr val="92D050"/>
              </a:solidFill>
              <a:effectLst/>
              <a:uLnTx/>
              <a:uFillTx/>
              <a:latin typeface="+mj-lt"/>
              <a:ea typeface="+mj-ea"/>
              <a:cs typeface="+mj-cs"/>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91102" y="188640"/>
            <a:ext cx="1952898" cy="1419423"/>
          </a:xfrm>
          <a:prstGeom prst="rect">
            <a:avLst/>
          </a:prstGeom>
        </p:spPr>
      </p:pic>
      <p:pic>
        <p:nvPicPr>
          <p:cNvPr id="6" name="Image 5" descr="2010-03-24_ARS_COM_Logos_territoirePaca.jpg"/>
          <p:cNvPicPr>
            <a:picLocks noChangeAspect="1"/>
          </p:cNvPicPr>
          <p:nvPr/>
        </p:nvPicPr>
        <p:blipFill>
          <a:blip r:embed="rId3" cstate="print"/>
          <a:stretch>
            <a:fillRect/>
          </a:stretch>
        </p:blipFill>
        <p:spPr>
          <a:xfrm>
            <a:off x="107504" y="6153"/>
            <a:ext cx="5760640" cy="1046583"/>
          </a:xfrm>
          <a:prstGeom prst="rect">
            <a:avLst/>
          </a:prstGeom>
        </p:spPr>
      </p:pic>
      <p:pic>
        <p:nvPicPr>
          <p:cNvPr id="7" name="Image 6" descr="Logo_les_agoras_couleur.bmp"/>
          <p:cNvPicPr>
            <a:picLocks noChangeAspect="1"/>
          </p:cNvPicPr>
          <p:nvPr/>
        </p:nvPicPr>
        <p:blipFill>
          <a:blip r:embed="rId4" cstate="print"/>
          <a:stretch>
            <a:fillRect/>
          </a:stretch>
        </p:blipFill>
        <p:spPr>
          <a:xfrm>
            <a:off x="179512" y="1052736"/>
            <a:ext cx="1475656" cy="147565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5"/>
          <p:cNvSpPr txBox="1">
            <a:spLocks/>
          </p:cNvSpPr>
          <p:nvPr/>
        </p:nvSpPr>
        <p:spPr>
          <a:xfrm>
            <a:off x="457200" y="1052736"/>
            <a:ext cx="8229600" cy="5544616"/>
          </a:xfrm>
          <a:prstGeom prst="rect">
            <a:avLst/>
          </a:prstGeom>
        </p:spPr>
        <p:txBody>
          <a:bodyPr vert="horz" lIns="91440" tIns="45720" rIns="91440" bIns="45720" rtlCol="0">
            <a:normAutofit fontScale="70000" lnSpcReduction="20000"/>
          </a:bodyPr>
          <a:lstStyle/>
          <a:p>
            <a:pPr lvl="0">
              <a:spcBef>
                <a:spcPct val="20000"/>
              </a:spcBef>
            </a:pPr>
            <a:endParaRPr lang="fr-FR" sz="2500" u="sng" dirty="0" smtClean="0">
              <a:solidFill>
                <a:srgbClr val="002060"/>
              </a:solidFill>
              <a:hlinkClick r:id="rId3"/>
            </a:endParaRPr>
          </a:p>
          <a:p>
            <a:pPr lvl="0">
              <a:spcBef>
                <a:spcPct val="20000"/>
              </a:spcBef>
            </a:pPr>
            <a:r>
              <a:rPr lang="fr-FR" sz="2900" u="sng" dirty="0" smtClean="0">
                <a:solidFill>
                  <a:srgbClr val="002060"/>
                </a:solidFill>
                <a:hlinkClick r:id="rId3"/>
              </a:rPr>
              <a:t>Entrée en vigueur de l’article 63  </a:t>
            </a:r>
            <a:r>
              <a:rPr lang="fr-FR" sz="2900" b="1" dirty="0" smtClean="0"/>
              <a:t>au </a:t>
            </a:r>
            <a:r>
              <a:rPr kumimoji="0" lang="fr-FR" sz="2900" b="1" i="0" u="none" strike="noStrike" kern="1200" cap="none" spc="0" normalizeH="0" noProof="0" dirty="0" smtClean="0">
                <a:ln>
                  <a:noFill/>
                </a:ln>
                <a:solidFill>
                  <a:schemeClr val="tx1"/>
                </a:solidFill>
                <a:effectLst/>
                <a:uLnTx/>
                <a:uFillTx/>
                <a:latin typeface="+mn-lt"/>
                <a:ea typeface="+mn-ea"/>
                <a:cs typeface="+mn-cs"/>
              </a:rPr>
              <a:t>1er mars 2015 d’un mécanisme d’</a:t>
            </a:r>
            <a:r>
              <a:rPr lang="fr-FR" sz="2900" b="1" dirty="0" smtClean="0"/>
              <a:t>incitation financière en faveur d’une prescription plus efficiente</a:t>
            </a:r>
            <a:r>
              <a:rPr lang="fr-FR" sz="2900" dirty="0" smtClean="0"/>
              <a:t>. </a:t>
            </a:r>
          </a:p>
          <a:p>
            <a:r>
              <a:rPr lang="fr-FR" sz="2900" dirty="0" smtClean="0"/>
              <a:t>Dispositif de minoration forfaitaire sur 2 GHS : séances de chimiothérapie tumorale et non tumorale concentrant près de 2/3 des dépenses de médicaments en sus en cas de prescription associée sur la liste en sus. </a:t>
            </a:r>
          </a:p>
          <a:p>
            <a:r>
              <a:rPr lang="fr-FR" sz="2900" dirty="0" smtClean="0"/>
              <a:t>Parallèlement la masse financière équivalant à la minoration forfaitaire  est réintégrée dans les tarifs des prestations d’hospitalisation.</a:t>
            </a:r>
          </a:p>
          <a:p>
            <a:endParaRPr lang="fr-FR" sz="2900" dirty="0" smtClean="0"/>
          </a:p>
          <a:p>
            <a:r>
              <a:rPr lang="fr-FR" sz="2900" dirty="0" smtClean="0">
                <a:hlinkClick r:id="rId3"/>
              </a:rPr>
              <a:t>Fonctionnement concret du dispositif </a:t>
            </a:r>
          </a:p>
          <a:p>
            <a:r>
              <a:rPr lang="fr-FR" sz="2900" dirty="0" smtClean="0"/>
              <a:t>Pour les GHS concernés, dès lors qu’au moins un médicament en sus sera prescrit à l’occasion du séjour, à compter du 1er mars 2015, l’établissement se verra rembourser le tarif du GHS minoré d’une participation forfaitaire de 40 €. Ce forfait de 40 € est appliqué une seule fois quel que soit le nombre de médicaments prescrits sur la liste en sus à l’occasion du séjour, dès lors qu’il y en a au moins un. </a:t>
            </a:r>
          </a:p>
          <a:p>
            <a:r>
              <a:rPr lang="fr-FR" sz="2900" dirty="0" smtClean="0"/>
              <a:t>Ce dispositif ne change rien au montant pris en charge par l’assurance maladie au titre de la liste en sus : les produits inscrits demeurent remboursés à 100%. Le forfait de 40€ s’applique à la facturation du séjour.  </a:t>
            </a:r>
          </a:p>
          <a:p>
            <a:endParaRPr lang="fr-FR" sz="2900"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2900"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3" name="Image 2" descr="2010-03-24_ARS_COM_Logos_territoirePaca.jpg"/>
          <p:cNvPicPr>
            <a:picLocks noChangeAspect="1"/>
          </p:cNvPicPr>
          <p:nvPr/>
        </p:nvPicPr>
        <p:blipFill>
          <a:blip r:embed="rId4" cstate="print"/>
          <a:stretch>
            <a:fillRect/>
          </a:stretch>
        </p:blipFill>
        <p:spPr>
          <a:xfrm>
            <a:off x="107504" y="6153"/>
            <a:ext cx="5760640" cy="1046583"/>
          </a:xfrm>
          <a:prstGeom prst="rect">
            <a:avLst/>
          </a:prstGeom>
        </p:spPr>
      </p:pic>
      <p:pic>
        <p:nvPicPr>
          <p:cNvPr id="4" name="Image 3" descr="Logo_les_agoras_couleur.bmp"/>
          <p:cNvPicPr>
            <a:picLocks noChangeAspect="1"/>
          </p:cNvPicPr>
          <p:nvPr/>
        </p:nvPicPr>
        <p:blipFill>
          <a:blip r:embed="rId5" cstate="print"/>
          <a:stretch>
            <a:fillRect/>
          </a:stretch>
        </p:blipFill>
        <p:spPr>
          <a:xfrm>
            <a:off x="7380312" y="188640"/>
            <a:ext cx="1475656" cy="1475656"/>
          </a:xfrm>
          <a:prstGeom prst="rect">
            <a:avLst/>
          </a:prstGeom>
        </p:spPr>
      </p:pic>
    </p:spTree>
    <p:extLst>
      <p:ext uri="{BB962C8B-B14F-4D97-AF65-F5344CB8AC3E}">
        <p14:creationId xmlns:p14="http://schemas.microsoft.com/office/powerpoint/2010/main" xmlns="" val="2336827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1236" y="1872564"/>
            <a:ext cx="4040673" cy="1689636"/>
          </a:xfrm>
          <a:solidFill>
            <a:schemeClr val="accent3"/>
          </a:solidFill>
          <a:ln w="9525">
            <a:noFill/>
            <a:miter lim="800000"/>
            <a:headEnd/>
            <a:tailEnd/>
          </a:ln>
          <a:effectLst/>
        </p:spPr>
        <p:txBody>
          <a:bodyPr lIns="71689" tIns="71689" rIns="71689" bIns="71689" anchor="ctr">
            <a:prstTxWarp prst="textNoShape">
              <a:avLst/>
            </a:prstTxWarp>
          </a:bodyPr>
          <a:lstStyle/>
          <a:p>
            <a:pPr marL="0" indent="0" defTabSz="928025">
              <a:defRPr/>
            </a:pPr>
            <a:r>
              <a:rPr lang="fr-FR" sz="1600" dirty="0" smtClean="0">
                <a:solidFill>
                  <a:schemeClr val="bg1"/>
                </a:solidFill>
                <a:cs typeface="Arial" charset="0"/>
              </a:rPr>
              <a:t>Sensibiliser les praticiens sur les conséquences d’une prescription…</a:t>
            </a:r>
          </a:p>
        </p:txBody>
      </p:sp>
      <p:sp>
        <p:nvSpPr>
          <p:cNvPr id="8" name="Espace réservé du contenu 2"/>
          <p:cNvSpPr txBox="1">
            <a:spLocks/>
          </p:cNvSpPr>
          <p:nvPr/>
        </p:nvSpPr>
        <p:spPr bwMode="auto">
          <a:xfrm>
            <a:off x="2001072" y="4386209"/>
            <a:ext cx="5257162" cy="1563033"/>
          </a:xfrm>
          <a:prstGeom prst="rect">
            <a:avLst/>
          </a:prstGeom>
          <a:solidFill>
            <a:schemeClr val="accent1"/>
          </a:solidFill>
          <a:ln w="19050">
            <a:solidFill>
              <a:schemeClr val="bg1"/>
            </a:solidFill>
            <a:miter lim="800000"/>
            <a:headEnd/>
            <a:tailEnd/>
          </a:ln>
        </p:spPr>
        <p:txBody>
          <a:bodyPr lIns="182856" tIns="73150" rIns="73143" bIns="73150" anchor="ctr">
            <a:prstTxWarp prst="textNoShape">
              <a:avLst/>
            </a:prstTxWarp>
          </a:bodyPr>
          <a:lstStyle/>
          <a:p>
            <a:pPr marL="85475" defTabSz="927299">
              <a:buClr>
                <a:schemeClr val="tx2"/>
              </a:buClr>
              <a:defRPr/>
            </a:pPr>
            <a:r>
              <a:rPr lang="fr-FR" b="1" dirty="0" smtClean="0">
                <a:solidFill>
                  <a:schemeClr val="tx2"/>
                </a:solidFill>
                <a:latin typeface="Arial" charset="0"/>
                <a:ea typeface="Arial Unicode MS" pitchFamily="-72" charset="0"/>
                <a:cs typeface="Arial Unicode MS" pitchFamily="-72" charset="0"/>
              </a:rPr>
              <a:t> Ce n’est pas une mesure de rendement mais bien d’une mesure d’incitation à une prescription plus efficiente</a:t>
            </a:r>
          </a:p>
        </p:txBody>
      </p:sp>
      <p:sp>
        <p:nvSpPr>
          <p:cNvPr id="9" name="Espace réservé du contenu 2"/>
          <p:cNvSpPr txBox="1">
            <a:spLocks/>
          </p:cNvSpPr>
          <p:nvPr/>
        </p:nvSpPr>
        <p:spPr bwMode="auto">
          <a:xfrm>
            <a:off x="4586823" y="1872564"/>
            <a:ext cx="4040673" cy="1689636"/>
          </a:xfrm>
          <a:prstGeom prst="rect">
            <a:avLst/>
          </a:prstGeom>
          <a:solidFill>
            <a:schemeClr val="accent3"/>
          </a:solidFill>
          <a:ln w="9525">
            <a:noFill/>
            <a:miter lim="800000"/>
            <a:headEnd/>
            <a:tailEnd/>
          </a:ln>
          <a:effectLst/>
        </p:spPr>
        <p:txBody>
          <a:bodyPr vert="horz" wrap="square" lIns="71689" tIns="71689" rIns="71689" bIns="71689" numCol="1" anchor="ctr" anchorCtr="0" compatLnSpc="1">
            <a:prstTxWarp prst="textNoShape">
              <a:avLst/>
            </a:prstTxWarp>
          </a:bodyPr>
          <a:lstStyle/>
          <a:p>
            <a:pPr defTabSz="928025">
              <a:buClr>
                <a:schemeClr val="tx2"/>
              </a:buClr>
              <a:defRPr/>
            </a:pPr>
            <a:r>
              <a:rPr lang="fr-FR" dirty="0" smtClean="0">
                <a:solidFill>
                  <a:schemeClr val="bg1"/>
                </a:solidFill>
                <a:latin typeface="+mn-lt"/>
                <a:ea typeface="+mn-ea"/>
                <a:cs typeface="Arial" charset="0"/>
              </a:rPr>
              <a:t>…Sans pénaliser l’établissement de santé pour des pratiques qui respectent le cadre des indications du produit mais qui ne sont pas, à résultat clinique équivalent, pertinentes d’un point de vue </a:t>
            </a:r>
            <a:r>
              <a:rPr lang="fr-FR" dirty="0" err="1" smtClean="0">
                <a:solidFill>
                  <a:schemeClr val="bg1"/>
                </a:solidFill>
                <a:latin typeface="+mn-lt"/>
                <a:ea typeface="+mn-ea"/>
                <a:cs typeface="Arial" charset="0"/>
              </a:rPr>
              <a:t>médico</a:t>
            </a:r>
            <a:r>
              <a:rPr lang="fr-FR" dirty="0" smtClean="0">
                <a:solidFill>
                  <a:schemeClr val="bg1"/>
                </a:solidFill>
                <a:latin typeface="+mn-lt"/>
                <a:ea typeface="+mn-ea"/>
                <a:cs typeface="Arial" charset="0"/>
              </a:rPr>
              <a:t>-économique (avis CT)</a:t>
            </a:r>
          </a:p>
        </p:txBody>
      </p:sp>
      <p:sp>
        <p:nvSpPr>
          <p:cNvPr id="10" name="Triangle isocèle 9"/>
          <p:cNvSpPr/>
          <p:nvPr/>
        </p:nvSpPr>
        <p:spPr bwMode="gray">
          <a:xfrm rot="10800000">
            <a:off x="248625" y="3792496"/>
            <a:ext cx="8136549" cy="315030"/>
          </a:xfrm>
          <a:prstGeom prst="triangle">
            <a:avLst/>
          </a:prstGeom>
          <a:solidFill>
            <a:schemeClr val="bg1">
              <a:lumMod val="85000"/>
            </a:schemeClr>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2893" tIns="46452" rIns="92893" bIns="46452" rtlCol="0" anchor="ctr">
            <a:noAutofit/>
          </a:bodyPr>
          <a:lstStyle/>
          <a:p>
            <a:pPr algn="ctr"/>
            <a:endParaRPr lang="fr-FR" sz="800" dirty="0">
              <a:latin typeface="Arial" pitchFamily="34" charset="0"/>
            </a:endParaRPr>
          </a:p>
        </p:txBody>
      </p:sp>
      <p:cxnSp>
        <p:nvCxnSpPr>
          <p:cNvPr id="15" name="AutoShape 249"/>
          <p:cNvCxnSpPr>
            <a:cxnSpLocks noChangeShapeType="1"/>
          </p:cNvCxnSpPr>
          <p:nvPr/>
        </p:nvCxnSpPr>
        <p:spPr bwMode="gray">
          <a:xfrm flipV="1">
            <a:off x="248586" y="1186127"/>
            <a:ext cx="8378894" cy="0"/>
          </a:xfrm>
          <a:prstGeom prst="straightConnector1">
            <a:avLst/>
          </a:prstGeom>
          <a:noFill/>
          <a:ln w="9525">
            <a:solidFill>
              <a:schemeClr val="tx2"/>
            </a:solidFill>
            <a:round/>
            <a:headEnd/>
            <a:tailEnd/>
          </a:ln>
        </p:spPr>
      </p:cxnSp>
      <p:sp>
        <p:nvSpPr>
          <p:cNvPr id="16" name="AutoShape 250"/>
          <p:cNvSpPr>
            <a:spLocks noChangeArrowheads="1"/>
          </p:cNvSpPr>
          <p:nvPr/>
        </p:nvSpPr>
        <p:spPr bwMode="gray">
          <a:xfrm>
            <a:off x="248586" y="972657"/>
            <a:ext cx="8378894" cy="213470"/>
          </a:xfrm>
          <a:prstGeom prst="leftRightArrow">
            <a:avLst>
              <a:gd name="adj1" fmla="val 100000"/>
              <a:gd name="adj2" fmla="val 0"/>
            </a:avLst>
          </a:prstGeom>
          <a:noFill/>
          <a:ln>
            <a:noFill/>
          </a:ln>
          <a:extLst/>
        </p:spPr>
        <p:txBody>
          <a:bodyPr lIns="0" tIns="0" rIns="0" bIns="18574" anchor="b"/>
          <a:lstStyle>
            <a:lvl1pPr>
              <a:defRPr sz="1600">
                <a:solidFill>
                  <a:schemeClr val="tx1"/>
                </a:solidFill>
                <a:latin typeface="Arial" charset="0"/>
                <a:cs typeface="Arial" charset="0"/>
              </a:defRPr>
            </a:lvl1pPr>
            <a:lvl2pPr marL="742950" indent="-285750">
              <a:defRPr sz="1600">
                <a:solidFill>
                  <a:schemeClr val="tx1"/>
                </a:solidFill>
                <a:latin typeface="Arial" charset="0"/>
                <a:cs typeface="Arial" charset="0"/>
              </a:defRPr>
            </a:lvl2pPr>
            <a:lvl3pPr marL="1143000" indent="-228600">
              <a:defRPr sz="1600">
                <a:solidFill>
                  <a:schemeClr val="tx1"/>
                </a:solidFill>
                <a:latin typeface="Arial" charset="0"/>
                <a:cs typeface="Arial" charset="0"/>
              </a:defRPr>
            </a:lvl3pPr>
            <a:lvl4pPr marL="1600200" indent="-228600">
              <a:defRPr sz="1600">
                <a:solidFill>
                  <a:schemeClr val="tx1"/>
                </a:solidFill>
                <a:latin typeface="Arial" charset="0"/>
                <a:cs typeface="Arial" charset="0"/>
              </a:defRPr>
            </a:lvl4pPr>
            <a:lvl5pPr marL="2057400" indent="-228600">
              <a:defRPr sz="1600">
                <a:solidFill>
                  <a:schemeClr val="tx1"/>
                </a:solidFill>
                <a:latin typeface="Arial" charset="0"/>
                <a:cs typeface="Arial" charset="0"/>
              </a:defRPr>
            </a:lvl5pPr>
            <a:lvl6pPr marL="2514600" indent="-228600" fontAlgn="base">
              <a:spcBef>
                <a:spcPct val="0"/>
              </a:spcBef>
              <a:spcAft>
                <a:spcPct val="0"/>
              </a:spcAft>
              <a:defRPr sz="1600">
                <a:solidFill>
                  <a:schemeClr val="tx1"/>
                </a:solidFill>
                <a:latin typeface="Arial" charset="0"/>
                <a:cs typeface="Arial" charset="0"/>
              </a:defRPr>
            </a:lvl6pPr>
            <a:lvl7pPr marL="2971800" indent="-228600" fontAlgn="base">
              <a:spcBef>
                <a:spcPct val="0"/>
              </a:spcBef>
              <a:spcAft>
                <a:spcPct val="0"/>
              </a:spcAft>
              <a:defRPr sz="1600">
                <a:solidFill>
                  <a:schemeClr val="tx1"/>
                </a:solidFill>
                <a:latin typeface="Arial" charset="0"/>
                <a:cs typeface="Arial" charset="0"/>
              </a:defRPr>
            </a:lvl7pPr>
            <a:lvl8pPr marL="3429000" indent="-228600" fontAlgn="base">
              <a:spcBef>
                <a:spcPct val="0"/>
              </a:spcBef>
              <a:spcAft>
                <a:spcPct val="0"/>
              </a:spcAft>
              <a:defRPr sz="1600">
                <a:solidFill>
                  <a:schemeClr val="tx1"/>
                </a:solidFill>
                <a:latin typeface="Arial" charset="0"/>
                <a:cs typeface="Arial" charset="0"/>
              </a:defRPr>
            </a:lvl8pPr>
            <a:lvl9pPr marL="3886200" indent="-228600" fontAlgn="base">
              <a:spcBef>
                <a:spcPct val="0"/>
              </a:spcBef>
              <a:spcAft>
                <a:spcPct val="0"/>
              </a:spcAft>
              <a:defRPr sz="1600">
                <a:solidFill>
                  <a:schemeClr val="tx1"/>
                </a:solidFill>
                <a:latin typeface="Arial" charset="0"/>
                <a:cs typeface="Arial" charset="0"/>
              </a:defRPr>
            </a:lvl9pPr>
          </a:lstStyle>
          <a:p>
            <a:pPr>
              <a:defRPr/>
            </a:pPr>
            <a:r>
              <a:rPr lang="fr-FR" altLang="fr-FR" b="1" dirty="0" smtClean="0">
                <a:solidFill>
                  <a:schemeClr val="tx2"/>
                </a:solidFill>
                <a:latin typeface="+mn-lt"/>
                <a:ea typeface="+mn-ea"/>
              </a:rPr>
              <a:t>Objectifs</a:t>
            </a:r>
            <a:endParaRPr lang="fr-FR" altLang="fr-FR" b="1" dirty="0">
              <a:solidFill>
                <a:schemeClr val="tx2"/>
              </a:solidFill>
              <a:latin typeface="+mn-lt"/>
              <a:ea typeface="+mn-ea"/>
            </a:endParaRPr>
          </a:p>
        </p:txBody>
      </p:sp>
      <p:sp>
        <p:nvSpPr>
          <p:cNvPr id="11" name="Espace réservé du contenu 2"/>
          <p:cNvSpPr txBox="1">
            <a:spLocks/>
          </p:cNvSpPr>
          <p:nvPr/>
        </p:nvSpPr>
        <p:spPr bwMode="auto">
          <a:xfrm>
            <a:off x="237599" y="1466118"/>
            <a:ext cx="1335270" cy="406461"/>
          </a:xfrm>
          <a:prstGeom prst="rect">
            <a:avLst/>
          </a:prstGeom>
          <a:noFill/>
          <a:ln w="19050">
            <a:solidFill>
              <a:schemeClr val="bg1">
                <a:lumMod val="50000"/>
              </a:schemeClr>
            </a:solidFill>
            <a:miter lim="800000"/>
            <a:headEnd/>
            <a:tailEnd/>
          </a:ln>
        </p:spPr>
        <p:txBody>
          <a:bodyPr vert="horz" wrap="square" lIns="182856" tIns="73150" rIns="73143" bIns="73150" numCol="1" anchor="ctr" anchorCtr="0" compatLnSpc="1">
            <a:prstTxWarp prst="textNoShape">
              <a:avLst/>
            </a:prstTxWarp>
          </a:bodyPr>
          <a:lstStyle/>
          <a:p>
            <a:pPr marL="14512" lvl="1" indent="-14512" algn="ctr" defTabSz="927299">
              <a:buClr>
                <a:schemeClr val="tx2"/>
              </a:buClr>
              <a:buSzPct val="125000"/>
              <a:defRPr/>
            </a:pPr>
            <a:r>
              <a:rPr lang="fr-FR" b="1" dirty="0" smtClean="0">
                <a:solidFill>
                  <a:schemeClr val="tx2"/>
                </a:solidFill>
                <a:latin typeface="Arial" charset="0"/>
                <a:ea typeface="Arial Unicode MS" pitchFamily="-72" charset="0"/>
                <a:cs typeface="Arial Unicode MS" pitchFamily="-72" charset="0"/>
              </a:rPr>
              <a:t>1</a:t>
            </a:r>
          </a:p>
        </p:txBody>
      </p:sp>
      <p:sp>
        <p:nvSpPr>
          <p:cNvPr id="12" name="Espace réservé du contenu 2"/>
          <p:cNvSpPr txBox="1">
            <a:spLocks/>
          </p:cNvSpPr>
          <p:nvPr/>
        </p:nvSpPr>
        <p:spPr bwMode="auto">
          <a:xfrm>
            <a:off x="4611062" y="1466118"/>
            <a:ext cx="1335270" cy="406461"/>
          </a:xfrm>
          <a:prstGeom prst="rect">
            <a:avLst/>
          </a:prstGeom>
          <a:noFill/>
          <a:ln w="19050">
            <a:solidFill>
              <a:schemeClr val="bg1">
                <a:lumMod val="50000"/>
              </a:schemeClr>
            </a:solidFill>
            <a:miter lim="800000"/>
            <a:headEnd/>
            <a:tailEnd/>
          </a:ln>
        </p:spPr>
        <p:txBody>
          <a:bodyPr vert="horz" wrap="square" lIns="182856" tIns="73150" rIns="73143" bIns="73150" numCol="1" anchor="ctr" anchorCtr="0" compatLnSpc="1">
            <a:prstTxWarp prst="textNoShape">
              <a:avLst/>
            </a:prstTxWarp>
          </a:bodyPr>
          <a:lstStyle/>
          <a:p>
            <a:pPr marL="14512" lvl="1" indent="-14512" algn="ctr" defTabSz="927299">
              <a:buClr>
                <a:schemeClr val="tx2"/>
              </a:buClr>
              <a:buSzPct val="125000"/>
              <a:defRPr/>
            </a:pPr>
            <a:r>
              <a:rPr lang="fr-FR" b="1" dirty="0" smtClean="0">
                <a:solidFill>
                  <a:schemeClr val="tx2"/>
                </a:solidFill>
                <a:latin typeface="Arial" charset="0"/>
                <a:ea typeface="Arial Unicode MS" pitchFamily="-72" charset="0"/>
                <a:cs typeface="Arial Unicode MS" pitchFamily="-72" charset="0"/>
              </a:rPr>
              <a:t>2</a:t>
            </a:r>
          </a:p>
        </p:txBody>
      </p:sp>
      <p:sp>
        <p:nvSpPr>
          <p:cNvPr id="14" name="Titre 1"/>
          <p:cNvSpPr txBox="1">
            <a:spLocks/>
          </p:cNvSpPr>
          <p:nvPr/>
        </p:nvSpPr>
        <p:spPr bwMode="auto">
          <a:xfrm>
            <a:off x="179406" y="493124"/>
            <a:ext cx="8785225" cy="298327"/>
          </a:xfrm>
          <a:prstGeom prst="rect">
            <a:avLst/>
          </a:prstGeom>
          <a:noFill/>
          <a:ln w="9525">
            <a:noFill/>
            <a:miter lim="800000"/>
            <a:headEnd/>
            <a:tailEnd/>
          </a:ln>
        </p:spPr>
        <p:txBody>
          <a:bodyPr vert="horz" wrap="square" lIns="36560" tIns="0" rIns="0" bIns="0" numCol="1" anchor="ctr" anchorCtr="0" compatLnSpc="1">
            <a:prstTxWarp prst="textNoShape">
              <a:avLst/>
            </a:prstTxWarp>
            <a:noAutofit/>
          </a:bodyPr>
          <a:lstStyle/>
          <a:p>
            <a:pPr defTabSz="909563" eaLnBrk="0" hangingPunct="0">
              <a:tabLst>
                <a:tab pos="454771" algn="l"/>
              </a:tabLst>
            </a:pPr>
            <a:r>
              <a:rPr lang="fr-FR" b="1" kern="0" dirty="0" smtClean="0">
                <a:solidFill>
                  <a:schemeClr val="tx2"/>
                </a:solidFill>
                <a:latin typeface="+mj-lt"/>
              </a:rPr>
              <a:t>Article 63 de la LFSS pour 2015 -  Objectifs de la mesure </a:t>
            </a:r>
          </a:p>
        </p:txBody>
      </p:sp>
      <p:pic>
        <p:nvPicPr>
          <p:cNvPr id="648193" name="Picture 1"/>
          <p:cNvPicPr>
            <a:picLocks noChangeAspect="1" noChangeArrowheads="1"/>
          </p:cNvPicPr>
          <p:nvPr/>
        </p:nvPicPr>
        <p:blipFill>
          <a:blip r:embed="rId2" cstate="print"/>
          <a:srcRect/>
          <a:stretch>
            <a:fillRect/>
          </a:stretch>
        </p:blipFill>
        <p:spPr bwMode="auto">
          <a:xfrm>
            <a:off x="3403961" y="2567391"/>
            <a:ext cx="857950" cy="857900"/>
          </a:xfrm>
          <a:prstGeom prst="rect">
            <a:avLst/>
          </a:prstGeom>
          <a:noFill/>
          <a:ln w="9525">
            <a:noFill/>
            <a:miter lim="800000"/>
            <a:headEnd/>
            <a:tailEnd/>
          </a:ln>
          <a:effectLst/>
        </p:spPr>
      </p:pic>
      <p:pic>
        <p:nvPicPr>
          <p:cNvPr id="13" name="Picture 6" descr="https://d30y9cdsu7xlg0.cloudfront.net/png/42729-200.png"/>
          <p:cNvPicPr>
            <a:picLocks noChangeAspect="1" noChangeArrowheads="1"/>
          </p:cNvPicPr>
          <p:nvPr/>
        </p:nvPicPr>
        <p:blipFill>
          <a:blip r:embed="rId3" cstate="print"/>
          <a:srcRect/>
          <a:stretch>
            <a:fillRect/>
          </a:stretch>
        </p:blipFill>
        <p:spPr bwMode="auto">
          <a:xfrm>
            <a:off x="6453907" y="5144962"/>
            <a:ext cx="804327" cy="804279"/>
          </a:xfrm>
          <a:prstGeom prst="rect">
            <a:avLst/>
          </a:prstGeom>
          <a:noFill/>
        </p:spPr>
      </p:pic>
      <p:sp>
        <p:nvSpPr>
          <p:cNvPr id="17" name="ZoneTexte 16"/>
          <p:cNvSpPr txBox="1"/>
          <p:nvPr/>
        </p:nvSpPr>
        <p:spPr>
          <a:xfrm>
            <a:off x="53456" y="61554"/>
            <a:ext cx="2883479" cy="282607"/>
          </a:xfrm>
          <a:prstGeom prst="rect">
            <a:avLst/>
          </a:prstGeom>
          <a:noFill/>
        </p:spPr>
        <p:txBody>
          <a:bodyPr wrap="square" lIns="93278" tIns="46639" rIns="93278" bIns="46639" rtlCol="0">
            <a:spAutoFit/>
          </a:bodyPr>
          <a:lstStyle/>
          <a:p>
            <a:r>
              <a:rPr lang="fr-FR" sz="1200" dirty="0" smtClean="0">
                <a:solidFill>
                  <a:srgbClr val="FFFFFF">
                    <a:lumMod val="65000"/>
                  </a:srgbClr>
                </a:solidFill>
                <a:latin typeface="Arial" charset="0"/>
                <a:cs typeface="Arial" charset="0"/>
              </a:rPr>
              <a:t>Liste en sus </a:t>
            </a:r>
            <a:endParaRPr lang="fr-FR" sz="1200" dirty="0">
              <a:solidFill>
                <a:srgbClr val="FFFFFF">
                  <a:lumMod val="65000"/>
                </a:srgbClr>
              </a:solidFill>
              <a:latin typeface="Arial" charset="0"/>
              <a:cs typeface="Arial" charset="0"/>
            </a:endParaRPr>
          </a:p>
        </p:txBody>
      </p:sp>
      <p:pic>
        <p:nvPicPr>
          <p:cNvPr id="18" name="Image 17" descr="Logo_les_agoras_couleur.bmp"/>
          <p:cNvPicPr>
            <a:picLocks noChangeAspect="1"/>
          </p:cNvPicPr>
          <p:nvPr/>
        </p:nvPicPr>
        <p:blipFill>
          <a:blip r:embed="rId4" cstate="print"/>
          <a:stretch>
            <a:fillRect/>
          </a:stretch>
        </p:blipFill>
        <p:spPr>
          <a:xfrm>
            <a:off x="7380312" y="188640"/>
            <a:ext cx="1475656" cy="147565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700808"/>
            <a:ext cx="8229600" cy="4608512"/>
          </a:xfrm>
        </p:spPr>
        <p:txBody>
          <a:bodyPr>
            <a:normAutofit fontScale="92500" lnSpcReduction="10000"/>
          </a:bodyPr>
          <a:lstStyle/>
          <a:p>
            <a:pPr marL="0" indent="0">
              <a:buNone/>
            </a:pPr>
            <a:r>
              <a:rPr lang="fr-FR" sz="2000" dirty="0" smtClean="0">
                <a:hlinkClick r:id="rId2"/>
              </a:rPr>
              <a:t>INSCRIPTIONS ET RADIATIONS DES MEDICAMENTS DE LA LISTE EN SUS selon la recommandation du Conseil de l’Hospitalisation</a:t>
            </a:r>
          </a:p>
          <a:p>
            <a:pPr marL="0" indent="0">
              <a:buNone/>
            </a:pPr>
            <a:r>
              <a:rPr lang="fr-FR" sz="2000" b="1" dirty="0" smtClean="0"/>
              <a:t>1</a:t>
            </a:r>
            <a:r>
              <a:rPr lang="fr-FR" sz="2000" b="1" baseline="30000" dirty="0" smtClean="0"/>
              <a:t>ère</a:t>
            </a:r>
            <a:r>
              <a:rPr lang="fr-FR" sz="2000" b="1" dirty="0" smtClean="0"/>
              <a:t> étape </a:t>
            </a:r>
            <a:r>
              <a:rPr lang="fr-FR" sz="2000" dirty="0" smtClean="0"/>
              <a:t>Modification de l’article L. 162-22-7 du code de la sécurité sociale: la prise en charge (financière) des médicaments en sus des prestations d’hospitalisation est établie par </a:t>
            </a:r>
            <a:r>
              <a:rPr lang="fr-FR" sz="2000" b="1" dirty="0" smtClean="0"/>
              <a:t>indication thérapeutique</a:t>
            </a:r>
            <a:r>
              <a:rPr lang="fr-FR" sz="2000" dirty="0" smtClean="0"/>
              <a:t> – Mise en œuvre février 2015. </a:t>
            </a:r>
          </a:p>
          <a:p>
            <a:pPr marL="0" indent="0">
              <a:buNone/>
            </a:pPr>
            <a:r>
              <a:rPr lang="fr-FR" sz="1600" dirty="0" smtClean="0"/>
              <a:t>Ex) CAELYX   DOXORUBICINE à compter du 1er mars 2015, la prise en charge de cette spécialité est limitée aux indications suivantes :</a:t>
            </a:r>
            <a:br>
              <a:rPr lang="fr-FR" sz="1600" dirty="0" smtClean="0"/>
            </a:br>
            <a:r>
              <a:rPr lang="fr-FR" sz="1600" dirty="0" smtClean="0"/>
              <a:t>– traitement d’un cancer ovarien à un stade avancé chez les femmes après l’échec d’une chimiothérapie de première intention à base de platine;</a:t>
            </a:r>
            <a:br>
              <a:rPr lang="fr-FR" sz="1600" dirty="0" smtClean="0"/>
            </a:br>
            <a:r>
              <a:rPr lang="fr-FR" sz="1600" dirty="0" smtClean="0"/>
              <a:t>– en monothérapie chez les patients ayant un cancer du sein métastatique, avec un risque cardiaque augmenté;</a:t>
            </a:r>
            <a:br>
              <a:rPr lang="fr-FR" sz="1600" dirty="0" smtClean="0"/>
            </a:br>
            <a:r>
              <a:rPr lang="fr-FR" sz="1600" dirty="0" smtClean="0"/>
              <a:t>– en association avec le </a:t>
            </a:r>
            <a:r>
              <a:rPr lang="fr-FR" sz="1600" dirty="0" err="1" smtClean="0"/>
              <a:t>bortézomib</a:t>
            </a:r>
            <a:r>
              <a:rPr lang="fr-FR" sz="1600" dirty="0" smtClean="0"/>
              <a:t> pour le traitement du myélome multiple en progression chez les patients qui ont reçu au moins un traitement antérieur et qui ont déjà subi ou qui sont inéligibles pour une greffe de moelle osseuse.</a:t>
            </a:r>
          </a:p>
          <a:p>
            <a:pPr marL="0" indent="0">
              <a:buNone/>
            </a:pPr>
            <a:endParaRPr lang="fr-FR" sz="2000" b="1" dirty="0" smtClean="0"/>
          </a:p>
          <a:p>
            <a:pPr marL="0" indent="0">
              <a:buNone/>
            </a:pPr>
            <a:r>
              <a:rPr lang="fr-FR" sz="2000" b="1" dirty="0" smtClean="0"/>
              <a:t>2è étape </a:t>
            </a:r>
            <a:r>
              <a:rPr lang="fr-FR" sz="2000" dirty="0" smtClean="0"/>
              <a:t>: Gestion de la liste actuelle : suppression du remboursement de toutes les indications avec ASMR V</a:t>
            </a:r>
          </a:p>
        </p:txBody>
      </p:sp>
      <p:pic>
        <p:nvPicPr>
          <p:cNvPr id="4" name="Image 3" descr="2010-03-24_ARS_COM_Logos_territoirePaca.jpg"/>
          <p:cNvPicPr>
            <a:picLocks noChangeAspect="1"/>
          </p:cNvPicPr>
          <p:nvPr/>
        </p:nvPicPr>
        <p:blipFill>
          <a:blip r:embed="rId3" cstate="print"/>
          <a:stretch>
            <a:fillRect/>
          </a:stretch>
        </p:blipFill>
        <p:spPr>
          <a:xfrm>
            <a:off x="107504" y="6153"/>
            <a:ext cx="5760640" cy="1046583"/>
          </a:xfrm>
          <a:prstGeom prst="rect">
            <a:avLst/>
          </a:prstGeom>
        </p:spPr>
      </p:pic>
      <p:pic>
        <p:nvPicPr>
          <p:cNvPr id="5" name="Image 4" descr="Logo_les_agoras_couleur.bmp"/>
          <p:cNvPicPr>
            <a:picLocks noChangeAspect="1"/>
          </p:cNvPicPr>
          <p:nvPr/>
        </p:nvPicPr>
        <p:blipFill>
          <a:blip r:embed="rId4" cstate="print"/>
          <a:stretch>
            <a:fillRect/>
          </a:stretch>
        </p:blipFill>
        <p:spPr>
          <a:xfrm>
            <a:off x="7380312" y="188640"/>
            <a:ext cx="1475656" cy="14756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251520" y="1268760"/>
            <a:ext cx="7430345" cy="5241463"/>
          </a:xfrm>
          <a:prstGeom prst="rect">
            <a:avLst/>
          </a:prstGeom>
          <a:noFill/>
          <a:ln w="9525">
            <a:noFill/>
            <a:miter lim="800000"/>
            <a:headEnd/>
            <a:tailEnd/>
          </a:ln>
        </p:spPr>
      </p:pic>
      <p:pic>
        <p:nvPicPr>
          <p:cNvPr id="3" name="Image 2" descr="2010-03-24_ARS_COM_Logos_territoirePaca.jpg"/>
          <p:cNvPicPr>
            <a:picLocks noChangeAspect="1"/>
          </p:cNvPicPr>
          <p:nvPr/>
        </p:nvPicPr>
        <p:blipFill>
          <a:blip r:embed="rId3" cstate="print"/>
          <a:stretch>
            <a:fillRect/>
          </a:stretch>
        </p:blipFill>
        <p:spPr>
          <a:xfrm>
            <a:off x="107504" y="6153"/>
            <a:ext cx="5760640" cy="1046583"/>
          </a:xfrm>
          <a:prstGeom prst="rect">
            <a:avLst/>
          </a:prstGeom>
        </p:spPr>
      </p:pic>
      <p:pic>
        <p:nvPicPr>
          <p:cNvPr id="4" name="Image 3" descr="Logo_les_agoras_couleur.bmp"/>
          <p:cNvPicPr>
            <a:picLocks noChangeAspect="1"/>
          </p:cNvPicPr>
          <p:nvPr/>
        </p:nvPicPr>
        <p:blipFill>
          <a:blip r:embed="rId4" cstate="print"/>
          <a:stretch>
            <a:fillRect/>
          </a:stretch>
        </p:blipFill>
        <p:spPr>
          <a:xfrm>
            <a:off x="7380312" y="188640"/>
            <a:ext cx="1475656" cy="147565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96752"/>
            <a:ext cx="8820472" cy="5328592"/>
          </a:xfrm>
        </p:spPr>
        <p:txBody>
          <a:bodyPr>
            <a:normAutofit/>
          </a:bodyPr>
          <a:lstStyle/>
          <a:p>
            <a:endParaRPr lang="fr-FR" sz="3400" dirty="0" smtClean="0"/>
          </a:p>
          <a:p>
            <a:endParaRPr lang="fr-FR" sz="3400" dirty="0" smtClean="0">
              <a:solidFill>
                <a:srgbClr val="0070C0"/>
              </a:solidFill>
            </a:endParaRPr>
          </a:p>
        </p:txBody>
      </p:sp>
      <p:sp>
        <p:nvSpPr>
          <p:cNvPr id="4" name="Rectangle 3"/>
          <p:cNvSpPr/>
          <p:nvPr/>
        </p:nvSpPr>
        <p:spPr>
          <a:xfrm>
            <a:off x="251520" y="1988840"/>
            <a:ext cx="8892480" cy="923330"/>
          </a:xfrm>
          <a:prstGeom prst="rect">
            <a:avLst/>
          </a:prstGeom>
        </p:spPr>
        <p:txBody>
          <a:bodyPr wrap="square">
            <a:spAutoFit/>
          </a:bodyPr>
          <a:lstStyle/>
          <a:p>
            <a:r>
              <a:rPr lang="fr-FR" dirty="0" smtClean="0"/>
              <a:t/>
            </a:r>
            <a:br>
              <a:rPr lang="fr-FR" dirty="0" smtClean="0"/>
            </a:br>
            <a:r>
              <a:rPr lang="fr-FR" dirty="0" smtClean="0"/>
              <a:t/>
            </a:r>
            <a:br>
              <a:rPr lang="fr-FR" dirty="0" smtClean="0"/>
            </a:b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251521" y="1052736"/>
            <a:ext cx="7056784" cy="5184576"/>
          </a:xfrm>
          <a:prstGeom prst="rect">
            <a:avLst/>
          </a:prstGeom>
          <a:noFill/>
          <a:ln w="9525">
            <a:noFill/>
            <a:miter lim="800000"/>
            <a:headEnd/>
            <a:tailEnd/>
          </a:ln>
        </p:spPr>
      </p:pic>
      <p:pic>
        <p:nvPicPr>
          <p:cNvPr id="5" name="Image 4" descr="2010-03-24_ARS_COM_Logos_territoirePaca.jpg"/>
          <p:cNvPicPr>
            <a:picLocks noChangeAspect="1"/>
          </p:cNvPicPr>
          <p:nvPr/>
        </p:nvPicPr>
        <p:blipFill>
          <a:blip r:embed="rId3" cstate="print"/>
          <a:stretch>
            <a:fillRect/>
          </a:stretch>
        </p:blipFill>
        <p:spPr>
          <a:xfrm>
            <a:off x="107504" y="6153"/>
            <a:ext cx="5760640" cy="1046583"/>
          </a:xfrm>
          <a:prstGeom prst="rect">
            <a:avLst/>
          </a:prstGeom>
        </p:spPr>
      </p:pic>
      <p:pic>
        <p:nvPicPr>
          <p:cNvPr id="6" name="Image 5" descr="Logo_les_agoras_couleur.bmp"/>
          <p:cNvPicPr>
            <a:picLocks noChangeAspect="1"/>
          </p:cNvPicPr>
          <p:nvPr/>
        </p:nvPicPr>
        <p:blipFill>
          <a:blip r:embed="rId4" cstate="print"/>
          <a:stretch>
            <a:fillRect/>
          </a:stretch>
        </p:blipFill>
        <p:spPr>
          <a:xfrm>
            <a:off x="7380312" y="188640"/>
            <a:ext cx="1475656" cy="147565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Grp="1" noChangeAspect="1" noChangeArrowheads="1"/>
          </p:cNvPicPr>
          <p:nvPr>
            <p:ph idx="1"/>
          </p:nvPr>
        </p:nvPicPr>
        <p:blipFill>
          <a:blip r:embed="rId2" cstate="print"/>
          <a:srcRect/>
          <a:stretch>
            <a:fillRect/>
          </a:stretch>
        </p:blipFill>
        <p:spPr bwMode="auto">
          <a:xfrm>
            <a:off x="467544" y="1484784"/>
            <a:ext cx="6984776" cy="4449222"/>
          </a:xfrm>
          <a:prstGeom prst="rect">
            <a:avLst/>
          </a:prstGeom>
          <a:noFill/>
          <a:ln w="9525">
            <a:noFill/>
            <a:miter lim="800000"/>
            <a:headEnd/>
            <a:tailEnd/>
          </a:ln>
        </p:spPr>
      </p:pic>
      <p:pic>
        <p:nvPicPr>
          <p:cNvPr id="3" name="Image 2" descr="2010-03-24_ARS_COM_Logos_territoirePaca.jpg"/>
          <p:cNvPicPr>
            <a:picLocks noChangeAspect="1"/>
          </p:cNvPicPr>
          <p:nvPr/>
        </p:nvPicPr>
        <p:blipFill>
          <a:blip r:embed="rId3" cstate="print"/>
          <a:stretch>
            <a:fillRect/>
          </a:stretch>
        </p:blipFill>
        <p:spPr>
          <a:xfrm>
            <a:off x="107504" y="6153"/>
            <a:ext cx="5760640" cy="1046583"/>
          </a:xfrm>
          <a:prstGeom prst="rect">
            <a:avLst/>
          </a:prstGeom>
        </p:spPr>
      </p:pic>
      <p:pic>
        <p:nvPicPr>
          <p:cNvPr id="4" name="Image 3" descr="Logo_les_agoras_couleur.bmp"/>
          <p:cNvPicPr>
            <a:picLocks noChangeAspect="1"/>
          </p:cNvPicPr>
          <p:nvPr/>
        </p:nvPicPr>
        <p:blipFill>
          <a:blip r:embed="rId4" cstate="print"/>
          <a:stretch>
            <a:fillRect/>
          </a:stretch>
        </p:blipFill>
        <p:spPr>
          <a:xfrm>
            <a:off x="7380312" y="188640"/>
            <a:ext cx="1475656" cy="14756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2"/>
          <p:cNvSpPr>
            <a:spLocks noGrp="1"/>
          </p:cNvSpPr>
          <p:nvPr>
            <p:ph idx="1"/>
          </p:nvPr>
        </p:nvSpPr>
        <p:spPr bwMode="auto">
          <a:xfrm>
            <a:off x="257591" y="2405541"/>
            <a:ext cx="2571337" cy="4150628"/>
          </a:xfrm>
          <a:noFill/>
          <a:ln>
            <a:solidFill>
              <a:schemeClr val="accent4"/>
            </a:solidFill>
            <a:prstDash val="dash"/>
            <a:miter lim="800000"/>
            <a:headEnd/>
            <a:tailEnd/>
          </a:ln>
        </p:spPr>
        <p:txBody>
          <a:bodyPr vert="horz" wrap="square" lIns="91037" tIns="45525" rIns="91037" bIns="45525" numCol="1" anchor="t" anchorCtr="0" compatLnSpc="1">
            <a:prstTxWarp prst="textNoShape">
              <a:avLst/>
            </a:prstTxWarp>
          </a:bodyPr>
          <a:lstStyle/>
          <a:p>
            <a:pPr marL="1620" lvl="1" indent="-1620">
              <a:buNone/>
              <a:defRPr/>
            </a:pPr>
            <a:r>
              <a:rPr lang="fr-FR" sz="1400" dirty="0" smtClean="0"/>
              <a:t>Mise en place à titre expérimental d’un circuit de remontées des prescriptions hors référentiel de médicament par les ARS via le réseau des OMEDIT vers les autorités sanitaires.</a:t>
            </a:r>
          </a:p>
          <a:p>
            <a:pPr marL="1620" lvl="1" indent="-1620">
              <a:buNone/>
              <a:defRPr/>
            </a:pPr>
            <a:endParaRPr lang="fr-FR" sz="1400" dirty="0" smtClean="0"/>
          </a:p>
          <a:p>
            <a:pPr marL="1620" lvl="1" indent="-1620">
              <a:buNone/>
              <a:defRPr/>
            </a:pPr>
            <a:r>
              <a:rPr lang="fr-FR" sz="1400" dirty="0" smtClean="0"/>
              <a:t>La mise en place de ce circuit répond à une recommandation de l’IGAS : relative à l’évaluation du dispositif de financement des médicaments de la liste en sus dans les établissements de santé  (avril 2012).</a:t>
            </a:r>
          </a:p>
        </p:txBody>
      </p:sp>
      <p:sp>
        <p:nvSpPr>
          <p:cNvPr id="4" name="Text Box 9"/>
          <p:cNvSpPr txBox="1">
            <a:spLocks noChangeArrowheads="1"/>
          </p:cNvSpPr>
          <p:nvPr/>
        </p:nvSpPr>
        <p:spPr bwMode="auto">
          <a:xfrm>
            <a:off x="145774" y="330428"/>
            <a:ext cx="8794113" cy="528448"/>
          </a:xfrm>
          <a:prstGeom prst="rect">
            <a:avLst/>
          </a:prstGeom>
          <a:noFill/>
          <a:ln w="9525">
            <a:noFill/>
            <a:miter lim="800000"/>
            <a:headEnd/>
            <a:tailEnd/>
          </a:ln>
        </p:spPr>
        <p:txBody>
          <a:bodyPr wrap="square" lIns="36560" tIns="0" rIns="0" bIns="0" anchor="ctr">
            <a:noAutofit/>
          </a:bodyPr>
          <a:lstStyle/>
          <a:p>
            <a:pPr defTabSz="909563" eaLnBrk="0" hangingPunct="0">
              <a:tabLst>
                <a:tab pos="454771" algn="l"/>
              </a:tabLst>
              <a:defRPr/>
            </a:pPr>
            <a:r>
              <a:rPr lang="fr-FR" b="1" dirty="0" smtClean="0">
                <a:solidFill>
                  <a:schemeClr val="tx2"/>
                </a:solidFill>
                <a:latin typeface="+mj-lt"/>
              </a:rPr>
              <a:t>Prescriptions hors AMM</a:t>
            </a:r>
          </a:p>
        </p:txBody>
      </p:sp>
      <p:sp>
        <p:nvSpPr>
          <p:cNvPr id="5" name="Rectangle 4"/>
          <p:cNvSpPr/>
          <p:nvPr/>
        </p:nvSpPr>
        <p:spPr>
          <a:xfrm>
            <a:off x="239972" y="989637"/>
            <a:ext cx="8457171" cy="670345"/>
          </a:xfrm>
          <a:prstGeom prst="rect">
            <a:avLst/>
          </a:prstGeom>
        </p:spPr>
        <p:txBody>
          <a:bodyPr wrap="square" lIns="36560" tIns="36560" rIns="36560" bIns="36560" anchor="ctr">
            <a:noAutofit/>
          </a:bodyPr>
          <a:lstStyle/>
          <a:p>
            <a:pPr defTabSz="909563" eaLnBrk="0" hangingPunct="0">
              <a:tabLst>
                <a:tab pos="454771" algn="l"/>
              </a:tabLst>
              <a:defRPr/>
            </a:pPr>
            <a:r>
              <a:rPr lang="fr-FR" sz="1400" b="1" dirty="0" smtClean="0">
                <a:solidFill>
                  <a:schemeClr val="tx2"/>
                </a:solidFill>
              </a:rPr>
              <a:t>Organisation à titre expérimental de la remontée nationale auprès de l’ANSM (et de la HAS pour les DMI) de cas de mésusage constatés et des éléments justificatifs du hors référentiel (hors AMM/ hors PTT ou hors indication de la LPP) - </a:t>
            </a:r>
            <a:r>
              <a:rPr lang="fr-FR" sz="1400" b="1" dirty="0" smtClean="0">
                <a:solidFill>
                  <a:schemeClr val="accent3"/>
                </a:solidFill>
              </a:rPr>
              <a:t>méthode</a:t>
            </a:r>
          </a:p>
        </p:txBody>
      </p:sp>
      <p:cxnSp>
        <p:nvCxnSpPr>
          <p:cNvPr id="6" name="AutoShape 249"/>
          <p:cNvCxnSpPr>
            <a:cxnSpLocks noChangeShapeType="1"/>
          </p:cNvCxnSpPr>
          <p:nvPr/>
        </p:nvCxnSpPr>
        <p:spPr bwMode="gray">
          <a:xfrm>
            <a:off x="257582" y="1692422"/>
            <a:ext cx="8378894" cy="0"/>
          </a:xfrm>
          <a:prstGeom prst="straightConnector1">
            <a:avLst/>
          </a:prstGeom>
          <a:noFill/>
          <a:ln w="9525">
            <a:solidFill>
              <a:schemeClr val="tx2"/>
            </a:solidFill>
            <a:round/>
            <a:headEnd/>
            <a:tailEnd/>
          </a:ln>
        </p:spPr>
      </p:cxnSp>
      <p:sp>
        <p:nvSpPr>
          <p:cNvPr id="8" name="Espace réservé du contenu 2"/>
          <p:cNvSpPr txBox="1">
            <a:spLocks/>
          </p:cNvSpPr>
          <p:nvPr/>
        </p:nvSpPr>
        <p:spPr bwMode="auto">
          <a:xfrm>
            <a:off x="3198960" y="2405541"/>
            <a:ext cx="2571337" cy="4150628"/>
          </a:xfrm>
          <a:prstGeom prst="rect">
            <a:avLst/>
          </a:prstGeom>
          <a:noFill/>
          <a:ln w="9525">
            <a:solidFill>
              <a:schemeClr val="accent4"/>
            </a:solidFill>
            <a:prstDash val="dash"/>
            <a:miter lim="800000"/>
            <a:headEnd/>
            <a:tailEnd/>
          </a:ln>
        </p:spPr>
        <p:txBody>
          <a:bodyPr vert="horz" wrap="square" lIns="36560" tIns="36560" rIns="0" bIns="36560" numCol="1" anchor="t" anchorCtr="0" compatLnSpc="1">
            <a:prstTxWarp prst="textNoShape">
              <a:avLst/>
            </a:prstTxWarp>
          </a:bodyPr>
          <a:lstStyle/>
          <a:p>
            <a:pPr marL="196749" lvl="1" indent="-195137" defTabSz="909563">
              <a:buClr>
                <a:schemeClr val="tx2"/>
              </a:buClr>
              <a:buSzPct val="125000"/>
              <a:buFont typeface="Arial" pitchFamily="-72" charset="0"/>
              <a:buChar char="▪"/>
            </a:pPr>
            <a:r>
              <a:rPr lang="fr-FR" sz="1400" kern="0" dirty="0" smtClean="0"/>
              <a:t> Améliorer la connaissance, tant au plan national que régional, des cas de mésusage de médicaments et/ou de DMI et des éléments médicaux justifiant les prescriptions hors référentiels tels qu’objectivés lors des contrôles (travaux des sociétés savantes, publication de revues internationales à comité de lecture).</a:t>
            </a:r>
          </a:p>
          <a:p>
            <a:pPr marL="196749" lvl="1" indent="-195137" defTabSz="909563">
              <a:buClr>
                <a:schemeClr val="tx2"/>
              </a:buClr>
              <a:buSzPct val="125000"/>
              <a:buFont typeface="Arial" pitchFamily="-72" charset="0"/>
              <a:buChar char="▪"/>
              <a:defRPr/>
            </a:pPr>
            <a:endParaRPr lang="fr-FR" sz="1400" kern="0" dirty="0" smtClean="0"/>
          </a:p>
          <a:p>
            <a:pPr marL="196749" lvl="1" indent="-195137" defTabSz="909563">
              <a:buClr>
                <a:schemeClr val="tx2"/>
              </a:buClr>
              <a:buSzPct val="125000"/>
              <a:buFont typeface="Arial" pitchFamily="-72" charset="0"/>
              <a:buChar char="▪"/>
              <a:defRPr/>
            </a:pPr>
            <a:r>
              <a:rPr lang="fr-FR" sz="1400" kern="0" dirty="0" smtClean="0"/>
              <a:t>Etablir par l’ANSM des recommandations temporaires d’utilisation (RTU) après expertise de l’INCA.</a:t>
            </a:r>
          </a:p>
        </p:txBody>
      </p:sp>
      <p:sp>
        <p:nvSpPr>
          <p:cNvPr id="9" name="Espace réservé du contenu 2"/>
          <p:cNvSpPr txBox="1">
            <a:spLocks/>
          </p:cNvSpPr>
          <p:nvPr/>
        </p:nvSpPr>
        <p:spPr bwMode="auto">
          <a:xfrm>
            <a:off x="6138616" y="2405541"/>
            <a:ext cx="2571337" cy="4150628"/>
          </a:xfrm>
          <a:prstGeom prst="rect">
            <a:avLst/>
          </a:prstGeom>
          <a:noFill/>
          <a:ln w="9525">
            <a:solidFill>
              <a:schemeClr val="accent4"/>
            </a:solidFill>
            <a:prstDash val="dash"/>
            <a:miter lim="800000"/>
            <a:headEnd/>
            <a:tailEnd/>
          </a:ln>
        </p:spPr>
        <p:txBody>
          <a:bodyPr vert="horz" wrap="square" lIns="36560" tIns="36560" rIns="36560" bIns="36560" numCol="1" anchor="t" anchorCtr="0" compatLnSpc="1">
            <a:prstTxWarp prst="textNoShape">
              <a:avLst/>
            </a:prstTxWarp>
          </a:bodyPr>
          <a:lstStyle/>
          <a:p>
            <a:pPr marL="180627" lvl="1" indent="-180627" defTabSz="909563">
              <a:buClr>
                <a:schemeClr val="tx2"/>
              </a:buClr>
              <a:buSzPct val="125000"/>
              <a:buFont typeface="Arial" pitchFamily="-72" charset="0"/>
              <a:buChar char="▪"/>
            </a:pPr>
            <a:r>
              <a:rPr lang="fr-FR" sz="1400" kern="0" dirty="0" err="1" smtClean="0"/>
              <a:t>Avastin</a:t>
            </a:r>
            <a:r>
              <a:rPr lang="fr-FR" sz="1400" kern="0" dirty="0" smtClean="0"/>
              <a:t>® </a:t>
            </a:r>
          </a:p>
          <a:p>
            <a:pPr marL="180627" lvl="1" indent="-180627" defTabSz="909563">
              <a:buClr>
                <a:schemeClr val="tx2"/>
              </a:buClr>
              <a:buSzPct val="125000"/>
              <a:buFont typeface="Arial" pitchFamily="-72" charset="0"/>
              <a:buChar char="▪"/>
            </a:pPr>
            <a:r>
              <a:rPr lang="fr-FR" sz="1400" kern="0" dirty="0" smtClean="0"/>
              <a:t> </a:t>
            </a:r>
            <a:r>
              <a:rPr lang="fr-FR" sz="1400" kern="0" dirty="0" err="1" smtClean="0"/>
              <a:t>Alimta</a:t>
            </a:r>
            <a:r>
              <a:rPr lang="fr-FR" sz="1400" kern="0" dirty="0" smtClean="0"/>
              <a:t>®</a:t>
            </a:r>
          </a:p>
          <a:p>
            <a:pPr marL="180627" lvl="1" indent="-180627" defTabSz="909563">
              <a:buClr>
                <a:schemeClr val="tx2"/>
              </a:buClr>
              <a:buSzPct val="125000"/>
              <a:buFont typeface="Arial" pitchFamily="-72" charset="0"/>
              <a:buChar char="▪"/>
            </a:pPr>
            <a:r>
              <a:rPr lang="fr-FR" sz="1400" kern="0" dirty="0" err="1" smtClean="0"/>
              <a:t>Herceptin</a:t>
            </a:r>
            <a:r>
              <a:rPr lang="fr-FR" sz="1400" kern="0" dirty="0" smtClean="0"/>
              <a:t>®</a:t>
            </a:r>
          </a:p>
          <a:p>
            <a:pPr marL="180627" lvl="1" indent="-180627" defTabSz="909563">
              <a:buClr>
                <a:schemeClr val="tx2"/>
              </a:buClr>
              <a:buSzPct val="125000"/>
              <a:buFont typeface="Arial" pitchFamily="-72" charset="0"/>
              <a:buChar char="▪"/>
            </a:pPr>
            <a:r>
              <a:rPr lang="fr-FR" sz="1400" kern="0" dirty="0" err="1" smtClean="0"/>
              <a:t>Mabthera</a:t>
            </a:r>
            <a:r>
              <a:rPr lang="fr-FR" sz="1400" kern="0" dirty="0" smtClean="0"/>
              <a:t>® (dans les seules indications de cancérologie)</a:t>
            </a:r>
          </a:p>
          <a:p>
            <a:pPr marL="180627" lvl="1" indent="-180627" defTabSz="909563">
              <a:buClr>
                <a:schemeClr val="tx2"/>
              </a:buClr>
              <a:buSzPct val="125000"/>
              <a:buFont typeface="Arial" pitchFamily="-72" charset="0"/>
              <a:buChar char="▪"/>
            </a:pPr>
            <a:r>
              <a:rPr lang="fr-FR" sz="1400" kern="0" dirty="0" err="1" smtClean="0"/>
              <a:t>Erbitux</a:t>
            </a:r>
            <a:r>
              <a:rPr lang="fr-FR" sz="1400" kern="0" dirty="0" smtClean="0"/>
              <a:t>®</a:t>
            </a:r>
          </a:p>
          <a:p>
            <a:pPr marL="180627" lvl="1" indent="-180627" defTabSz="909563">
              <a:buClr>
                <a:schemeClr val="tx2"/>
              </a:buClr>
              <a:buSzPct val="125000"/>
              <a:buFont typeface="Arial" pitchFamily="-72" charset="0"/>
              <a:buChar char="▪"/>
            </a:pPr>
            <a:r>
              <a:rPr lang="fr-FR" sz="1400" kern="0" dirty="0" err="1" smtClean="0"/>
              <a:t>Vectibix</a:t>
            </a:r>
            <a:r>
              <a:rPr lang="fr-FR" sz="1400" kern="0" dirty="0" smtClean="0"/>
              <a:t>®</a:t>
            </a:r>
          </a:p>
          <a:p>
            <a:pPr marL="180627" lvl="1" indent="-180627" defTabSz="909563">
              <a:buClr>
                <a:schemeClr val="tx2"/>
              </a:buClr>
              <a:buSzPct val="125000"/>
              <a:buFont typeface="Arial" pitchFamily="-72" charset="0"/>
              <a:buChar char="▪"/>
            </a:pPr>
            <a:r>
              <a:rPr lang="fr-FR" sz="1400" kern="0" dirty="0" err="1" smtClean="0"/>
              <a:t>Tomudex</a:t>
            </a:r>
            <a:r>
              <a:rPr lang="fr-FR" sz="1400" kern="0" dirty="0" smtClean="0"/>
              <a:t>®</a:t>
            </a:r>
          </a:p>
          <a:p>
            <a:pPr marL="180627" lvl="1" indent="-180627" defTabSz="909563">
              <a:buClr>
                <a:schemeClr val="tx2"/>
              </a:buClr>
              <a:buSzPct val="125000"/>
              <a:buFont typeface="Arial" pitchFamily="-72" charset="0"/>
              <a:buChar char="▪"/>
            </a:pPr>
            <a:r>
              <a:rPr lang="fr-FR" sz="1400" kern="0" dirty="0" err="1" smtClean="0"/>
              <a:t>Busilvex</a:t>
            </a:r>
            <a:r>
              <a:rPr lang="fr-FR" sz="1400" kern="0" dirty="0" smtClean="0"/>
              <a:t>®</a:t>
            </a:r>
          </a:p>
          <a:p>
            <a:pPr marL="180627" lvl="1" indent="-180627" defTabSz="909563">
              <a:buClr>
                <a:schemeClr val="tx2"/>
              </a:buClr>
              <a:buSzPct val="125000"/>
              <a:buFont typeface="Arial" pitchFamily="-72" charset="0"/>
              <a:buChar char="▪"/>
              <a:defRPr/>
            </a:pPr>
            <a:endParaRPr lang="fr-FR" sz="1400" kern="0" dirty="0" smtClean="0"/>
          </a:p>
        </p:txBody>
      </p:sp>
      <p:sp>
        <p:nvSpPr>
          <p:cNvPr id="10" name="Espace réservé du contenu 2"/>
          <p:cNvSpPr txBox="1">
            <a:spLocks/>
          </p:cNvSpPr>
          <p:nvPr/>
        </p:nvSpPr>
        <p:spPr bwMode="auto">
          <a:xfrm>
            <a:off x="239974" y="1821636"/>
            <a:ext cx="2608071" cy="510409"/>
          </a:xfrm>
          <a:prstGeom prst="rect">
            <a:avLst/>
          </a:prstGeom>
          <a:solidFill>
            <a:schemeClr val="accent3"/>
          </a:solidFill>
          <a:ln w="9525">
            <a:solidFill>
              <a:schemeClr val="accent1">
                <a:lumMod val="50000"/>
              </a:schemeClr>
            </a:solidFill>
            <a:miter lim="800000"/>
            <a:headEnd/>
            <a:tailEnd/>
          </a:ln>
        </p:spPr>
        <p:txBody>
          <a:bodyPr vert="horz" wrap="square" lIns="92893" tIns="46452" rIns="92893" bIns="46452" numCol="1" anchor="ctr" anchorCtr="0" compatLnSpc="1">
            <a:prstTxWarp prst="textNoShape">
              <a:avLst/>
            </a:prstTxWarp>
          </a:bodyPr>
          <a:lstStyle/>
          <a:p>
            <a:pPr marL="0" lvl="1" algn="ctr" defTabSz="909563">
              <a:buClr>
                <a:schemeClr val="tx2"/>
              </a:buClr>
              <a:buSzPct val="125000"/>
              <a:defRPr/>
            </a:pPr>
            <a:r>
              <a:rPr lang="fr-FR" b="1" kern="0" dirty="0" smtClean="0">
                <a:solidFill>
                  <a:schemeClr val="bg1">
                    <a:lumMod val="95000"/>
                  </a:schemeClr>
                </a:solidFill>
                <a:latin typeface="+mn-lt"/>
              </a:rPr>
              <a:t>Contexte</a:t>
            </a:r>
          </a:p>
        </p:txBody>
      </p:sp>
      <p:sp>
        <p:nvSpPr>
          <p:cNvPr id="11" name="Espace réservé du contenu 2"/>
          <p:cNvSpPr txBox="1">
            <a:spLocks/>
          </p:cNvSpPr>
          <p:nvPr/>
        </p:nvSpPr>
        <p:spPr bwMode="auto">
          <a:xfrm>
            <a:off x="3183455" y="1821636"/>
            <a:ext cx="2608071" cy="510409"/>
          </a:xfrm>
          <a:prstGeom prst="rect">
            <a:avLst/>
          </a:prstGeom>
          <a:solidFill>
            <a:schemeClr val="accent3"/>
          </a:solidFill>
          <a:ln w="9525">
            <a:solidFill>
              <a:schemeClr val="accent1">
                <a:lumMod val="50000"/>
              </a:schemeClr>
            </a:solidFill>
            <a:miter lim="800000"/>
            <a:headEnd/>
            <a:tailEnd/>
          </a:ln>
        </p:spPr>
        <p:txBody>
          <a:bodyPr vert="horz" wrap="square" lIns="92893" tIns="46452" rIns="92893" bIns="46452" numCol="1" anchor="ctr" anchorCtr="0" compatLnSpc="1">
            <a:prstTxWarp prst="textNoShape">
              <a:avLst/>
            </a:prstTxWarp>
          </a:bodyPr>
          <a:lstStyle/>
          <a:p>
            <a:pPr marL="0" lvl="1" algn="ctr" defTabSz="909563">
              <a:buClr>
                <a:schemeClr val="tx2"/>
              </a:buClr>
              <a:buSzPct val="125000"/>
              <a:defRPr/>
            </a:pPr>
            <a:r>
              <a:rPr lang="fr-FR" b="1" kern="0" dirty="0" smtClean="0">
                <a:solidFill>
                  <a:schemeClr val="bg1">
                    <a:lumMod val="95000"/>
                  </a:schemeClr>
                </a:solidFill>
                <a:latin typeface="+mn-lt"/>
              </a:rPr>
              <a:t>Objectifs</a:t>
            </a:r>
          </a:p>
        </p:txBody>
      </p:sp>
      <p:sp>
        <p:nvSpPr>
          <p:cNvPr id="12" name="Espace réservé du contenu 2"/>
          <p:cNvSpPr txBox="1">
            <a:spLocks/>
          </p:cNvSpPr>
          <p:nvPr/>
        </p:nvSpPr>
        <p:spPr bwMode="auto">
          <a:xfrm>
            <a:off x="6119209" y="1821636"/>
            <a:ext cx="2608071" cy="510409"/>
          </a:xfrm>
          <a:prstGeom prst="rect">
            <a:avLst/>
          </a:prstGeom>
          <a:solidFill>
            <a:schemeClr val="accent3"/>
          </a:solidFill>
          <a:ln w="9525">
            <a:solidFill>
              <a:schemeClr val="accent1">
                <a:lumMod val="50000"/>
              </a:schemeClr>
            </a:solidFill>
            <a:miter lim="800000"/>
            <a:headEnd/>
            <a:tailEnd/>
          </a:ln>
        </p:spPr>
        <p:txBody>
          <a:bodyPr vert="horz" wrap="square" lIns="92893" tIns="46452" rIns="92893" bIns="46452" numCol="1" anchor="ctr" anchorCtr="0" compatLnSpc="1">
            <a:prstTxWarp prst="textNoShape">
              <a:avLst/>
            </a:prstTxWarp>
          </a:bodyPr>
          <a:lstStyle/>
          <a:p>
            <a:pPr marL="0" lvl="1" algn="ctr" defTabSz="909563">
              <a:buClr>
                <a:schemeClr val="tx2"/>
              </a:buClr>
              <a:buSzPct val="125000"/>
              <a:defRPr/>
            </a:pPr>
            <a:r>
              <a:rPr lang="fr-FR" b="1" kern="0" dirty="0" smtClean="0">
                <a:solidFill>
                  <a:schemeClr val="bg1">
                    <a:lumMod val="95000"/>
                  </a:schemeClr>
                </a:solidFill>
                <a:latin typeface="+mn-lt"/>
              </a:rPr>
              <a:t>Produits concernés </a:t>
            </a:r>
          </a:p>
        </p:txBody>
      </p:sp>
      <p:pic>
        <p:nvPicPr>
          <p:cNvPr id="651265" name="Picture 1"/>
          <p:cNvPicPr>
            <a:picLocks noChangeAspect="1" noChangeArrowheads="1"/>
          </p:cNvPicPr>
          <p:nvPr/>
        </p:nvPicPr>
        <p:blipFill>
          <a:blip r:embed="rId2" cstate="print">
            <a:lum bright="70000" contrast="-70000"/>
          </a:blip>
          <a:srcRect/>
          <a:stretch>
            <a:fillRect/>
          </a:stretch>
        </p:blipFill>
        <p:spPr bwMode="auto">
          <a:xfrm>
            <a:off x="5064218" y="1709222"/>
            <a:ext cx="706079" cy="706037"/>
          </a:xfrm>
          <a:prstGeom prst="rect">
            <a:avLst/>
          </a:prstGeom>
          <a:noFill/>
          <a:ln w="9525">
            <a:noFill/>
            <a:miter lim="800000"/>
            <a:headEnd/>
            <a:tailEnd/>
          </a:ln>
          <a:effectLst/>
        </p:spPr>
      </p:pic>
      <p:sp>
        <p:nvSpPr>
          <p:cNvPr id="14" name="ZoneTexte 13"/>
          <p:cNvSpPr txBox="1"/>
          <p:nvPr/>
        </p:nvSpPr>
        <p:spPr>
          <a:xfrm>
            <a:off x="53456" y="61554"/>
            <a:ext cx="2883479" cy="282607"/>
          </a:xfrm>
          <a:prstGeom prst="rect">
            <a:avLst/>
          </a:prstGeom>
          <a:noFill/>
        </p:spPr>
        <p:txBody>
          <a:bodyPr wrap="square" lIns="93278" tIns="46639" rIns="93278" bIns="46639" rtlCol="0">
            <a:spAutoFit/>
          </a:bodyPr>
          <a:lstStyle/>
          <a:p>
            <a:r>
              <a:rPr lang="fr-FR" sz="1200" dirty="0" smtClean="0">
                <a:solidFill>
                  <a:srgbClr val="FFFFFF">
                    <a:lumMod val="65000"/>
                  </a:srgbClr>
                </a:solidFill>
                <a:latin typeface="Arial" charset="0"/>
                <a:cs typeface="Arial" charset="0"/>
              </a:rPr>
              <a:t>Liste en sus </a:t>
            </a:r>
            <a:endParaRPr lang="fr-FR" sz="1200" dirty="0">
              <a:solidFill>
                <a:srgbClr val="FFFFFF">
                  <a:lumMod val="65000"/>
                </a:srgbClr>
              </a:solidFill>
              <a:latin typeface="Arial" charset="0"/>
              <a:cs typeface="Arial" charset="0"/>
            </a:endParaRPr>
          </a:p>
        </p:txBody>
      </p:sp>
      <p:pic>
        <p:nvPicPr>
          <p:cNvPr id="13" name="Image 12" descr="Logo_les_agoras_couleur.bmp"/>
          <p:cNvPicPr>
            <a:picLocks noChangeAspect="1"/>
          </p:cNvPicPr>
          <p:nvPr/>
        </p:nvPicPr>
        <p:blipFill>
          <a:blip r:embed="rId3" cstate="print"/>
          <a:stretch>
            <a:fillRect/>
          </a:stretch>
        </p:blipFill>
        <p:spPr>
          <a:xfrm>
            <a:off x="7308304" y="4725144"/>
            <a:ext cx="1475656" cy="14756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1403648" y="764704"/>
            <a:ext cx="7283152" cy="652934"/>
          </a:xfrm>
        </p:spPr>
        <p:txBody>
          <a:bodyPr>
            <a:normAutofit/>
          </a:bodyPr>
          <a:lstStyle/>
          <a:p>
            <a:r>
              <a:rPr lang="fr-FR" sz="2400" b="1" dirty="0" smtClean="0"/>
              <a:t>Un contexte de maîtrise des dépenses publiques</a:t>
            </a:r>
            <a:endParaRPr lang="fr-FR" sz="2400" b="1" dirty="0"/>
          </a:p>
        </p:txBody>
      </p:sp>
      <p:sp>
        <p:nvSpPr>
          <p:cNvPr id="5" name="Espace réservé du contenu 4"/>
          <p:cNvSpPr>
            <a:spLocks noGrp="1"/>
          </p:cNvSpPr>
          <p:nvPr>
            <p:ph idx="1"/>
          </p:nvPr>
        </p:nvSpPr>
        <p:spPr>
          <a:xfrm>
            <a:off x="1763688" y="1600200"/>
            <a:ext cx="6923112" cy="4525963"/>
          </a:xfrm>
        </p:spPr>
        <p:txBody>
          <a:bodyPr>
            <a:normAutofit/>
          </a:bodyPr>
          <a:lstStyle/>
          <a:p>
            <a:pPr>
              <a:buNone/>
            </a:pPr>
            <a:r>
              <a:rPr lang="fr-FR" sz="2000" b="1" dirty="0" smtClean="0"/>
              <a:t>	Le pacte de responsabilité : 50 Md euros d’économies dont 10 Md euros pour la santé par rapport à un tendanciel d’évolution</a:t>
            </a:r>
          </a:p>
          <a:p>
            <a:pPr marL="393192" lvl="1" indent="0">
              <a:buNone/>
            </a:pPr>
            <a:r>
              <a:rPr lang="fr-FR" sz="1400" dirty="0" smtClean="0"/>
              <a:t>    Les dépenses vont continuer à augmenter mais à un rythme moins soutenu  	</a:t>
            </a:r>
          </a:p>
          <a:p>
            <a:pPr>
              <a:buNone/>
            </a:pPr>
            <a:r>
              <a:rPr lang="fr-FR" sz="1400" dirty="0" smtClean="0"/>
              <a:t>              3 Md euros impactent directement les établissements de santé  dont 1Md euros au titre du virage ambulatoire</a:t>
            </a:r>
          </a:p>
          <a:p>
            <a:pPr>
              <a:buNone/>
            </a:pPr>
            <a:endParaRPr lang="fr-FR" sz="1400" dirty="0" smtClean="0"/>
          </a:p>
          <a:p>
            <a:pPr>
              <a:buNone/>
            </a:pPr>
            <a:r>
              <a:rPr lang="fr-FR" sz="1400" dirty="0" smtClean="0"/>
              <a:t>	        ONDAM limité à</a:t>
            </a:r>
          </a:p>
          <a:p>
            <a:pPr marL="1798638" indent="44450">
              <a:buNone/>
            </a:pPr>
            <a:r>
              <a:rPr lang="fr-FR" sz="1400" dirty="0" smtClean="0"/>
              <a:t>• 2,1% en 2015 (2,6% en 2014)</a:t>
            </a:r>
          </a:p>
          <a:p>
            <a:pPr marL="1798638" indent="44450">
              <a:buNone/>
            </a:pPr>
            <a:r>
              <a:rPr lang="fr-FR" sz="1400" dirty="0" smtClean="0"/>
              <a:t>• 1.75% en 2016</a:t>
            </a:r>
          </a:p>
          <a:p>
            <a:pPr marL="393192" lvl="1" indent="0">
              <a:buNone/>
            </a:pPr>
            <a:endParaRPr lang="fr-FR" sz="1400" dirty="0" smtClean="0"/>
          </a:p>
          <a:p>
            <a:pPr marL="393192" lvl="1" indent="0">
              <a:buNone/>
            </a:pPr>
            <a:r>
              <a:rPr lang="fr-FR" sz="1400" dirty="0" smtClean="0"/>
              <a:t>6 Md euros concernent les produits de santé,  la promotion des génériques, la pertinence et le bon usage des soins</a:t>
            </a:r>
          </a:p>
          <a:p>
            <a:endParaRPr lang="fr-F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2"/>
          <p:cNvSpPr>
            <a:spLocks noGrp="1"/>
          </p:cNvSpPr>
          <p:nvPr>
            <p:ph idx="1"/>
          </p:nvPr>
        </p:nvSpPr>
        <p:spPr bwMode="auto">
          <a:xfrm>
            <a:off x="2267605" y="1799836"/>
            <a:ext cx="6354877" cy="918281"/>
          </a:xfrm>
          <a:solidFill>
            <a:schemeClr val="bg1">
              <a:lumMod val="95000"/>
            </a:schemeClr>
          </a:solidFill>
          <a:ln>
            <a:miter lim="800000"/>
            <a:headEnd/>
            <a:tailEnd/>
          </a:ln>
        </p:spPr>
        <p:txBody>
          <a:bodyPr vert="horz" wrap="square" lIns="91037" tIns="45525" rIns="91037" bIns="45525" numCol="1" anchor="t" anchorCtr="0" compatLnSpc="1">
            <a:prstTxWarp prst="textNoShape">
              <a:avLst/>
            </a:prstTxWarp>
          </a:bodyPr>
          <a:lstStyle/>
          <a:p>
            <a:pPr marL="1620" lvl="1" indent="-1620">
              <a:buNone/>
              <a:defRPr/>
            </a:pPr>
            <a:r>
              <a:rPr lang="fr-FR" sz="1400" dirty="0" smtClean="0"/>
              <a:t>18 OMEDIT sur 25 ont participé au recueil, représentant 19 régions sur 26. Ces régions représentent 88% de la population française (source : INSEE – estimation de la population fin 2013)</a:t>
            </a:r>
          </a:p>
        </p:txBody>
      </p:sp>
      <p:sp>
        <p:nvSpPr>
          <p:cNvPr id="6" name="Text Box 9"/>
          <p:cNvSpPr txBox="1">
            <a:spLocks noChangeArrowheads="1"/>
          </p:cNvSpPr>
          <p:nvPr/>
        </p:nvSpPr>
        <p:spPr bwMode="auto">
          <a:xfrm>
            <a:off x="145774" y="310991"/>
            <a:ext cx="8794113" cy="509011"/>
          </a:xfrm>
          <a:prstGeom prst="rect">
            <a:avLst/>
          </a:prstGeom>
          <a:noFill/>
          <a:ln w="9525">
            <a:noFill/>
            <a:miter lim="800000"/>
            <a:headEnd/>
            <a:tailEnd/>
          </a:ln>
        </p:spPr>
        <p:txBody>
          <a:bodyPr wrap="square" lIns="36560" tIns="0" rIns="0" bIns="0" anchor="ctr">
            <a:noAutofit/>
          </a:bodyPr>
          <a:lstStyle/>
          <a:p>
            <a:pPr defTabSz="909563" eaLnBrk="0" hangingPunct="0">
              <a:tabLst>
                <a:tab pos="454771" algn="l"/>
              </a:tabLst>
              <a:defRPr/>
            </a:pPr>
            <a:r>
              <a:rPr lang="fr-FR" b="1" dirty="0" smtClean="0">
                <a:solidFill>
                  <a:schemeClr val="tx2"/>
                </a:solidFill>
              </a:rPr>
              <a:t>Prescriptions hors AMM</a:t>
            </a:r>
          </a:p>
        </p:txBody>
      </p:sp>
      <p:sp>
        <p:nvSpPr>
          <p:cNvPr id="4" name="Rectangle 3"/>
          <p:cNvSpPr/>
          <p:nvPr/>
        </p:nvSpPr>
        <p:spPr>
          <a:xfrm>
            <a:off x="239972" y="989637"/>
            <a:ext cx="8457171" cy="670345"/>
          </a:xfrm>
          <a:prstGeom prst="rect">
            <a:avLst/>
          </a:prstGeom>
        </p:spPr>
        <p:txBody>
          <a:bodyPr wrap="square" lIns="36560" tIns="36560" rIns="36560" bIns="36560" anchor="ctr">
            <a:noAutofit/>
          </a:bodyPr>
          <a:lstStyle/>
          <a:p>
            <a:pPr defTabSz="909563" eaLnBrk="0" hangingPunct="0">
              <a:tabLst>
                <a:tab pos="454771" algn="l"/>
              </a:tabLst>
              <a:defRPr/>
            </a:pPr>
            <a:r>
              <a:rPr lang="fr-FR" sz="1400" b="1" dirty="0" smtClean="0">
                <a:solidFill>
                  <a:schemeClr val="tx2"/>
                </a:solidFill>
              </a:rPr>
              <a:t>Organisation à titre expérimental de la remontée nationale auprès de l’ANSM (et de la HAS pour les DMI) de cas de mésusage constatés et des éléments justificatifs du hors référentiel (hors AMM/ hors PTT ou hors indication de la LPP) - </a:t>
            </a:r>
            <a:r>
              <a:rPr lang="fr-FR" sz="1400" b="1" dirty="0" smtClean="0">
                <a:solidFill>
                  <a:schemeClr val="accent3"/>
                </a:solidFill>
              </a:rPr>
              <a:t>Résultats</a:t>
            </a:r>
          </a:p>
        </p:txBody>
      </p:sp>
      <p:cxnSp>
        <p:nvCxnSpPr>
          <p:cNvPr id="5" name="AutoShape 249"/>
          <p:cNvCxnSpPr>
            <a:cxnSpLocks noChangeShapeType="1"/>
          </p:cNvCxnSpPr>
          <p:nvPr/>
        </p:nvCxnSpPr>
        <p:spPr bwMode="gray">
          <a:xfrm>
            <a:off x="257582" y="1692422"/>
            <a:ext cx="8378894" cy="0"/>
          </a:xfrm>
          <a:prstGeom prst="straightConnector1">
            <a:avLst/>
          </a:prstGeom>
          <a:noFill/>
          <a:ln w="9525">
            <a:solidFill>
              <a:schemeClr val="tx2"/>
            </a:solidFill>
            <a:round/>
            <a:headEnd/>
            <a:tailEnd/>
          </a:ln>
        </p:spPr>
      </p:cxnSp>
      <p:sp>
        <p:nvSpPr>
          <p:cNvPr id="7" name="Espace réservé du contenu 2"/>
          <p:cNvSpPr txBox="1">
            <a:spLocks/>
          </p:cNvSpPr>
          <p:nvPr/>
        </p:nvSpPr>
        <p:spPr bwMode="auto">
          <a:xfrm>
            <a:off x="2267604" y="3906851"/>
            <a:ext cx="6354876" cy="2010717"/>
          </a:xfrm>
          <a:prstGeom prst="rect">
            <a:avLst/>
          </a:prstGeom>
          <a:solidFill>
            <a:schemeClr val="bg1">
              <a:lumMod val="95000"/>
            </a:schemeClr>
          </a:solidFill>
          <a:ln w="9525">
            <a:noFill/>
            <a:miter lim="800000"/>
            <a:headEnd/>
            <a:tailEnd/>
          </a:ln>
        </p:spPr>
        <p:txBody>
          <a:bodyPr vert="horz" wrap="square" lIns="91037" tIns="45525" rIns="91037" bIns="45525" numCol="1" anchor="t" anchorCtr="0" compatLnSpc="1">
            <a:prstTxWarp prst="textNoShape">
              <a:avLst/>
            </a:prstTxWarp>
          </a:bodyPr>
          <a:lstStyle/>
          <a:p>
            <a:pPr marL="183845" lvl="1" indent="-183845" defTabSz="909563">
              <a:buClr>
                <a:schemeClr val="tx2"/>
              </a:buClr>
              <a:buSzPct val="125000"/>
              <a:buFont typeface="Arial" pitchFamily="34" charset="0"/>
              <a:buChar char="•"/>
              <a:defRPr/>
            </a:pPr>
            <a:r>
              <a:rPr lang="fr-FR" sz="1400" kern="0" dirty="0" smtClean="0"/>
              <a:t>Cancers digestifs</a:t>
            </a:r>
          </a:p>
          <a:p>
            <a:pPr marL="183845" lvl="1" indent="-183845" defTabSz="909563">
              <a:buClr>
                <a:schemeClr val="tx2"/>
              </a:buClr>
              <a:buSzPct val="125000"/>
              <a:buFont typeface="Arial" pitchFamily="34" charset="0"/>
              <a:buChar char="•"/>
              <a:defRPr/>
            </a:pPr>
            <a:r>
              <a:rPr lang="fr-FR" sz="1400" kern="0" dirty="0" smtClean="0"/>
              <a:t>Cancers hématologiques</a:t>
            </a:r>
          </a:p>
          <a:p>
            <a:pPr marL="183845" lvl="1" indent="-183845" defTabSz="909563">
              <a:buClr>
                <a:schemeClr val="tx2"/>
              </a:buClr>
              <a:buSzPct val="125000"/>
              <a:buFont typeface="Arial" pitchFamily="34" charset="0"/>
              <a:buChar char="•"/>
              <a:defRPr/>
            </a:pPr>
            <a:r>
              <a:rPr lang="fr-FR" sz="1400" kern="0" dirty="0" smtClean="0"/>
              <a:t>Carcinomes </a:t>
            </a:r>
            <a:r>
              <a:rPr lang="fr-FR" sz="1400" kern="0" dirty="0" err="1" smtClean="0"/>
              <a:t>épidermoïdes</a:t>
            </a:r>
            <a:r>
              <a:rPr lang="fr-FR" sz="1400" kern="0" dirty="0" smtClean="0"/>
              <a:t> de la tête et du cou</a:t>
            </a:r>
          </a:p>
          <a:p>
            <a:pPr marL="183845" lvl="1" indent="-183845" defTabSz="909563">
              <a:buClr>
                <a:schemeClr val="tx2"/>
              </a:buClr>
              <a:buSzPct val="125000"/>
              <a:buFont typeface="Arial" pitchFamily="34" charset="0"/>
              <a:buChar char="•"/>
              <a:defRPr/>
            </a:pPr>
            <a:r>
              <a:rPr lang="fr-FR" sz="1400" kern="0" dirty="0" smtClean="0"/>
              <a:t>Cancers bronchiques et </a:t>
            </a:r>
            <a:r>
              <a:rPr lang="fr-FR" sz="1400" kern="0" dirty="0" err="1" smtClean="0"/>
              <a:t>mésothéliomes</a:t>
            </a:r>
            <a:r>
              <a:rPr lang="fr-FR" sz="1400" kern="0" dirty="0" smtClean="0"/>
              <a:t> pleuraux malins</a:t>
            </a:r>
          </a:p>
          <a:p>
            <a:pPr marL="183845" lvl="1" indent="-183845" defTabSz="909563">
              <a:buClr>
                <a:schemeClr val="tx2"/>
              </a:buClr>
              <a:buSzPct val="125000"/>
              <a:buFont typeface="Arial" pitchFamily="34" charset="0"/>
              <a:buChar char="•"/>
              <a:defRPr/>
            </a:pPr>
            <a:r>
              <a:rPr lang="fr-FR" sz="1400" kern="0" dirty="0" smtClean="0"/>
              <a:t>Tumeurs cérébrales malignes (hors lymphomes cérébraux)</a:t>
            </a:r>
          </a:p>
          <a:p>
            <a:pPr marL="183845" lvl="1" indent="-183845" defTabSz="909563">
              <a:buClr>
                <a:schemeClr val="tx2"/>
              </a:buClr>
              <a:buSzPct val="125000"/>
              <a:buFont typeface="Arial" pitchFamily="34" charset="0"/>
              <a:buChar char="•"/>
              <a:defRPr/>
            </a:pPr>
            <a:r>
              <a:rPr lang="fr-FR" sz="1400" kern="0" dirty="0" smtClean="0"/>
              <a:t>Lymphomes cérébraux</a:t>
            </a:r>
          </a:p>
          <a:p>
            <a:pPr marL="183845" lvl="1" indent="-183845" defTabSz="909563">
              <a:buClr>
                <a:schemeClr val="tx2"/>
              </a:buClr>
              <a:buSzPct val="125000"/>
              <a:buFont typeface="Arial" pitchFamily="34" charset="0"/>
              <a:buChar char="•"/>
              <a:defRPr/>
            </a:pPr>
            <a:r>
              <a:rPr lang="fr-FR" sz="1400" kern="0" dirty="0" smtClean="0"/>
              <a:t>Cancers gynécologiques</a:t>
            </a:r>
          </a:p>
          <a:p>
            <a:pPr marL="183845" lvl="1" indent="-183845" defTabSz="909563">
              <a:buClr>
                <a:schemeClr val="tx2"/>
              </a:buClr>
              <a:buSzPct val="125000"/>
              <a:buFont typeface="Arial" pitchFamily="34" charset="0"/>
              <a:buChar char="•"/>
              <a:defRPr/>
            </a:pPr>
            <a:r>
              <a:rPr lang="fr-FR" sz="1400" kern="0" dirty="0" smtClean="0"/>
              <a:t>Cancers urologiques et génitaux de l'homme</a:t>
            </a:r>
          </a:p>
          <a:p>
            <a:pPr marL="183845" lvl="1" indent="-183845" defTabSz="909563">
              <a:buClr>
                <a:schemeClr val="tx2"/>
              </a:buClr>
              <a:buSzPct val="125000"/>
              <a:buFont typeface="Arial" pitchFamily="34" charset="0"/>
              <a:buChar char="•"/>
              <a:defRPr/>
            </a:pPr>
            <a:r>
              <a:rPr lang="fr-FR" sz="1400" kern="0" dirty="0" smtClean="0"/>
              <a:t>Cancers du sein et autres localisation</a:t>
            </a:r>
            <a:endParaRPr lang="fr-FR" sz="1400" kern="0" dirty="0" smtClean="0">
              <a:solidFill>
                <a:srgbClr val="735D9F"/>
              </a:solidFill>
            </a:endParaRPr>
          </a:p>
        </p:txBody>
      </p:sp>
      <p:sp>
        <p:nvSpPr>
          <p:cNvPr id="9" name="Rectangle 8"/>
          <p:cNvSpPr/>
          <p:nvPr/>
        </p:nvSpPr>
        <p:spPr>
          <a:xfrm>
            <a:off x="2267636" y="6107644"/>
            <a:ext cx="6368879" cy="370810"/>
          </a:xfrm>
          <a:prstGeom prst="rect">
            <a:avLst/>
          </a:prstGeom>
          <a:solidFill>
            <a:schemeClr val="accent1"/>
          </a:solidFill>
        </p:spPr>
        <p:txBody>
          <a:bodyPr wrap="square" lIns="92893" tIns="46452" rIns="92893" bIns="46452">
            <a:spAutoFit/>
          </a:bodyPr>
          <a:lstStyle/>
          <a:p>
            <a:pPr marL="348344" indent="-348344" defTabSz="909563" eaLnBrk="0" hangingPunct="0">
              <a:buClr>
                <a:schemeClr val="tx2"/>
              </a:buClr>
              <a:defRPr/>
            </a:pPr>
            <a:r>
              <a:rPr lang="fr-FR" kern="0" dirty="0" smtClean="0"/>
              <a:t>Transmission à l’</a:t>
            </a:r>
            <a:r>
              <a:rPr lang="fr-FR" kern="0" dirty="0" err="1" smtClean="0"/>
              <a:t>INCa</a:t>
            </a:r>
            <a:r>
              <a:rPr lang="fr-FR" kern="0" dirty="0" smtClean="0"/>
              <a:t> décembre 2014</a:t>
            </a:r>
          </a:p>
        </p:txBody>
      </p:sp>
      <p:sp>
        <p:nvSpPr>
          <p:cNvPr id="10" name="Espace réservé du contenu 2"/>
          <p:cNvSpPr txBox="1">
            <a:spLocks/>
          </p:cNvSpPr>
          <p:nvPr/>
        </p:nvSpPr>
        <p:spPr bwMode="auto">
          <a:xfrm>
            <a:off x="239972" y="1799819"/>
            <a:ext cx="1748520" cy="1910024"/>
          </a:xfrm>
          <a:prstGeom prst="rect">
            <a:avLst/>
          </a:prstGeom>
          <a:solidFill>
            <a:schemeClr val="accent3"/>
          </a:solidFill>
          <a:ln w="9525">
            <a:noFill/>
            <a:miter lim="800000"/>
            <a:headEnd/>
            <a:tailEnd/>
          </a:ln>
          <a:effectLst/>
        </p:spPr>
        <p:txBody>
          <a:bodyPr lIns="71689" tIns="71689" rIns="71689" bIns="71689" anchor="ctr">
            <a:prstTxWarp prst="textNoShape">
              <a:avLst/>
            </a:prstTxWarp>
          </a:bodyPr>
          <a:lstStyle/>
          <a:p>
            <a:pPr defTabSz="928025">
              <a:buClr>
                <a:schemeClr val="tx2"/>
              </a:buClr>
              <a:tabLst>
                <a:tab pos="0" algn="l"/>
              </a:tabLst>
              <a:defRPr/>
            </a:pPr>
            <a:r>
              <a:rPr lang="fr-FR" sz="1400" b="1" dirty="0" smtClean="0">
                <a:solidFill>
                  <a:schemeClr val="bg1"/>
                </a:solidFill>
                <a:cs typeface="Arial" charset="0"/>
              </a:rPr>
              <a:t>Participation </a:t>
            </a:r>
          </a:p>
        </p:txBody>
      </p:sp>
      <p:sp>
        <p:nvSpPr>
          <p:cNvPr id="11" name="Espace réservé du contenu 2"/>
          <p:cNvSpPr txBox="1">
            <a:spLocks/>
          </p:cNvSpPr>
          <p:nvPr/>
        </p:nvSpPr>
        <p:spPr bwMode="auto">
          <a:xfrm>
            <a:off x="239972" y="3906851"/>
            <a:ext cx="1748520" cy="2010717"/>
          </a:xfrm>
          <a:prstGeom prst="rect">
            <a:avLst/>
          </a:prstGeom>
          <a:solidFill>
            <a:schemeClr val="accent3"/>
          </a:solidFill>
          <a:ln w="9525">
            <a:noFill/>
            <a:miter lim="800000"/>
            <a:headEnd/>
            <a:tailEnd/>
          </a:ln>
          <a:effectLst/>
        </p:spPr>
        <p:txBody>
          <a:bodyPr lIns="71689" tIns="71689" rIns="71689" bIns="71689" anchor="ctr">
            <a:prstTxWarp prst="textNoShape">
              <a:avLst/>
            </a:prstTxWarp>
          </a:bodyPr>
          <a:lstStyle/>
          <a:p>
            <a:pPr marL="1620" indent="-1620" defTabSz="928025">
              <a:buClr>
                <a:schemeClr val="tx2"/>
              </a:buClr>
              <a:tabLst>
                <a:tab pos="0" algn="l"/>
              </a:tabLst>
              <a:defRPr/>
            </a:pPr>
            <a:r>
              <a:rPr lang="fr-FR" sz="1400" b="1" dirty="0" smtClean="0">
                <a:solidFill>
                  <a:schemeClr val="bg1"/>
                </a:solidFill>
                <a:cs typeface="Arial" charset="0"/>
              </a:rPr>
              <a:t>Travail de synthèse et d'analyse organisé par organe, selon la classification suivante </a:t>
            </a:r>
          </a:p>
        </p:txBody>
      </p:sp>
      <p:sp>
        <p:nvSpPr>
          <p:cNvPr id="12" name="Espace réservé du contenu 2"/>
          <p:cNvSpPr txBox="1">
            <a:spLocks/>
          </p:cNvSpPr>
          <p:nvPr/>
        </p:nvSpPr>
        <p:spPr bwMode="auto">
          <a:xfrm>
            <a:off x="2267605" y="2818358"/>
            <a:ext cx="6354877" cy="918281"/>
          </a:xfrm>
          <a:prstGeom prst="rect">
            <a:avLst/>
          </a:prstGeom>
          <a:solidFill>
            <a:schemeClr val="bg1">
              <a:lumMod val="95000"/>
            </a:schemeClr>
          </a:solidFill>
          <a:ln w="9525">
            <a:noFill/>
            <a:miter lim="800000"/>
            <a:headEnd/>
            <a:tailEnd/>
          </a:ln>
        </p:spPr>
        <p:txBody>
          <a:bodyPr vert="horz" wrap="square" lIns="91037" tIns="45525" rIns="91037" bIns="45525" numCol="1" anchor="t" anchorCtr="0" compatLnSpc="1">
            <a:prstTxWarp prst="textNoShape">
              <a:avLst/>
            </a:prstTxWarp>
          </a:bodyPr>
          <a:lstStyle/>
          <a:p>
            <a:pPr marL="1620" lvl="1" indent="-1620" defTabSz="909563">
              <a:buClr>
                <a:schemeClr val="tx2"/>
              </a:buClr>
              <a:buSzPct val="125000"/>
              <a:defRPr/>
            </a:pPr>
            <a:r>
              <a:rPr lang="fr-FR" sz="1400" kern="0" dirty="0" smtClean="0"/>
              <a:t>9 régions/OMEDIT ont exploité les données et réalisé une synthèse nationale pour les données hors AMM et hors PTT (Aquitaine, Bretagne/Pays de Loire, Centre, Franche-Comté, Haute-Normandie, Ile de France, Nord Pas de Calais, PACA-Corse, Rhône-Alpes) </a:t>
            </a:r>
          </a:p>
        </p:txBody>
      </p:sp>
      <p:pic>
        <p:nvPicPr>
          <p:cNvPr id="139265" name="Picture 1"/>
          <p:cNvPicPr>
            <a:picLocks noChangeAspect="1" noChangeArrowheads="1"/>
          </p:cNvPicPr>
          <p:nvPr/>
        </p:nvPicPr>
        <p:blipFill>
          <a:blip r:embed="rId2" cstate="print"/>
          <a:srcRect t="19901" b="33000"/>
          <a:stretch>
            <a:fillRect/>
          </a:stretch>
        </p:blipFill>
        <p:spPr bwMode="auto">
          <a:xfrm>
            <a:off x="869674" y="5917582"/>
            <a:ext cx="1397922" cy="658367"/>
          </a:xfrm>
          <a:prstGeom prst="rect">
            <a:avLst/>
          </a:prstGeom>
          <a:noFill/>
          <a:ln w="9525">
            <a:noFill/>
            <a:miter lim="800000"/>
            <a:headEnd/>
            <a:tailEnd/>
          </a:ln>
          <a:effectLst/>
        </p:spPr>
      </p:pic>
      <p:sp>
        <p:nvSpPr>
          <p:cNvPr id="14" name="ZoneTexte 13"/>
          <p:cNvSpPr txBox="1"/>
          <p:nvPr/>
        </p:nvSpPr>
        <p:spPr>
          <a:xfrm>
            <a:off x="53456" y="61554"/>
            <a:ext cx="2883479" cy="282607"/>
          </a:xfrm>
          <a:prstGeom prst="rect">
            <a:avLst/>
          </a:prstGeom>
          <a:noFill/>
        </p:spPr>
        <p:txBody>
          <a:bodyPr wrap="square" lIns="93278" tIns="46639" rIns="93278" bIns="46639" rtlCol="0">
            <a:spAutoFit/>
          </a:bodyPr>
          <a:lstStyle/>
          <a:p>
            <a:r>
              <a:rPr lang="fr-FR" sz="1200" dirty="0" smtClean="0">
                <a:solidFill>
                  <a:srgbClr val="FFFFFF">
                    <a:lumMod val="65000"/>
                  </a:srgbClr>
                </a:solidFill>
                <a:latin typeface="Arial" charset="0"/>
                <a:cs typeface="Arial" charset="0"/>
              </a:rPr>
              <a:t>Liste en sus </a:t>
            </a:r>
            <a:endParaRPr lang="fr-FR" sz="1200" dirty="0">
              <a:solidFill>
                <a:srgbClr val="FFFFFF">
                  <a:lumMod val="65000"/>
                </a:srgbClr>
              </a:solidFill>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908719"/>
            <a:ext cx="7128792" cy="1656185"/>
          </a:xfrm>
        </p:spPr>
        <p:txBody>
          <a:bodyPr>
            <a:noAutofit/>
          </a:bodyPr>
          <a:lstStyle/>
          <a:p>
            <a:pPr algn="l"/>
            <a:r>
              <a:rPr lang="fr-FR" sz="2400" dirty="0" smtClean="0">
                <a:solidFill>
                  <a:schemeClr val="tx2">
                    <a:lumMod val="60000"/>
                    <a:lumOff val="40000"/>
                  </a:schemeClr>
                </a:solidFill>
              </a:rPr>
              <a:t>Instruction 31 juillet 2015 relative à a mise en œuvre des dispositions rapprochant maitrise des dépenses des  produits de santé des listes en sus et CBU</a:t>
            </a:r>
            <a:endParaRPr lang="fr-FR" sz="2400" dirty="0">
              <a:solidFill>
                <a:schemeClr val="tx2">
                  <a:lumMod val="60000"/>
                  <a:lumOff val="40000"/>
                </a:schemeClr>
              </a:solidFill>
            </a:endParaRPr>
          </a:p>
        </p:txBody>
      </p:sp>
      <p:sp>
        <p:nvSpPr>
          <p:cNvPr id="3" name="Espace réservé du contenu 2"/>
          <p:cNvSpPr>
            <a:spLocks noGrp="1"/>
          </p:cNvSpPr>
          <p:nvPr>
            <p:ph idx="1"/>
          </p:nvPr>
        </p:nvSpPr>
        <p:spPr>
          <a:xfrm>
            <a:off x="457200" y="2780928"/>
            <a:ext cx="8229600" cy="3345235"/>
          </a:xfrm>
        </p:spPr>
        <p:txBody>
          <a:bodyPr>
            <a:normAutofit fontScale="85000" lnSpcReduction="20000"/>
          </a:bodyPr>
          <a:lstStyle/>
          <a:p>
            <a:pPr lvl="0">
              <a:defRPr/>
            </a:pPr>
            <a:r>
              <a:rPr lang="fr-FR" sz="2400" dirty="0" smtClean="0"/>
              <a:t>Dépenses nationales listes en sus 2014 : </a:t>
            </a:r>
          </a:p>
          <a:p>
            <a:pPr lvl="1">
              <a:defRPr/>
            </a:pPr>
            <a:r>
              <a:rPr lang="fr-FR" sz="2400" b="1" dirty="0" smtClean="0"/>
              <a:t>4,6 milliards € </a:t>
            </a:r>
            <a:r>
              <a:rPr lang="fr-FR" sz="2400" dirty="0" smtClean="0"/>
              <a:t>(MO 2, 9 et DMI 1,7)</a:t>
            </a:r>
          </a:p>
          <a:p>
            <a:pPr lvl="0"/>
            <a:r>
              <a:rPr lang="fr-FR" sz="2400" dirty="0" smtClean="0"/>
              <a:t>Dépenses PACA listes en sus 2014 </a:t>
            </a:r>
          </a:p>
          <a:p>
            <a:pPr lvl="1"/>
            <a:r>
              <a:rPr lang="fr-FR" sz="2400" dirty="0" smtClean="0"/>
              <a:t>&lt; </a:t>
            </a:r>
            <a:r>
              <a:rPr lang="fr-FR" sz="2400" b="1" dirty="0" smtClean="0"/>
              <a:t>400 millions € </a:t>
            </a:r>
            <a:r>
              <a:rPr lang="fr-FR" sz="2400" dirty="0" smtClean="0"/>
              <a:t>( MO 250 et DMI 150)</a:t>
            </a:r>
          </a:p>
          <a:p>
            <a:pPr lvl="0" algn="ctr"/>
            <a:r>
              <a:rPr lang="fr-FR" sz="2400" b="1" dirty="0" smtClean="0">
                <a:solidFill>
                  <a:srgbClr val="92D050"/>
                </a:solidFill>
              </a:rPr>
              <a:t>Evolution régionale  MO  +3% et DMI +5% </a:t>
            </a:r>
          </a:p>
          <a:p>
            <a:pPr lvl="0" algn="ctr"/>
            <a:r>
              <a:rPr lang="fr-FR" sz="2400" b="1" dirty="0" smtClean="0">
                <a:solidFill>
                  <a:srgbClr val="92D050"/>
                </a:solidFill>
              </a:rPr>
              <a:t>(valeurs indicatives +1,5 et +6%)</a:t>
            </a:r>
          </a:p>
          <a:p>
            <a:pPr lvl="0" algn="ctr"/>
            <a:endParaRPr lang="fr-FR" b="1" dirty="0" smtClean="0">
              <a:solidFill>
                <a:srgbClr val="92D050"/>
              </a:solidFill>
            </a:endParaRPr>
          </a:p>
          <a:p>
            <a:pPr lvl="0" algn="ctr"/>
            <a:r>
              <a:rPr lang="fr-FR" sz="2400" b="1" dirty="0" smtClean="0">
                <a:solidFill>
                  <a:srgbClr val="FF0000"/>
                </a:solidFill>
              </a:rPr>
              <a:t>VALEURS INDICATIVES POUR 2015</a:t>
            </a:r>
          </a:p>
          <a:p>
            <a:pPr lvl="0" algn="ctr"/>
            <a:r>
              <a:rPr lang="fr-FR" sz="2400" b="1" dirty="0" smtClean="0">
                <a:solidFill>
                  <a:srgbClr val="FF0000"/>
                </a:solidFill>
              </a:rPr>
              <a:t>MO 3,5%</a:t>
            </a:r>
          </a:p>
          <a:p>
            <a:pPr algn="ctr" defTabSz="584200"/>
            <a:r>
              <a:rPr lang="fr-FR" sz="2400" b="1" dirty="0" smtClean="0">
                <a:solidFill>
                  <a:srgbClr val="FF0000"/>
                </a:solidFill>
              </a:rPr>
              <a:t>DMI 5,7%</a:t>
            </a:r>
          </a:p>
        </p:txBody>
      </p:sp>
      <p:pic>
        <p:nvPicPr>
          <p:cNvPr id="5" name="Imag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1520" y="5445224"/>
            <a:ext cx="1547467" cy="1124744"/>
          </a:xfrm>
          <a:prstGeom prst="rect">
            <a:avLst/>
          </a:prstGeom>
        </p:spPr>
      </p:pic>
      <p:pic>
        <p:nvPicPr>
          <p:cNvPr id="6" name="Image 5" descr="2010-03-24_ARS_COM_Logos_territoirePaca.jpg"/>
          <p:cNvPicPr>
            <a:picLocks noChangeAspect="1"/>
          </p:cNvPicPr>
          <p:nvPr/>
        </p:nvPicPr>
        <p:blipFill>
          <a:blip r:embed="rId3" cstate="print"/>
          <a:stretch>
            <a:fillRect/>
          </a:stretch>
        </p:blipFill>
        <p:spPr>
          <a:xfrm>
            <a:off x="107504" y="6153"/>
            <a:ext cx="5760640" cy="1046583"/>
          </a:xfrm>
          <a:prstGeom prst="rect">
            <a:avLst/>
          </a:prstGeom>
        </p:spPr>
      </p:pic>
      <p:pic>
        <p:nvPicPr>
          <p:cNvPr id="7" name="Image 6" descr="Logo_les_agoras_couleur.bmp"/>
          <p:cNvPicPr>
            <a:picLocks noChangeAspect="1"/>
          </p:cNvPicPr>
          <p:nvPr/>
        </p:nvPicPr>
        <p:blipFill>
          <a:blip r:embed="rId4" cstate="print"/>
          <a:stretch>
            <a:fillRect/>
          </a:stretch>
        </p:blipFill>
        <p:spPr>
          <a:xfrm>
            <a:off x="0" y="980728"/>
            <a:ext cx="1475656" cy="147565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556792"/>
            <a:ext cx="8496944" cy="4824536"/>
          </a:xfrm>
        </p:spPr>
        <p:txBody>
          <a:bodyPr>
            <a:normAutofit/>
          </a:bodyPr>
          <a:lstStyle/>
          <a:p>
            <a:pPr marL="0" indent="12700">
              <a:buNone/>
            </a:pPr>
            <a:r>
              <a:rPr lang="fr-FR" sz="1800" dirty="0" smtClean="0">
                <a:hlinkClick r:id="rId2"/>
              </a:rPr>
              <a:t>Suivi et contrôle des pratiques de prescription des produits des listes en sus</a:t>
            </a:r>
          </a:p>
          <a:p>
            <a:r>
              <a:rPr lang="fr-FR" sz="1800" dirty="0" smtClean="0"/>
              <a:t>Pilotage ARS</a:t>
            </a:r>
          </a:p>
          <a:p>
            <a:r>
              <a:rPr lang="fr-FR" sz="1800" dirty="0" smtClean="0"/>
              <a:t>Ciblage des établissements </a:t>
            </a:r>
            <a:r>
              <a:rPr lang="fr-FR" sz="1800" dirty="0" err="1" smtClean="0"/>
              <a:t>OMéDIT</a:t>
            </a:r>
            <a:endParaRPr lang="fr-FR" sz="1800" dirty="0" smtClean="0"/>
          </a:p>
          <a:p>
            <a:r>
              <a:rPr lang="fr-FR" sz="1800" dirty="0" smtClean="0"/>
              <a:t>Contrôle ARS/DRSM sur conformité des prescriptions</a:t>
            </a:r>
          </a:p>
          <a:p>
            <a:r>
              <a:rPr lang="fr-FR" sz="1800" dirty="0" smtClean="0"/>
              <a:t>+/- avenant CBU si constat de non-conformité ou évolution  injustifiée des dépenses</a:t>
            </a:r>
          </a:p>
          <a:p>
            <a:r>
              <a:rPr lang="fr-FR" sz="1800" dirty="0" smtClean="0"/>
              <a:t>Produits ciblés</a:t>
            </a:r>
          </a:p>
          <a:p>
            <a:pPr lvl="1"/>
            <a:r>
              <a:rPr lang="fr-FR" sz="1800" dirty="0" smtClean="0"/>
              <a:t>Molécules : </a:t>
            </a:r>
            <a:r>
              <a:rPr lang="fr-FR" sz="1800" dirty="0" err="1" smtClean="0"/>
              <a:t>Bevacizumab</a:t>
            </a:r>
            <a:r>
              <a:rPr lang="fr-FR" sz="1800" dirty="0" smtClean="0"/>
              <a:t>, </a:t>
            </a:r>
            <a:r>
              <a:rPr lang="fr-FR" sz="1800" dirty="0" err="1" smtClean="0"/>
              <a:t>Eculizumab</a:t>
            </a:r>
            <a:r>
              <a:rPr lang="fr-FR" sz="1800" dirty="0" smtClean="0"/>
              <a:t>, </a:t>
            </a:r>
            <a:r>
              <a:rPr lang="fr-FR" sz="1800" dirty="0" err="1" smtClean="0"/>
              <a:t>Ipilimumab</a:t>
            </a:r>
            <a:r>
              <a:rPr lang="fr-FR" sz="1800" dirty="0" smtClean="0"/>
              <a:t>, </a:t>
            </a:r>
            <a:r>
              <a:rPr lang="fr-FR" sz="1800" dirty="0" err="1" smtClean="0"/>
              <a:t>Cabazitaxel</a:t>
            </a:r>
            <a:r>
              <a:rPr lang="fr-FR" sz="1800" dirty="0" smtClean="0"/>
              <a:t>, </a:t>
            </a:r>
            <a:r>
              <a:rPr lang="fr-FR" sz="1800" dirty="0" err="1" smtClean="0"/>
              <a:t>Pertuzumab</a:t>
            </a:r>
            <a:r>
              <a:rPr lang="fr-FR" sz="1800" dirty="0" smtClean="0"/>
              <a:t>, </a:t>
            </a:r>
            <a:r>
              <a:rPr lang="fr-FR" sz="1800" dirty="0" err="1" smtClean="0"/>
              <a:t>Trastuzumab</a:t>
            </a:r>
            <a:r>
              <a:rPr lang="fr-FR" sz="1800" dirty="0" smtClean="0"/>
              <a:t> </a:t>
            </a:r>
            <a:r>
              <a:rPr lang="fr-FR" sz="1800" dirty="0" err="1" smtClean="0"/>
              <a:t>emtansine</a:t>
            </a:r>
            <a:endParaRPr lang="fr-FR" sz="1800" dirty="0" smtClean="0"/>
          </a:p>
          <a:p>
            <a:pPr lvl="1"/>
            <a:r>
              <a:rPr lang="fr-FR" sz="1800" dirty="0" smtClean="0"/>
              <a:t>DMI : Stimulateurs cardiaques et </a:t>
            </a:r>
            <a:r>
              <a:rPr lang="fr-FR" sz="1800" dirty="0" err="1" smtClean="0"/>
              <a:t>stents</a:t>
            </a:r>
            <a:r>
              <a:rPr lang="fr-FR" sz="1800" dirty="0" smtClean="0"/>
              <a:t> coronaires</a:t>
            </a:r>
          </a:p>
          <a:p>
            <a:pPr lvl="1">
              <a:buNone/>
            </a:pPr>
            <a:endParaRPr lang="fr-FR" sz="1800" dirty="0" smtClean="0"/>
          </a:p>
          <a:p>
            <a:pPr lvl="1">
              <a:buNone/>
            </a:pPr>
            <a:r>
              <a:rPr lang="fr-FR" sz="1800" dirty="0" smtClean="0">
                <a:solidFill>
                  <a:srgbClr val="FF0000"/>
                </a:solidFill>
              </a:rPr>
              <a:t>Mise en œuvre immédiate</a:t>
            </a:r>
          </a:p>
        </p:txBody>
      </p:sp>
      <p:pic>
        <p:nvPicPr>
          <p:cNvPr id="4" name="Image 3" descr="2010-03-24_ARS_COM_Logos_territoirePaca.jpg"/>
          <p:cNvPicPr>
            <a:picLocks noChangeAspect="1"/>
          </p:cNvPicPr>
          <p:nvPr/>
        </p:nvPicPr>
        <p:blipFill>
          <a:blip r:embed="rId3" cstate="print"/>
          <a:stretch>
            <a:fillRect/>
          </a:stretch>
        </p:blipFill>
        <p:spPr>
          <a:xfrm>
            <a:off x="107504" y="6153"/>
            <a:ext cx="5760640" cy="1046583"/>
          </a:xfrm>
          <a:prstGeom prst="rect">
            <a:avLst/>
          </a:prstGeom>
        </p:spPr>
      </p:pic>
      <p:pic>
        <p:nvPicPr>
          <p:cNvPr id="5" name="Image 4" descr="Logo_les_agoras_couleur.bmp"/>
          <p:cNvPicPr>
            <a:picLocks noChangeAspect="1"/>
          </p:cNvPicPr>
          <p:nvPr/>
        </p:nvPicPr>
        <p:blipFill>
          <a:blip r:embed="rId4" cstate="print"/>
          <a:stretch>
            <a:fillRect/>
          </a:stretch>
        </p:blipFill>
        <p:spPr>
          <a:xfrm>
            <a:off x="7308304" y="116632"/>
            <a:ext cx="1475656" cy="1475656"/>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899592" y="692696"/>
            <a:ext cx="7787208" cy="724942"/>
          </a:xfrm>
        </p:spPr>
        <p:txBody>
          <a:bodyPr>
            <a:noAutofit/>
          </a:bodyPr>
          <a:lstStyle/>
          <a:p>
            <a:r>
              <a:rPr lang="fr-FR" sz="1800" dirty="0" smtClean="0"/>
              <a:t>La maîtrise des dépenses de produits de santé </a:t>
            </a:r>
            <a:endParaRPr lang="fr-FR" sz="1800" dirty="0"/>
          </a:p>
        </p:txBody>
      </p:sp>
      <p:sp>
        <p:nvSpPr>
          <p:cNvPr id="8" name="Espace réservé du contenu 7"/>
          <p:cNvSpPr>
            <a:spLocks noGrp="1"/>
          </p:cNvSpPr>
          <p:nvPr>
            <p:ph idx="1"/>
          </p:nvPr>
        </p:nvSpPr>
        <p:spPr>
          <a:xfrm>
            <a:off x="1475656" y="2708921"/>
            <a:ext cx="7211144" cy="2592288"/>
          </a:xfrm>
        </p:spPr>
        <p:txBody>
          <a:bodyPr>
            <a:normAutofit/>
          </a:bodyPr>
          <a:lstStyle/>
          <a:p>
            <a:pPr lvl="0"/>
            <a:r>
              <a:rPr lang="fr-FR" sz="1800" b="1" dirty="0" smtClean="0"/>
              <a:t>Pour les produits de santé financés dans les GHS</a:t>
            </a:r>
          </a:p>
          <a:p>
            <a:r>
              <a:rPr lang="fr-FR" sz="1800" dirty="0" smtClean="0"/>
              <a:t> Améliorer la pertinence de la prescription et l’optimisation du rapport efficacité-prix, en incitant les établissements à maîtriser le recours à certains médicaments de spécialité et à prescrire dans le répertoire des génériques et des biosimilaires</a:t>
            </a: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8" name="Espace réservé du contenu 7"/>
          <p:cNvSpPr>
            <a:spLocks noGrp="1"/>
          </p:cNvSpPr>
          <p:nvPr>
            <p:ph idx="1"/>
          </p:nvPr>
        </p:nvSpPr>
        <p:spPr>
          <a:xfrm>
            <a:off x="1907704" y="2276873"/>
            <a:ext cx="6264696" cy="2592287"/>
          </a:xfrm>
        </p:spPr>
        <p:txBody>
          <a:bodyPr>
            <a:normAutofit/>
          </a:bodyPr>
          <a:lstStyle/>
          <a:p>
            <a:pPr marL="109728" indent="0" algn="ctr">
              <a:buNone/>
            </a:pPr>
            <a:r>
              <a:rPr lang="fr-FR" b="1" dirty="0" smtClean="0"/>
              <a:t>Pour les prescriptions de sortie exécutées en ville –PHEV</a:t>
            </a:r>
          </a:p>
          <a:p>
            <a:pPr marL="109728" indent="0" algn="ctr">
              <a:buNone/>
            </a:pPr>
            <a:r>
              <a:rPr lang="fr-FR" dirty="0" smtClean="0"/>
              <a:t>Une vieille histoire</a:t>
            </a:r>
          </a:p>
          <a:p>
            <a:pPr marL="109728" indent="0" algn="ctr">
              <a:buNone/>
            </a:pPr>
            <a:endParaRPr lang="fr-FR"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899592" y="692696"/>
            <a:ext cx="7787208" cy="724942"/>
          </a:xfrm>
        </p:spPr>
        <p:txBody>
          <a:bodyPr>
            <a:noAutofit/>
          </a:bodyPr>
          <a:lstStyle/>
          <a:p>
            <a:r>
              <a:rPr lang="fr-FR" sz="1800" dirty="0" smtClean="0">
                <a:ea typeface="ＭＳ Ｐゴシック" pitchFamily="34" charset="-128"/>
              </a:rPr>
              <a:t>RAPPELS</a:t>
            </a:r>
            <a:endParaRPr lang="fr-FR" sz="1800" dirty="0"/>
          </a:p>
        </p:txBody>
      </p:sp>
      <p:sp>
        <p:nvSpPr>
          <p:cNvPr id="8" name="Espace réservé du contenu 7"/>
          <p:cNvSpPr>
            <a:spLocks noGrp="1"/>
          </p:cNvSpPr>
          <p:nvPr>
            <p:ph idx="1"/>
          </p:nvPr>
        </p:nvSpPr>
        <p:spPr>
          <a:xfrm>
            <a:off x="1475656" y="2636913"/>
            <a:ext cx="7211144" cy="2448272"/>
          </a:xfrm>
        </p:spPr>
        <p:txBody>
          <a:bodyPr>
            <a:normAutofit/>
          </a:bodyPr>
          <a:lstStyle/>
          <a:p>
            <a:r>
              <a:rPr lang="fr-FR" sz="1800" dirty="0" smtClean="0">
                <a:ea typeface="ＭＳ Ｐゴシック" pitchFamily="34" charset="-128"/>
              </a:rPr>
              <a:t>Une notion issue de la GDR</a:t>
            </a:r>
          </a:p>
          <a:p>
            <a:r>
              <a:rPr lang="fr-FR" sz="1800" dirty="0" smtClean="0">
                <a:ea typeface="ＭＳ Ｐゴシック" pitchFamily="34" charset="-128"/>
              </a:rPr>
              <a:t>La Gestion Du Risque est un concept dérivé de l</a:t>
            </a:r>
            <a:r>
              <a:rPr lang="ja-JP" altLang="fr-FR" sz="1800" dirty="0" smtClean="0">
                <a:ea typeface="ＭＳ Ｐゴシック" pitchFamily="34" charset="-128"/>
              </a:rPr>
              <a:t>’</a:t>
            </a:r>
            <a:r>
              <a:rPr lang="fr-FR" altLang="ja-JP" sz="1800" dirty="0" smtClean="0">
                <a:ea typeface="ＭＳ Ｐゴシック" pitchFamily="34" charset="-128"/>
              </a:rPr>
              <a:t>assurance</a:t>
            </a:r>
          </a:p>
          <a:p>
            <a:r>
              <a:rPr lang="fr-FR" sz="1800" dirty="0" smtClean="0">
                <a:ea typeface="ＭＳ Ｐゴシック" pitchFamily="34" charset="-128"/>
              </a:rPr>
              <a:t>Vise à maîtriser le profil du risque assuré</a:t>
            </a:r>
          </a:p>
          <a:p>
            <a:r>
              <a:rPr lang="fr-FR" sz="1800" dirty="0" smtClean="0">
                <a:ea typeface="ＭＳ Ｐゴシック" pitchFamily="34" charset="-128"/>
              </a:rPr>
              <a:t>Enjeu financier ++++</a:t>
            </a:r>
          </a:p>
          <a:p>
            <a:r>
              <a:rPr lang="fr-FR" sz="1800" dirty="0" smtClean="0">
                <a:ea typeface="ＭＳ Ｐゴシック" pitchFamily="34" charset="-128"/>
              </a:rPr>
              <a:t>Progression rapide</a:t>
            </a:r>
            <a:endParaRPr lang="fr-FR" sz="1800"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899592" y="692696"/>
            <a:ext cx="7787208" cy="724942"/>
          </a:xfrm>
        </p:spPr>
        <p:txBody>
          <a:bodyPr>
            <a:noAutofit/>
          </a:bodyPr>
          <a:lstStyle/>
          <a:p>
            <a:r>
              <a:rPr lang="fr-FR" sz="1800" dirty="0" smtClean="0">
                <a:ea typeface="ＭＳ Ｐゴシック" pitchFamily="34" charset="-128"/>
              </a:rPr>
              <a:t>La gestion du risque</a:t>
            </a:r>
            <a:endParaRPr lang="fr-FR" sz="1800" dirty="0"/>
          </a:p>
        </p:txBody>
      </p:sp>
      <p:sp>
        <p:nvSpPr>
          <p:cNvPr id="8" name="Espace réservé du contenu 7"/>
          <p:cNvSpPr>
            <a:spLocks noGrp="1"/>
          </p:cNvSpPr>
          <p:nvPr>
            <p:ph idx="1"/>
          </p:nvPr>
        </p:nvSpPr>
        <p:spPr>
          <a:xfrm>
            <a:off x="1475656" y="1600200"/>
            <a:ext cx="7211144" cy="4525963"/>
          </a:xfrm>
        </p:spPr>
        <p:txBody>
          <a:bodyPr>
            <a:normAutofit fontScale="77500" lnSpcReduction="20000"/>
          </a:bodyPr>
          <a:lstStyle/>
          <a:p>
            <a:r>
              <a:rPr lang="fr-FR" sz="2600" dirty="0" smtClean="0">
                <a:ea typeface="ＭＳ Ｐゴシック" pitchFamily="34" charset="-128"/>
              </a:rPr>
              <a:t>Gérer le risque pour un assureur revient à :</a:t>
            </a:r>
          </a:p>
          <a:p>
            <a:pPr lvl="1"/>
            <a:r>
              <a:rPr lang="fr-FR" sz="2600" dirty="0" smtClean="0">
                <a:ea typeface="ＭＳ Ｐゴシック" pitchFamily="34" charset="-128"/>
              </a:rPr>
              <a:t> l</a:t>
            </a:r>
            <a:r>
              <a:rPr lang="ja-JP" altLang="fr-FR" sz="2600" dirty="0" smtClean="0">
                <a:ea typeface="ＭＳ Ｐゴシック" pitchFamily="34" charset="-128"/>
              </a:rPr>
              <a:t>’</a:t>
            </a:r>
            <a:r>
              <a:rPr lang="fr-FR" altLang="ja-JP" sz="2600" dirty="0" smtClean="0">
                <a:ea typeface="ＭＳ Ｐゴシック" pitchFamily="34" charset="-128"/>
              </a:rPr>
              <a:t>évaluer ;</a:t>
            </a:r>
          </a:p>
          <a:p>
            <a:pPr lvl="1"/>
            <a:r>
              <a:rPr lang="fr-FR" sz="2600" dirty="0" smtClean="0">
                <a:ea typeface="ＭＳ Ｐゴシック" pitchFamily="34" charset="-128"/>
              </a:rPr>
              <a:t> le prévenir ;</a:t>
            </a:r>
          </a:p>
          <a:p>
            <a:pPr lvl="1"/>
            <a:r>
              <a:rPr lang="fr-FR" sz="2600" dirty="0" smtClean="0">
                <a:ea typeface="ＭＳ Ｐゴシック" pitchFamily="34" charset="-128"/>
              </a:rPr>
              <a:t> le réduire, ou réduire ses conséquences financières ;</a:t>
            </a:r>
          </a:p>
          <a:p>
            <a:pPr lvl="1"/>
            <a:r>
              <a:rPr lang="fr-FR" sz="2600" dirty="0" smtClean="0">
                <a:ea typeface="ＭＳ Ｐゴシック" pitchFamily="34" charset="-128"/>
              </a:rPr>
              <a:t> le tarifer à ses clients ;</a:t>
            </a:r>
          </a:p>
          <a:p>
            <a:pPr lvl="1"/>
            <a:r>
              <a:rPr lang="fr-FR" sz="2600" dirty="0" smtClean="0">
                <a:ea typeface="ＭＳ Ｐゴシック" pitchFamily="34" charset="-128"/>
              </a:rPr>
              <a:t> transférer la partie du risque qui ne peut être supportée.</a:t>
            </a:r>
          </a:p>
          <a:p>
            <a:r>
              <a:rPr lang="fr-FR" sz="2600" dirty="0" smtClean="0">
                <a:ea typeface="ＭＳ Ｐゴシック" pitchFamily="34" charset="-128"/>
              </a:rPr>
              <a:t>Même si l</a:t>
            </a:r>
            <a:r>
              <a:rPr lang="ja-JP" altLang="fr-FR" sz="2600" dirty="0" smtClean="0">
                <a:ea typeface="ＭＳ Ｐゴシック" pitchFamily="34" charset="-128"/>
              </a:rPr>
              <a:t>’</a:t>
            </a:r>
            <a:r>
              <a:rPr lang="fr-FR" altLang="ja-JP" sz="2600" dirty="0" smtClean="0">
                <a:ea typeface="ＭＳ Ｐゴシック" pitchFamily="34" charset="-128"/>
              </a:rPr>
              <a:t>Assurance maladie est bien définie dès 1945 comme un assureur santé, ses caractéristiques en font un assureur très particulier. Deux pratiques qui sont au cœur de la gestion du risque des autres assureurs lui sont totalement étrangères : </a:t>
            </a:r>
          </a:p>
          <a:p>
            <a:pPr lvl="1"/>
            <a:r>
              <a:rPr lang="fr-FR" sz="2600" dirty="0" smtClean="0">
                <a:ea typeface="ＭＳ Ｐゴシック" pitchFamily="34" charset="-128"/>
              </a:rPr>
              <a:t>la tarification du risque – puisque ses recettes sont des prélèvements obligatoires </a:t>
            </a:r>
          </a:p>
          <a:p>
            <a:pPr lvl="1"/>
            <a:r>
              <a:rPr lang="fr-FR" sz="2600" dirty="0" smtClean="0">
                <a:ea typeface="ＭＳ Ｐゴシック" pitchFamily="34" charset="-128"/>
              </a:rPr>
              <a:t>et le transfert du risque, la loi ne prévoyant pas de réassurance.</a:t>
            </a:r>
          </a:p>
          <a:p>
            <a:endParaRPr lang="fr-FR"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899592" y="692696"/>
            <a:ext cx="7787208" cy="724942"/>
          </a:xfrm>
        </p:spPr>
        <p:txBody>
          <a:bodyPr>
            <a:noAutofit/>
          </a:bodyPr>
          <a:lstStyle/>
          <a:p>
            <a:r>
              <a:rPr lang="fr-FR" sz="2800" dirty="0" smtClean="0">
                <a:ea typeface="ＭＳ Ｐゴシック" pitchFamily="34" charset="-128"/>
              </a:rPr>
              <a:t>Fondement réglementaire</a:t>
            </a:r>
            <a:endParaRPr lang="fr-FR" sz="2800" dirty="0"/>
          </a:p>
        </p:txBody>
      </p:sp>
      <p:sp>
        <p:nvSpPr>
          <p:cNvPr id="8" name="Espace réservé du contenu 7"/>
          <p:cNvSpPr>
            <a:spLocks noGrp="1"/>
          </p:cNvSpPr>
          <p:nvPr>
            <p:ph idx="1"/>
          </p:nvPr>
        </p:nvSpPr>
        <p:spPr>
          <a:xfrm>
            <a:off x="1475656" y="1600200"/>
            <a:ext cx="7211144" cy="4525963"/>
          </a:xfrm>
        </p:spPr>
        <p:txBody>
          <a:bodyPr>
            <a:normAutofit fontScale="55000" lnSpcReduction="20000"/>
          </a:bodyPr>
          <a:lstStyle/>
          <a:p>
            <a:r>
              <a:rPr lang="fr-FR" dirty="0" smtClean="0">
                <a:ea typeface="ＭＳ Ｐゴシック" pitchFamily="34" charset="-128"/>
              </a:rPr>
              <a:t>La loi HPST de 2009 a mis en place une coordination entre l</a:t>
            </a:r>
            <a:r>
              <a:rPr lang="ja-JP" altLang="fr-FR" dirty="0" smtClean="0">
                <a:ea typeface="ＭＳ Ｐゴシック" pitchFamily="34" charset="-128"/>
              </a:rPr>
              <a:t>’</a:t>
            </a:r>
            <a:r>
              <a:rPr lang="fr-FR" altLang="ja-JP" dirty="0" smtClean="0">
                <a:ea typeface="ＭＳ Ｐゴシック" pitchFamily="34" charset="-128"/>
              </a:rPr>
              <a:t>Assurance maladie et l</a:t>
            </a:r>
            <a:r>
              <a:rPr lang="ja-JP" altLang="fr-FR" dirty="0" smtClean="0">
                <a:ea typeface="ＭＳ Ｐゴシック" pitchFamily="34" charset="-128"/>
              </a:rPr>
              <a:t>’</a:t>
            </a:r>
            <a:r>
              <a:rPr lang="fr-FR" altLang="ja-JP" dirty="0" smtClean="0">
                <a:ea typeface="ＭＳ Ｐゴシック" pitchFamily="34" charset="-128"/>
              </a:rPr>
              <a:t>État au niveau national et au niveau régional. </a:t>
            </a:r>
          </a:p>
          <a:p>
            <a:r>
              <a:rPr lang="fr-FR" dirty="0" smtClean="0">
                <a:ea typeface="ＭＳ Ｐゴシック" pitchFamily="34" charset="-128"/>
              </a:rPr>
              <a:t>Cette coordination doit permettre le développement de programmes régionaux de gestion du risque, coordonnés par les agences régionales de santé étendue à l</a:t>
            </a:r>
            <a:r>
              <a:rPr lang="ja-JP" altLang="fr-FR" dirty="0" smtClean="0">
                <a:ea typeface="ＭＳ Ｐゴシック" pitchFamily="34" charset="-128"/>
              </a:rPr>
              <a:t>’</a:t>
            </a:r>
            <a:r>
              <a:rPr lang="fr-FR" altLang="ja-JP" dirty="0" smtClean="0">
                <a:ea typeface="ＭＳ Ｐゴシック" pitchFamily="34" charset="-128"/>
              </a:rPr>
              <a:t>ensemble de l</a:t>
            </a:r>
            <a:r>
              <a:rPr lang="ja-JP" altLang="fr-FR" dirty="0" smtClean="0">
                <a:ea typeface="ＭＳ Ｐゴシック" pitchFamily="34" charset="-128"/>
              </a:rPr>
              <a:t>’</a:t>
            </a:r>
            <a:r>
              <a:rPr lang="fr-FR" altLang="ja-JP" dirty="0" smtClean="0">
                <a:ea typeface="ＭＳ Ｐゴシック" pitchFamily="34" charset="-128"/>
              </a:rPr>
              <a:t>offre de soins.</a:t>
            </a:r>
          </a:p>
          <a:p>
            <a:r>
              <a:rPr lang="fr-FR" b="1" dirty="0" smtClean="0">
                <a:ea typeface="ＭＳ Ｐゴシック" pitchFamily="34" charset="-128"/>
              </a:rPr>
              <a:t>La loi de Financement de la Sécurité Sociale pour 2010 a instauré le principe d'une régulation de l'évolution des dépenses liées aux prescriptions hospitalières exécutées en ville. (PHEV)</a:t>
            </a:r>
          </a:p>
          <a:p>
            <a:r>
              <a:rPr lang="fr-FR" dirty="0" smtClean="0">
                <a:ea typeface="ＭＳ Ｐゴシック" pitchFamily="34" charset="-128"/>
              </a:rPr>
              <a:t>Concernent tous les établissements Publics ou Privés</a:t>
            </a:r>
          </a:p>
          <a:p>
            <a:r>
              <a:rPr lang="fr-FR" dirty="0" smtClean="0">
                <a:ea typeface="ＭＳ Ｐゴシック" pitchFamily="34" charset="-128"/>
              </a:rPr>
              <a:t>Pour les Médicaments </a:t>
            </a:r>
          </a:p>
          <a:p>
            <a:r>
              <a:rPr lang="fr-FR" dirty="0" smtClean="0">
                <a:ea typeface="ＭＳ Ｐゴシック" pitchFamily="34" charset="-128"/>
              </a:rPr>
              <a:t>Pour les Produits et Prestations depuis 2012</a:t>
            </a:r>
          </a:p>
          <a:p>
            <a:r>
              <a:rPr lang="fr-FR" dirty="0" smtClean="0">
                <a:ea typeface="ＭＳ Ｐゴシック" pitchFamily="34" charset="-128"/>
              </a:rPr>
              <a:t>Articles L. 162-30-2, R. 162-43 et suivants du CSS</a:t>
            </a:r>
          </a:p>
          <a:p>
            <a:r>
              <a:rPr lang="fr-FR" dirty="0" smtClean="0">
                <a:ea typeface="ＭＳ Ｐゴシック" pitchFamily="34" charset="-128"/>
              </a:rPr>
              <a:t>Taux d</a:t>
            </a:r>
            <a:r>
              <a:rPr lang="ja-JP" altLang="fr-FR" dirty="0" smtClean="0">
                <a:ea typeface="ＭＳ Ｐゴシック" pitchFamily="34" charset="-128"/>
              </a:rPr>
              <a:t>’</a:t>
            </a:r>
            <a:r>
              <a:rPr lang="fr-FR" altLang="ja-JP" dirty="0" smtClean="0">
                <a:ea typeface="ＭＳ Ｐゴシック" pitchFamily="34" charset="-128"/>
              </a:rPr>
              <a:t>évolution révisé annuellement</a:t>
            </a:r>
          </a:p>
          <a:p>
            <a:r>
              <a:rPr lang="fr-FR" dirty="0" smtClean="0">
                <a:ea typeface="ＭＳ Ｐゴシック" pitchFamily="34" charset="-128"/>
              </a:rPr>
              <a:t>Fixé à 3,2% pour 2015</a:t>
            </a:r>
          </a:p>
          <a:p>
            <a:endParaRPr lang="fr-FR"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p:txBody>
          <a:bodyPr>
            <a:normAutofit/>
          </a:bodyPr>
          <a:lstStyle/>
          <a:p>
            <a:r>
              <a:rPr lang="fr-FR" dirty="0" smtClean="0"/>
              <a:t/>
            </a:r>
            <a:br>
              <a:rPr lang="fr-FR" dirty="0" smtClean="0"/>
            </a:br>
            <a:r>
              <a:rPr lang="fr-FR" sz="2000" dirty="0" smtClean="0"/>
              <a:t>PHMEV / PHEV définitions </a:t>
            </a:r>
            <a:endParaRPr lang="fr-FR" sz="2000" dirty="0"/>
          </a:p>
        </p:txBody>
      </p:sp>
      <p:sp>
        <p:nvSpPr>
          <p:cNvPr id="5" name="Espace réservé du contenu 4"/>
          <p:cNvSpPr>
            <a:spLocks noGrp="1"/>
          </p:cNvSpPr>
          <p:nvPr>
            <p:ph idx="1"/>
          </p:nvPr>
        </p:nvSpPr>
        <p:spPr>
          <a:xfrm>
            <a:off x="1763688" y="2132856"/>
            <a:ext cx="6923112" cy="3993307"/>
          </a:xfrm>
        </p:spPr>
        <p:txBody>
          <a:bodyPr>
            <a:normAutofit/>
          </a:bodyPr>
          <a:lstStyle/>
          <a:p>
            <a:r>
              <a:rPr lang="fr-FR" sz="1800" dirty="0" smtClean="0"/>
              <a:t>PEHV : Prescriptions Hospitalières Exécutées en ville ( Transport, LPP, Médicaments)</a:t>
            </a:r>
          </a:p>
          <a:p>
            <a:r>
              <a:rPr lang="fr-FR" sz="1800" dirty="0" smtClean="0"/>
              <a:t>PHMEV: Prescriptions Hospitalières de </a:t>
            </a:r>
            <a:r>
              <a:rPr lang="fr-FR" sz="1800" b="1" dirty="0" smtClean="0"/>
              <a:t>Médicaments </a:t>
            </a:r>
            <a:r>
              <a:rPr lang="fr-FR" sz="1800" dirty="0" smtClean="0"/>
              <a:t>Exécutées en Ville </a:t>
            </a:r>
          </a:p>
          <a:p>
            <a:pPr>
              <a:buNone/>
            </a:pPr>
            <a:r>
              <a:rPr lang="fr-FR" sz="1800" dirty="0" smtClean="0"/>
              <a:t>• Prescriptions liées </a:t>
            </a:r>
          </a:p>
          <a:p>
            <a:pPr lvl="1"/>
            <a:r>
              <a:rPr lang="fr-FR" sz="1800" dirty="0" smtClean="0"/>
              <a:t>– aux consultations externes </a:t>
            </a:r>
          </a:p>
          <a:p>
            <a:pPr lvl="1"/>
            <a:r>
              <a:rPr lang="fr-FR" sz="1800" dirty="0" smtClean="0"/>
              <a:t>– aux urgences </a:t>
            </a:r>
          </a:p>
          <a:p>
            <a:pPr lvl="1"/>
            <a:r>
              <a:rPr lang="fr-FR" sz="1800" dirty="0" smtClean="0"/>
              <a:t>– aux sorties d’hospitalisations </a:t>
            </a:r>
          </a:p>
          <a:p>
            <a:endParaRPr lang="fr-FR"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idx="4294967295"/>
          </p:nvPr>
        </p:nvSpPr>
        <p:spPr>
          <a:xfrm>
            <a:off x="0" y="274638"/>
            <a:ext cx="8229600" cy="1143000"/>
          </a:xfrm>
        </p:spPr>
        <p:txBody>
          <a:bodyPr>
            <a:normAutofit fontScale="90000"/>
          </a:bodyPr>
          <a:lstStyle/>
          <a:p>
            <a:r>
              <a:rPr lang="fr-FR" dirty="0" smtClean="0"/>
              <a:t/>
            </a:r>
            <a:br>
              <a:rPr lang="fr-FR" dirty="0" smtClean="0"/>
            </a:br>
            <a:endParaRPr lang="fr-FR" dirty="0"/>
          </a:p>
        </p:txBody>
      </p:sp>
      <p:sp>
        <p:nvSpPr>
          <p:cNvPr id="6" name="Rectangle 5"/>
          <p:cNvSpPr/>
          <p:nvPr/>
        </p:nvSpPr>
        <p:spPr>
          <a:xfrm>
            <a:off x="1691680" y="2780928"/>
            <a:ext cx="6480720" cy="1477328"/>
          </a:xfrm>
          <a:prstGeom prst="rect">
            <a:avLst/>
          </a:prstGeom>
        </p:spPr>
        <p:txBody>
          <a:bodyPr wrap="square">
            <a:spAutoFit/>
          </a:bodyPr>
          <a:lstStyle/>
          <a:p>
            <a:pPr algn="ctr"/>
            <a:r>
              <a:rPr lang="fr-FR" sz="5400" dirty="0" smtClean="0"/>
              <a:t>Un coup de booster</a:t>
            </a:r>
          </a:p>
          <a:p>
            <a:pPr algn="ctr"/>
            <a:r>
              <a:rPr lang="fr-FR" sz="3600" dirty="0" smtClean="0"/>
              <a:t>Le plan ONDAM</a:t>
            </a:r>
            <a:endParaRPr lang="fr-FR"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3"/>
          <p:cNvSpPr txBox="1">
            <a:spLocks noChangeArrowheads="1"/>
          </p:cNvSpPr>
          <p:nvPr/>
        </p:nvSpPr>
        <p:spPr bwMode="gray">
          <a:xfrm>
            <a:off x="0" y="1025352"/>
            <a:ext cx="9144000" cy="5832648"/>
          </a:xfrm>
          <a:prstGeom prst="rect">
            <a:avLst/>
          </a:prstGeom>
          <a:solidFill>
            <a:schemeClr val="bg1"/>
          </a:solidFill>
          <a:ln w="19050">
            <a:solidFill>
              <a:schemeClr val="tx2">
                <a:lumMod val="90000"/>
                <a:lumOff val="10000"/>
              </a:schemeClr>
            </a:solidFill>
            <a:miter lim="800000"/>
            <a:headEnd/>
            <a:tailEnd/>
          </a:ln>
          <a:effectLst>
            <a:outerShdw blurRad="50800" dist="38100" dir="2700000" algn="tl" rotWithShape="0">
              <a:prstClr val="black">
                <a:alpha val="40000"/>
              </a:prstClr>
            </a:outerShdw>
          </a:effectLst>
        </p:spPr>
        <p:txBody>
          <a:bodyPr lIns="73394" tIns="513687" rIns="73394" bIns="73394"/>
          <a:lstStyle/>
          <a:p>
            <a:pPr marL="1619" lvl="1"/>
            <a:endParaRPr lang="fr-FR" sz="1500" b="1" dirty="0">
              <a:solidFill>
                <a:schemeClr val="accent3"/>
              </a:solidFill>
            </a:endParaRPr>
          </a:p>
        </p:txBody>
      </p:sp>
      <p:graphicFrame>
        <p:nvGraphicFramePr>
          <p:cNvPr id="5" name="Object 4" hidden="1"/>
          <p:cNvGraphicFramePr>
            <a:graphicFrameLocks/>
          </p:cNvGraphicFramePr>
          <p:nvPr>
            <p:extLst>
              <p:ext uri="{D42A27DB-BD31-4B8C-83A1-F6EECF244321}">
                <p14:modId xmlns="" xmlns:p14="http://schemas.microsoft.com/office/powerpoint/2010/main" val="490770414"/>
              </p:ext>
            </p:extLst>
          </p:nvPr>
        </p:nvGraphicFramePr>
        <p:xfrm>
          <a:off x="1629" y="1629"/>
          <a:ext cx="1619" cy="1619"/>
        </p:xfrm>
        <a:graphic>
          <a:graphicData uri="http://schemas.openxmlformats.org/presentationml/2006/ole">
            <p:oleObj spid="_x0000_s1026" name="think-cell Slide" r:id="rId6" imgW="360" imgH="360" progId="">
              <p:embed/>
            </p:oleObj>
          </a:graphicData>
        </a:graphic>
      </p:graphicFrame>
      <p:sp>
        <p:nvSpPr>
          <p:cNvPr id="4" name="Rectangle 3" hidden="1"/>
          <p:cNvSpPr/>
          <p:nvPr>
            <p:custDataLst>
              <p:tags r:id="rId2"/>
            </p:custDataLst>
          </p:nvPr>
        </p:nvSpPr>
        <p:spPr bwMode="auto">
          <a:xfrm>
            <a:off x="0" y="0"/>
            <a:ext cx="161984" cy="161974"/>
          </a:xfrm>
          <a:prstGeom prst="rect">
            <a:avLst/>
          </a:prstGeom>
          <a:solidFill>
            <a:schemeClr val="bg1"/>
          </a:solidFill>
          <a:ln w="19050">
            <a:solidFill>
              <a:schemeClr val="bg1">
                <a:lumMod val="85000"/>
              </a:schemeClr>
            </a:solidFill>
            <a:miter lim="800000"/>
            <a:headEnd/>
            <a:tailEnd/>
          </a:ln>
          <a:effectLst/>
          <a:extLst>
            <a:ext uri="{AF507438-7753-43E0-B8FC-AC1667EBCBE1}">
              <a14:hiddenEffects xmlns="" xmlns:a14="http://schemas.microsoft.com/office/drawing/2010/main">
                <a:effectLst>
                  <a:outerShdw blurRad="50800" dist="38100" dir="2700000" algn="tl" rotWithShape="0">
                    <a:prstClr val="black">
                      <a:alpha val="40000"/>
                    </a:prstClr>
                  </a:outerShdw>
                </a:effectLst>
              </a14:hiddenEffects>
            </a:ext>
          </a:extLst>
        </p:spPr>
        <p:txBody>
          <a:bodyPr vert="horz" wrap="none" lIns="0" tIns="0" rIns="0" bIns="0" rtlCol="0" anchor="ctr" anchorCtr="0">
            <a:noAutofit/>
          </a:bodyPr>
          <a:lstStyle/>
          <a:p>
            <a:pPr algn="ctr"/>
            <a:endParaRPr lang="fr-FR" sz="1100" b="1" dirty="0">
              <a:latin typeface="Arial"/>
              <a:cs typeface="Arial"/>
              <a:sym typeface="Arial"/>
            </a:endParaRPr>
          </a:p>
        </p:txBody>
      </p:sp>
      <p:sp>
        <p:nvSpPr>
          <p:cNvPr id="2" name="Title 1"/>
          <p:cNvSpPr>
            <a:spLocks noGrp="1"/>
          </p:cNvSpPr>
          <p:nvPr>
            <p:ph type="title"/>
          </p:nvPr>
        </p:nvSpPr>
        <p:spPr>
          <a:xfrm>
            <a:off x="0" y="116632"/>
            <a:ext cx="7812360" cy="553998"/>
          </a:xfrm>
          <a:noFill/>
          <a:ln w="9525" algn="ctr">
            <a:noFill/>
            <a:miter lim="800000"/>
            <a:headEnd/>
            <a:tailEnd/>
          </a:ln>
        </p:spPr>
        <p:txBody>
          <a:bodyPr vert="horz" wrap="square" lIns="0" tIns="0" rIns="0" bIns="0" numCol="1" anchor="ctr" anchorCtr="0" compatLnSpc="1">
            <a:prstTxWarp prst="textNoShape">
              <a:avLst/>
            </a:prstTxWarp>
            <a:spAutoFit/>
          </a:bodyPr>
          <a:lstStyle/>
          <a:p>
            <a:r>
              <a:rPr lang="fr-FR" sz="1800" dirty="0" smtClean="0"/>
              <a:t>Pour réaliser 10 Md€ d’économies à horizon 2017, l’augmentation des dépenses d’assurance maladie doit être contenue à 2,0%/an</a:t>
            </a:r>
            <a:endParaRPr lang="fr-FR" sz="1800" dirty="0"/>
          </a:p>
        </p:txBody>
      </p:sp>
      <p:graphicFrame>
        <p:nvGraphicFramePr>
          <p:cNvPr id="63" name="Graphique 62"/>
          <p:cNvGraphicFramePr/>
          <p:nvPr/>
        </p:nvGraphicFramePr>
        <p:xfrm>
          <a:off x="179512" y="1196752"/>
          <a:ext cx="5729112" cy="5153049"/>
        </p:xfrm>
        <a:graphic>
          <a:graphicData uri="http://schemas.openxmlformats.org/drawingml/2006/chart">
            <c:chart xmlns:c="http://schemas.openxmlformats.org/drawingml/2006/chart" xmlns:r="http://schemas.openxmlformats.org/officeDocument/2006/relationships" r:id="rId7"/>
          </a:graphicData>
        </a:graphic>
      </p:graphicFrame>
      <p:cxnSp>
        <p:nvCxnSpPr>
          <p:cNvPr id="65" name="Connecteur droit 64"/>
          <p:cNvCxnSpPr/>
          <p:nvPr/>
        </p:nvCxnSpPr>
        <p:spPr>
          <a:xfrm flipV="1">
            <a:off x="1377844" y="3254566"/>
            <a:ext cx="4046738" cy="1269282"/>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flipV="1">
            <a:off x="1377844" y="1931869"/>
            <a:ext cx="4046738" cy="2591978"/>
          </a:xfrm>
          <a:prstGeom prst="line">
            <a:avLst/>
          </a:prstGeom>
          <a:ln w="19050">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a:off x="1377853" y="4523849"/>
            <a:ext cx="6194873" cy="0"/>
          </a:xfrm>
          <a:prstGeom prst="line">
            <a:avLst/>
          </a:pr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4" name="TextBox 11"/>
          <p:cNvSpPr txBox="1">
            <a:spLocks/>
          </p:cNvSpPr>
          <p:nvPr>
            <p:custDataLst>
              <p:tags r:id="rId3"/>
            </p:custDataLst>
          </p:nvPr>
        </p:nvSpPr>
        <p:spPr>
          <a:xfrm>
            <a:off x="5500516" y="3060118"/>
            <a:ext cx="867932" cy="388900"/>
          </a:xfrm>
          <a:prstGeom prst="ellipse">
            <a:avLst/>
          </a:prstGeom>
          <a:solidFill>
            <a:schemeClr val="bg2"/>
          </a:solidFill>
          <a:ln w="9525">
            <a:solidFill>
              <a:schemeClr val="bg1"/>
            </a:solidFill>
            <a:miter lim="800000"/>
            <a:headEnd/>
            <a:tailEnd/>
          </a:ln>
        </p:spPr>
        <p:txBody>
          <a:bodyPr vert="horz" wrap="square" lIns="3879" tIns="0" rIns="3879" bIns="0" numCol="1" anchor="ctr" anchorCtr="1" compatLnSpc="1">
            <a:prstTxWarp prst="textNoShape">
              <a:avLst/>
            </a:prstTxWarp>
            <a:no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lgn="ctr"/>
            <a:r>
              <a:rPr lang="fr-FR" sz="1100" b="1" dirty="0" smtClean="0">
                <a:solidFill>
                  <a:srgbClr val="FF0000"/>
                </a:solidFill>
              </a:rPr>
              <a:t>1,9%</a:t>
            </a:r>
            <a:endParaRPr lang="fr-FR" sz="1100" b="1" dirty="0">
              <a:solidFill>
                <a:srgbClr val="FF0000"/>
              </a:solidFill>
            </a:endParaRPr>
          </a:p>
        </p:txBody>
      </p:sp>
      <p:sp>
        <p:nvSpPr>
          <p:cNvPr id="108" name="TextBox 11"/>
          <p:cNvSpPr txBox="1">
            <a:spLocks/>
          </p:cNvSpPr>
          <p:nvPr>
            <p:custDataLst>
              <p:tags r:id="rId4"/>
            </p:custDataLst>
          </p:nvPr>
        </p:nvSpPr>
        <p:spPr>
          <a:xfrm>
            <a:off x="5522215" y="1737420"/>
            <a:ext cx="867932" cy="388900"/>
          </a:xfrm>
          <a:prstGeom prst="ellipse">
            <a:avLst/>
          </a:prstGeom>
          <a:solidFill>
            <a:schemeClr val="bg2"/>
          </a:solidFill>
          <a:ln w="9525">
            <a:solidFill>
              <a:schemeClr val="bg1"/>
            </a:solidFill>
            <a:miter lim="800000"/>
            <a:headEnd/>
            <a:tailEnd/>
          </a:ln>
        </p:spPr>
        <p:txBody>
          <a:bodyPr vert="horz" wrap="square" lIns="3879" tIns="0" rIns="3879" bIns="0" numCol="1" anchor="ctr" anchorCtr="1" compatLnSpc="1">
            <a:prstTxWarp prst="textNoShape">
              <a:avLst/>
            </a:prstTxWarp>
            <a:no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algn="ctr"/>
            <a:r>
              <a:rPr lang="fr-FR" sz="1100" b="1" dirty="0" smtClean="0">
                <a:solidFill>
                  <a:schemeClr val="accent3"/>
                </a:solidFill>
              </a:rPr>
              <a:t>3,8%</a:t>
            </a:r>
            <a:endParaRPr lang="fr-FR" sz="1100" b="1" dirty="0">
              <a:solidFill>
                <a:schemeClr val="accent3"/>
              </a:solidFill>
            </a:endParaRPr>
          </a:p>
        </p:txBody>
      </p:sp>
      <p:cxnSp>
        <p:nvCxnSpPr>
          <p:cNvPr id="145" name="Straight Arrow Connector 5"/>
          <p:cNvCxnSpPr/>
          <p:nvPr/>
        </p:nvCxnSpPr>
        <p:spPr>
          <a:xfrm>
            <a:off x="6837518" y="1801485"/>
            <a:ext cx="0" cy="2722362"/>
          </a:xfrm>
          <a:prstGeom prst="straightConnector1">
            <a:avLst/>
          </a:prstGeom>
          <a:ln w="635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6" name="Rectangle 8"/>
          <p:cNvSpPr txBox="1"/>
          <p:nvPr/>
        </p:nvSpPr>
        <p:spPr>
          <a:xfrm>
            <a:off x="7888043" y="2234818"/>
            <a:ext cx="1289688" cy="439639"/>
          </a:xfrm>
          <a:prstGeom prst="rect">
            <a:avLst/>
          </a:prstGeom>
          <a:noFill/>
          <a:ln w="9525">
            <a:noFill/>
            <a:miter lim="800000"/>
            <a:headEnd/>
            <a:tailEnd/>
          </a:ln>
        </p:spPr>
        <p:txBody>
          <a:bodyPr vert="horz" wrap="square" lIns="93216" tIns="46609" rIns="93216" bIns="46609" numCol="1" anchor="t" anchorCtr="0" compatLnSpc="1">
            <a:prstTxWarp prst="textNoShape">
              <a:avLst/>
            </a:prstTxWarp>
            <a:sp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marL="0" indent="0"/>
            <a:r>
              <a:rPr lang="fr-FR" sz="1100" b="1" dirty="0" smtClean="0">
                <a:solidFill>
                  <a:srgbClr val="FF0000"/>
                </a:solidFill>
              </a:rPr>
              <a:t>Economies ONDAM</a:t>
            </a:r>
            <a:endParaRPr lang="fr-FR" sz="1100" b="1" dirty="0">
              <a:solidFill>
                <a:srgbClr val="FF0000"/>
              </a:solidFill>
            </a:endParaRPr>
          </a:p>
        </p:txBody>
      </p:sp>
      <p:cxnSp>
        <p:nvCxnSpPr>
          <p:cNvPr id="148" name="Straight Arrow Connector 5"/>
          <p:cNvCxnSpPr/>
          <p:nvPr/>
        </p:nvCxnSpPr>
        <p:spPr>
          <a:xfrm>
            <a:off x="7572717" y="3279679"/>
            <a:ext cx="0" cy="1244170"/>
          </a:xfrm>
          <a:prstGeom prst="straightConnector1">
            <a:avLst/>
          </a:prstGeom>
          <a:ln w="9525">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3" name="Rectangle 8"/>
          <p:cNvSpPr txBox="1"/>
          <p:nvPr/>
        </p:nvSpPr>
        <p:spPr>
          <a:xfrm>
            <a:off x="7909735" y="3633459"/>
            <a:ext cx="878090" cy="439629"/>
          </a:xfrm>
          <a:prstGeom prst="rect">
            <a:avLst/>
          </a:prstGeom>
          <a:noFill/>
          <a:ln w="9525">
            <a:noFill/>
            <a:miter lim="800000"/>
            <a:headEnd/>
            <a:tailEnd/>
          </a:ln>
        </p:spPr>
        <p:txBody>
          <a:bodyPr vert="horz" wrap="square" lIns="93216" tIns="46609" rIns="93216" bIns="46609" numCol="1" anchor="t" anchorCtr="0" compatLnSpc="1">
            <a:prstTxWarp prst="textNoShape">
              <a:avLst/>
            </a:prstTxWarp>
            <a:sp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marL="0" indent="0"/>
            <a:r>
              <a:rPr lang="fr-FR" sz="1100" dirty="0" smtClean="0">
                <a:solidFill>
                  <a:schemeClr val="accent6"/>
                </a:solidFill>
              </a:rPr>
              <a:t>Dépenses votées</a:t>
            </a:r>
            <a:endParaRPr lang="fr-FR" sz="1100" dirty="0">
              <a:solidFill>
                <a:schemeClr val="accent6"/>
              </a:solidFill>
            </a:endParaRPr>
          </a:p>
        </p:txBody>
      </p:sp>
      <p:cxnSp>
        <p:nvCxnSpPr>
          <p:cNvPr id="154" name="Straight Arrow Connector 5"/>
          <p:cNvCxnSpPr/>
          <p:nvPr/>
        </p:nvCxnSpPr>
        <p:spPr>
          <a:xfrm>
            <a:off x="7572717" y="1801488"/>
            <a:ext cx="0" cy="1453081"/>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8" name="ZoneTexte 157"/>
          <p:cNvSpPr txBox="1"/>
          <p:nvPr/>
        </p:nvSpPr>
        <p:spPr>
          <a:xfrm>
            <a:off x="6531200" y="3069530"/>
            <a:ext cx="824541" cy="266924"/>
          </a:xfrm>
          <a:prstGeom prst="rect">
            <a:avLst/>
          </a:prstGeom>
          <a:solidFill>
            <a:schemeClr val="bg1"/>
          </a:solidFill>
        </p:spPr>
        <p:txBody>
          <a:bodyPr wrap="square" lIns="93216" tIns="46609" rIns="93216" bIns="46609" rtlCol="0">
            <a:spAutoFit/>
          </a:bodyPr>
          <a:lstStyle/>
          <a:p>
            <a:r>
              <a:rPr lang="fr-FR" sz="1100" b="1" dirty="0" smtClean="0">
                <a:solidFill>
                  <a:schemeClr val="accent3"/>
                </a:solidFill>
              </a:rPr>
              <a:t>20 Md€</a:t>
            </a:r>
            <a:endParaRPr lang="fr-FR" sz="1100" b="1" dirty="0">
              <a:solidFill>
                <a:schemeClr val="accent3"/>
              </a:solidFill>
            </a:endParaRPr>
          </a:p>
        </p:txBody>
      </p:sp>
      <p:sp>
        <p:nvSpPr>
          <p:cNvPr id="160" name="Rectangle 159"/>
          <p:cNvSpPr/>
          <p:nvPr/>
        </p:nvSpPr>
        <p:spPr>
          <a:xfrm>
            <a:off x="7190719" y="2315153"/>
            <a:ext cx="761720" cy="266924"/>
          </a:xfrm>
          <a:prstGeom prst="rect">
            <a:avLst/>
          </a:prstGeom>
          <a:solidFill>
            <a:schemeClr val="bg1"/>
          </a:solidFill>
        </p:spPr>
        <p:txBody>
          <a:bodyPr wrap="square" lIns="93216" tIns="46609" rIns="93216" bIns="46609">
            <a:spAutoFit/>
          </a:bodyPr>
          <a:lstStyle/>
          <a:p>
            <a:r>
              <a:rPr lang="fr-FR" sz="1100" b="1" dirty="0" smtClean="0">
                <a:solidFill>
                  <a:srgbClr val="FF0000"/>
                </a:solidFill>
              </a:rPr>
              <a:t>10 Md€ </a:t>
            </a:r>
            <a:endParaRPr lang="fr-FR" sz="1100" dirty="0"/>
          </a:p>
        </p:txBody>
      </p:sp>
      <p:sp>
        <p:nvSpPr>
          <p:cNvPr id="167" name="Rectangle 166"/>
          <p:cNvSpPr/>
          <p:nvPr/>
        </p:nvSpPr>
        <p:spPr>
          <a:xfrm>
            <a:off x="7223961" y="3714496"/>
            <a:ext cx="761720" cy="266924"/>
          </a:xfrm>
          <a:prstGeom prst="rect">
            <a:avLst/>
          </a:prstGeom>
          <a:solidFill>
            <a:schemeClr val="bg1"/>
          </a:solidFill>
        </p:spPr>
        <p:txBody>
          <a:bodyPr wrap="square" lIns="93216" tIns="46609" rIns="93216" bIns="46609">
            <a:spAutoFit/>
          </a:bodyPr>
          <a:lstStyle/>
          <a:p>
            <a:r>
              <a:rPr lang="fr-FR" sz="1100" dirty="0" smtClean="0">
                <a:solidFill>
                  <a:schemeClr val="accent6"/>
                </a:solidFill>
              </a:rPr>
              <a:t>10 Md€ </a:t>
            </a:r>
            <a:endParaRPr lang="fr-FR" sz="1100" dirty="0">
              <a:solidFill>
                <a:schemeClr val="accent6"/>
              </a:solidFill>
            </a:endParaRPr>
          </a:p>
        </p:txBody>
      </p:sp>
      <p:sp>
        <p:nvSpPr>
          <p:cNvPr id="169" name="Rectangle 3"/>
          <p:cNvSpPr txBox="1">
            <a:spLocks noChangeArrowheads="1"/>
          </p:cNvSpPr>
          <p:nvPr/>
        </p:nvSpPr>
        <p:spPr bwMode="gray">
          <a:xfrm>
            <a:off x="121497" y="922652"/>
            <a:ext cx="8806901" cy="360728"/>
          </a:xfrm>
          <a:prstGeom prst="rect">
            <a:avLst/>
          </a:prstGeom>
          <a:gradFill>
            <a:gsLst>
              <a:gs pos="0">
                <a:schemeClr val="accent3"/>
              </a:gs>
              <a:gs pos="100000">
                <a:schemeClr val="tx2"/>
              </a:gs>
            </a:gsLst>
            <a:lin ang="5400000" scaled="1"/>
          </a:gradFill>
          <a:ln w="9525">
            <a:noFill/>
            <a:miter lim="800000"/>
            <a:headEnd/>
            <a:tailEnd/>
          </a:ln>
          <a:effectLst>
            <a:outerShdw blurRad="50800" dist="38100" dir="2700000" algn="tl" rotWithShape="0">
              <a:prstClr val="black">
                <a:alpha val="40000"/>
              </a:prstClr>
            </a:outerShdw>
          </a:effectLst>
        </p:spPr>
        <p:txBody>
          <a:bodyPr vert="horz" wrap="square" lIns="55096" tIns="55096" rIns="55096" bIns="55096" numCol="1" anchor="ctr" anchorCtr="0" compatLnSpc="1">
            <a:prstTxWarp prst="textNoShape">
              <a:avLst/>
            </a:prstTxWarp>
            <a:noAutofit/>
          </a:bodyPr>
          <a:lstStyle/>
          <a:p>
            <a:pPr marL="1619" lvl="1" defTabSz="913526">
              <a:buClr>
                <a:schemeClr val="tx2"/>
              </a:buClr>
            </a:pPr>
            <a:r>
              <a:rPr lang="fr-FR" sz="1100" b="1" dirty="0" smtClean="0">
                <a:solidFill>
                  <a:schemeClr val="bg1"/>
                </a:solidFill>
                <a:latin typeface="+mj-lt"/>
              </a:rPr>
              <a:t>Evolution de l’</a:t>
            </a:r>
            <a:r>
              <a:rPr lang="fr-FR" sz="1100" b="1" dirty="0" err="1" smtClean="0">
                <a:solidFill>
                  <a:schemeClr val="bg1"/>
                </a:solidFill>
                <a:latin typeface="+mj-lt"/>
              </a:rPr>
              <a:t>ONDAM</a:t>
            </a:r>
            <a:r>
              <a:rPr lang="fr-FR" sz="1100" b="1" dirty="0" smtClean="0">
                <a:solidFill>
                  <a:schemeClr val="bg1"/>
                </a:solidFill>
                <a:latin typeface="+mj-lt"/>
              </a:rPr>
              <a:t> 2014-2017 (tendanciel et prévisionnel)</a:t>
            </a:r>
            <a:endParaRPr lang="fr-FR" sz="1100" b="1" dirty="0">
              <a:solidFill>
                <a:schemeClr val="bg1"/>
              </a:solidFill>
              <a:latin typeface="+mj-lt"/>
            </a:endParaRPr>
          </a:p>
        </p:txBody>
      </p:sp>
      <p:sp>
        <p:nvSpPr>
          <p:cNvPr id="170" name="Rectangle 8"/>
          <p:cNvSpPr txBox="1"/>
          <p:nvPr/>
        </p:nvSpPr>
        <p:spPr>
          <a:xfrm>
            <a:off x="140267" y="1366923"/>
            <a:ext cx="878090" cy="266924"/>
          </a:xfrm>
          <a:prstGeom prst="rect">
            <a:avLst/>
          </a:prstGeom>
          <a:solidFill>
            <a:schemeClr val="bg1"/>
          </a:solidFill>
          <a:ln w="9525">
            <a:noFill/>
            <a:miter lim="800000"/>
            <a:headEnd/>
            <a:tailEnd/>
          </a:ln>
        </p:spPr>
        <p:txBody>
          <a:bodyPr vert="horz" wrap="square" lIns="93216" tIns="46609" rIns="93216" bIns="46609" numCol="1" anchor="t" anchorCtr="0" compatLnSpc="1">
            <a:prstTxWarp prst="textNoShape">
              <a:avLst/>
            </a:prstTxWarp>
            <a:sp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marL="0" indent="0"/>
            <a:r>
              <a:rPr lang="fr-FR" sz="1100" dirty="0" smtClean="0">
                <a:solidFill>
                  <a:schemeClr val="accent6"/>
                </a:solidFill>
              </a:rPr>
              <a:t>Md€</a:t>
            </a:r>
            <a:endParaRPr lang="fr-FR" sz="1100" dirty="0">
              <a:solidFill>
                <a:schemeClr val="accent6"/>
              </a:solidFill>
            </a:endParaRPr>
          </a:p>
        </p:txBody>
      </p:sp>
      <p:sp>
        <p:nvSpPr>
          <p:cNvPr id="172" name="Rectangle 8"/>
          <p:cNvSpPr txBox="1"/>
          <p:nvPr/>
        </p:nvSpPr>
        <p:spPr bwMode="gray">
          <a:xfrm>
            <a:off x="5868144" y="4725144"/>
            <a:ext cx="2981951" cy="1768320"/>
          </a:xfrm>
          <a:prstGeom prst="rect">
            <a:avLst/>
          </a:prstGeom>
          <a:solidFill>
            <a:schemeClr val="accent2">
              <a:lumMod val="20000"/>
              <a:lumOff val="80000"/>
            </a:schemeClr>
          </a:solidFill>
          <a:ln w="9525">
            <a:solidFill>
              <a:schemeClr val="bg2">
                <a:lumMod val="25000"/>
              </a:schemeClr>
            </a:solidFill>
            <a:miter lim="800000"/>
            <a:headEnd/>
            <a:tailEnd/>
          </a:ln>
          <a:effectLst/>
        </p:spPr>
        <p:txBody>
          <a:bodyPr lIns="71940" tIns="71940" rIns="71940" bIns="71940" anchor="ctr">
            <a:prstTxWarp prst="textNoShape">
              <a:avLst/>
            </a:prstTxWarp>
          </a:bodyPr>
          <a:lstStyle>
            <a:lvl1pPr marL="0" lvl="0" indent="0" defTabSz="913526" eaLnBrk="1" hangingPunct="1">
              <a:buClr>
                <a:schemeClr val="tx2"/>
              </a:buClr>
              <a:defRPr>
                <a:latin typeface="+mn-lt"/>
              </a:defRPr>
            </a:lvl1pPr>
            <a:lvl2pPr marL="197607" lvl="1" indent="-195987" defTabSz="913526" eaLnBrk="1" hangingPunct="1">
              <a:buClr>
                <a:schemeClr val="tx2"/>
              </a:buClr>
              <a:buSzPct val="125000"/>
              <a:buFont typeface="Arial" charset="0"/>
              <a:buChar char="▪"/>
              <a:defRPr>
                <a:latin typeface="+mn-lt"/>
              </a:defRPr>
            </a:lvl2pPr>
            <a:lvl3pPr marL="466481" lvl="2" indent="-267255" defTabSz="913526" eaLnBrk="1" hangingPunct="1">
              <a:buClr>
                <a:schemeClr val="tx2"/>
              </a:buClr>
              <a:buSzPct val="120000"/>
              <a:buFont typeface="Arial" charset="0"/>
              <a:buChar char="–"/>
              <a:defRPr>
                <a:latin typeface="+mn-lt"/>
              </a:defRPr>
            </a:lvl3pPr>
            <a:lvl4pPr marL="626835" lvl="3" indent="-158733" defTabSz="913526" eaLnBrk="1" hangingPunct="1">
              <a:buClr>
                <a:schemeClr val="tx2"/>
              </a:buClr>
              <a:buSzPct val="120000"/>
              <a:buFont typeface="Arial" charset="0"/>
              <a:buChar char="▫"/>
              <a:defRPr>
                <a:latin typeface="+mn-lt"/>
              </a:defRPr>
            </a:lvl4pPr>
            <a:lvl5pPr marL="765029" lvl="4" indent="-132818" defTabSz="913526" eaLnBrk="1" hangingPunct="1">
              <a:buClr>
                <a:schemeClr val="tx2"/>
              </a:buClr>
              <a:buSzPct val="89000"/>
              <a:buFont typeface="Arial" charset="0"/>
              <a:buChar char="-"/>
              <a:defRPr>
                <a:latin typeface="+mn-lt"/>
              </a:defRPr>
            </a:lvl5pPr>
            <a:lvl6pPr marL="765029" indent="-132818" defTabSz="913526" fontAlgn="base">
              <a:spcBef>
                <a:spcPct val="0"/>
              </a:spcBef>
              <a:spcAft>
                <a:spcPct val="0"/>
              </a:spcAft>
              <a:buClr>
                <a:schemeClr val="tx2"/>
              </a:buClr>
              <a:buSzPct val="89000"/>
              <a:buFont typeface="Arial" charset="0"/>
              <a:buChar char="-"/>
              <a:defRPr>
                <a:latin typeface="+mn-lt"/>
              </a:defRPr>
            </a:lvl6pPr>
            <a:lvl7pPr marL="765029" indent="-132818" defTabSz="913526" fontAlgn="base">
              <a:spcBef>
                <a:spcPct val="0"/>
              </a:spcBef>
              <a:spcAft>
                <a:spcPct val="0"/>
              </a:spcAft>
              <a:buClr>
                <a:schemeClr val="tx2"/>
              </a:buClr>
              <a:buSzPct val="89000"/>
              <a:buFont typeface="Arial" charset="0"/>
              <a:buChar char="-"/>
              <a:defRPr>
                <a:latin typeface="+mn-lt"/>
              </a:defRPr>
            </a:lvl7pPr>
            <a:lvl8pPr marL="765029" indent="-132818" defTabSz="913526" fontAlgn="base">
              <a:spcBef>
                <a:spcPct val="0"/>
              </a:spcBef>
              <a:spcAft>
                <a:spcPct val="0"/>
              </a:spcAft>
              <a:buClr>
                <a:schemeClr val="tx2"/>
              </a:buClr>
              <a:buSzPct val="89000"/>
              <a:buFont typeface="Arial" charset="0"/>
              <a:buChar char="-"/>
              <a:defRPr>
                <a:latin typeface="+mn-lt"/>
              </a:defRPr>
            </a:lvl8pPr>
            <a:lvl9pPr marL="765029" indent="-132818" defTabSz="913526" fontAlgn="base">
              <a:spcBef>
                <a:spcPct val="0"/>
              </a:spcBef>
              <a:spcAft>
                <a:spcPct val="0"/>
              </a:spcAft>
              <a:buClr>
                <a:schemeClr val="tx2"/>
              </a:buClr>
              <a:buSzPct val="89000"/>
              <a:buFont typeface="Arial" charset="0"/>
              <a:buChar char="-"/>
              <a:defRPr>
                <a:latin typeface="+mn-lt"/>
              </a:defRPr>
            </a:lvl9pPr>
          </a:lstStyle>
          <a:p>
            <a:pPr>
              <a:defRPr/>
            </a:pPr>
            <a:r>
              <a:rPr lang="fr-FR" sz="1400" dirty="0" smtClean="0">
                <a:solidFill>
                  <a:schemeClr val="accent6">
                    <a:lumMod val="50000"/>
                  </a:schemeClr>
                </a:solidFill>
                <a:cs typeface="Arial" charset="0"/>
              </a:rPr>
              <a:t>Les </a:t>
            </a:r>
            <a:r>
              <a:rPr lang="fr-FR" sz="1400" b="1" dirty="0" smtClean="0">
                <a:solidFill>
                  <a:schemeClr val="accent6">
                    <a:lumMod val="50000"/>
                  </a:schemeClr>
                </a:solidFill>
                <a:cs typeface="Arial" charset="0"/>
              </a:rPr>
              <a:t>10 Md€ </a:t>
            </a:r>
            <a:r>
              <a:rPr lang="fr-FR" sz="1400" dirty="0" smtClean="0">
                <a:solidFill>
                  <a:schemeClr val="accent6">
                    <a:lumMod val="50000"/>
                  </a:schemeClr>
                </a:solidFill>
                <a:cs typeface="Arial" charset="0"/>
              </a:rPr>
              <a:t>d’économies sont calculées </a:t>
            </a:r>
            <a:r>
              <a:rPr lang="fr-FR" sz="1400" u="sng" dirty="0" smtClean="0">
                <a:solidFill>
                  <a:schemeClr val="accent6">
                    <a:lumMod val="50000"/>
                  </a:schemeClr>
                </a:solidFill>
                <a:cs typeface="Arial" charset="0"/>
              </a:rPr>
              <a:t>par rapport à un tendanciel.</a:t>
            </a:r>
          </a:p>
          <a:p>
            <a:pPr>
              <a:defRPr/>
            </a:pPr>
            <a:r>
              <a:rPr lang="fr-FR" sz="1400" dirty="0" smtClean="0">
                <a:solidFill>
                  <a:schemeClr val="accent6">
                    <a:lumMod val="50000"/>
                  </a:schemeClr>
                </a:solidFill>
                <a:cs typeface="Arial" charset="0"/>
              </a:rPr>
              <a:t>Les dépenses d’assurance maladie, notamment les </a:t>
            </a:r>
            <a:r>
              <a:rPr lang="fr-FR" sz="1400" b="1" dirty="0" smtClean="0">
                <a:solidFill>
                  <a:schemeClr val="accent6">
                    <a:lumMod val="50000"/>
                  </a:schemeClr>
                </a:solidFill>
                <a:cs typeface="Arial" charset="0"/>
              </a:rPr>
              <a:t>recettes hospitalières</a:t>
            </a:r>
            <a:r>
              <a:rPr lang="fr-FR" sz="1400" dirty="0" smtClean="0">
                <a:solidFill>
                  <a:schemeClr val="accent6">
                    <a:lumMod val="50000"/>
                  </a:schemeClr>
                </a:solidFill>
                <a:cs typeface="Arial" charset="0"/>
              </a:rPr>
              <a:t>, vont </a:t>
            </a:r>
            <a:r>
              <a:rPr lang="fr-FR" sz="1400" b="1" dirty="0" smtClean="0">
                <a:solidFill>
                  <a:schemeClr val="accent6">
                    <a:lumMod val="50000"/>
                  </a:schemeClr>
                </a:solidFill>
                <a:cs typeface="Arial" charset="0"/>
              </a:rPr>
              <a:t>continuer à augmenter</a:t>
            </a:r>
            <a:r>
              <a:rPr lang="fr-FR" sz="1400" dirty="0" smtClean="0">
                <a:solidFill>
                  <a:schemeClr val="accent6">
                    <a:lumMod val="50000"/>
                  </a:schemeClr>
                </a:solidFill>
                <a:cs typeface="Arial" charset="0"/>
              </a:rPr>
              <a:t>, mais moins vite.</a:t>
            </a:r>
          </a:p>
        </p:txBody>
      </p:sp>
      <p:sp>
        <p:nvSpPr>
          <p:cNvPr id="173" name="Rectangle 8"/>
          <p:cNvSpPr txBox="1"/>
          <p:nvPr/>
        </p:nvSpPr>
        <p:spPr>
          <a:xfrm>
            <a:off x="4465191" y="1777004"/>
            <a:ext cx="1289688" cy="266924"/>
          </a:xfrm>
          <a:prstGeom prst="rect">
            <a:avLst/>
          </a:prstGeom>
          <a:noFill/>
          <a:ln w="9525">
            <a:noFill/>
            <a:miter lim="800000"/>
            <a:headEnd/>
            <a:tailEnd/>
          </a:ln>
        </p:spPr>
        <p:txBody>
          <a:bodyPr vert="horz" wrap="square" lIns="93216" tIns="46609" rIns="93216" bIns="46609" numCol="1" anchor="t" anchorCtr="0" compatLnSpc="1">
            <a:prstTxWarp prst="textNoShape">
              <a:avLst/>
            </a:prstTxWarp>
            <a:sp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marL="0" indent="0"/>
            <a:r>
              <a:rPr lang="fr-FR" sz="1100" b="1" dirty="0" smtClean="0">
                <a:solidFill>
                  <a:schemeClr val="accent3"/>
                </a:solidFill>
              </a:rPr>
              <a:t>Tendanciel</a:t>
            </a:r>
            <a:endParaRPr lang="fr-FR" sz="1100" b="1" dirty="0">
              <a:solidFill>
                <a:schemeClr val="accent3"/>
              </a:solidFill>
            </a:endParaRPr>
          </a:p>
        </p:txBody>
      </p:sp>
      <p:sp>
        <p:nvSpPr>
          <p:cNvPr id="179" name="Rectangle 8"/>
          <p:cNvSpPr txBox="1"/>
          <p:nvPr/>
        </p:nvSpPr>
        <p:spPr>
          <a:xfrm>
            <a:off x="4199981" y="3671100"/>
            <a:ext cx="1289688" cy="266924"/>
          </a:xfrm>
          <a:prstGeom prst="rect">
            <a:avLst/>
          </a:prstGeom>
          <a:solidFill>
            <a:schemeClr val="bg1"/>
          </a:solidFill>
          <a:ln w="9525">
            <a:noFill/>
            <a:miter lim="800000"/>
            <a:headEnd/>
            <a:tailEnd/>
          </a:ln>
        </p:spPr>
        <p:txBody>
          <a:bodyPr vert="horz" wrap="square" lIns="93216" tIns="46609" rIns="93216" bIns="46609" numCol="1" anchor="t" anchorCtr="0" compatLnSpc="1">
            <a:prstTxWarp prst="textNoShape">
              <a:avLst/>
            </a:prstTxWarp>
            <a:spAutoFit/>
          </a:bodyPr>
          <a:lstStyle>
            <a:lvl1pPr marL="342900" lvl="0" indent="-342900" defTabSz="895350" eaLnBrk="0" hangingPunct="0">
              <a:buClr>
                <a:schemeClr val="tx2"/>
              </a:buClr>
              <a:defRPr sz="1500">
                <a:latin typeface="+mn-lt"/>
                <a:cs typeface="+mn-cs"/>
              </a:defRPr>
            </a:lvl1pPr>
            <a:lvl2pPr marL="193675" lvl="1" indent="-192088" defTabSz="895350" eaLnBrk="0" hangingPunct="0">
              <a:buClr>
                <a:schemeClr val="tx2"/>
              </a:buClr>
              <a:buSzPct val="125000"/>
              <a:buFont typeface="Arial" charset="0"/>
              <a:buChar char="▪"/>
              <a:defRPr sz="1500">
                <a:latin typeface="+mn-lt"/>
                <a:cs typeface="+mn-cs"/>
              </a:defRPr>
            </a:lvl2pPr>
            <a:lvl3pPr marL="457200" lvl="2" indent="-261938" defTabSz="895350" eaLnBrk="0" hangingPunct="0">
              <a:buClr>
                <a:schemeClr val="tx2"/>
              </a:buClr>
              <a:buSzPct val="120000"/>
              <a:buFont typeface="Arial" charset="0"/>
              <a:buChar char="–"/>
              <a:defRPr sz="1500">
                <a:latin typeface="+mn-lt"/>
                <a:cs typeface="+mn-cs"/>
              </a:defRPr>
            </a:lvl3pPr>
            <a:lvl4pPr marL="614363" lvl="3" indent="-155575" defTabSz="895350" eaLnBrk="0" hangingPunct="0">
              <a:buClr>
                <a:schemeClr val="tx2"/>
              </a:buClr>
              <a:buSzPct val="120000"/>
              <a:buFont typeface="Arial" charset="0"/>
              <a:buChar char="▫"/>
              <a:defRPr sz="1500">
                <a:latin typeface="+mn-lt"/>
                <a:cs typeface="+mn-cs"/>
              </a:defRPr>
            </a:lvl4pPr>
            <a:lvl5pPr marL="746125" lvl="4" indent="-130175" defTabSz="895350" eaLnBrk="0" hangingPunct="0">
              <a:buClr>
                <a:schemeClr val="tx2"/>
              </a:buClr>
              <a:buSzPct val="89000"/>
              <a:buFont typeface="Arial" charset="0"/>
              <a:buChar char="-"/>
              <a:defRPr sz="1500">
                <a:latin typeface="+mn-lt"/>
                <a:cs typeface="+mn-cs"/>
              </a:defRPr>
            </a:lvl5pPr>
            <a:lvl6pPr marL="1203325" indent="-130175" defTabSz="895350" fontAlgn="base">
              <a:spcBef>
                <a:spcPct val="0"/>
              </a:spcBef>
              <a:spcAft>
                <a:spcPct val="0"/>
              </a:spcAft>
              <a:buClr>
                <a:schemeClr val="tx2"/>
              </a:buClr>
              <a:buSzPct val="89000"/>
              <a:buFont typeface="Arial" charset="0"/>
              <a:buChar char="-"/>
              <a:defRPr sz="1500">
                <a:latin typeface="+mn-lt"/>
                <a:cs typeface="+mn-cs"/>
              </a:defRPr>
            </a:lvl6pPr>
            <a:lvl7pPr marL="1660525" indent="-130175" defTabSz="895350" fontAlgn="base">
              <a:spcBef>
                <a:spcPct val="0"/>
              </a:spcBef>
              <a:spcAft>
                <a:spcPct val="0"/>
              </a:spcAft>
              <a:buClr>
                <a:schemeClr val="tx2"/>
              </a:buClr>
              <a:buSzPct val="89000"/>
              <a:buFont typeface="Arial" charset="0"/>
              <a:buChar char="-"/>
              <a:defRPr sz="1500">
                <a:latin typeface="+mn-lt"/>
                <a:cs typeface="+mn-cs"/>
              </a:defRPr>
            </a:lvl7pPr>
            <a:lvl8pPr marL="2117725" indent="-130175" defTabSz="895350" fontAlgn="base">
              <a:spcBef>
                <a:spcPct val="0"/>
              </a:spcBef>
              <a:spcAft>
                <a:spcPct val="0"/>
              </a:spcAft>
              <a:buClr>
                <a:schemeClr val="tx2"/>
              </a:buClr>
              <a:buSzPct val="89000"/>
              <a:buFont typeface="Arial" charset="0"/>
              <a:buChar char="-"/>
              <a:defRPr sz="1500">
                <a:latin typeface="+mn-lt"/>
                <a:cs typeface="+mn-cs"/>
              </a:defRPr>
            </a:lvl8pPr>
            <a:lvl9pPr marL="2574925" indent="-130175" defTabSz="895350" fontAlgn="base">
              <a:spcBef>
                <a:spcPct val="0"/>
              </a:spcBef>
              <a:spcAft>
                <a:spcPct val="0"/>
              </a:spcAft>
              <a:buClr>
                <a:schemeClr val="tx2"/>
              </a:buClr>
              <a:buSzPct val="89000"/>
              <a:buFont typeface="Arial" charset="0"/>
              <a:buChar char="-"/>
              <a:defRPr sz="1500">
                <a:latin typeface="+mn-lt"/>
                <a:cs typeface="+mn-cs"/>
              </a:defRPr>
            </a:lvl9pPr>
          </a:lstStyle>
          <a:p>
            <a:pPr marL="0" indent="0"/>
            <a:r>
              <a:rPr lang="fr-FR" sz="1100" b="1" dirty="0" smtClean="0">
                <a:solidFill>
                  <a:srgbClr val="FF0000"/>
                </a:solidFill>
              </a:rPr>
              <a:t>Trajectoire cible</a:t>
            </a:r>
            <a:endParaRPr lang="fr-FR" sz="1100" b="1" dirty="0">
              <a:solidFill>
                <a:srgbClr val="FF0000"/>
              </a:solidFill>
            </a:endParaRPr>
          </a:p>
        </p:txBody>
      </p:sp>
      <p:graphicFrame>
        <p:nvGraphicFramePr>
          <p:cNvPr id="180" name="Object 2"/>
          <p:cNvGraphicFramePr>
            <a:graphicFrameLocks/>
          </p:cNvGraphicFramePr>
          <p:nvPr/>
        </p:nvGraphicFramePr>
        <p:xfrm>
          <a:off x="1629" y="1629"/>
          <a:ext cx="1619" cy="1619"/>
        </p:xfrm>
        <a:graphic>
          <a:graphicData uri="http://schemas.openxmlformats.org/presentationml/2006/ole">
            <p:oleObj spid="_x0000_s1027" name="think-cell Slide" r:id="rId8" imgW="360" imgH="360" progId="">
              <p:embed/>
            </p:oleObj>
          </a:graphicData>
        </a:graphic>
      </p:graphicFrame>
      <p:sp>
        <p:nvSpPr>
          <p:cNvPr id="31" name="Rectangle 30"/>
          <p:cNvSpPr/>
          <p:nvPr/>
        </p:nvSpPr>
        <p:spPr bwMode="gray">
          <a:xfrm>
            <a:off x="8080867" y="188640"/>
            <a:ext cx="216024" cy="216024"/>
          </a:xfrm>
          <a:prstGeom prst="rect">
            <a:avLst/>
          </a:prstGeom>
          <a:solidFill>
            <a:schemeClr val="accent5">
              <a:lumMod val="20000"/>
              <a:lumOff val="80000"/>
            </a:schemeClr>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1363" tIns="45681" rIns="91363" bIns="45681" rtlCol="0" anchor="ctr">
            <a:noAutofit/>
          </a:bodyPr>
          <a:lstStyle/>
          <a:p>
            <a:pPr algn="ctr"/>
            <a:endParaRPr lang="fr-FR" sz="800" dirty="0">
              <a:latin typeface="Arial" pitchFamily="34" charset="0"/>
            </a:endParaRPr>
          </a:p>
        </p:txBody>
      </p:sp>
      <p:sp>
        <p:nvSpPr>
          <p:cNvPr id="32" name="Rectangle 31"/>
          <p:cNvSpPr/>
          <p:nvPr/>
        </p:nvSpPr>
        <p:spPr bwMode="gray">
          <a:xfrm>
            <a:off x="8080867" y="548680"/>
            <a:ext cx="216024" cy="216024"/>
          </a:xfrm>
          <a:prstGeom prst="rect">
            <a:avLst/>
          </a:prstGeom>
          <a:solidFill>
            <a:schemeClr val="accent2">
              <a:lumMod val="20000"/>
              <a:lumOff val="80000"/>
            </a:schemeClr>
          </a:solidFill>
          <a:ln w="19050">
            <a:solidFill>
              <a:schemeClr val="bg1">
                <a:lumMod val="85000"/>
              </a:schemeClr>
            </a:solidFill>
            <a:miter lim="800000"/>
            <a:headEnd/>
            <a:tailEnd/>
          </a:ln>
          <a:effectLst>
            <a:outerShdw blurRad="50800" dist="38100" dir="2700000" algn="tl" rotWithShape="0">
              <a:prstClr val="black">
                <a:alpha val="40000"/>
              </a:prstClr>
            </a:outerShdw>
          </a:effectLst>
          <a:extLst/>
        </p:spPr>
        <p:txBody>
          <a:bodyPr wrap="none" lIns="91363" tIns="45681" rIns="91363" bIns="45681" rtlCol="0" anchor="ctr">
            <a:noAutofit/>
          </a:bodyPr>
          <a:lstStyle/>
          <a:p>
            <a:pPr algn="ctr"/>
            <a:endParaRPr lang="fr-FR" sz="800" dirty="0">
              <a:latin typeface="Arial" pitchFamily="34" charset="0"/>
            </a:endParaRPr>
          </a:p>
        </p:txBody>
      </p:sp>
      <p:sp>
        <p:nvSpPr>
          <p:cNvPr id="33" name="ZoneTexte 32"/>
          <p:cNvSpPr txBox="1"/>
          <p:nvPr/>
        </p:nvSpPr>
        <p:spPr>
          <a:xfrm>
            <a:off x="8245934" y="188648"/>
            <a:ext cx="1619672" cy="249339"/>
          </a:xfrm>
          <a:prstGeom prst="rect">
            <a:avLst/>
          </a:prstGeom>
          <a:noFill/>
        </p:spPr>
        <p:txBody>
          <a:bodyPr wrap="square" lIns="91363" tIns="45681" rIns="91363" bIns="45681" rtlCol="0">
            <a:spAutoFit/>
          </a:bodyPr>
          <a:lstStyle/>
          <a:p>
            <a:r>
              <a:rPr lang="fr-FR" sz="1000" dirty="0" smtClean="0">
                <a:solidFill>
                  <a:srgbClr val="FF0000"/>
                </a:solidFill>
              </a:rPr>
              <a:t>tendanciel</a:t>
            </a:r>
            <a:endParaRPr lang="fr-FR" sz="1000" dirty="0">
              <a:solidFill>
                <a:srgbClr val="FF0000"/>
              </a:solidFill>
            </a:endParaRPr>
          </a:p>
        </p:txBody>
      </p:sp>
      <p:sp>
        <p:nvSpPr>
          <p:cNvPr id="34" name="ZoneTexte 33"/>
          <p:cNvSpPr txBox="1"/>
          <p:nvPr/>
        </p:nvSpPr>
        <p:spPr>
          <a:xfrm>
            <a:off x="8245934" y="548688"/>
            <a:ext cx="1619672" cy="249339"/>
          </a:xfrm>
          <a:prstGeom prst="rect">
            <a:avLst/>
          </a:prstGeom>
          <a:noFill/>
        </p:spPr>
        <p:txBody>
          <a:bodyPr wrap="square" lIns="91363" tIns="45681" rIns="91363" bIns="45681" rtlCol="0">
            <a:spAutoFit/>
          </a:bodyPr>
          <a:lstStyle/>
          <a:p>
            <a:r>
              <a:rPr lang="fr-FR" sz="1000" dirty="0" smtClean="0">
                <a:solidFill>
                  <a:schemeClr val="accent3"/>
                </a:solidFill>
              </a:rPr>
              <a:t>ONDAM cible</a:t>
            </a:r>
            <a:endParaRPr lang="fr-FR" sz="1000" dirty="0">
              <a:solidFill>
                <a:schemeClr val="accent3"/>
              </a:solidFill>
            </a:endParaRPr>
          </a:p>
        </p:txBody>
      </p:sp>
    </p:spTree>
    <p:extLst>
      <p:ext uri="{BB962C8B-B14F-4D97-AF65-F5344CB8AC3E}">
        <p14:creationId xmlns="" xmlns:p14="http://schemas.microsoft.com/office/powerpoint/2010/main" val="80842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539552" y="260648"/>
            <a:ext cx="8229600" cy="1143000"/>
          </a:xfrm>
        </p:spPr>
        <p:txBody>
          <a:bodyPr>
            <a:normAutofit fontScale="90000"/>
          </a:bodyPr>
          <a:lstStyle/>
          <a:p>
            <a:r>
              <a:rPr lang="fr-FR" dirty="0" smtClean="0"/>
              <a:t/>
            </a:r>
            <a:br>
              <a:rPr lang="fr-FR" dirty="0" smtClean="0"/>
            </a:br>
            <a:endParaRPr lang="fr-FR" dirty="0"/>
          </a:p>
        </p:txBody>
      </p:sp>
      <p:sp>
        <p:nvSpPr>
          <p:cNvPr id="8" name="Espace réservé du contenu 7"/>
          <p:cNvSpPr>
            <a:spLocks noGrp="1"/>
          </p:cNvSpPr>
          <p:nvPr>
            <p:ph idx="1"/>
          </p:nvPr>
        </p:nvSpPr>
        <p:spPr>
          <a:xfrm>
            <a:off x="1619672" y="2060848"/>
            <a:ext cx="7067128" cy="3196952"/>
          </a:xfrm>
        </p:spPr>
        <p:txBody>
          <a:bodyPr>
            <a:normAutofit/>
          </a:bodyPr>
          <a:lstStyle/>
          <a:p>
            <a:r>
              <a:rPr lang="fr-FR" sz="1900" dirty="0" smtClean="0">
                <a:ea typeface="ＭＳ Ｐゴシック" pitchFamily="34" charset="-128"/>
              </a:rPr>
              <a:t>Identifier les prescripteurs : saisie du numéro RPPS lors de la prescription, transmission de la donnée aux pharmaciens de ville et  utilisation par les SI de l</a:t>
            </a:r>
            <a:r>
              <a:rPr lang="ja-JP" altLang="fr-FR" sz="1900" dirty="0" smtClean="0">
                <a:ea typeface="ＭＳ Ｐゴシック" pitchFamily="34" charset="-128"/>
              </a:rPr>
              <a:t>’</a:t>
            </a:r>
            <a:r>
              <a:rPr lang="fr-FR" altLang="ja-JP" sz="1900" dirty="0" smtClean="0">
                <a:ea typeface="ＭＳ Ｐゴシック" pitchFamily="34" charset="-128"/>
              </a:rPr>
              <a:t>Assurance Maladie (Groupe de travail ad hoc)</a:t>
            </a:r>
          </a:p>
          <a:p>
            <a:endParaRPr lang="fr-FR" sz="1900" dirty="0" smtClean="0">
              <a:ea typeface="ＭＳ Ｐゴシック" pitchFamily="34" charset="-128"/>
            </a:endParaRPr>
          </a:p>
          <a:p>
            <a:r>
              <a:rPr lang="fr-FR" sz="1900" dirty="0" smtClean="0">
                <a:ea typeface="ＭＳ Ｐゴシック" pitchFamily="34" charset="-128"/>
              </a:rPr>
              <a:t>Engager une démarche contractuelle avec les établissements sur la maîtrise de l</a:t>
            </a:r>
            <a:r>
              <a:rPr lang="ja-JP" altLang="fr-FR" sz="1900" dirty="0" smtClean="0">
                <a:ea typeface="ＭＳ Ｐゴシック" pitchFamily="34" charset="-128"/>
              </a:rPr>
              <a:t>’</a:t>
            </a:r>
            <a:r>
              <a:rPr lang="fr-FR" altLang="ja-JP" sz="1900" dirty="0" smtClean="0">
                <a:ea typeface="ＭＳ Ｐゴシック" pitchFamily="34" charset="-128"/>
              </a:rPr>
              <a:t>évolution des dépenses et accompagner ces établissements</a:t>
            </a:r>
          </a:p>
          <a:p>
            <a:endParaRPr lang="fr-FR" dirty="0"/>
          </a:p>
        </p:txBody>
      </p:sp>
      <p:sp>
        <p:nvSpPr>
          <p:cNvPr id="6" name="Rectangle 5"/>
          <p:cNvSpPr/>
          <p:nvPr/>
        </p:nvSpPr>
        <p:spPr>
          <a:xfrm>
            <a:off x="971600" y="764704"/>
            <a:ext cx="7272808" cy="369332"/>
          </a:xfrm>
          <a:prstGeom prst="rect">
            <a:avLst/>
          </a:prstGeom>
        </p:spPr>
        <p:txBody>
          <a:bodyPr wrap="square">
            <a:spAutoFit/>
          </a:bodyPr>
          <a:lstStyle/>
          <a:p>
            <a:pPr algn="ctr"/>
            <a:r>
              <a:rPr lang="fr-FR" dirty="0" smtClean="0">
                <a:ea typeface="ＭＳ Ｐゴシック" pitchFamily="34" charset="-128"/>
              </a:rPr>
              <a:t>Le programme PHMEV : objectifs</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re 1"/>
          <p:cNvSpPr>
            <a:spLocks noGrp="1"/>
          </p:cNvSpPr>
          <p:nvPr>
            <p:ph type="title"/>
          </p:nvPr>
        </p:nvSpPr>
        <p:spPr>
          <a:xfrm>
            <a:off x="1331640" y="1052736"/>
            <a:ext cx="5904656" cy="418058"/>
          </a:xfrm>
        </p:spPr>
        <p:txBody>
          <a:bodyPr>
            <a:normAutofit/>
          </a:bodyPr>
          <a:lstStyle/>
          <a:p>
            <a:r>
              <a:rPr lang="fr-FR" altLang="fr-FR" sz="1800" dirty="0" smtClean="0">
                <a:latin typeface="Arial" pitchFamily="34" charset="0"/>
                <a:cs typeface="Arial" pitchFamily="34" charset="0"/>
              </a:rPr>
              <a:t>Le dispositif CAQOS Médicaments et LPP</a:t>
            </a:r>
          </a:p>
        </p:txBody>
      </p:sp>
      <p:sp>
        <p:nvSpPr>
          <p:cNvPr id="144387" name="Espace réservé du contenu 2"/>
          <p:cNvSpPr>
            <a:spLocks noGrp="1"/>
          </p:cNvSpPr>
          <p:nvPr>
            <p:ph idx="1"/>
          </p:nvPr>
        </p:nvSpPr>
        <p:spPr>
          <a:xfrm>
            <a:off x="0" y="1124744"/>
            <a:ext cx="9144000" cy="5616575"/>
          </a:xfrm>
        </p:spPr>
        <p:txBody>
          <a:bodyPr/>
          <a:lstStyle/>
          <a:p>
            <a:pPr marL="837050" lvl="1" indent="-341781">
              <a:buFont typeface="Wingdings" pitchFamily="2" charset="2"/>
              <a:buAutoNum type="arabicPeriod"/>
            </a:pPr>
            <a:endParaRPr lang="fr-FR" altLang="fr-FR" sz="1600" dirty="0" smtClean="0"/>
          </a:p>
          <a:p>
            <a:pPr marL="837050" lvl="1" indent="-341781">
              <a:buFont typeface="Wingdings" pitchFamily="2" charset="2"/>
              <a:buAutoNum type="arabicPeriod"/>
            </a:pPr>
            <a:endParaRPr lang="fr-FR" altLang="fr-FR" sz="1600" dirty="0" smtClean="0"/>
          </a:p>
          <a:p>
            <a:endParaRPr lang="fr-FR" altLang="fr-FR" sz="1600" dirty="0" smtClean="0"/>
          </a:p>
          <a:p>
            <a:endParaRPr lang="fr-FR" altLang="fr-FR" sz="1600" dirty="0" smtClean="0"/>
          </a:p>
        </p:txBody>
      </p:sp>
      <p:sp>
        <p:nvSpPr>
          <p:cNvPr id="2" name="Rectangle à coins arrondis 1"/>
          <p:cNvSpPr/>
          <p:nvPr/>
        </p:nvSpPr>
        <p:spPr bwMode="auto">
          <a:xfrm>
            <a:off x="0" y="1520825"/>
            <a:ext cx="8897937" cy="5337175"/>
          </a:xfrm>
          <a:prstGeom prst="roundRect">
            <a:avLst/>
          </a:prstGeom>
          <a:solidFill>
            <a:schemeClr val="bg1">
              <a:lumMod val="95000"/>
            </a:schemeClr>
          </a:solidFill>
          <a:ln>
            <a:noFill/>
          </a:ln>
          <a:effectLst/>
          <a:extLst/>
        </p:spPr>
        <p:txBody>
          <a:bodyPr lIns="103946" tIns="51974" rIns="103946" bIns="51974"/>
          <a:lstStyle/>
          <a:p>
            <a:pPr>
              <a:defRPr/>
            </a:pPr>
            <a:r>
              <a:rPr lang="fr-FR" altLang="fr-FR" b="1" dirty="0">
                <a:solidFill>
                  <a:srgbClr val="0C419A"/>
                </a:solidFill>
                <a:latin typeface="Arial"/>
              </a:rPr>
              <a:t>L’instruction 2015 relative au dispositif CAQOS a été validée par le CNP le 13 mai 2015. Les axes prioritaires de cette année sont : </a:t>
            </a:r>
          </a:p>
          <a:p>
            <a:pPr>
              <a:defRPr/>
            </a:pPr>
            <a:endParaRPr lang="fr-FR" altLang="fr-FR" b="1" dirty="0">
              <a:solidFill>
                <a:srgbClr val="0C419A"/>
              </a:solidFill>
              <a:latin typeface="Arial"/>
            </a:endParaRPr>
          </a:p>
          <a:p>
            <a:pPr marL="731033" lvl="1" indent="-284817">
              <a:buFont typeface="Arial" panose="020B0604020202020204" pitchFamily="34" charset="0"/>
              <a:buChar char="•"/>
              <a:defRPr/>
            </a:pPr>
            <a:r>
              <a:rPr lang="fr-FR" altLang="fr-FR" dirty="0">
                <a:solidFill>
                  <a:srgbClr val="0C419A"/>
                </a:solidFill>
                <a:latin typeface="Arial"/>
              </a:rPr>
              <a:t>Evolution de la contractualisation (fixation des objectifs et suivi) ;</a:t>
            </a:r>
          </a:p>
          <a:p>
            <a:pPr marL="731033" lvl="1" indent="-284817">
              <a:buFont typeface="Arial" panose="020B0604020202020204" pitchFamily="34" charset="0"/>
              <a:buChar char="•"/>
              <a:defRPr/>
            </a:pPr>
            <a:endParaRPr lang="fr-FR" altLang="fr-FR" dirty="0">
              <a:solidFill>
                <a:srgbClr val="0C419A"/>
              </a:solidFill>
              <a:latin typeface="Arial"/>
            </a:endParaRPr>
          </a:p>
          <a:p>
            <a:pPr marL="731033" lvl="1" indent="-284817">
              <a:buFont typeface="Arial" panose="020B0604020202020204" pitchFamily="34" charset="0"/>
              <a:buChar char="•"/>
              <a:defRPr/>
            </a:pPr>
            <a:r>
              <a:rPr lang="fr-FR" altLang="fr-FR" dirty="0">
                <a:solidFill>
                  <a:srgbClr val="0C419A"/>
                </a:solidFill>
                <a:latin typeface="Arial"/>
              </a:rPr>
              <a:t>Changement de périmètre fixant le taux d’évolution des dépenses ; </a:t>
            </a:r>
          </a:p>
          <a:p>
            <a:pPr marL="731033" lvl="1" indent="-284817">
              <a:buFont typeface="Arial" panose="020B0604020202020204" pitchFamily="34" charset="0"/>
              <a:buChar char="•"/>
              <a:defRPr/>
            </a:pPr>
            <a:endParaRPr lang="fr-FR" altLang="fr-FR" dirty="0">
              <a:solidFill>
                <a:srgbClr val="0C419A"/>
              </a:solidFill>
              <a:latin typeface="Arial"/>
            </a:endParaRPr>
          </a:p>
          <a:p>
            <a:pPr marL="731033" lvl="1" indent="-284817">
              <a:buFont typeface="Arial" panose="020B0604020202020204" pitchFamily="34" charset="0"/>
              <a:buChar char="•"/>
              <a:defRPr/>
            </a:pPr>
            <a:r>
              <a:rPr lang="fr-FR" altLang="fr-FR" dirty="0">
                <a:solidFill>
                  <a:srgbClr val="0C419A"/>
                </a:solidFill>
                <a:latin typeface="Arial"/>
              </a:rPr>
              <a:t>Prise en compte d’un nouveau critère de ciblage permettant d’encourager le recours aux médicaments génériques dans les classes où c’est possible ;</a:t>
            </a:r>
          </a:p>
          <a:p>
            <a:pPr marL="731033" lvl="1" indent="-284817">
              <a:buFont typeface="Arial" panose="020B0604020202020204" pitchFamily="34" charset="0"/>
              <a:buChar char="•"/>
              <a:defRPr/>
            </a:pPr>
            <a:endParaRPr lang="fr-FR" altLang="fr-FR" dirty="0">
              <a:solidFill>
                <a:srgbClr val="0C419A"/>
              </a:solidFill>
              <a:latin typeface="Arial"/>
            </a:endParaRPr>
          </a:p>
          <a:p>
            <a:pPr marL="731033" lvl="1" indent="-284817">
              <a:buFont typeface="Arial" panose="020B0604020202020204" pitchFamily="34" charset="0"/>
              <a:buChar char="•"/>
              <a:defRPr/>
            </a:pPr>
            <a:r>
              <a:rPr lang="fr-FR" altLang="fr-FR" dirty="0">
                <a:solidFill>
                  <a:srgbClr val="0C419A"/>
                </a:solidFill>
                <a:latin typeface="Arial"/>
              </a:rPr>
              <a:t>Incitation à la prescription de médicaments bio similaires dans les classes où c’est possible ;</a:t>
            </a:r>
          </a:p>
          <a:p>
            <a:pPr marL="731033" lvl="1" indent="-284817">
              <a:buFont typeface="Arial" panose="020B0604020202020204" pitchFamily="34" charset="0"/>
              <a:buChar char="•"/>
              <a:defRPr/>
            </a:pPr>
            <a:endParaRPr lang="fr-FR" altLang="fr-FR" dirty="0">
              <a:solidFill>
                <a:srgbClr val="0C419A"/>
              </a:solidFill>
              <a:latin typeface="Arial"/>
            </a:endParaRPr>
          </a:p>
          <a:p>
            <a:pPr marL="731033" lvl="1" indent="-284817">
              <a:buFont typeface="Arial" panose="020B0604020202020204" pitchFamily="34" charset="0"/>
              <a:buChar char="•"/>
              <a:defRPr/>
            </a:pPr>
            <a:r>
              <a:rPr lang="fr-FR" altLang="fr-FR" dirty="0">
                <a:solidFill>
                  <a:srgbClr val="0C419A"/>
                </a:solidFill>
                <a:latin typeface="Arial"/>
              </a:rPr>
              <a:t>Développement d’objectifs qualitatifs (prescription en DCI, le recours aux logiciels d’aide à la prescription…)</a:t>
            </a:r>
          </a:p>
          <a:p>
            <a:pPr marL="731033" lvl="1" indent="-284817">
              <a:buFont typeface="Arial" panose="020B0604020202020204" pitchFamily="34" charset="0"/>
              <a:buChar char="•"/>
              <a:defRPr/>
            </a:pPr>
            <a:endParaRPr lang="fr-FR" altLang="fr-FR" dirty="0">
              <a:solidFill>
                <a:srgbClr val="0C419A"/>
              </a:solidFill>
              <a:latin typeface="Arial"/>
            </a:endParaRPr>
          </a:p>
          <a:p>
            <a:pPr marL="731033" lvl="1" indent="-284817">
              <a:buFont typeface="Arial" panose="020B0604020202020204" pitchFamily="34" charset="0"/>
              <a:buChar char="•"/>
              <a:defRPr/>
            </a:pPr>
            <a:r>
              <a:rPr lang="fr-FR" altLang="fr-FR" dirty="0">
                <a:solidFill>
                  <a:srgbClr val="0C419A"/>
                </a:solidFill>
                <a:latin typeface="Arial"/>
              </a:rPr>
              <a:t>Généralisation de l’identification du prescripteur par le numéro RPPS</a:t>
            </a:r>
          </a:p>
        </p:txBody>
      </p:sp>
      <p:pic>
        <p:nvPicPr>
          <p:cNvPr id="5" name="Image 4" descr="2010-03-24_ARS_COM_Logos_territoirePaca.jpg"/>
          <p:cNvPicPr>
            <a:picLocks noChangeAspect="1"/>
          </p:cNvPicPr>
          <p:nvPr/>
        </p:nvPicPr>
        <p:blipFill>
          <a:blip r:embed="rId2" cstate="print"/>
          <a:stretch>
            <a:fillRect/>
          </a:stretch>
        </p:blipFill>
        <p:spPr>
          <a:xfrm>
            <a:off x="0" y="-1"/>
            <a:ext cx="7524328" cy="1052737"/>
          </a:xfrm>
          <a:prstGeom prst="rect">
            <a:avLst/>
          </a:prstGeom>
        </p:spPr>
      </p:pic>
      <p:pic>
        <p:nvPicPr>
          <p:cNvPr id="6" name="Image 5" descr="Logo_les_agoras_couleur.bmp"/>
          <p:cNvPicPr>
            <a:picLocks noChangeAspect="1"/>
          </p:cNvPicPr>
          <p:nvPr/>
        </p:nvPicPr>
        <p:blipFill>
          <a:blip r:embed="rId3" cstate="print"/>
          <a:stretch>
            <a:fillRect/>
          </a:stretch>
        </p:blipFill>
        <p:spPr>
          <a:xfrm>
            <a:off x="7668344" y="0"/>
            <a:ext cx="1475656" cy="1475656"/>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539552" y="260648"/>
            <a:ext cx="8229600" cy="1143000"/>
          </a:xfrm>
        </p:spPr>
        <p:txBody>
          <a:bodyPr>
            <a:normAutofit fontScale="90000"/>
          </a:bodyPr>
          <a:lstStyle/>
          <a:p>
            <a:r>
              <a:rPr lang="fr-FR" dirty="0" smtClean="0"/>
              <a:t/>
            </a:r>
            <a:br>
              <a:rPr lang="fr-FR" dirty="0" smtClean="0"/>
            </a:br>
            <a:endParaRPr lang="fr-FR" dirty="0"/>
          </a:p>
        </p:txBody>
      </p:sp>
      <p:sp>
        <p:nvSpPr>
          <p:cNvPr id="8" name="Espace réservé du contenu 7"/>
          <p:cNvSpPr>
            <a:spLocks noGrp="1"/>
          </p:cNvSpPr>
          <p:nvPr>
            <p:ph idx="1"/>
          </p:nvPr>
        </p:nvSpPr>
        <p:spPr>
          <a:xfrm>
            <a:off x="1619672" y="908720"/>
            <a:ext cx="7067128" cy="5217443"/>
          </a:xfrm>
        </p:spPr>
        <p:txBody>
          <a:bodyPr>
            <a:normAutofit fontScale="77500" lnSpcReduction="20000"/>
          </a:bodyPr>
          <a:lstStyle/>
          <a:p>
            <a:pPr>
              <a:buFontTx/>
              <a:buNone/>
            </a:pPr>
            <a:r>
              <a:rPr lang="fr-FR" sz="2600" dirty="0" smtClean="0">
                <a:ea typeface="ＭＳ Ｐゴシック" pitchFamily="34" charset="-128"/>
              </a:rPr>
              <a:t>Gestion du numéro RPPS</a:t>
            </a:r>
          </a:p>
          <a:p>
            <a:pPr>
              <a:buFontTx/>
              <a:buNone/>
            </a:pPr>
            <a:endParaRPr lang="fr-FR" sz="2600" dirty="0" smtClean="0">
              <a:ea typeface="ＭＳ Ｐゴシック" pitchFamily="34" charset="-128"/>
            </a:endParaRPr>
          </a:p>
          <a:p>
            <a:r>
              <a:rPr lang="fr-FR" sz="2600" dirty="0" smtClean="0">
                <a:ea typeface="ＭＳ Ｐゴシック" pitchFamily="34" charset="-128"/>
              </a:rPr>
              <a:t>Plutôt respecté et bien géré par les logiciels d</a:t>
            </a:r>
            <a:r>
              <a:rPr lang="ja-JP" altLang="fr-FR" sz="2600" dirty="0" smtClean="0">
                <a:ea typeface="ＭＳ Ｐゴシック" pitchFamily="34" charset="-128"/>
              </a:rPr>
              <a:t>’</a:t>
            </a:r>
            <a:r>
              <a:rPr lang="fr-FR" altLang="ja-JP" sz="2600" dirty="0" smtClean="0">
                <a:ea typeface="ＭＳ Ｐゴシック" pitchFamily="34" charset="-128"/>
              </a:rPr>
              <a:t>aide à la prescription (LAP) pour les ordonnances de sortie d</a:t>
            </a:r>
            <a:r>
              <a:rPr lang="ja-JP" altLang="fr-FR" sz="2600" dirty="0" smtClean="0">
                <a:ea typeface="ＭＳ Ｐゴシック" pitchFamily="34" charset="-128"/>
              </a:rPr>
              <a:t>’</a:t>
            </a:r>
            <a:r>
              <a:rPr lang="fr-FR" altLang="ja-JP" sz="2600" dirty="0" smtClean="0">
                <a:ea typeface="ＭＳ Ｐゴシック" pitchFamily="34" charset="-128"/>
              </a:rPr>
              <a:t>hospitalisation</a:t>
            </a:r>
          </a:p>
          <a:p>
            <a:r>
              <a:rPr lang="fr-FR" sz="2600" dirty="0" smtClean="0">
                <a:ea typeface="ＭＳ Ｐゴシック" pitchFamily="34" charset="-128"/>
              </a:rPr>
              <a:t>QUID des prescriptions issues des Consultations externes et des urgences ?</a:t>
            </a:r>
          </a:p>
          <a:p>
            <a:endParaRPr lang="fr-FR" sz="2600" dirty="0" smtClean="0">
              <a:ea typeface="ＭＳ Ｐゴシック" pitchFamily="34" charset="-128"/>
            </a:endParaRPr>
          </a:p>
          <a:p>
            <a:pPr>
              <a:buFontTx/>
              <a:buNone/>
            </a:pPr>
            <a:r>
              <a:rPr lang="fr-FR" sz="2600" dirty="0" smtClean="0">
                <a:ea typeface="ＭＳ Ｐゴシック" pitchFamily="34" charset="-128"/>
              </a:rPr>
              <a:t>Médicaments: </a:t>
            </a:r>
          </a:p>
          <a:p>
            <a:pPr>
              <a:buFontTx/>
              <a:buNone/>
            </a:pPr>
            <a:endParaRPr lang="fr-FR" sz="2600" dirty="0" smtClean="0">
              <a:ea typeface="ＭＳ Ｐゴシック" pitchFamily="34" charset="-128"/>
            </a:endParaRPr>
          </a:p>
          <a:p>
            <a:r>
              <a:rPr lang="fr-FR" sz="2600" dirty="0" smtClean="0">
                <a:ea typeface="ＭＳ Ｐゴシック" pitchFamily="34" charset="-128"/>
              </a:rPr>
              <a:t>Prescription dans le répertoire des génériques à hauteur de 39%</a:t>
            </a:r>
          </a:p>
          <a:p>
            <a:pPr lvl="1"/>
            <a:r>
              <a:rPr lang="fr-FR" sz="2600" dirty="0" smtClean="0">
                <a:ea typeface="ＭＳ Ｐゴシック" pitchFamily="34" charset="-128"/>
              </a:rPr>
              <a:t>Fichier en cours de préparation:</a:t>
            </a:r>
          </a:p>
          <a:p>
            <a:pPr lvl="2"/>
            <a:r>
              <a:rPr lang="fr-FR" sz="2600" dirty="0" smtClean="0">
                <a:ea typeface="ＭＳ Ｐゴシック" pitchFamily="34" charset="-128"/>
              </a:rPr>
              <a:t>Groupes de médicaments, organisés par classification ATC</a:t>
            </a:r>
          </a:p>
          <a:p>
            <a:pPr lvl="2"/>
            <a:r>
              <a:rPr lang="fr-FR" sz="2600" dirty="0" smtClean="0">
                <a:ea typeface="ＭＳ Ｐゴシック" pitchFamily="34" charset="-128"/>
              </a:rPr>
              <a:t>Médicaments génériqués ou non</a:t>
            </a:r>
          </a:p>
          <a:p>
            <a:pPr lvl="2"/>
            <a:endParaRPr lang="fr-FR" sz="2600" dirty="0" smtClean="0">
              <a:ea typeface="ＭＳ Ｐゴシック" pitchFamily="34" charset="-128"/>
            </a:endParaRPr>
          </a:p>
          <a:p>
            <a:r>
              <a:rPr lang="fr-FR" sz="2600" dirty="0" smtClean="0">
                <a:ea typeface="ＭＳ Ｐゴシック" pitchFamily="34" charset="-128"/>
              </a:rPr>
              <a:t>Biosimilaires (EPO, G-CSF)</a:t>
            </a:r>
          </a:p>
          <a:p>
            <a:endParaRPr lang="fr-FR" dirty="0"/>
          </a:p>
        </p:txBody>
      </p:sp>
      <p:sp>
        <p:nvSpPr>
          <p:cNvPr id="6" name="Rectangle 5"/>
          <p:cNvSpPr/>
          <p:nvPr/>
        </p:nvSpPr>
        <p:spPr>
          <a:xfrm>
            <a:off x="971600" y="764704"/>
            <a:ext cx="7272808" cy="646331"/>
          </a:xfrm>
          <a:prstGeom prst="rect">
            <a:avLst/>
          </a:prstGeom>
        </p:spPr>
        <p:txBody>
          <a:bodyPr wrap="square">
            <a:spAutoFit/>
          </a:bodyPr>
          <a:lstStyle/>
          <a:p>
            <a:pPr algn="ctr"/>
            <a:endParaRPr lang="fr-FR" sz="3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61618" y="109542"/>
            <a:ext cx="8514525" cy="3748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1233" tIns="45617" rIns="91233" bIns="45617">
            <a:spAutoFit/>
          </a:bodyPr>
          <a:lstStyle/>
          <a:p>
            <a:pPr>
              <a:spcBef>
                <a:spcPct val="50000"/>
              </a:spcBef>
            </a:pPr>
            <a:r>
              <a:rPr lang="fr-FR" b="1" dirty="0" smtClean="0">
                <a:solidFill>
                  <a:srgbClr val="000099"/>
                </a:solidFill>
                <a:latin typeface="Calibri" pitchFamily="34" charset="0"/>
              </a:rPr>
              <a:t>Biosimilaires /Le marché actuel : produits et indications 		</a:t>
            </a:r>
            <a:endParaRPr lang="fr-FR" b="1" dirty="0">
              <a:solidFill>
                <a:srgbClr val="000099"/>
              </a:solidFill>
              <a:latin typeface="Calibri" pitchFamily="34" charset="0"/>
            </a:endParaRPr>
          </a:p>
        </p:txBody>
      </p:sp>
      <p:sp>
        <p:nvSpPr>
          <p:cNvPr id="6149" name="Rectangle 5"/>
          <p:cNvSpPr>
            <a:spLocks noChangeArrowheads="1"/>
          </p:cNvSpPr>
          <p:nvPr/>
        </p:nvSpPr>
        <p:spPr bwMode="auto">
          <a:xfrm>
            <a:off x="383082" y="751826"/>
            <a:ext cx="1759126" cy="503238"/>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nchor="ctr"/>
          <a:lstStyle/>
          <a:p>
            <a:pPr algn="ctr"/>
            <a:r>
              <a:rPr lang="en-US" b="1">
                <a:solidFill>
                  <a:srgbClr val="FFFFFF"/>
                </a:solidFill>
                <a:latin typeface="Calibri" pitchFamily="34" charset="0"/>
                <a:ea typeface="+mn-ea"/>
                <a:cs typeface="+mn-cs"/>
              </a:rPr>
              <a:t> Molecule</a:t>
            </a:r>
            <a:endParaRPr lang="en-US">
              <a:solidFill>
                <a:srgbClr val="FFFFFF"/>
              </a:solidFill>
              <a:latin typeface="Calibri" pitchFamily="34" charset="0"/>
              <a:ea typeface="+mn-ea"/>
              <a:cs typeface="+mn-cs"/>
            </a:endParaRPr>
          </a:p>
        </p:txBody>
      </p:sp>
      <p:sp>
        <p:nvSpPr>
          <p:cNvPr id="6150" name="Rectangle 5"/>
          <p:cNvSpPr>
            <a:spLocks noChangeArrowheads="1"/>
          </p:cNvSpPr>
          <p:nvPr/>
        </p:nvSpPr>
        <p:spPr bwMode="auto">
          <a:xfrm>
            <a:off x="2204916" y="751826"/>
            <a:ext cx="6371216" cy="503238"/>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nchor="ctr"/>
          <a:lstStyle/>
          <a:p>
            <a:pPr algn="ctr"/>
            <a:r>
              <a:rPr lang="en-US" b="1" dirty="0">
                <a:solidFill>
                  <a:srgbClr val="FFFFFF"/>
                </a:solidFill>
                <a:latin typeface="Calibri" pitchFamily="34" charset="0"/>
                <a:ea typeface="+mn-ea"/>
                <a:cs typeface="+mn-cs"/>
              </a:rPr>
              <a:t> </a:t>
            </a:r>
            <a:r>
              <a:rPr lang="en-US" b="1" dirty="0" smtClean="0">
                <a:solidFill>
                  <a:srgbClr val="FFFFFF"/>
                </a:solidFill>
                <a:latin typeface="Calibri" pitchFamily="34" charset="0"/>
                <a:ea typeface="+mn-ea"/>
                <a:cs typeface="+mn-cs"/>
              </a:rPr>
              <a:t>Indications </a:t>
            </a:r>
            <a:r>
              <a:rPr lang="en-US" b="1" dirty="0" err="1" smtClean="0">
                <a:solidFill>
                  <a:srgbClr val="FFFFFF"/>
                </a:solidFill>
                <a:latin typeface="Calibri" pitchFamily="34" charset="0"/>
                <a:ea typeface="+mn-ea"/>
                <a:cs typeface="+mn-cs"/>
              </a:rPr>
              <a:t>principales</a:t>
            </a:r>
            <a:endParaRPr lang="en-US" dirty="0">
              <a:solidFill>
                <a:srgbClr val="FFFFFF"/>
              </a:solidFill>
              <a:latin typeface="Calibri" pitchFamily="34" charset="0"/>
              <a:ea typeface="+mn-ea"/>
              <a:cs typeface="+mn-cs"/>
            </a:endParaRPr>
          </a:p>
        </p:txBody>
      </p:sp>
      <p:sp>
        <p:nvSpPr>
          <p:cNvPr id="6152" name="Rectangle 5"/>
          <p:cNvSpPr>
            <a:spLocks noChangeArrowheads="1"/>
          </p:cNvSpPr>
          <p:nvPr/>
        </p:nvSpPr>
        <p:spPr bwMode="auto">
          <a:xfrm>
            <a:off x="395288" y="1255065"/>
            <a:ext cx="1746918"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lstStyle/>
          <a:p>
            <a:r>
              <a:rPr lang="en-US" dirty="0" err="1" smtClean="0">
                <a:solidFill>
                  <a:srgbClr val="000099"/>
                </a:solidFill>
                <a:latin typeface="Calibri" pitchFamily="34" charset="0"/>
                <a:ea typeface="+mn-ea"/>
                <a:cs typeface="+mn-cs"/>
              </a:rPr>
              <a:t>Epoetine</a:t>
            </a:r>
            <a:r>
              <a:rPr lang="en-US" dirty="0" smtClean="0">
                <a:solidFill>
                  <a:srgbClr val="000099"/>
                </a:solidFill>
                <a:latin typeface="Calibri" pitchFamily="34" charset="0"/>
                <a:ea typeface="+mn-ea"/>
                <a:cs typeface="+mn-cs"/>
              </a:rPr>
              <a:t> </a:t>
            </a:r>
            <a:r>
              <a:rPr lang="en-US" dirty="0">
                <a:solidFill>
                  <a:srgbClr val="000099"/>
                </a:solidFill>
                <a:latin typeface="Calibri" pitchFamily="34" charset="0"/>
                <a:ea typeface="+mn-ea"/>
                <a:cs typeface="+mn-cs"/>
              </a:rPr>
              <a:t>alpha</a:t>
            </a:r>
          </a:p>
          <a:p>
            <a:r>
              <a:rPr lang="en-US" dirty="0" err="1" smtClean="0">
                <a:solidFill>
                  <a:srgbClr val="000099"/>
                </a:solidFill>
                <a:latin typeface="Calibri" pitchFamily="34" charset="0"/>
                <a:ea typeface="+mn-ea"/>
                <a:cs typeface="+mn-cs"/>
              </a:rPr>
              <a:t>Epoetine</a:t>
            </a:r>
            <a:r>
              <a:rPr lang="en-US" dirty="0" smtClean="0">
                <a:solidFill>
                  <a:srgbClr val="000099"/>
                </a:solidFill>
                <a:latin typeface="Calibri" pitchFamily="34" charset="0"/>
                <a:ea typeface="+mn-ea"/>
                <a:cs typeface="+mn-cs"/>
              </a:rPr>
              <a:t> </a:t>
            </a:r>
            <a:r>
              <a:rPr lang="en-US" dirty="0">
                <a:solidFill>
                  <a:srgbClr val="000099"/>
                </a:solidFill>
                <a:latin typeface="Calibri" pitchFamily="34" charset="0"/>
                <a:ea typeface="+mn-ea"/>
                <a:cs typeface="+mn-cs"/>
              </a:rPr>
              <a:t>zeta</a:t>
            </a:r>
          </a:p>
        </p:txBody>
      </p:sp>
      <p:sp>
        <p:nvSpPr>
          <p:cNvPr id="6154" name="Rectangle 5"/>
          <p:cNvSpPr>
            <a:spLocks noChangeArrowheads="1"/>
          </p:cNvSpPr>
          <p:nvPr/>
        </p:nvSpPr>
        <p:spPr bwMode="auto">
          <a:xfrm>
            <a:off x="2142208" y="1385676"/>
            <a:ext cx="6741945" cy="911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lstStyle/>
          <a:p>
            <a:pPr marL="182151" indent="-182151">
              <a:lnSpc>
                <a:spcPct val="110000"/>
              </a:lnSpc>
              <a:spcBef>
                <a:spcPct val="10000"/>
              </a:spcBef>
              <a:buFontTx/>
              <a:buChar char="•"/>
            </a:pPr>
            <a:r>
              <a:rPr lang="en-US" sz="1400" dirty="0" err="1" smtClean="0">
                <a:solidFill>
                  <a:srgbClr val="000099"/>
                </a:solidFill>
                <a:latin typeface="Calibri" pitchFamily="34" charset="0"/>
              </a:rPr>
              <a:t>Traitement</a:t>
            </a:r>
            <a:r>
              <a:rPr lang="en-US" sz="1400" dirty="0" smtClean="0">
                <a:solidFill>
                  <a:srgbClr val="000099"/>
                </a:solidFill>
                <a:latin typeface="Calibri" pitchFamily="34" charset="0"/>
              </a:rPr>
              <a:t> de </a:t>
            </a:r>
            <a:r>
              <a:rPr lang="en-US" sz="1400" dirty="0" err="1" smtClean="0">
                <a:solidFill>
                  <a:srgbClr val="000099"/>
                </a:solidFill>
                <a:latin typeface="Calibri" pitchFamily="34" charset="0"/>
              </a:rPr>
              <a:t>l’anémie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associée</a:t>
            </a:r>
            <a:r>
              <a:rPr lang="en-US" sz="1400" dirty="0" smtClean="0">
                <a:solidFill>
                  <a:srgbClr val="000099"/>
                </a:solidFill>
                <a:latin typeface="Calibri" pitchFamily="34" charset="0"/>
              </a:rPr>
              <a:t> à </a:t>
            </a:r>
            <a:r>
              <a:rPr lang="en-US" sz="1400" dirty="0" err="1" smtClean="0">
                <a:solidFill>
                  <a:srgbClr val="000099"/>
                </a:solidFill>
                <a:latin typeface="Calibri" pitchFamily="34" charset="0"/>
              </a:rPr>
              <a:t>une</a:t>
            </a:r>
            <a:r>
              <a:rPr lang="en-US" sz="1400" dirty="0" smtClean="0">
                <a:solidFill>
                  <a:srgbClr val="000099"/>
                </a:solidFill>
                <a:latin typeface="Calibri" pitchFamily="34" charset="0"/>
              </a:rPr>
              <a:t> </a:t>
            </a:r>
            <a:r>
              <a:rPr lang="en-US" sz="1400" b="1" dirty="0" err="1" smtClean="0">
                <a:solidFill>
                  <a:srgbClr val="000099"/>
                </a:solidFill>
                <a:latin typeface="Calibri" pitchFamily="34" charset="0"/>
              </a:rPr>
              <a:t>insuffisance</a:t>
            </a:r>
            <a:r>
              <a:rPr lang="en-US" sz="1400" b="1" dirty="0" smtClean="0">
                <a:solidFill>
                  <a:srgbClr val="000099"/>
                </a:solidFill>
                <a:latin typeface="Calibri" pitchFamily="34" charset="0"/>
              </a:rPr>
              <a:t> </a:t>
            </a:r>
            <a:r>
              <a:rPr lang="en-US" sz="1400" b="1" dirty="0" err="1" smtClean="0">
                <a:solidFill>
                  <a:srgbClr val="000099"/>
                </a:solidFill>
                <a:latin typeface="Calibri" pitchFamily="34" charset="0"/>
              </a:rPr>
              <a:t>rénale</a:t>
            </a:r>
            <a:r>
              <a:rPr lang="en-US" sz="1400" b="1" dirty="0" smtClean="0">
                <a:solidFill>
                  <a:srgbClr val="000099"/>
                </a:solidFill>
                <a:latin typeface="Calibri" pitchFamily="34" charset="0"/>
              </a:rPr>
              <a:t> </a:t>
            </a:r>
            <a:r>
              <a:rPr lang="en-US" sz="1400" b="1" dirty="0" err="1" smtClean="0">
                <a:solidFill>
                  <a:srgbClr val="000099"/>
                </a:solidFill>
                <a:latin typeface="Calibri" pitchFamily="34" charset="0"/>
              </a:rPr>
              <a:t>chronique</a:t>
            </a:r>
            <a:endParaRPr lang="en-US" sz="1400" b="1" dirty="0">
              <a:solidFill>
                <a:srgbClr val="000099"/>
              </a:solidFill>
              <a:latin typeface="Calibri" pitchFamily="34" charset="0"/>
            </a:endParaRPr>
          </a:p>
          <a:p>
            <a:pPr marL="182151" indent="-182151">
              <a:lnSpc>
                <a:spcPct val="110000"/>
              </a:lnSpc>
              <a:spcBef>
                <a:spcPct val="10000"/>
              </a:spcBef>
              <a:buFontTx/>
              <a:buChar char="•"/>
            </a:pPr>
            <a:r>
              <a:rPr lang="en-US" sz="1400" dirty="0" err="1" smtClean="0">
                <a:solidFill>
                  <a:srgbClr val="000099"/>
                </a:solidFill>
                <a:latin typeface="Calibri" pitchFamily="34" charset="0"/>
              </a:rPr>
              <a:t>Traitement</a:t>
            </a:r>
            <a:r>
              <a:rPr lang="en-US" sz="1400" dirty="0" smtClean="0">
                <a:solidFill>
                  <a:srgbClr val="000099"/>
                </a:solidFill>
                <a:latin typeface="Calibri" pitchFamily="34" charset="0"/>
              </a:rPr>
              <a:t> de </a:t>
            </a:r>
            <a:r>
              <a:rPr lang="en-US" sz="1400" dirty="0" err="1" smtClean="0">
                <a:solidFill>
                  <a:srgbClr val="000099"/>
                </a:solidFill>
                <a:latin typeface="Calibri" pitchFamily="34" charset="0"/>
              </a:rPr>
              <a:t>l’anémie</a:t>
            </a:r>
            <a:r>
              <a:rPr lang="en-US" sz="1400" dirty="0" smtClean="0">
                <a:solidFill>
                  <a:srgbClr val="000099"/>
                </a:solidFill>
                <a:latin typeface="Calibri" pitchFamily="34" charset="0"/>
              </a:rPr>
              <a:t> chez les patients </a:t>
            </a:r>
            <a:r>
              <a:rPr lang="en-US" sz="1400" dirty="0" err="1" smtClean="0">
                <a:solidFill>
                  <a:srgbClr val="000099"/>
                </a:solidFill>
                <a:latin typeface="Calibri" pitchFamily="34" charset="0"/>
              </a:rPr>
              <a:t>traités</a:t>
            </a:r>
            <a:r>
              <a:rPr lang="en-US" sz="1400" dirty="0" smtClean="0">
                <a:solidFill>
                  <a:srgbClr val="000099"/>
                </a:solidFill>
                <a:latin typeface="Calibri" pitchFamily="34" charset="0"/>
              </a:rPr>
              <a:t> par </a:t>
            </a:r>
            <a:r>
              <a:rPr lang="en-US" sz="1400" dirty="0" err="1" smtClean="0">
                <a:solidFill>
                  <a:srgbClr val="000099"/>
                </a:solidFill>
                <a:latin typeface="Calibri" pitchFamily="34" charset="0"/>
              </a:rPr>
              <a:t>chimiothérapie</a:t>
            </a:r>
            <a:endParaRPr lang="en-US" sz="1400" dirty="0" smtClean="0">
              <a:solidFill>
                <a:srgbClr val="000099"/>
              </a:solidFill>
              <a:latin typeface="Calibri" pitchFamily="34" charset="0"/>
            </a:endParaRPr>
          </a:p>
          <a:p>
            <a:pPr marL="182151" indent="-182151">
              <a:lnSpc>
                <a:spcPct val="110000"/>
              </a:lnSpc>
              <a:spcBef>
                <a:spcPct val="10000"/>
              </a:spcBef>
              <a:buFontTx/>
              <a:buChar char="•"/>
            </a:pPr>
            <a:r>
              <a:rPr lang="en-US" sz="1400" dirty="0" err="1" smtClean="0">
                <a:solidFill>
                  <a:srgbClr val="000099"/>
                </a:solidFill>
                <a:latin typeface="Calibri" pitchFamily="34" charset="0"/>
              </a:rPr>
              <a:t>Réduction</a:t>
            </a:r>
            <a:r>
              <a:rPr lang="en-US" sz="1400" dirty="0" smtClean="0">
                <a:solidFill>
                  <a:srgbClr val="000099"/>
                </a:solidFill>
                <a:latin typeface="Calibri" pitchFamily="34" charset="0"/>
              </a:rPr>
              <a:t> des </a:t>
            </a:r>
            <a:r>
              <a:rPr lang="en-US" sz="1400" dirty="0" err="1" smtClean="0">
                <a:solidFill>
                  <a:srgbClr val="000099"/>
                </a:solidFill>
                <a:latin typeface="Calibri" pitchFamily="34" charset="0"/>
              </a:rPr>
              <a:t>besoins</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transfusionnels</a:t>
            </a:r>
            <a:r>
              <a:rPr lang="en-US" sz="1400" dirty="0" smtClean="0">
                <a:solidFill>
                  <a:srgbClr val="000099"/>
                </a:solidFill>
                <a:latin typeface="Calibri" pitchFamily="34" charset="0"/>
              </a:rPr>
              <a:t> (ex : </a:t>
            </a:r>
            <a:r>
              <a:rPr lang="en-US" sz="1400" dirty="0" err="1" smtClean="0">
                <a:solidFill>
                  <a:srgbClr val="000099"/>
                </a:solidFill>
                <a:latin typeface="Calibri" pitchFamily="34" charset="0"/>
              </a:rPr>
              <a:t>myélodysplasies</a:t>
            </a:r>
            <a:r>
              <a:rPr lang="en-US" sz="1400" dirty="0" smtClean="0">
                <a:solidFill>
                  <a:srgbClr val="000099"/>
                </a:solidFill>
                <a:latin typeface="Calibri" pitchFamily="34" charset="0"/>
              </a:rPr>
              <a:t>)</a:t>
            </a:r>
            <a:endParaRPr lang="en-US" sz="1400" dirty="0">
              <a:solidFill>
                <a:srgbClr val="000099"/>
              </a:solidFill>
              <a:latin typeface="Calibri" pitchFamily="34" charset="0"/>
            </a:endParaRPr>
          </a:p>
        </p:txBody>
      </p:sp>
      <p:sp>
        <p:nvSpPr>
          <p:cNvPr id="6162" name="Line 18"/>
          <p:cNvSpPr>
            <a:spLocks noChangeShapeType="1"/>
          </p:cNvSpPr>
          <p:nvPr/>
        </p:nvSpPr>
        <p:spPr bwMode="auto">
          <a:xfrm>
            <a:off x="468317" y="2430409"/>
            <a:ext cx="7920037" cy="0"/>
          </a:xfrm>
          <a:prstGeom prst="line">
            <a:avLst/>
          </a:prstGeom>
          <a:noFill/>
          <a:ln w="19050">
            <a:solidFill>
              <a:schemeClr val="accent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spAutoFit/>
          </a:bodyPr>
          <a:lstStyle/>
          <a:p>
            <a:pPr>
              <a:buFontTx/>
              <a:buChar char="•"/>
            </a:pPr>
            <a:endParaRPr lang="fr-FR" b="1" dirty="0">
              <a:solidFill>
                <a:srgbClr val="000099"/>
              </a:solidFill>
              <a:latin typeface="Calibri" pitchFamily="34" charset="0"/>
            </a:endParaRPr>
          </a:p>
        </p:txBody>
      </p:sp>
      <p:sp>
        <p:nvSpPr>
          <p:cNvPr id="69" name="Rectangle 5"/>
          <p:cNvSpPr>
            <a:spLocks noChangeArrowheads="1"/>
          </p:cNvSpPr>
          <p:nvPr/>
        </p:nvSpPr>
        <p:spPr bwMode="auto">
          <a:xfrm>
            <a:off x="395288" y="2561020"/>
            <a:ext cx="1366837"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lstStyle/>
          <a:p>
            <a:r>
              <a:rPr lang="en-US" dirty="0" err="1" smtClean="0">
                <a:solidFill>
                  <a:srgbClr val="000099"/>
                </a:solidFill>
                <a:latin typeface="Calibri" pitchFamily="34" charset="0"/>
                <a:ea typeface="+mn-ea"/>
                <a:cs typeface="+mn-cs"/>
              </a:rPr>
              <a:t>Filgrastime</a:t>
            </a:r>
            <a:endParaRPr lang="en-US" dirty="0">
              <a:solidFill>
                <a:srgbClr val="000099"/>
              </a:solidFill>
              <a:latin typeface="Calibri" pitchFamily="34" charset="0"/>
              <a:ea typeface="+mn-ea"/>
              <a:cs typeface="+mn-cs"/>
            </a:endParaRPr>
          </a:p>
        </p:txBody>
      </p:sp>
      <p:sp>
        <p:nvSpPr>
          <p:cNvPr id="70" name="Rectangle 5"/>
          <p:cNvSpPr>
            <a:spLocks noChangeArrowheads="1"/>
          </p:cNvSpPr>
          <p:nvPr/>
        </p:nvSpPr>
        <p:spPr bwMode="auto">
          <a:xfrm>
            <a:off x="2188870" y="2561020"/>
            <a:ext cx="6051933" cy="10447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lstStyle/>
          <a:p>
            <a:pPr marL="182151" indent="-182151">
              <a:lnSpc>
                <a:spcPct val="110000"/>
              </a:lnSpc>
              <a:spcBef>
                <a:spcPct val="10000"/>
              </a:spcBef>
              <a:buFontTx/>
              <a:buChar char="•"/>
            </a:pPr>
            <a:r>
              <a:rPr lang="en-US" sz="1400" dirty="0" err="1" smtClean="0">
                <a:solidFill>
                  <a:srgbClr val="000099"/>
                </a:solidFill>
                <a:latin typeface="Calibri" pitchFamily="34" charset="0"/>
              </a:rPr>
              <a:t>Traitement</a:t>
            </a:r>
            <a:r>
              <a:rPr lang="en-US" sz="1400" dirty="0" smtClean="0">
                <a:solidFill>
                  <a:srgbClr val="000099"/>
                </a:solidFill>
                <a:latin typeface="Calibri" pitchFamily="34" charset="0"/>
              </a:rPr>
              <a:t> de la </a:t>
            </a:r>
            <a:r>
              <a:rPr lang="en-US" sz="1400" dirty="0" err="1" smtClean="0">
                <a:solidFill>
                  <a:srgbClr val="000099"/>
                </a:solidFill>
                <a:latin typeface="Calibri" pitchFamily="34" charset="0"/>
              </a:rPr>
              <a:t>neutropénie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faible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nombre</a:t>
            </a:r>
            <a:r>
              <a:rPr lang="en-US" sz="1400" dirty="0" smtClean="0">
                <a:solidFill>
                  <a:srgbClr val="000099"/>
                </a:solidFill>
                <a:latin typeface="Calibri" pitchFamily="34" charset="0"/>
              </a:rPr>
              <a:t> de </a:t>
            </a:r>
            <a:r>
              <a:rPr lang="en-US" sz="1400" dirty="0" err="1" smtClean="0">
                <a:solidFill>
                  <a:srgbClr val="000099"/>
                </a:solidFill>
                <a:latin typeface="Calibri" pitchFamily="34" charset="0"/>
              </a:rPr>
              <a:t>polynucléaires</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neutrophiles</a:t>
            </a:r>
            <a:r>
              <a:rPr lang="en-US" sz="1400" dirty="0" smtClean="0">
                <a:solidFill>
                  <a:srgbClr val="000099"/>
                </a:solidFill>
                <a:latin typeface="Calibri" pitchFamily="34" charset="0"/>
              </a:rPr>
              <a:t>), par stimulation de la </a:t>
            </a:r>
            <a:r>
              <a:rPr lang="en-US" sz="1400" dirty="0" err="1" smtClean="0">
                <a:solidFill>
                  <a:srgbClr val="000099"/>
                </a:solidFill>
                <a:latin typeface="Calibri" pitchFamily="34" charset="0"/>
              </a:rPr>
              <a:t>moelle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osseuse</a:t>
            </a:r>
            <a:r>
              <a:rPr lang="en-US" sz="1400" dirty="0" smtClean="0">
                <a:solidFill>
                  <a:srgbClr val="000099"/>
                </a:solidFill>
                <a:latin typeface="Calibri" pitchFamily="34" charset="0"/>
              </a:rPr>
              <a:t> pour augmenter le production de </a:t>
            </a:r>
            <a:r>
              <a:rPr lang="en-US" sz="1400" dirty="0" err="1" smtClean="0">
                <a:solidFill>
                  <a:srgbClr val="000099"/>
                </a:solidFill>
                <a:latin typeface="Calibri" pitchFamily="34" charset="0"/>
              </a:rPr>
              <a:t>neutrophiles</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neutropénies</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causées</a:t>
            </a:r>
            <a:r>
              <a:rPr lang="en-US" sz="1400" dirty="0" smtClean="0">
                <a:solidFill>
                  <a:srgbClr val="000099"/>
                </a:solidFill>
                <a:latin typeface="Calibri" pitchFamily="34" charset="0"/>
              </a:rPr>
              <a:t> par </a:t>
            </a:r>
            <a:r>
              <a:rPr lang="en-US" sz="1400" dirty="0" err="1" smtClean="0">
                <a:solidFill>
                  <a:srgbClr val="000099"/>
                </a:solidFill>
                <a:latin typeface="Calibri" pitchFamily="34" charset="0"/>
              </a:rPr>
              <a:t>une</a:t>
            </a:r>
            <a:r>
              <a:rPr lang="en-US" sz="1400" dirty="0" smtClean="0">
                <a:solidFill>
                  <a:srgbClr val="000099"/>
                </a:solidFill>
                <a:latin typeface="Calibri" pitchFamily="34" charset="0"/>
              </a:rPr>
              <a:t> </a:t>
            </a:r>
            <a:r>
              <a:rPr lang="en-US" sz="1400" b="1" dirty="0" err="1" smtClean="0">
                <a:solidFill>
                  <a:srgbClr val="000099"/>
                </a:solidFill>
                <a:latin typeface="Calibri" pitchFamily="34" charset="0"/>
              </a:rPr>
              <a:t>chimiothérapie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ou</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une</a:t>
            </a:r>
            <a:r>
              <a:rPr lang="en-US" sz="1400" dirty="0" smtClean="0">
                <a:solidFill>
                  <a:srgbClr val="000099"/>
                </a:solidFill>
                <a:latin typeface="Calibri" pitchFamily="34" charset="0"/>
              </a:rPr>
              <a:t> </a:t>
            </a:r>
            <a:r>
              <a:rPr lang="en-US" sz="1400" b="1" dirty="0" err="1" smtClean="0">
                <a:solidFill>
                  <a:srgbClr val="000099"/>
                </a:solidFill>
                <a:latin typeface="Calibri" pitchFamily="34" charset="0"/>
              </a:rPr>
              <a:t>greffe</a:t>
            </a:r>
            <a:r>
              <a:rPr lang="en-US" sz="1400" b="1" dirty="0" smtClean="0">
                <a:solidFill>
                  <a:srgbClr val="000099"/>
                </a:solidFill>
                <a:latin typeface="Calibri" pitchFamily="34" charset="0"/>
              </a:rPr>
              <a:t> de </a:t>
            </a:r>
            <a:r>
              <a:rPr lang="en-US" sz="1400" b="1" dirty="0" err="1" smtClean="0">
                <a:solidFill>
                  <a:srgbClr val="000099"/>
                </a:solidFill>
                <a:latin typeface="Calibri" pitchFamily="34" charset="0"/>
              </a:rPr>
              <a:t>moelle</a:t>
            </a:r>
            <a:r>
              <a:rPr lang="en-US" sz="1400" b="1" dirty="0" smtClean="0">
                <a:solidFill>
                  <a:srgbClr val="000099"/>
                </a:solidFill>
                <a:latin typeface="Calibri" pitchFamily="34" charset="0"/>
              </a:rPr>
              <a:t> </a:t>
            </a:r>
            <a:r>
              <a:rPr lang="en-US" sz="1400" b="1" dirty="0" err="1" smtClean="0">
                <a:solidFill>
                  <a:srgbClr val="000099"/>
                </a:solidFill>
                <a:latin typeface="Calibri" pitchFamily="34" charset="0"/>
              </a:rPr>
              <a:t>osseuse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notamment</a:t>
            </a:r>
            <a:r>
              <a:rPr lang="en-US" sz="1400" dirty="0" smtClean="0">
                <a:solidFill>
                  <a:srgbClr val="000099"/>
                </a:solidFill>
                <a:latin typeface="Calibri" pitchFamily="34" charset="0"/>
              </a:rPr>
              <a:t>)</a:t>
            </a:r>
            <a:endParaRPr lang="en-US" sz="1400" dirty="0">
              <a:solidFill>
                <a:srgbClr val="000099"/>
              </a:solidFill>
              <a:latin typeface="Calibri" pitchFamily="34" charset="0"/>
            </a:endParaRPr>
          </a:p>
        </p:txBody>
      </p:sp>
      <p:sp>
        <p:nvSpPr>
          <p:cNvPr id="71" name="Line 18"/>
          <p:cNvSpPr>
            <a:spLocks noChangeShapeType="1"/>
          </p:cNvSpPr>
          <p:nvPr/>
        </p:nvSpPr>
        <p:spPr bwMode="auto">
          <a:xfrm>
            <a:off x="452830" y="3690188"/>
            <a:ext cx="7920037" cy="0"/>
          </a:xfrm>
          <a:prstGeom prst="line">
            <a:avLst/>
          </a:prstGeom>
          <a:noFill/>
          <a:ln w="19050">
            <a:solidFill>
              <a:schemeClr val="accent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spAutoFit/>
          </a:bodyPr>
          <a:lstStyle/>
          <a:p>
            <a:pPr>
              <a:buFontTx/>
              <a:buChar char="•"/>
            </a:pPr>
            <a:endParaRPr lang="fr-FR" b="1" dirty="0">
              <a:solidFill>
                <a:srgbClr val="000099"/>
              </a:solidFill>
              <a:latin typeface="Calibri" pitchFamily="34" charset="0"/>
            </a:endParaRPr>
          </a:p>
        </p:txBody>
      </p:sp>
      <p:sp>
        <p:nvSpPr>
          <p:cNvPr id="72" name="Rectangle 5"/>
          <p:cNvSpPr>
            <a:spLocks noChangeArrowheads="1"/>
          </p:cNvSpPr>
          <p:nvPr/>
        </p:nvSpPr>
        <p:spPr bwMode="auto">
          <a:xfrm>
            <a:off x="395288" y="3820799"/>
            <a:ext cx="1584424"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lstStyle/>
          <a:p>
            <a:r>
              <a:rPr lang="en-US" dirty="0" err="1" smtClean="0">
                <a:solidFill>
                  <a:srgbClr val="000099"/>
                </a:solidFill>
                <a:latin typeface="Calibri" pitchFamily="34" charset="0"/>
                <a:ea typeface="+mn-ea"/>
                <a:cs typeface="+mn-cs"/>
              </a:rPr>
              <a:t>Somatropine</a:t>
            </a:r>
            <a:endParaRPr lang="en-US" dirty="0">
              <a:solidFill>
                <a:srgbClr val="000099"/>
              </a:solidFill>
              <a:latin typeface="Calibri" pitchFamily="34" charset="0"/>
              <a:ea typeface="+mn-ea"/>
              <a:cs typeface="+mn-cs"/>
            </a:endParaRPr>
          </a:p>
        </p:txBody>
      </p:sp>
      <p:sp>
        <p:nvSpPr>
          <p:cNvPr id="73" name="Rectangle 5"/>
          <p:cNvSpPr>
            <a:spLocks noChangeArrowheads="1"/>
          </p:cNvSpPr>
          <p:nvPr/>
        </p:nvSpPr>
        <p:spPr bwMode="auto">
          <a:xfrm>
            <a:off x="2188871" y="4072417"/>
            <a:ext cx="6606352"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lstStyle/>
          <a:p>
            <a:pPr marL="182151" indent="-182151">
              <a:lnSpc>
                <a:spcPct val="110000"/>
              </a:lnSpc>
              <a:spcBef>
                <a:spcPct val="10000"/>
              </a:spcBef>
              <a:buFontTx/>
              <a:buChar char="•"/>
            </a:pPr>
            <a:r>
              <a:rPr lang="en-US" sz="1400" dirty="0" err="1" smtClean="0">
                <a:solidFill>
                  <a:srgbClr val="000099"/>
                </a:solidFill>
                <a:latin typeface="Calibri" pitchFamily="34" charset="0"/>
              </a:rPr>
              <a:t>Traitement</a:t>
            </a:r>
            <a:r>
              <a:rPr lang="en-US" sz="1400" dirty="0" smtClean="0">
                <a:solidFill>
                  <a:srgbClr val="000099"/>
                </a:solidFill>
                <a:latin typeface="Calibri" pitchFamily="34" charset="0"/>
              </a:rPr>
              <a:t> des </a:t>
            </a:r>
            <a:r>
              <a:rPr lang="en-US" sz="1400" b="1" dirty="0" smtClean="0">
                <a:solidFill>
                  <a:srgbClr val="000099"/>
                </a:solidFill>
                <a:latin typeface="Calibri" pitchFamily="34" charset="0"/>
              </a:rPr>
              <a:t>retards de </a:t>
            </a:r>
            <a:r>
              <a:rPr lang="en-US" sz="1400" b="1" dirty="0" err="1" smtClean="0">
                <a:solidFill>
                  <a:srgbClr val="000099"/>
                </a:solidFill>
                <a:latin typeface="Calibri" pitchFamily="34" charset="0"/>
              </a:rPr>
              <a:t>croissance</a:t>
            </a:r>
            <a:r>
              <a:rPr lang="en-US" sz="1400" b="1" dirty="0" smtClean="0">
                <a:solidFill>
                  <a:srgbClr val="000099"/>
                </a:solidFill>
                <a:latin typeface="Calibri" pitchFamily="34" charset="0"/>
              </a:rPr>
              <a:t> </a:t>
            </a:r>
            <a:r>
              <a:rPr lang="en-US" sz="1400" dirty="0" smtClean="0">
                <a:solidFill>
                  <a:srgbClr val="000099"/>
                </a:solidFill>
                <a:latin typeface="Calibri" pitchFamily="34" charset="0"/>
              </a:rPr>
              <a:t>chez </a:t>
            </a:r>
            <a:r>
              <a:rPr lang="en-US" sz="1400" dirty="0" err="1" smtClean="0">
                <a:solidFill>
                  <a:srgbClr val="000099"/>
                </a:solidFill>
                <a:latin typeface="Calibri" pitchFamily="34" charset="0"/>
              </a:rPr>
              <a:t>l’enfant</a:t>
            </a:r>
            <a:r>
              <a:rPr lang="en-US" sz="1400" dirty="0" smtClean="0">
                <a:solidFill>
                  <a:srgbClr val="000099"/>
                </a:solidFill>
                <a:latin typeface="Calibri" pitchFamily="34" charset="0"/>
              </a:rPr>
              <a:t> (syndrome de Turner, </a:t>
            </a:r>
            <a:r>
              <a:rPr lang="en-US" sz="1400" dirty="0" err="1" smtClean="0">
                <a:solidFill>
                  <a:srgbClr val="000099"/>
                </a:solidFill>
                <a:latin typeface="Calibri" pitchFamily="34" charset="0"/>
              </a:rPr>
              <a:t>insuffisance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rénale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chronique</a:t>
            </a:r>
            <a:r>
              <a:rPr lang="en-US" sz="1400" dirty="0" smtClean="0">
                <a:solidFill>
                  <a:srgbClr val="000099"/>
                </a:solidFill>
                <a:latin typeface="Calibri" pitchFamily="34" charset="0"/>
              </a:rPr>
              <a:t>) et </a:t>
            </a:r>
            <a:r>
              <a:rPr lang="en-US" sz="1400" b="1" dirty="0" err="1" smtClean="0">
                <a:solidFill>
                  <a:srgbClr val="000099"/>
                </a:solidFill>
                <a:latin typeface="Calibri" pitchFamily="34" charset="0"/>
              </a:rPr>
              <a:t>déficit</a:t>
            </a:r>
            <a:r>
              <a:rPr lang="en-US" sz="1400" b="1" dirty="0" smtClean="0">
                <a:solidFill>
                  <a:srgbClr val="000099"/>
                </a:solidFill>
                <a:latin typeface="Calibri" pitchFamily="34" charset="0"/>
              </a:rPr>
              <a:t> en hormone de </a:t>
            </a:r>
            <a:r>
              <a:rPr lang="en-US" sz="1400" b="1" dirty="0" err="1" smtClean="0">
                <a:solidFill>
                  <a:srgbClr val="000099"/>
                </a:solidFill>
                <a:latin typeface="Calibri" pitchFamily="34" charset="0"/>
              </a:rPr>
              <a:t>croissance</a:t>
            </a:r>
            <a:r>
              <a:rPr lang="en-US" sz="1400" b="1" dirty="0" smtClean="0">
                <a:solidFill>
                  <a:srgbClr val="000099"/>
                </a:solidFill>
                <a:latin typeface="Calibri" pitchFamily="34" charset="0"/>
              </a:rPr>
              <a:t> de </a:t>
            </a:r>
            <a:r>
              <a:rPr lang="en-US" sz="1400" b="1" dirty="0" err="1" smtClean="0">
                <a:solidFill>
                  <a:srgbClr val="000099"/>
                </a:solidFill>
                <a:latin typeface="Calibri" pitchFamily="34" charset="0"/>
              </a:rPr>
              <a:t>l’adulte</a:t>
            </a:r>
            <a:endParaRPr lang="en-US" sz="1400" b="1" dirty="0">
              <a:solidFill>
                <a:srgbClr val="000099"/>
              </a:solidFill>
              <a:latin typeface="Calibri" pitchFamily="34" charset="0"/>
            </a:endParaRPr>
          </a:p>
        </p:txBody>
      </p:sp>
      <p:cxnSp>
        <p:nvCxnSpPr>
          <p:cNvPr id="3" name="Connecteur droit 2"/>
          <p:cNvCxnSpPr/>
          <p:nvPr/>
        </p:nvCxnSpPr>
        <p:spPr bwMode="auto">
          <a:xfrm>
            <a:off x="0" y="555935"/>
            <a:ext cx="9144000" cy="0"/>
          </a:xfrm>
          <a:prstGeom prst="line">
            <a:avLst/>
          </a:prstGeom>
          <a:noFill/>
          <a:ln w="9525"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 name="Rectangle 5"/>
          <p:cNvSpPr>
            <a:spLocks noChangeArrowheads="1"/>
          </p:cNvSpPr>
          <p:nvPr/>
        </p:nvSpPr>
        <p:spPr bwMode="auto">
          <a:xfrm>
            <a:off x="391227" y="2021996"/>
            <a:ext cx="1750979" cy="318091"/>
          </a:xfrm>
          <a:prstGeom prst="rect">
            <a:avLst/>
          </a:prstGeom>
          <a:solidFill>
            <a:schemeClr val="accent5">
              <a:lumMod val="40000"/>
              <a:lumOff val="60000"/>
            </a:schemeClr>
          </a:solidFill>
          <a:ln>
            <a:noFill/>
          </a:ln>
          <a:effectLst/>
          <a:extLst/>
        </p:spPr>
        <p:txBody>
          <a:bodyPr lIns="91233" tIns="45617" rIns="91233" bIns="45617"/>
          <a:lstStyle/>
          <a:p>
            <a:r>
              <a:rPr lang="en-US" sz="1200" dirty="0" err="1" smtClean="0">
                <a:solidFill>
                  <a:srgbClr val="000099"/>
                </a:solidFill>
                <a:latin typeface="Calibri" pitchFamily="34" charset="0"/>
              </a:rPr>
              <a:t>Référent</a:t>
            </a:r>
            <a:r>
              <a:rPr lang="en-US" sz="1200" dirty="0" smtClean="0">
                <a:solidFill>
                  <a:srgbClr val="000099"/>
                </a:solidFill>
                <a:latin typeface="Calibri" pitchFamily="34" charset="0"/>
              </a:rPr>
              <a:t> : </a:t>
            </a:r>
            <a:r>
              <a:rPr lang="en-US" sz="1200" b="1" dirty="0" err="1" smtClean="0">
                <a:solidFill>
                  <a:srgbClr val="000099"/>
                </a:solidFill>
                <a:latin typeface="Calibri" pitchFamily="34" charset="0"/>
              </a:rPr>
              <a:t>Eprex</a:t>
            </a:r>
            <a:r>
              <a:rPr lang="en-US" sz="1200" b="1" dirty="0" smtClean="0">
                <a:solidFill>
                  <a:srgbClr val="000099"/>
                </a:solidFill>
                <a:latin typeface="Calibri" pitchFamily="34" charset="0"/>
              </a:rPr>
              <a:t>®</a:t>
            </a:r>
            <a:r>
              <a:rPr lang="en-US" sz="1200" dirty="0" smtClean="0">
                <a:solidFill>
                  <a:srgbClr val="000099"/>
                </a:solidFill>
                <a:latin typeface="Calibri" pitchFamily="34" charset="0"/>
              </a:rPr>
              <a:t> </a:t>
            </a:r>
            <a:endParaRPr lang="en-US" sz="1200" dirty="0">
              <a:solidFill>
                <a:srgbClr val="000099"/>
              </a:solidFill>
              <a:latin typeface="Calibri" pitchFamily="34" charset="0"/>
            </a:endParaRPr>
          </a:p>
        </p:txBody>
      </p:sp>
      <p:sp>
        <p:nvSpPr>
          <p:cNvPr id="16" name="Rectangle 5"/>
          <p:cNvSpPr>
            <a:spLocks noChangeArrowheads="1"/>
          </p:cNvSpPr>
          <p:nvPr/>
        </p:nvSpPr>
        <p:spPr bwMode="auto">
          <a:xfrm>
            <a:off x="383082" y="3091771"/>
            <a:ext cx="1759126" cy="513982"/>
          </a:xfrm>
          <a:prstGeom prst="rect">
            <a:avLst/>
          </a:prstGeom>
          <a:solidFill>
            <a:schemeClr val="accent5">
              <a:lumMod val="40000"/>
              <a:lumOff val="60000"/>
            </a:schemeClr>
          </a:solidFill>
          <a:ln>
            <a:noFill/>
          </a:ln>
          <a:effectLst/>
          <a:extLst/>
        </p:spPr>
        <p:txBody>
          <a:bodyPr lIns="91233" tIns="45617" rIns="91233" bIns="45617"/>
          <a:lstStyle/>
          <a:p>
            <a:r>
              <a:rPr lang="en-US" sz="1200" dirty="0" err="1" smtClean="0">
                <a:solidFill>
                  <a:srgbClr val="000099"/>
                </a:solidFill>
                <a:latin typeface="Calibri" pitchFamily="34" charset="0"/>
              </a:rPr>
              <a:t>Référent</a:t>
            </a:r>
            <a:r>
              <a:rPr lang="en-US" sz="1200" dirty="0" smtClean="0">
                <a:solidFill>
                  <a:srgbClr val="000099"/>
                </a:solidFill>
                <a:latin typeface="Calibri" pitchFamily="34" charset="0"/>
              </a:rPr>
              <a:t> : </a:t>
            </a:r>
            <a:r>
              <a:rPr lang="en-US" sz="1200" b="1" dirty="0" err="1" smtClean="0">
                <a:solidFill>
                  <a:srgbClr val="000099"/>
                </a:solidFill>
                <a:latin typeface="Calibri" pitchFamily="34" charset="0"/>
              </a:rPr>
              <a:t>Neupogen</a:t>
            </a:r>
            <a:r>
              <a:rPr lang="en-US" sz="1200" b="1" dirty="0" smtClean="0">
                <a:solidFill>
                  <a:srgbClr val="000099"/>
                </a:solidFill>
                <a:latin typeface="Calibri" pitchFamily="34" charset="0"/>
              </a:rPr>
              <a:t>®</a:t>
            </a:r>
            <a:r>
              <a:rPr lang="en-US" sz="1200" dirty="0" smtClean="0">
                <a:solidFill>
                  <a:srgbClr val="000099"/>
                </a:solidFill>
                <a:latin typeface="Calibri" pitchFamily="34" charset="0"/>
              </a:rPr>
              <a:t> </a:t>
            </a:r>
            <a:endParaRPr lang="en-US" sz="1200" dirty="0">
              <a:solidFill>
                <a:srgbClr val="000099"/>
              </a:solidFill>
              <a:latin typeface="Calibri" pitchFamily="34" charset="0"/>
            </a:endParaRPr>
          </a:p>
        </p:txBody>
      </p:sp>
      <p:sp>
        <p:nvSpPr>
          <p:cNvPr id="17" name="Rectangle 5"/>
          <p:cNvSpPr>
            <a:spLocks noChangeArrowheads="1"/>
          </p:cNvSpPr>
          <p:nvPr/>
        </p:nvSpPr>
        <p:spPr bwMode="auto">
          <a:xfrm>
            <a:off x="383082" y="4332412"/>
            <a:ext cx="1759126" cy="513982"/>
          </a:xfrm>
          <a:prstGeom prst="rect">
            <a:avLst/>
          </a:prstGeom>
          <a:solidFill>
            <a:schemeClr val="accent5">
              <a:lumMod val="40000"/>
              <a:lumOff val="60000"/>
            </a:schemeClr>
          </a:solidFill>
          <a:ln>
            <a:noFill/>
          </a:ln>
          <a:effectLst/>
          <a:extLst/>
        </p:spPr>
        <p:txBody>
          <a:bodyPr lIns="91233" tIns="45617" rIns="91233" bIns="45617"/>
          <a:lstStyle/>
          <a:p>
            <a:r>
              <a:rPr lang="en-US" sz="1200" dirty="0" err="1" smtClean="0">
                <a:solidFill>
                  <a:srgbClr val="000099"/>
                </a:solidFill>
                <a:latin typeface="Calibri" pitchFamily="34" charset="0"/>
              </a:rPr>
              <a:t>Référent</a:t>
            </a:r>
            <a:r>
              <a:rPr lang="en-US" sz="1200" dirty="0" smtClean="0">
                <a:solidFill>
                  <a:srgbClr val="000099"/>
                </a:solidFill>
                <a:latin typeface="Calibri" pitchFamily="34" charset="0"/>
              </a:rPr>
              <a:t> : </a:t>
            </a:r>
            <a:r>
              <a:rPr lang="en-US" sz="1200" b="1" dirty="0" err="1" smtClean="0">
                <a:solidFill>
                  <a:srgbClr val="000099"/>
                </a:solidFill>
                <a:latin typeface="Calibri" pitchFamily="34" charset="0"/>
              </a:rPr>
              <a:t>Genotonorm</a:t>
            </a:r>
            <a:r>
              <a:rPr lang="en-US" sz="1200" b="1" dirty="0" smtClean="0">
                <a:solidFill>
                  <a:srgbClr val="000099"/>
                </a:solidFill>
                <a:latin typeface="Calibri" pitchFamily="34" charset="0"/>
              </a:rPr>
              <a:t>®</a:t>
            </a:r>
            <a:r>
              <a:rPr lang="en-US" sz="1200" dirty="0" smtClean="0">
                <a:solidFill>
                  <a:srgbClr val="000099"/>
                </a:solidFill>
                <a:latin typeface="Calibri" pitchFamily="34" charset="0"/>
              </a:rPr>
              <a:t> </a:t>
            </a:r>
            <a:endParaRPr lang="en-US" sz="1200" dirty="0">
              <a:solidFill>
                <a:srgbClr val="000099"/>
              </a:solidFill>
              <a:latin typeface="Calibri" pitchFamily="34" charset="0"/>
            </a:endParaRPr>
          </a:p>
        </p:txBody>
      </p:sp>
      <p:sp>
        <p:nvSpPr>
          <p:cNvPr id="18" name="Rectangle 5"/>
          <p:cNvSpPr>
            <a:spLocks noChangeArrowheads="1"/>
          </p:cNvSpPr>
          <p:nvPr/>
        </p:nvSpPr>
        <p:spPr bwMode="auto">
          <a:xfrm>
            <a:off x="373687" y="5015264"/>
            <a:ext cx="1795836"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lstStyle/>
          <a:p>
            <a:r>
              <a:rPr lang="en-US" dirty="0" smtClean="0">
                <a:solidFill>
                  <a:srgbClr val="000099"/>
                </a:solidFill>
                <a:latin typeface="Calibri" pitchFamily="34" charset="0"/>
                <a:ea typeface="+mn-ea"/>
                <a:cs typeface="+mn-cs"/>
              </a:rPr>
              <a:t>Infliximab (</a:t>
            </a:r>
            <a:r>
              <a:rPr lang="en-US" b="1" dirty="0" smtClean="0">
                <a:solidFill>
                  <a:srgbClr val="000099"/>
                </a:solidFill>
                <a:latin typeface="Calibri" pitchFamily="34" charset="0"/>
                <a:ea typeface="+mn-ea"/>
                <a:cs typeface="+mn-cs"/>
              </a:rPr>
              <a:t>TNF-alpha</a:t>
            </a:r>
            <a:r>
              <a:rPr lang="en-US" dirty="0">
                <a:solidFill>
                  <a:srgbClr val="000099"/>
                </a:solidFill>
                <a:latin typeface="Calibri" pitchFamily="34" charset="0"/>
                <a:ea typeface="+mn-ea"/>
                <a:cs typeface="+mn-cs"/>
              </a:rPr>
              <a:t>)</a:t>
            </a:r>
          </a:p>
        </p:txBody>
      </p:sp>
      <p:sp>
        <p:nvSpPr>
          <p:cNvPr id="19" name="Line 18"/>
          <p:cNvSpPr>
            <a:spLocks noChangeShapeType="1"/>
          </p:cNvSpPr>
          <p:nvPr/>
        </p:nvSpPr>
        <p:spPr bwMode="auto">
          <a:xfrm>
            <a:off x="444669" y="4996125"/>
            <a:ext cx="7920037" cy="0"/>
          </a:xfrm>
          <a:prstGeom prst="line">
            <a:avLst/>
          </a:prstGeom>
          <a:noFill/>
          <a:ln w="19050">
            <a:solidFill>
              <a:schemeClr val="accent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spAutoFit/>
          </a:bodyPr>
          <a:lstStyle/>
          <a:p>
            <a:pPr>
              <a:buFontTx/>
              <a:buChar char="•"/>
            </a:pPr>
            <a:endParaRPr lang="fr-FR" b="1" dirty="0">
              <a:solidFill>
                <a:srgbClr val="000099"/>
              </a:solidFill>
              <a:latin typeface="Calibri" pitchFamily="34" charset="0"/>
            </a:endParaRPr>
          </a:p>
        </p:txBody>
      </p:sp>
      <p:sp>
        <p:nvSpPr>
          <p:cNvPr id="20" name="Rectangle 5"/>
          <p:cNvSpPr>
            <a:spLocks noChangeArrowheads="1"/>
          </p:cNvSpPr>
          <p:nvPr/>
        </p:nvSpPr>
        <p:spPr bwMode="auto">
          <a:xfrm>
            <a:off x="323528" y="5733256"/>
            <a:ext cx="1759126" cy="513982"/>
          </a:xfrm>
          <a:prstGeom prst="rect">
            <a:avLst/>
          </a:prstGeom>
          <a:solidFill>
            <a:schemeClr val="accent5">
              <a:lumMod val="40000"/>
              <a:lumOff val="60000"/>
            </a:schemeClr>
          </a:solidFill>
          <a:ln>
            <a:noFill/>
          </a:ln>
          <a:effectLst/>
          <a:extLst/>
        </p:spPr>
        <p:txBody>
          <a:bodyPr lIns="91233" tIns="45617" rIns="91233" bIns="45617"/>
          <a:lstStyle/>
          <a:p>
            <a:r>
              <a:rPr lang="en-US" sz="1200" dirty="0" err="1" smtClean="0">
                <a:solidFill>
                  <a:srgbClr val="000099"/>
                </a:solidFill>
                <a:latin typeface="Calibri" pitchFamily="34" charset="0"/>
              </a:rPr>
              <a:t>Référent</a:t>
            </a:r>
            <a:r>
              <a:rPr lang="en-US" sz="1200" dirty="0" smtClean="0">
                <a:solidFill>
                  <a:srgbClr val="000099"/>
                </a:solidFill>
                <a:latin typeface="Calibri" pitchFamily="34" charset="0"/>
              </a:rPr>
              <a:t> : </a:t>
            </a:r>
            <a:r>
              <a:rPr lang="en-US" sz="1200" b="1" dirty="0" err="1" smtClean="0">
                <a:solidFill>
                  <a:srgbClr val="000099"/>
                </a:solidFill>
                <a:latin typeface="Calibri" pitchFamily="34" charset="0"/>
              </a:rPr>
              <a:t>Remicade</a:t>
            </a:r>
            <a:r>
              <a:rPr lang="en-US" sz="1200" b="1" dirty="0" smtClean="0">
                <a:solidFill>
                  <a:srgbClr val="000099"/>
                </a:solidFill>
                <a:latin typeface="Calibri" pitchFamily="34" charset="0"/>
              </a:rPr>
              <a:t>®</a:t>
            </a:r>
            <a:r>
              <a:rPr lang="en-US" sz="1200" dirty="0" smtClean="0">
                <a:solidFill>
                  <a:srgbClr val="000099"/>
                </a:solidFill>
                <a:latin typeface="Calibri" pitchFamily="34" charset="0"/>
              </a:rPr>
              <a:t> </a:t>
            </a:r>
            <a:endParaRPr lang="en-US" sz="1200" dirty="0">
              <a:solidFill>
                <a:srgbClr val="000099"/>
              </a:solidFill>
              <a:latin typeface="Calibri" pitchFamily="34" charset="0"/>
            </a:endParaRPr>
          </a:p>
        </p:txBody>
      </p:sp>
      <p:sp>
        <p:nvSpPr>
          <p:cNvPr id="21" name="Rectangle 5"/>
          <p:cNvSpPr>
            <a:spLocks noChangeArrowheads="1"/>
          </p:cNvSpPr>
          <p:nvPr/>
        </p:nvSpPr>
        <p:spPr bwMode="auto">
          <a:xfrm>
            <a:off x="2204916" y="5002511"/>
            <a:ext cx="5472113" cy="10929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33" tIns="45617" rIns="91233" bIns="45617"/>
          <a:lstStyle/>
          <a:p>
            <a:pPr marL="182151" indent="-182151">
              <a:buFontTx/>
              <a:buChar char="•"/>
            </a:pPr>
            <a:r>
              <a:rPr lang="en-US" sz="1400" dirty="0" smtClean="0">
                <a:solidFill>
                  <a:srgbClr val="000099"/>
                </a:solidFill>
                <a:latin typeface="Calibri" pitchFamily="34" charset="0"/>
              </a:rPr>
              <a:t>Psoriasis</a:t>
            </a:r>
            <a:endParaRPr lang="en-US" sz="1400" dirty="0">
              <a:solidFill>
                <a:srgbClr val="000099"/>
              </a:solidFill>
              <a:latin typeface="Calibri" pitchFamily="34" charset="0"/>
            </a:endParaRPr>
          </a:p>
          <a:p>
            <a:pPr marL="182151" indent="-182151">
              <a:buFontTx/>
              <a:buChar char="•"/>
            </a:pPr>
            <a:r>
              <a:rPr lang="en-US" sz="1400" dirty="0" err="1" smtClean="0">
                <a:solidFill>
                  <a:srgbClr val="000099"/>
                </a:solidFill>
                <a:latin typeface="Calibri" pitchFamily="34" charset="0"/>
              </a:rPr>
              <a:t>Maladie</a:t>
            </a:r>
            <a:r>
              <a:rPr lang="en-US" sz="1400" dirty="0" smtClean="0">
                <a:solidFill>
                  <a:srgbClr val="000099"/>
                </a:solidFill>
                <a:latin typeface="Calibri" pitchFamily="34" charset="0"/>
              </a:rPr>
              <a:t> de </a:t>
            </a:r>
            <a:r>
              <a:rPr lang="en-US" sz="1400" dirty="0" err="1" smtClean="0">
                <a:solidFill>
                  <a:srgbClr val="000099"/>
                </a:solidFill>
                <a:latin typeface="Calibri" pitchFamily="34" charset="0"/>
              </a:rPr>
              <a:t>Crohn</a:t>
            </a:r>
            <a:endParaRPr lang="en-US" sz="1400" dirty="0">
              <a:solidFill>
                <a:srgbClr val="000099"/>
              </a:solidFill>
              <a:latin typeface="Calibri" pitchFamily="34" charset="0"/>
            </a:endParaRPr>
          </a:p>
          <a:p>
            <a:pPr marL="182151" indent="-182151">
              <a:buFontTx/>
              <a:buChar char="•"/>
            </a:pPr>
            <a:r>
              <a:rPr lang="en-US" sz="1400" dirty="0" err="1" smtClean="0">
                <a:solidFill>
                  <a:srgbClr val="000099"/>
                </a:solidFill>
                <a:latin typeface="Calibri" pitchFamily="34" charset="0"/>
              </a:rPr>
              <a:t>Spondylarthrite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ankylosante</a:t>
            </a:r>
            <a:endParaRPr lang="en-US" sz="1400" dirty="0">
              <a:solidFill>
                <a:srgbClr val="000099"/>
              </a:solidFill>
              <a:latin typeface="Calibri" pitchFamily="34" charset="0"/>
            </a:endParaRPr>
          </a:p>
          <a:p>
            <a:pPr marL="182151" indent="-182151">
              <a:buFontTx/>
              <a:buChar char="•"/>
            </a:pPr>
            <a:r>
              <a:rPr lang="en-US" sz="1400" dirty="0" err="1" smtClean="0">
                <a:solidFill>
                  <a:srgbClr val="000099"/>
                </a:solidFill>
                <a:latin typeface="Calibri" pitchFamily="34" charset="0"/>
              </a:rPr>
              <a:t>Rhumatisme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psoriasique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polyarthrite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rhumatoïde</a:t>
            </a:r>
            <a:r>
              <a:rPr lang="en-US" sz="1400" dirty="0" smtClean="0">
                <a:solidFill>
                  <a:srgbClr val="000099"/>
                </a:solidFill>
                <a:latin typeface="Calibri" pitchFamily="34" charset="0"/>
              </a:rPr>
              <a:t> et </a:t>
            </a:r>
            <a:r>
              <a:rPr lang="en-US" sz="1400" dirty="0" err="1" smtClean="0">
                <a:solidFill>
                  <a:srgbClr val="000099"/>
                </a:solidFill>
                <a:latin typeface="Calibri" pitchFamily="34" charset="0"/>
              </a:rPr>
              <a:t>rectocolite</a:t>
            </a:r>
            <a:r>
              <a:rPr lang="en-US" sz="1400" dirty="0" smtClean="0">
                <a:solidFill>
                  <a:srgbClr val="000099"/>
                </a:solidFill>
                <a:latin typeface="Calibri" pitchFamily="34" charset="0"/>
              </a:rPr>
              <a:t> </a:t>
            </a:r>
            <a:r>
              <a:rPr lang="en-US" sz="1400" dirty="0" err="1" smtClean="0">
                <a:solidFill>
                  <a:srgbClr val="000099"/>
                </a:solidFill>
                <a:latin typeface="Calibri" pitchFamily="34" charset="0"/>
              </a:rPr>
              <a:t>hémorragique</a:t>
            </a:r>
            <a:endParaRPr lang="en-US" sz="1400" dirty="0">
              <a:solidFill>
                <a:srgbClr val="000099"/>
              </a:solidFill>
              <a:latin typeface="Calibri" pitchFamily="34" charset="0"/>
            </a:endParaRPr>
          </a:p>
        </p:txBody>
      </p:sp>
      <p:pic>
        <p:nvPicPr>
          <p:cNvPr id="22" name="Image 21" descr="Logo_les_agoras_couleur.bmp"/>
          <p:cNvPicPr>
            <a:picLocks noChangeAspect="1"/>
          </p:cNvPicPr>
          <p:nvPr/>
        </p:nvPicPr>
        <p:blipFill>
          <a:blip r:embed="rId3" cstate="print"/>
          <a:stretch>
            <a:fillRect/>
          </a:stretch>
        </p:blipFill>
        <p:spPr>
          <a:xfrm>
            <a:off x="7524328" y="5085184"/>
            <a:ext cx="1475656" cy="1475656"/>
          </a:xfrm>
          <a:prstGeom prst="rect">
            <a:avLst/>
          </a:prstGeom>
        </p:spPr>
      </p:pic>
    </p:spTree>
    <p:extLst>
      <p:ext uri="{BB962C8B-B14F-4D97-AF65-F5344CB8AC3E}">
        <p14:creationId xmlns="" xmlns:p14="http://schemas.microsoft.com/office/powerpoint/2010/main" val="369274076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07963" y="115902"/>
            <a:ext cx="8712200" cy="3748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spAutoFit/>
          </a:bodyPr>
          <a:lstStyle/>
          <a:p>
            <a:pPr>
              <a:spcBef>
                <a:spcPct val="50000"/>
              </a:spcBef>
            </a:pPr>
            <a:endParaRPr lang="hu-HU" b="1" dirty="0">
              <a:solidFill>
                <a:srgbClr val="000099"/>
              </a:solidFill>
              <a:latin typeface="Arial" charset="0"/>
            </a:endParaRPr>
          </a:p>
        </p:txBody>
      </p:sp>
      <p:sp>
        <p:nvSpPr>
          <p:cNvPr id="9219" name="Rectangle 3"/>
          <p:cNvSpPr>
            <a:spLocks noChangeArrowheads="1"/>
          </p:cNvSpPr>
          <p:nvPr/>
        </p:nvSpPr>
        <p:spPr bwMode="auto">
          <a:xfrm>
            <a:off x="61604" y="109548"/>
            <a:ext cx="8452924" cy="3749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91259" tIns="45630" rIns="91259" bIns="45630">
            <a:spAutoFit/>
          </a:bodyPr>
          <a:lstStyle/>
          <a:p>
            <a:pPr>
              <a:spcBef>
                <a:spcPct val="50000"/>
              </a:spcBef>
            </a:pPr>
            <a:r>
              <a:rPr lang="fr-FR" b="1" dirty="0" smtClean="0">
                <a:solidFill>
                  <a:srgbClr val="000099"/>
                </a:solidFill>
                <a:latin typeface="Calibri" pitchFamily="34" charset="0"/>
              </a:rPr>
              <a:t>Les futurs biosimilaires : les anticorps monoclonaux (</a:t>
            </a:r>
            <a:r>
              <a:rPr lang="fr-FR" b="1" dirty="0" err="1" smtClean="0">
                <a:solidFill>
                  <a:srgbClr val="000099"/>
                </a:solidFill>
                <a:latin typeface="Calibri" pitchFamily="34" charset="0"/>
              </a:rPr>
              <a:t>MABs</a:t>
            </a:r>
            <a:r>
              <a:rPr lang="fr-FR" b="1" dirty="0" smtClean="0">
                <a:solidFill>
                  <a:srgbClr val="000099"/>
                </a:solidFill>
                <a:latin typeface="Calibri" pitchFamily="34" charset="0"/>
              </a:rPr>
              <a:t>) </a:t>
            </a:r>
            <a:endParaRPr lang="fr-FR" b="1" dirty="0">
              <a:solidFill>
                <a:srgbClr val="000099"/>
              </a:solidFill>
              <a:latin typeface="Calibri" pitchFamily="34" charset="0"/>
            </a:endParaRPr>
          </a:p>
        </p:txBody>
      </p:sp>
      <p:sp>
        <p:nvSpPr>
          <p:cNvPr id="9221" name="Rectangle 5"/>
          <p:cNvSpPr>
            <a:spLocks noChangeArrowheads="1"/>
          </p:cNvSpPr>
          <p:nvPr/>
        </p:nvSpPr>
        <p:spPr bwMode="auto">
          <a:xfrm>
            <a:off x="139838" y="627536"/>
            <a:ext cx="1366837" cy="644332"/>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nchor="ctr"/>
          <a:lstStyle/>
          <a:p>
            <a:pPr algn="ctr"/>
            <a:r>
              <a:rPr lang="en-US" b="1" dirty="0">
                <a:solidFill>
                  <a:srgbClr val="FFFFFF"/>
                </a:solidFill>
                <a:latin typeface="Calibri" pitchFamily="34" charset="0"/>
                <a:ea typeface="+mn-ea"/>
                <a:cs typeface="+mn-cs"/>
              </a:rPr>
              <a:t> Molecule</a:t>
            </a:r>
            <a:endParaRPr lang="en-US" dirty="0">
              <a:solidFill>
                <a:srgbClr val="FFFFFF"/>
              </a:solidFill>
              <a:latin typeface="Calibri" pitchFamily="34" charset="0"/>
              <a:ea typeface="+mn-ea"/>
              <a:cs typeface="+mn-cs"/>
            </a:endParaRPr>
          </a:p>
        </p:txBody>
      </p:sp>
      <p:sp>
        <p:nvSpPr>
          <p:cNvPr id="9222" name="Rectangle 5"/>
          <p:cNvSpPr>
            <a:spLocks noChangeArrowheads="1"/>
          </p:cNvSpPr>
          <p:nvPr/>
        </p:nvSpPr>
        <p:spPr bwMode="auto">
          <a:xfrm>
            <a:off x="3017983" y="627536"/>
            <a:ext cx="4757333" cy="644332"/>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nchor="ctr"/>
          <a:lstStyle/>
          <a:p>
            <a:pPr algn="ctr"/>
            <a:r>
              <a:rPr lang="en-US" b="1" dirty="0">
                <a:solidFill>
                  <a:srgbClr val="FFFFFF"/>
                </a:solidFill>
                <a:latin typeface="Calibri" pitchFamily="34" charset="0"/>
                <a:ea typeface="+mn-ea"/>
                <a:cs typeface="+mn-cs"/>
              </a:rPr>
              <a:t> </a:t>
            </a:r>
            <a:r>
              <a:rPr lang="en-US" b="1" dirty="0" smtClean="0">
                <a:solidFill>
                  <a:srgbClr val="FFFFFF"/>
                </a:solidFill>
                <a:latin typeface="Calibri" pitchFamily="34" charset="0"/>
                <a:ea typeface="+mn-ea"/>
                <a:cs typeface="+mn-cs"/>
              </a:rPr>
              <a:t>Indications </a:t>
            </a:r>
            <a:r>
              <a:rPr lang="en-US" b="1" dirty="0" err="1" smtClean="0">
                <a:solidFill>
                  <a:srgbClr val="FFFFFF"/>
                </a:solidFill>
                <a:latin typeface="Calibri" pitchFamily="34" charset="0"/>
                <a:ea typeface="+mn-ea"/>
                <a:cs typeface="+mn-cs"/>
              </a:rPr>
              <a:t>principales</a:t>
            </a:r>
            <a:endParaRPr lang="en-US" dirty="0">
              <a:solidFill>
                <a:srgbClr val="FFFFFF"/>
              </a:solidFill>
              <a:latin typeface="Calibri" pitchFamily="34" charset="0"/>
              <a:ea typeface="+mn-ea"/>
              <a:cs typeface="+mn-cs"/>
            </a:endParaRPr>
          </a:p>
        </p:txBody>
      </p:sp>
      <p:sp>
        <p:nvSpPr>
          <p:cNvPr id="9223" name="Rectangle 5"/>
          <p:cNvSpPr>
            <a:spLocks noChangeArrowheads="1"/>
          </p:cNvSpPr>
          <p:nvPr/>
        </p:nvSpPr>
        <p:spPr bwMode="auto">
          <a:xfrm>
            <a:off x="1579066" y="627536"/>
            <a:ext cx="1366838" cy="644332"/>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nchor="ctr"/>
          <a:lstStyle/>
          <a:p>
            <a:pPr algn="ctr"/>
            <a:r>
              <a:rPr lang="en-US" b="1" dirty="0">
                <a:solidFill>
                  <a:srgbClr val="FFFFFF"/>
                </a:solidFill>
                <a:latin typeface="Calibri" pitchFamily="34" charset="0"/>
                <a:ea typeface="+mn-ea"/>
                <a:cs typeface="+mn-cs"/>
              </a:rPr>
              <a:t> </a:t>
            </a:r>
            <a:r>
              <a:rPr lang="en-US" b="1" dirty="0" err="1" smtClean="0">
                <a:solidFill>
                  <a:srgbClr val="FFFFFF"/>
                </a:solidFill>
                <a:latin typeface="Calibri" pitchFamily="34" charset="0"/>
                <a:ea typeface="+mn-ea"/>
                <a:cs typeface="+mn-cs"/>
              </a:rPr>
              <a:t>Produit</a:t>
            </a:r>
            <a:endParaRPr lang="en-US" dirty="0">
              <a:solidFill>
                <a:srgbClr val="FFFFFF"/>
              </a:solidFill>
              <a:latin typeface="Calibri" pitchFamily="34" charset="0"/>
              <a:ea typeface="+mn-ea"/>
              <a:cs typeface="+mn-cs"/>
            </a:endParaRPr>
          </a:p>
        </p:txBody>
      </p:sp>
      <p:sp>
        <p:nvSpPr>
          <p:cNvPr id="9224" name="Rectangle 5"/>
          <p:cNvSpPr>
            <a:spLocks noChangeArrowheads="1"/>
          </p:cNvSpPr>
          <p:nvPr/>
        </p:nvSpPr>
        <p:spPr bwMode="auto">
          <a:xfrm>
            <a:off x="136672" y="1233805"/>
            <a:ext cx="1366837"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err="1">
                <a:solidFill>
                  <a:srgbClr val="000099"/>
                </a:solidFill>
                <a:latin typeface="Calibri" pitchFamily="34" charset="0"/>
              </a:rPr>
              <a:t>Adalimumab</a:t>
            </a:r>
            <a:r>
              <a:rPr lang="en-US" sz="1200" dirty="0">
                <a:solidFill>
                  <a:srgbClr val="000099"/>
                </a:solidFill>
                <a:latin typeface="Calibri" pitchFamily="34" charset="0"/>
              </a:rPr>
              <a:t> </a:t>
            </a:r>
            <a:r>
              <a:rPr lang="en-US" sz="1200" dirty="0" smtClean="0">
                <a:solidFill>
                  <a:srgbClr val="000099"/>
                </a:solidFill>
                <a:latin typeface="Calibri" pitchFamily="34" charset="0"/>
              </a:rPr>
              <a:t>(</a:t>
            </a:r>
            <a:r>
              <a:rPr lang="en-US" sz="1200" b="1" dirty="0" smtClean="0">
                <a:solidFill>
                  <a:srgbClr val="000099"/>
                </a:solidFill>
                <a:latin typeface="Calibri" pitchFamily="34" charset="0"/>
              </a:rPr>
              <a:t>anti</a:t>
            </a:r>
            <a:r>
              <a:rPr lang="en-US" sz="1200" dirty="0" smtClean="0">
                <a:solidFill>
                  <a:srgbClr val="000099"/>
                </a:solidFill>
                <a:latin typeface="Calibri" pitchFamily="34" charset="0"/>
              </a:rPr>
              <a:t> </a:t>
            </a:r>
            <a:r>
              <a:rPr lang="en-US" sz="1200" b="1" dirty="0" smtClean="0">
                <a:solidFill>
                  <a:srgbClr val="000099"/>
                </a:solidFill>
                <a:latin typeface="Calibri" pitchFamily="34" charset="0"/>
              </a:rPr>
              <a:t>TNF-alpha</a:t>
            </a:r>
            <a:r>
              <a:rPr lang="en-US" sz="1200" dirty="0">
                <a:solidFill>
                  <a:srgbClr val="000099"/>
                </a:solidFill>
                <a:latin typeface="Calibri" pitchFamily="34" charset="0"/>
              </a:rPr>
              <a:t>)</a:t>
            </a:r>
          </a:p>
        </p:txBody>
      </p:sp>
      <p:sp>
        <p:nvSpPr>
          <p:cNvPr id="9225" name="Rectangle 5"/>
          <p:cNvSpPr>
            <a:spLocks noChangeArrowheads="1"/>
          </p:cNvSpPr>
          <p:nvPr/>
        </p:nvSpPr>
        <p:spPr bwMode="auto">
          <a:xfrm>
            <a:off x="1570917" y="1233805"/>
            <a:ext cx="1366838"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err="1">
                <a:solidFill>
                  <a:srgbClr val="000099"/>
                </a:solidFill>
                <a:latin typeface="Calibri" pitchFamily="34" charset="0"/>
              </a:rPr>
              <a:t>Humira</a:t>
            </a:r>
            <a:r>
              <a:rPr lang="en-US" sz="1200" dirty="0">
                <a:solidFill>
                  <a:srgbClr val="000099"/>
                </a:solidFill>
                <a:latin typeface="Calibri" pitchFamily="34" charset="0"/>
              </a:rPr>
              <a:t>®</a:t>
            </a:r>
          </a:p>
        </p:txBody>
      </p:sp>
      <p:sp>
        <p:nvSpPr>
          <p:cNvPr id="9226" name="Rectangle 5"/>
          <p:cNvSpPr>
            <a:spLocks noChangeArrowheads="1"/>
          </p:cNvSpPr>
          <p:nvPr/>
        </p:nvSpPr>
        <p:spPr bwMode="auto">
          <a:xfrm>
            <a:off x="3017983" y="1208904"/>
            <a:ext cx="4510927" cy="9138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pPr marL="182205" indent="-182205">
              <a:buFontTx/>
              <a:buChar char="•"/>
            </a:pPr>
            <a:r>
              <a:rPr lang="en-US" sz="1200" dirty="0" err="1" smtClean="0">
                <a:solidFill>
                  <a:srgbClr val="000099"/>
                </a:solidFill>
                <a:latin typeface="Calibri" pitchFamily="34" charset="0"/>
              </a:rPr>
              <a:t>Polyarthrite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rhumatoïde</a:t>
            </a:r>
            <a:endParaRPr lang="en-US" sz="1200" dirty="0">
              <a:solidFill>
                <a:srgbClr val="000099"/>
              </a:solidFill>
              <a:latin typeface="Calibri" pitchFamily="34" charset="0"/>
            </a:endParaRPr>
          </a:p>
          <a:p>
            <a:pPr marL="182205" indent="-182205">
              <a:buFontTx/>
              <a:buChar char="•"/>
            </a:pPr>
            <a:r>
              <a:rPr lang="en-US" sz="1200" dirty="0" err="1" smtClean="0">
                <a:solidFill>
                  <a:srgbClr val="000099"/>
                </a:solidFill>
                <a:latin typeface="Calibri" pitchFamily="34" charset="0"/>
              </a:rPr>
              <a:t>Spondylarthrite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ankylosante</a:t>
            </a:r>
            <a:endParaRPr lang="en-US" sz="1200" dirty="0">
              <a:solidFill>
                <a:srgbClr val="000099"/>
              </a:solidFill>
              <a:latin typeface="Calibri" pitchFamily="34" charset="0"/>
            </a:endParaRPr>
          </a:p>
          <a:p>
            <a:pPr marL="182205" indent="-182205">
              <a:buFontTx/>
              <a:buChar char="•"/>
            </a:pPr>
            <a:r>
              <a:rPr lang="en-US" sz="1200" dirty="0" err="1" smtClean="0">
                <a:solidFill>
                  <a:srgbClr val="000099"/>
                </a:solidFill>
                <a:latin typeface="Calibri" pitchFamily="34" charset="0"/>
              </a:rPr>
              <a:t>Maladie</a:t>
            </a:r>
            <a:r>
              <a:rPr lang="en-US" sz="1200" dirty="0" smtClean="0">
                <a:solidFill>
                  <a:srgbClr val="000099"/>
                </a:solidFill>
                <a:latin typeface="Calibri" pitchFamily="34" charset="0"/>
              </a:rPr>
              <a:t> de </a:t>
            </a:r>
            <a:r>
              <a:rPr lang="en-US" sz="1200" dirty="0" err="1" smtClean="0">
                <a:solidFill>
                  <a:srgbClr val="000099"/>
                </a:solidFill>
                <a:latin typeface="Calibri" pitchFamily="34" charset="0"/>
              </a:rPr>
              <a:t>Crohn</a:t>
            </a:r>
            <a:endParaRPr lang="en-US" sz="1200" dirty="0">
              <a:solidFill>
                <a:srgbClr val="000099"/>
              </a:solidFill>
              <a:latin typeface="Calibri" pitchFamily="34" charset="0"/>
            </a:endParaRPr>
          </a:p>
          <a:p>
            <a:pPr marL="182205" indent="-182205">
              <a:buFontTx/>
              <a:buChar char="•"/>
            </a:pPr>
            <a:r>
              <a:rPr lang="en-US" sz="1200" dirty="0" err="1" smtClean="0">
                <a:solidFill>
                  <a:srgbClr val="000099"/>
                </a:solidFill>
                <a:latin typeface="Calibri" pitchFamily="34" charset="0"/>
              </a:rPr>
              <a:t>Rectocolite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hémorragique</a:t>
            </a:r>
            <a:endParaRPr lang="en-US" sz="1200" dirty="0">
              <a:solidFill>
                <a:srgbClr val="000099"/>
              </a:solidFill>
              <a:latin typeface="Calibri" pitchFamily="34" charset="0"/>
            </a:endParaRPr>
          </a:p>
        </p:txBody>
      </p:sp>
      <p:sp>
        <p:nvSpPr>
          <p:cNvPr id="9227" name="Rectangle 5"/>
          <p:cNvSpPr>
            <a:spLocks noChangeArrowheads="1"/>
          </p:cNvSpPr>
          <p:nvPr/>
        </p:nvSpPr>
        <p:spPr bwMode="auto">
          <a:xfrm>
            <a:off x="171896" y="2358836"/>
            <a:ext cx="1366837"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err="1">
                <a:solidFill>
                  <a:srgbClr val="000099"/>
                </a:solidFill>
                <a:latin typeface="Calibri" pitchFamily="34" charset="0"/>
              </a:rPr>
              <a:t>Trastuzumab</a:t>
            </a:r>
            <a:endParaRPr lang="en-US" sz="1200" dirty="0">
              <a:solidFill>
                <a:srgbClr val="000099"/>
              </a:solidFill>
              <a:latin typeface="Calibri" pitchFamily="34" charset="0"/>
            </a:endParaRPr>
          </a:p>
        </p:txBody>
      </p:sp>
      <p:sp>
        <p:nvSpPr>
          <p:cNvPr id="9228" name="Rectangle 5"/>
          <p:cNvSpPr>
            <a:spLocks noChangeArrowheads="1"/>
          </p:cNvSpPr>
          <p:nvPr/>
        </p:nvSpPr>
        <p:spPr bwMode="auto">
          <a:xfrm>
            <a:off x="1579066" y="2358836"/>
            <a:ext cx="1366838"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a:solidFill>
                  <a:srgbClr val="000099"/>
                </a:solidFill>
                <a:latin typeface="Calibri" pitchFamily="34" charset="0"/>
              </a:rPr>
              <a:t>Herceptin®</a:t>
            </a:r>
          </a:p>
        </p:txBody>
      </p:sp>
      <p:sp>
        <p:nvSpPr>
          <p:cNvPr id="9229" name="Rectangle 5"/>
          <p:cNvSpPr>
            <a:spLocks noChangeArrowheads="1"/>
          </p:cNvSpPr>
          <p:nvPr/>
        </p:nvSpPr>
        <p:spPr bwMode="auto">
          <a:xfrm>
            <a:off x="3017981" y="2333937"/>
            <a:ext cx="5472113"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pPr marL="182205" indent="-182205">
              <a:buFontTx/>
              <a:buChar char="•"/>
            </a:pPr>
            <a:r>
              <a:rPr lang="en-US" sz="1200" dirty="0" smtClean="0">
                <a:solidFill>
                  <a:srgbClr val="000099"/>
                </a:solidFill>
                <a:latin typeface="Calibri" pitchFamily="34" charset="0"/>
              </a:rPr>
              <a:t>Cancer du </a:t>
            </a:r>
            <a:r>
              <a:rPr lang="en-US" sz="1200" dirty="0" err="1" smtClean="0">
                <a:solidFill>
                  <a:srgbClr val="000099"/>
                </a:solidFill>
                <a:latin typeface="Calibri" pitchFamily="34" charset="0"/>
              </a:rPr>
              <a:t>sein</a:t>
            </a:r>
            <a:r>
              <a:rPr lang="en-US" sz="1200" dirty="0" smtClean="0">
                <a:solidFill>
                  <a:srgbClr val="000099"/>
                </a:solidFill>
                <a:latin typeface="Calibri" pitchFamily="34" charset="0"/>
              </a:rPr>
              <a:t> (HER2+)</a:t>
            </a:r>
            <a:endParaRPr lang="en-US" sz="1200" dirty="0">
              <a:solidFill>
                <a:srgbClr val="000099"/>
              </a:solidFill>
              <a:latin typeface="Calibri" pitchFamily="34" charset="0"/>
            </a:endParaRPr>
          </a:p>
        </p:txBody>
      </p:sp>
      <p:sp>
        <p:nvSpPr>
          <p:cNvPr id="9230" name="Rectangle 5"/>
          <p:cNvSpPr>
            <a:spLocks noChangeArrowheads="1"/>
          </p:cNvSpPr>
          <p:nvPr/>
        </p:nvSpPr>
        <p:spPr bwMode="auto">
          <a:xfrm>
            <a:off x="192078" y="3009282"/>
            <a:ext cx="1366837"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a:solidFill>
                  <a:srgbClr val="000099"/>
                </a:solidFill>
                <a:latin typeface="Calibri" pitchFamily="34" charset="0"/>
              </a:rPr>
              <a:t>Rituximab</a:t>
            </a:r>
          </a:p>
        </p:txBody>
      </p:sp>
      <p:sp>
        <p:nvSpPr>
          <p:cNvPr id="9231" name="Rectangle 5"/>
          <p:cNvSpPr>
            <a:spLocks noChangeArrowheads="1"/>
          </p:cNvSpPr>
          <p:nvPr/>
        </p:nvSpPr>
        <p:spPr bwMode="auto">
          <a:xfrm>
            <a:off x="1597218" y="3013832"/>
            <a:ext cx="1366838"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err="1">
                <a:solidFill>
                  <a:srgbClr val="000099"/>
                </a:solidFill>
                <a:latin typeface="Calibri" pitchFamily="34" charset="0"/>
              </a:rPr>
              <a:t>Mabthera</a:t>
            </a:r>
            <a:r>
              <a:rPr lang="en-US" sz="1200" dirty="0">
                <a:solidFill>
                  <a:srgbClr val="000099"/>
                </a:solidFill>
                <a:latin typeface="Calibri" pitchFamily="34" charset="0"/>
              </a:rPr>
              <a:t>®</a:t>
            </a:r>
          </a:p>
        </p:txBody>
      </p:sp>
      <p:sp>
        <p:nvSpPr>
          <p:cNvPr id="9232" name="Rectangle 5"/>
          <p:cNvSpPr>
            <a:spLocks noChangeArrowheads="1"/>
          </p:cNvSpPr>
          <p:nvPr/>
        </p:nvSpPr>
        <p:spPr bwMode="auto">
          <a:xfrm>
            <a:off x="3065538" y="2862081"/>
            <a:ext cx="5472113" cy="7182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pPr marL="182205" indent="-182205">
              <a:buFontTx/>
              <a:buChar char="•"/>
            </a:pPr>
            <a:r>
              <a:rPr lang="en-US" sz="1200" dirty="0" err="1" smtClean="0">
                <a:solidFill>
                  <a:srgbClr val="000099"/>
                </a:solidFill>
                <a:latin typeface="Calibri" pitchFamily="34" charset="0"/>
              </a:rPr>
              <a:t>Leucémie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lymphoïde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chronique</a:t>
            </a:r>
            <a:endParaRPr lang="en-US" sz="1200" dirty="0" smtClean="0">
              <a:solidFill>
                <a:srgbClr val="000099"/>
              </a:solidFill>
              <a:latin typeface="Calibri" pitchFamily="34" charset="0"/>
            </a:endParaRPr>
          </a:p>
          <a:p>
            <a:pPr marL="182205" indent="-182205">
              <a:buFontTx/>
              <a:buChar char="•"/>
            </a:pPr>
            <a:r>
              <a:rPr lang="en-US" sz="1200" dirty="0" err="1" smtClean="0">
                <a:solidFill>
                  <a:srgbClr val="000099"/>
                </a:solidFill>
                <a:latin typeface="Calibri" pitchFamily="34" charset="0"/>
              </a:rPr>
              <a:t>Lymphome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folliculaire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lynphome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diffus</a:t>
            </a:r>
            <a:r>
              <a:rPr lang="en-US" sz="1200" dirty="0" smtClean="0">
                <a:solidFill>
                  <a:srgbClr val="000099"/>
                </a:solidFill>
                <a:latin typeface="Calibri" pitchFamily="34" charset="0"/>
              </a:rPr>
              <a:t> non </a:t>
            </a:r>
            <a:r>
              <a:rPr lang="en-US" sz="1200" dirty="0" err="1" smtClean="0">
                <a:solidFill>
                  <a:srgbClr val="000099"/>
                </a:solidFill>
                <a:latin typeface="Calibri" pitchFamily="34" charset="0"/>
              </a:rPr>
              <a:t>hodgkinien</a:t>
            </a:r>
            <a:endParaRPr lang="en-US" sz="1200" dirty="0" smtClean="0">
              <a:solidFill>
                <a:srgbClr val="000099"/>
              </a:solidFill>
              <a:latin typeface="Calibri" pitchFamily="34" charset="0"/>
            </a:endParaRPr>
          </a:p>
          <a:p>
            <a:pPr marL="182205" indent="-182205">
              <a:buFontTx/>
              <a:buChar char="•"/>
            </a:pPr>
            <a:r>
              <a:rPr lang="en-US" sz="1200" dirty="0" err="1" smtClean="0">
                <a:solidFill>
                  <a:srgbClr val="000099"/>
                </a:solidFill>
                <a:latin typeface="Calibri" pitchFamily="34" charset="0"/>
              </a:rPr>
              <a:t>Polyarthrite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rhumatoïde</a:t>
            </a:r>
            <a:endParaRPr lang="en-US" sz="1200" dirty="0">
              <a:solidFill>
                <a:srgbClr val="000099"/>
              </a:solidFill>
              <a:latin typeface="Calibri" pitchFamily="34" charset="0"/>
            </a:endParaRPr>
          </a:p>
        </p:txBody>
      </p:sp>
      <p:sp>
        <p:nvSpPr>
          <p:cNvPr id="9233" name="Rectangle 5"/>
          <p:cNvSpPr>
            <a:spLocks noChangeArrowheads="1"/>
          </p:cNvSpPr>
          <p:nvPr/>
        </p:nvSpPr>
        <p:spPr bwMode="auto">
          <a:xfrm>
            <a:off x="163679" y="3754988"/>
            <a:ext cx="1366837"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err="1">
                <a:solidFill>
                  <a:srgbClr val="000099"/>
                </a:solidFill>
                <a:latin typeface="Calibri" pitchFamily="34" charset="0"/>
              </a:rPr>
              <a:t>Bevacizumab</a:t>
            </a:r>
            <a:endParaRPr lang="en-US" sz="1200" dirty="0">
              <a:solidFill>
                <a:srgbClr val="000099"/>
              </a:solidFill>
              <a:latin typeface="Calibri" pitchFamily="34" charset="0"/>
            </a:endParaRPr>
          </a:p>
        </p:txBody>
      </p:sp>
      <p:sp>
        <p:nvSpPr>
          <p:cNvPr id="9234" name="Rectangle 5"/>
          <p:cNvSpPr>
            <a:spLocks noChangeArrowheads="1"/>
          </p:cNvSpPr>
          <p:nvPr/>
        </p:nvSpPr>
        <p:spPr bwMode="auto">
          <a:xfrm>
            <a:off x="1600002" y="3754988"/>
            <a:ext cx="1366838" cy="503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err="1">
                <a:solidFill>
                  <a:srgbClr val="000099"/>
                </a:solidFill>
                <a:latin typeface="Calibri" pitchFamily="34" charset="0"/>
              </a:rPr>
              <a:t>Avastin</a:t>
            </a:r>
            <a:r>
              <a:rPr lang="en-US" sz="1200" dirty="0">
                <a:solidFill>
                  <a:srgbClr val="000099"/>
                </a:solidFill>
                <a:latin typeface="Calibri" pitchFamily="34" charset="0"/>
              </a:rPr>
              <a:t>®</a:t>
            </a:r>
          </a:p>
        </p:txBody>
      </p:sp>
      <p:sp>
        <p:nvSpPr>
          <p:cNvPr id="9235" name="Rectangle 5"/>
          <p:cNvSpPr>
            <a:spLocks noChangeArrowheads="1"/>
          </p:cNvSpPr>
          <p:nvPr/>
        </p:nvSpPr>
        <p:spPr bwMode="auto">
          <a:xfrm>
            <a:off x="3030190" y="3730074"/>
            <a:ext cx="4621910" cy="699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pPr marL="182205" indent="-182205">
              <a:buFontTx/>
              <a:buChar char="•"/>
            </a:pPr>
            <a:r>
              <a:rPr lang="en-US" sz="1200" dirty="0" err="1" smtClean="0">
                <a:solidFill>
                  <a:srgbClr val="000099"/>
                </a:solidFill>
                <a:latin typeface="Calibri" pitchFamily="34" charset="0"/>
              </a:rPr>
              <a:t>Certains</a:t>
            </a:r>
            <a:r>
              <a:rPr lang="en-US" sz="1200" dirty="0" smtClean="0">
                <a:solidFill>
                  <a:srgbClr val="000099"/>
                </a:solidFill>
                <a:latin typeface="Calibri" pitchFamily="34" charset="0"/>
              </a:rPr>
              <a:t> cancers </a:t>
            </a:r>
            <a:r>
              <a:rPr lang="en-US" sz="1200" dirty="0" err="1" smtClean="0">
                <a:solidFill>
                  <a:srgbClr val="000099"/>
                </a:solidFill>
                <a:latin typeface="Calibri" pitchFamily="34" charset="0"/>
              </a:rPr>
              <a:t>métastatiques</a:t>
            </a:r>
            <a:r>
              <a:rPr lang="en-US" sz="1200" dirty="0" smtClean="0">
                <a:solidFill>
                  <a:srgbClr val="000099"/>
                </a:solidFill>
                <a:latin typeface="Calibri" pitchFamily="34" charset="0"/>
              </a:rPr>
              <a:t> (cancer du colon)</a:t>
            </a:r>
            <a:endParaRPr lang="en-US" sz="1200" dirty="0">
              <a:solidFill>
                <a:srgbClr val="000099"/>
              </a:solidFill>
              <a:latin typeface="Calibri" pitchFamily="34" charset="0"/>
            </a:endParaRPr>
          </a:p>
          <a:p>
            <a:pPr marL="182205" indent="-182205">
              <a:buFontTx/>
              <a:buChar char="•"/>
            </a:pPr>
            <a:r>
              <a:rPr lang="en-US" sz="1200" dirty="0" err="1" smtClean="0">
                <a:solidFill>
                  <a:srgbClr val="000099"/>
                </a:solidFill>
                <a:latin typeface="Calibri" pitchFamily="34" charset="0"/>
              </a:rPr>
              <a:t>Certains</a:t>
            </a:r>
            <a:r>
              <a:rPr lang="en-US" sz="1200" dirty="0" smtClean="0">
                <a:solidFill>
                  <a:srgbClr val="000099"/>
                </a:solidFill>
                <a:latin typeface="Calibri" pitchFamily="34" charset="0"/>
              </a:rPr>
              <a:t> cancer du </a:t>
            </a:r>
            <a:r>
              <a:rPr lang="en-US" sz="1200" dirty="0" err="1" smtClean="0">
                <a:solidFill>
                  <a:srgbClr val="000099"/>
                </a:solidFill>
                <a:latin typeface="Calibri" pitchFamily="34" charset="0"/>
              </a:rPr>
              <a:t>poumon</a:t>
            </a:r>
            <a:r>
              <a:rPr lang="en-US" sz="1200" dirty="0" smtClean="0">
                <a:solidFill>
                  <a:srgbClr val="000099"/>
                </a:solidFill>
                <a:latin typeface="Calibri" pitchFamily="34" charset="0"/>
              </a:rPr>
              <a:t>, cancers du rein, </a:t>
            </a:r>
            <a:r>
              <a:rPr lang="en-US" sz="1200" dirty="0" err="1" smtClean="0">
                <a:solidFill>
                  <a:srgbClr val="000099"/>
                </a:solidFill>
                <a:latin typeface="Calibri" pitchFamily="34" charset="0"/>
              </a:rPr>
              <a:t>glioblastome</a:t>
            </a:r>
            <a:r>
              <a:rPr lang="en-US" sz="1200" dirty="0" smtClean="0">
                <a:solidFill>
                  <a:srgbClr val="000099"/>
                </a:solidFill>
                <a:latin typeface="Calibri" pitchFamily="34" charset="0"/>
              </a:rPr>
              <a:t> </a:t>
            </a:r>
            <a:r>
              <a:rPr lang="en-US" sz="1200" dirty="0" err="1">
                <a:solidFill>
                  <a:srgbClr val="000099"/>
                </a:solidFill>
                <a:latin typeface="Calibri" pitchFamily="34" charset="0"/>
              </a:rPr>
              <a:t>multiforme</a:t>
            </a:r>
            <a:r>
              <a:rPr lang="en-US" sz="1200" dirty="0">
                <a:solidFill>
                  <a:srgbClr val="000099"/>
                </a:solidFill>
                <a:latin typeface="Calibri" pitchFamily="34" charset="0"/>
              </a:rPr>
              <a:t> </a:t>
            </a:r>
            <a:r>
              <a:rPr lang="en-US" sz="1200" dirty="0" err="1" smtClean="0">
                <a:solidFill>
                  <a:srgbClr val="000099"/>
                </a:solidFill>
                <a:latin typeface="Calibri" pitchFamily="34" charset="0"/>
              </a:rPr>
              <a:t>cérébral</a:t>
            </a:r>
            <a:endParaRPr lang="en-US" sz="1200" dirty="0">
              <a:solidFill>
                <a:srgbClr val="000099"/>
              </a:solidFill>
              <a:latin typeface="Calibri" pitchFamily="34" charset="0"/>
            </a:endParaRPr>
          </a:p>
        </p:txBody>
      </p:sp>
      <p:sp>
        <p:nvSpPr>
          <p:cNvPr id="9236" name="Rectangle 5"/>
          <p:cNvSpPr>
            <a:spLocks noChangeArrowheads="1"/>
          </p:cNvSpPr>
          <p:nvPr/>
        </p:nvSpPr>
        <p:spPr bwMode="auto">
          <a:xfrm>
            <a:off x="136672" y="4644229"/>
            <a:ext cx="1366837"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err="1">
                <a:solidFill>
                  <a:srgbClr val="000099"/>
                </a:solidFill>
                <a:latin typeface="Calibri" pitchFamily="34" charset="0"/>
              </a:rPr>
              <a:t>Ranibizumab</a:t>
            </a:r>
            <a:endParaRPr lang="en-US" sz="1200" dirty="0">
              <a:solidFill>
                <a:srgbClr val="000099"/>
              </a:solidFill>
              <a:latin typeface="Calibri" pitchFamily="34" charset="0"/>
            </a:endParaRPr>
          </a:p>
        </p:txBody>
      </p:sp>
      <p:sp>
        <p:nvSpPr>
          <p:cNvPr id="9237" name="Rectangle 5"/>
          <p:cNvSpPr>
            <a:spLocks noChangeArrowheads="1"/>
          </p:cNvSpPr>
          <p:nvPr/>
        </p:nvSpPr>
        <p:spPr bwMode="auto">
          <a:xfrm>
            <a:off x="1603513" y="4644229"/>
            <a:ext cx="1366838"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err="1">
                <a:solidFill>
                  <a:srgbClr val="000099"/>
                </a:solidFill>
                <a:latin typeface="Calibri" pitchFamily="34" charset="0"/>
              </a:rPr>
              <a:t>Lucentis</a:t>
            </a:r>
            <a:r>
              <a:rPr lang="en-US" sz="1200" dirty="0">
                <a:solidFill>
                  <a:srgbClr val="000099"/>
                </a:solidFill>
                <a:latin typeface="Calibri" pitchFamily="34" charset="0"/>
              </a:rPr>
              <a:t>®</a:t>
            </a:r>
          </a:p>
        </p:txBody>
      </p:sp>
      <p:sp>
        <p:nvSpPr>
          <p:cNvPr id="9238" name="Rectangle 5"/>
          <p:cNvSpPr>
            <a:spLocks noChangeArrowheads="1"/>
          </p:cNvSpPr>
          <p:nvPr/>
        </p:nvSpPr>
        <p:spPr bwMode="auto">
          <a:xfrm>
            <a:off x="3042428" y="4619329"/>
            <a:ext cx="5472113"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pPr marL="182205" indent="-182205">
              <a:buFontTx/>
              <a:buChar char="•"/>
            </a:pPr>
            <a:r>
              <a:rPr lang="en-US" sz="1200" dirty="0" err="1" smtClean="0">
                <a:solidFill>
                  <a:srgbClr val="000099"/>
                </a:solidFill>
                <a:latin typeface="Calibri" pitchFamily="34" charset="0"/>
              </a:rPr>
              <a:t>Dégénérescence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maculaire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liée</a:t>
            </a:r>
            <a:r>
              <a:rPr lang="en-US" sz="1200" dirty="0" smtClean="0">
                <a:solidFill>
                  <a:srgbClr val="000099"/>
                </a:solidFill>
                <a:latin typeface="Calibri" pitchFamily="34" charset="0"/>
              </a:rPr>
              <a:t> à </a:t>
            </a:r>
            <a:r>
              <a:rPr lang="en-US" sz="1200" dirty="0" err="1" smtClean="0">
                <a:solidFill>
                  <a:srgbClr val="000099"/>
                </a:solidFill>
                <a:latin typeface="Calibri" pitchFamily="34" charset="0"/>
              </a:rPr>
              <a:t>l’âge</a:t>
            </a:r>
            <a:r>
              <a:rPr lang="en-US" sz="1200" dirty="0" smtClean="0">
                <a:solidFill>
                  <a:srgbClr val="000099"/>
                </a:solidFill>
                <a:latin typeface="Calibri" pitchFamily="34" charset="0"/>
              </a:rPr>
              <a:t> (DMLA)</a:t>
            </a:r>
            <a:endParaRPr lang="en-US" sz="1200" dirty="0">
              <a:solidFill>
                <a:srgbClr val="000099"/>
              </a:solidFill>
              <a:latin typeface="Calibri" pitchFamily="34" charset="0"/>
            </a:endParaRPr>
          </a:p>
        </p:txBody>
      </p:sp>
      <p:sp>
        <p:nvSpPr>
          <p:cNvPr id="26" name="Rectangle 5"/>
          <p:cNvSpPr>
            <a:spLocks noChangeArrowheads="1"/>
          </p:cNvSpPr>
          <p:nvPr/>
        </p:nvSpPr>
        <p:spPr bwMode="auto">
          <a:xfrm>
            <a:off x="7838036" y="621247"/>
            <a:ext cx="1230923" cy="644332"/>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nchor="ctr"/>
          <a:lstStyle/>
          <a:p>
            <a:pPr algn="ctr"/>
            <a:r>
              <a:rPr lang="en-US" b="1" dirty="0">
                <a:solidFill>
                  <a:srgbClr val="FFFFFF"/>
                </a:solidFill>
                <a:latin typeface="Calibri" pitchFamily="34" charset="0"/>
                <a:ea typeface="+mn-ea"/>
                <a:cs typeface="+mn-cs"/>
              </a:rPr>
              <a:t> </a:t>
            </a:r>
            <a:r>
              <a:rPr lang="en-US" b="1" dirty="0" err="1" smtClean="0">
                <a:solidFill>
                  <a:srgbClr val="FFFFFF"/>
                </a:solidFill>
                <a:latin typeface="Calibri" pitchFamily="34" charset="0"/>
                <a:ea typeface="+mn-ea"/>
                <a:cs typeface="+mn-cs"/>
              </a:rPr>
              <a:t>Montant</a:t>
            </a:r>
            <a:r>
              <a:rPr lang="en-US" b="1" dirty="0" smtClean="0">
                <a:solidFill>
                  <a:srgbClr val="FFFFFF"/>
                </a:solidFill>
                <a:latin typeface="Calibri" pitchFamily="34" charset="0"/>
                <a:ea typeface="+mn-ea"/>
                <a:cs typeface="+mn-cs"/>
              </a:rPr>
              <a:t> 2014*</a:t>
            </a:r>
            <a:endParaRPr lang="en-US" dirty="0">
              <a:solidFill>
                <a:srgbClr val="FFFFFF"/>
              </a:solidFill>
              <a:latin typeface="Calibri" pitchFamily="34" charset="0"/>
              <a:ea typeface="+mn-ea"/>
              <a:cs typeface="+mn-cs"/>
            </a:endParaRPr>
          </a:p>
        </p:txBody>
      </p:sp>
      <p:sp>
        <p:nvSpPr>
          <p:cNvPr id="2" name="ZoneTexte 1"/>
          <p:cNvSpPr txBox="1"/>
          <p:nvPr/>
        </p:nvSpPr>
        <p:spPr>
          <a:xfrm>
            <a:off x="61618" y="6329817"/>
            <a:ext cx="6173651" cy="222245"/>
          </a:xfrm>
          <a:prstGeom prst="rect">
            <a:avLst/>
          </a:prstGeom>
          <a:noFill/>
        </p:spPr>
        <p:txBody>
          <a:bodyPr wrap="square" lIns="80037" tIns="40020" rIns="80037" bIns="40020" rtlCol="0">
            <a:spAutoFit/>
          </a:bodyPr>
          <a:lstStyle/>
          <a:p>
            <a:pPr eaLnBrk="0" hangingPunct="0"/>
            <a:r>
              <a:rPr lang="fr-FR" sz="900" i="1" dirty="0" smtClean="0">
                <a:solidFill>
                  <a:srgbClr val="0C419A"/>
                </a:solidFill>
                <a:latin typeface="Arial" charset="0"/>
              </a:rPr>
              <a:t>*Source : en bleu SNIIRAM – extrapolation tous régimes</a:t>
            </a:r>
            <a:r>
              <a:rPr lang="fr-FR" sz="900" i="1" dirty="0" smtClean="0">
                <a:solidFill>
                  <a:srgbClr val="B90000"/>
                </a:solidFill>
                <a:latin typeface="Arial" charset="0"/>
              </a:rPr>
              <a:t>, en rouge GERS chiffres d’affaires hôpital</a:t>
            </a:r>
            <a:endParaRPr lang="fr-FR" sz="900" i="1" dirty="0">
              <a:solidFill>
                <a:srgbClr val="CC0000"/>
              </a:solidFill>
              <a:latin typeface="Arial" charset="0"/>
            </a:endParaRPr>
          </a:p>
        </p:txBody>
      </p:sp>
      <p:sp>
        <p:nvSpPr>
          <p:cNvPr id="3" name="ZoneTexte 2"/>
          <p:cNvSpPr txBox="1"/>
          <p:nvPr/>
        </p:nvSpPr>
        <p:spPr>
          <a:xfrm>
            <a:off x="7960123" y="1294964"/>
            <a:ext cx="985631" cy="457766"/>
          </a:xfrm>
          <a:prstGeom prst="rect">
            <a:avLst/>
          </a:prstGeom>
          <a:noFill/>
        </p:spPr>
        <p:txBody>
          <a:bodyPr wrap="square" lIns="80037" tIns="40020" rIns="80037" bIns="40020" rtlCol="0">
            <a:spAutoFit/>
          </a:bodyPr>
          <a:lstStyle/>
          <a:p>
            <a:pPr algn="ctr" eaLnBrk="0" hangingPunct="0"/>
            <a:r>
              <a:rPr lang="fr-FR" sz="1200" dirty="0" smtClean="0">
                <a:solidFill>
                  <a:srgbClr val="0C419A"/>
                </a:solidFill>
                <a:latin typeface="Arial" charset="0"/>
              </a:rPr>
              <a:t>307 M€</a:t>
            </a:r>
          </a:p>
          <a:p>
            <a:pPr algn="ctr" eaLnBrk="0" hangingPunct="0"/>
            <a:r>
              <a:rPr lang="fr-FR" sz="1200" dirty="0" smtClean="0">
                <a:solidFill>
                  <a:srgbClr val="CC0000"/>
                </a:solidFill>
                <a:latin typeface="Arial" charset="0"/>
              </a:rPr>
              <a:t>4 M€</a:t>
            </a:r>
            <a:endParaRPr lang="fr-FR" sz="1200" dirty="0">
              <a:solidFill>
                <a:srgbClr val="CC0000"/>
              </a:solidFill>
              <a:latin typeface="Arial" charset="0"/>
            </a:endParaRPr>
          </a:p>
        </p:txBody>
      </p:sp>
      <p:sp>
        <p:nvSpPr>
          <p:cNvPr id="29" name="ZoneTexte 28"/>
          <p:cNvSpPr txBox="1"/>
          <p:nvPr/>
        </p:nvSpPr>
        <p:spPr>
          <a:xfrm>
            <a:off x="7960123" y="2374549"/>
            <a:ext cx="985631" cy="269349"/>
          </a:xfrm>
          <a:prstGeom prst="rect">
            <a:avLst/>
          </a:prstGeom>
          <a:noFill/>
        </p:spPr>
        <p:txBody>
          <a:bodyPr wrap="square" lIns="80037" tIns="40020" rIns="80037" bIns="40020" rtlCol="0">
            <a:spAutoFit/>
          </a:bodyPr>
          <a:lstStyle/>
          <a:p>
            <a:pPr algn="ctr" eaLnBrk="0" hangingPunct="0"/>
            <a:r>
              <a:rPr lang="fr-FR" sz="1200" dirty="0" smtClean="0">
                <a:solidFill>
                  <a:srgbClr val="CC0000"/>
                </a:solidFill>
                <a:latin typeface="Arial" charset="0"/>
              </a:rPr>
              <a:t>260 M€</a:t>
            </a:r>
            <a:endParaRPr lang="fr-FR" sz="1200" dirty="0">
              <a:solidFill>
                <a:srgbClr val="CC0000"/>
              </a:solidFill>
              <a:latin typeface="Arial" charset="0"/>
            </a:endParaRPr>
          </a:p>
        </p:txBody>
      </p:sp>
      <p:sp>
        <p:nvSpPr>
          <p:cNvPr id="30" name="ZoneTexte 29"/>
          <p:cNvSpPr txBox="1"/>
          <p:nvPr/>
        </p:nvSpPr>
        <p:spPr>
          <a:xfrm>
            <a:off x="7960123" y="3088653"/>
            <a:ext cx="985631" cy="269349"/>
          </a:xfrm>
          <a:prstGeom prst="rect">
            <a:avLst/>
          </a:prstGeom>
          <a:noFill/>
        </p:spPr>
        <p:txBody>
          <a:bodyPr wrap="square" lIns="80037" tIns="40020" rIns="80037" bIns="40020" rtlCol="0">
            <a:spAutoFit/>
          </a:bodyPr>
          <a:lstStyle/>
          <a:p>
            <a:pPr algn="ctr" eaLnBrk="0" hangingPunct="0"/>
            <a:r>
              <a:rPr lang="fr-FR" sz="1200" dirty="0" smtClean="0">
                <a:solidFill>
                  <a:srgbClr val="CC0000"/>
                </a:solidFill>
                <a:latin typeface="Arial" charset="0"/>
              </a:rPr>
              <a:t>250 M€</a:t>
            </a:r>
            <a:endParaRPr lang="fr-FR" sz="1200" dirty="0">
              <a:solidFill>
                <a:srgbClr val="CC0000"/>
              </a:solidFill>
              <a:latin typeface="Arial" charset="0"/>
            </a:endParaRPr>
          </a:p>
        </p:txBody>
      </p:sp>
      <p:sp>
        <p:nvSpPr>
          <p:cNvPr id="31" name="ZoneTexte 30"/>
          <p:cNvSpPr txBox="1"/>
          <p:nvPr/>
        </p:nvSpPr>
        <p:spPr>
          <a:xfrm>
            <a:off x="7960123" y="3801144"/>
            <a:ext cx="985631" cy="269349"/>
          </a:xfrm>
          <a:prstGeom prst="rect">
            <a:avLst/>
          </a:prstGeom>
          <a:noFill/>
        </p:spPr>
        <p:txBody>
          <a:bodyPr wrap="square" lIns="80037" tIns="40020" rIns="80037" bIns="40020" rtlCol="0">
            <a:spAutoFit/>
          </a:bodyPr>
          <a:lstStyle/>
          <a:p>
            <a:pPr algn="ctr" eaLnBrk="0" hangingPunct="0"/>
            <a:r>
              <a:rPr lang="fr-FR" sz="1200" dirty="0" smtClean="0">
                <a:solidFill>
                  <a:srgbClr val="CC0000"/>
                </a:solidFill>
                <a:latin typeface="Arial" charset="0"/>
              </a:rPr>
              <a:t>358 M€</a:t>
            </a:r>
            <a:endParaRPr lang="fr-FR" sz="1200" dirty="0">
              <a:solidFill>
                <a:srgbClr val="CC0000"/>
              </a:solidFill>
              <a:latin typeface="Arial" charset="0"/>
            </a:endParaRPr>
          </a:p>
        </p:txBody>
      </p:sp>
      <p:sp>
        <p:nvSpPr>
          <p:cNvPr id="32" name="ZoneTexte 31"/>
          <p:cNvSpPr txBox="1"/>
          <p:nvPr/>
        </p:nvSpPr>
        <p:spPr>
          <a:xfrm>
            <a:off x="8021724" y="4686452"/>
            <a:ext cx="985631" cy="269349"/>
          </a:xfrm>
          <a:prstGeom prst="rect">
            <a:avLst/>
          </a:prstGeom>
          <a:noFill/>
        </p:spPr>
        <p:txBody>
          <a:bodyPr wrap="square" lIns="80037" tIns="40020" rIns="80037" bIns="40020" rtlCol="0">
            <a:spAutoFit/>
          </a:bodyPr>
          <a:lstStyle/>
          <a:p>
            <a:pPr algn="ctr" eaLnBrk="0" hangingPunct="0"/>
            <a:r>
              <a:rPr lang="fr-FR" sz="1200" dirty="0" smtClean="0">
                <a:solidFill>
                  <a:srgbClr val="0C419A"/>
                </a:solidFill>
                <a:latin typeface="Arial" charset="0"/>
              </a:rPr>
              <a:t>228 M€</a:t>
            </a:r>
            <a:endParaRPr lang="fr-FR" sz="1200" dirty="0">
              <a:solidFill>
                <a:srgbClr val="0C419A"/>
              </a:solidFill>
              <a:latin typeface="Arial" charset="0"/>
            </a:endParaRPr>
          </a:p>
        </p:txBody>
      </p:sp>
      <p:cxnSp>
        <p:nvCxnSpPr>
          <p:cNvPr id="34" name="Connecteur droit 33"/>
          <p:cNvCxnSpPr/>
          <p:nvPr/>
        </p:nvCxnSpPr>
        <p:spPr bwMode="auto">
          <a:xfrm>
            <a:off x="0" y="555935"/>
            <a:ext cx="9144000" cy="0"/>
          </a:xfrm>
          <a:prstGeom prst="line">
            <a:avLst/>
          </a:prstGeom>
          <a:noFill/>
          <a:ln w="9525" cap="flat" cmpd="sng" algn="ctr">
            <a:solidFill>
              <a:srgbClr val="92D05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3" name="Rectangle 5"/>
          <p:cNvSpPr>
            <a:spLocks noChangeArrowheads="1"/>
          </p:cNvSpPr>
          <p:nvPr/>
        </p:nvSpPr>
        <p:spPr bwMode="auto">
          <a:xfrm>
            <a:off x="175415" y="5122567"/>
            <a:ext cx="1795836"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smtClean="0">
                <a:solidFill>
                  <a:srgbClr val="000099"/>
                </a:solidFill>
                <a:latin typeface="Calibri" pitchFamily="34" charset="0"/>
              </a:rPr>
              <a:t>Infliximab </a:t>
            </a:r>
            <a:endParaRPr lang="en-US" sz="1200" dirty="0">
              <a:solidFill>
                <a:srgbClr val="000099"/>
              </a:solidFill>
              <a:latin typeface="Calibri" pitchFamily="34" charset="0"/>
            </a:endParaRPr>
          </a:p>
        </p:txBody>
      </p:sp>
      <p:sp>
        <p:nvSpPr>
          <p:cNvPr id="36" name="Rectangle 5"/>
          <p:cNvSpPr>
            <a:spLocks noChangeArrowheads="1"/>
          </p:cNvSpPr>
          <p:nvPr/>
        </p:nvSpPr>
        <p:spPr bwMode="auto">
          <a:xfrm>
            <a:off x="3148442" y="4885888"/>
            <a:ext cx="5472113" cy="10929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pPr marL="182205" indent="-182205">
              <a:buFontTx/>
              <a:buChar char="•"/>
            </a:pPr>
            <a:r>
              <a:rPr lang="en-US" sz="1200" dirty="0" smtClean="0">
                <a:solidFill>
                  <a:srgbClr val="000099"/>
                </a:solidFill>
                <a:latin typeface="Calibri" pitchFamily="34" charset="0"/>
              </a:rPr>
              <a:t>Psoriasis</a:t>
            </a:r>
            <a:endParaRPr lang="en-US" sz="1200" dirty="0">
              <a:solidFill>
                <a:srgbClr val="000099"/>
              </a:solidFill>
              <a:latin typeface="Calibri" pitchFamily="34" charset="0"/>
            </a:endParaRPr>
          </a:p>
          <a:p>
            <a:pPr marL="182205" indent="-182205">
              <a:buFontTx/>
              <a:buChar char="•"/>
            </a:pPr>
            <a:r>
              <a:rPr lang="en-US" sz="1200" dirty="0" err="1" smtClean="0">
                <a:solidFill>
                  <a:srgbClr val="000099"/>
                </a:solidFill>
                <a:latin typeface="Calibri" pitchFamily="34" charset="0"/>
              </a:rPr>
              <a:t>Maladie</a:t>
            </a:r>
            <a:r>
              <a:rPr lang="en-US" sz="1200" dirty="0" smtClean="0">
                <a:solidFill>
                  <a:srgbClr val="000099"/>
                </a:solidFill>
                <a:latin typeface="Calibri" pitchFamily="34" charset="0"/>
              </a:rPr>
              <a:t> de </a:t>
            </a:r>
            <a:r>
              <a:rPr lang="en-US" sz="1200" dirty="0" err="1" smtClean="0">
                <a:solidFill>
                  <a:srgbClr val="000099"/>
                </a:solidFill>
                <a:latin typeface="Calibri" pitchFamily="34" charset="0"/>
              </a:rPr>
              <a:t>Crohn</a:t>
            </a:r>
            <a:endParaRPr lang="en-US" sz="1200" dirty="0">
              <a:solidFill>
                <a:srgbClr val="000099"/>
              </a:solidFill>
              <a:latin typeface="Calibri" pitchFamily="34" charset="0"/>
            </a:endParaRPr>
          </a:p>
          <a:p>
            <a:pPr marL="182205" indent="-182205">
              <a:buFontTx/>
              <a:buChar char="•"/>
            </a:pPr>
            <a:r>
              <a:rPr lang="en-US" sz="1200" dirty="0" err="1" smtClean="0">
                <a:solidFill>
                  <a:srgbClr val="000099"/>
                </a:solidFill>
                <a:latin typeface="Calibri" pitchFamily="34" charset="0"/>
              </a:rPr>
              <a:t>Spondylarthrite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ankylosante</a:t>
            </a:r>
            <a:endParaRPr lang="en-US" sz="1200" dirty="0">
              <a:solidFill>
                <a:srgbClr val="000099"/>
              </a:solidFill>
              <a:latin typeface="Calibri" pitchFamily="34" charset="0"/>
            </a:endParaRPr>
          </a:p>
          <a:p>
            <a:pPr marL="182205" indent="-182205">
              <a:buFontTx/>
              <a:buChar char="•"/>
            </a:pPr>
            <a:r>
              <a:rPr lang="en-US" sz="1200" dirty="0" err="1" smtClean="0">
                <a:solidFill>
                  <a:srgbClr val="000099"/>
                </a:solidFill>
                <a:latin typeface="Calibri" pitchFamily="34" charset="0"/>
              </a:rPr>
              <a:t>Rhumatisme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psoriasique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polyarthrite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rhumatoïde</a:t>
            </a:r>
            <a:r>
              <a:rPr lang="en-US" sz="1200" dirty="0" smtClean="0">
                <a:solidFill>
                  <a:srgbClr val="000099"/>
                </a:solidFill>
                <a:latin typeface="Calibri" pitchFamily="34" charset="0"/>
              </a:rPr>
              <a:t> et </a:t>
            </a:r>
            <a:r>
              <a:rPr lang="en-US" sz="1200" dirty="0" err="1" smtClean="0">
                <a:solidFill>
                  <a:srgbClr val="000099"/>
                </a:solidFill>
                <a:latin typeface="Calibri" pitchFamily="34" charset="0"/>
              </a:rPr>
              <a:t>rectocolite</a:t>
            </a:r>
            <a:r>
              <a:rPr lang="en-US" sz="1200" dirty="0" smtClean="0">
                <a:solidFill>
                  <a:srgbClr val="000099"/>
                </a:solidFill>
                <a:latin typeface="Calibri" pitchFamily="34" charset="0"/>
              </a:rPr>
              <a:t> </a:t>
            </a:r>
            <a:r>
              <a:rPr lang="en-US" sz="1200" dirty="0" err="1" smtClean="0">
                <a:solidFill>
                  <a:srgbClr val="000099"/>
                </a:solidFill>
                <a:latin typeface="Calibri" pitchFamily="34" charset="0"/>
              </a:rPr>
              <a:t>hémorragique</a:t>
            </a:r>
            <a:endParaRPr lang="en-US" sz="1200" dirty="0">
              <a:solidFill>
                <a:srgbClr val="000099"/>
              </a:solidFill>
              <a:latin typeface="Calibri" pitchFamily="34" charset="0"/>
            </a:endParaRPr>
          </a:p>
        </p:txBody>
      </p:sp>
      <p:sp>
        <p:nvSpPr>
          <p:cNvPr id="37" name="Rectangle 5"/>
          <p:cNvSpPr>
            <a:spLocks noChangeArrowheads="1"/>
          </p:cNvSpPr>
          <p:nvPr/>
        </p:nvSpPr>
        <p:spPr bwMode="auto">
          <a:xfrm>
            <a:off x="1615121" y="5115306"/>
            <a:ext cx="1366838" cy="503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1259" tIns="45630" rIns="91259" bIns="45630"/>
          <a:lstStyle/>
          <a:p>
            <a:r>
              <a:rPr lang="en-US" sz="1200" dirty="0" err="1" smtClean="0">
                <a:solidFill>
                  <a:srgbClr val="000099"/>
                </a:solidFill>
                <a:latin typeface="Calibri" pitchFamily="34" charset="0"/>
              </a:rPr>
              <a:t>Remicade</a:t>
            </a:r>
            <a:r>
              <a:rPr lang="en-US" sz="1200" dirty="0" smtClean="0">
                <a:solidFill>
                  <a:srgbClr val="000099"/>
                </a:solidFill>
                <a:latin typeface="Calibri" pitchFamily="34" charset="0"/>
              </a:rPr>
              <a:t>®</a:t>
            </a:r>
            <a:endParaRPr lang="en-US" sz="1200" dirty="0">
              <a:solidFill>
                <a:srgbClr val="000099"/>
              </a:solidFill>
              <a:latin typeface="Calibri" pitchFamily="34" charset="0"/>
            </a:endParaRPr>
          </a:p>
        </p:txBody>
      </p:sp>
      <p:sp>
        <p:nvSpPr>
          <p:cNvPr id="38" name="ZoneTexte 37"/>
          <p:cNvSpPr txBox="1"/>
          <p:nvPr/>
        </p:nvSpPr>
        <p:spPr>
          <a:xfrm>
            <a:off x="8021724" y="5253378"/>
            <a:ext cx="985631" cy="269349"/>
          </a:xfrm>
          <a:prstGeom prst="rect">
            <a:avLst/>
          </a:prstGeom>
          <a:noFill/>
        </p:spPr>
        <p:txBody>
          <a:bodyPr wrap="square" lIns="80037" tIns="40020" rIns="80037" bIns="40020" rtlCol="0">
            <a:spAutoFit/>
          </a:bodyPr>
          <a:lstStyle>
            <a:defPPr>
              <a:defRPr lang="fr-FR"/>
            </a:defPPr>
            <a:lvl1pPr>
              <a:defRPr>
                <a:solidFill>
                  <a:schemeClr val="accent2"/>
                </a:solidFill>
              </a:defRPr>
            </a:lvl1pPr>
          </a:lstStyle>
          <a:p>
            <a:pPr algn="ctr" eaLnBrk="0" hangingPunct="0"/>
            <a:r>
              <a:rPr lang="fr-FR" sz="1200" dirty="0">
                <a:solidFill>
                  <a:srgbClr val="CC0000"/>
                </a:solidFill>
                <a:latin typeface="Arial" charset="0"/>
              </a:rPr>
              <a:t>317 M€</a:t>
            </a:r>
          </a:p>
        </p:txBody>
      </p:sp>
    </p:spTree>
    <p:extLst>
      <p:ext uri="{BB962C8B-B14F-4D97-AF65-F5344CB8AC3E}">
        <p14:creationId xmlns="" xmlns:p14="http://schemas.microsoft.com/office/powerpoint/2010/main" val="176612583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467544" y="1484784"/>
            <a:ext cx="7467600" cy="4873752"/>
          </a:xfrm>
        </p:spPr>
        <p:txBody>
          <a:bodyPr>
            <a:normAutofit lnSpcReduction="10000"/>
          </a:bodyPr>
          <a:lstStyle/>
          <a:p>
            <a:pPr>
              <a:buFontTx/>
              <a:buNone/>
              <a:defRPr/>
            </a:pPr>
            <a:r>
              <a:rPr lang="fr-FR" sz="2800" b="1" dirty="0" smtClean="0">
                <a:solidFill>
                  <a:srgbClr val="0070C0"/>
                </a:solidFill>
              </a:rPr>
              <a:t>LPP</a:t>
            </a:r>
          </a:p>
          <a:p>
            <a:pPr>
              <a:defRPr/>
            </a:pPr>
            <a:r>
              <a:rPr lang="fr-FR" sz="2400" dirty="0" smtClean="0"/>
              <a:t>PHEV des LPP remboursés par l’Assurance Maladie Région PACA 2014</a:t>
            </a:r>
          </a:p>
          <a:p>
            <a:pPr>
              <a:buNone/>
              <a:defRPr/>
            </a:pPr>
            <a:endParaRPr lang="fr-FR" sz="2400" dirty="0" smtClean="0"/>
          </a:p>
          <a:p>
            <a:pPr lvl="1">
              <a:defRPr/>
            </a:pPr>
            <a:r>
              <a:rPr lang="fr-FR" sz="2000" dirty="0" smtClean="0">
                <a:solidFill>
                  <a:srgbClr val="C00000"/>
                </a:solidFill>
              </a:rPr>
              <a:t> 21 500 000 € pour les systèmes de perfusions actifs/passifs</a:t>
            </a:r>
          </a:p>
          <a:p>
            <a:pPr lvl="1">
              <a:defRPr/>
            </a:pPr>
            <a:r>
              <a:rPr lang="fr-FR" sz="2000" dirty="0" smtClean="0"/>
              <a:t> 17 000 </a:t>
            </a:r>
            <a:r>
              <a:rPr lang="fr-FR" sz="2000" dirty="0" err="1" smtClean="0"/>
              <a:t>000</a:t>
            </a:r>
            <a:r>
              <a:rPr lang="fr-FR" sz="2000" dirty="0" smtClean="0"/>
              <a:t> € pour le traitement des affections de l’appareil respiratoire</a:t>
            </a:r>
          </a:p>
          <a:p>
            <a:pPr lvl="1">
              <a:defRPr/>
            </a:pPr>
            <a:r>
              <a:rPr lang="fr-FR" sz="2000" dirty="0" smtClean="0"/>
              <a:t> 8 500 000 € pour les pansements</a:t>
            </a:r>
          </a:p>
          <a:p>
            <a:pPr lvl="1">
              <a:defRPr/>
            </a:pPr>
            <a:r>
              <a:rPr lang="fr-FR" sz="2000" dirty="0" smtClean="0"/>
              <a:t> 2 040 000 € pour l’auto-traitement du diabète</a:t>
            </a:r>
          </a:p>
          <a:p>
            <a:pPr lvl="2">
              <a:buNone/>
              <a:defRPr/>
            </a:pPr>
            <a:endParaRPr lang="fr-FR" dirty="0" smtClean="0"/>
          </a:p>
          <a:p>
            <a:pPr lvl="2">
              <a:buNone/>
              <a:defRPr/>
            </a:pPr>
            <a:endParaRPr lang="fr-FR" dirty="0" smtClean="0"/>
          </a:p>
          <a:p>
            <a:pPr lvl="2">
              <a:buNone/>
              <a:defRPr/>
            </a:pPr>
            <a:endParaRPr lang="fr-FR" dirty="0" smtClean="0"/>
          </a:p>
          <a:p>
            <a:pPr lvl="2" algn="r">
              <a:buNone/>
              <a:defRPr/>
            </a:pPr>
            <a:r>
              <a:rPr lang="fr-FR" dirty="0" smtClean="0"/>
              <a:t>Données Assurances maladie 2014</a:t>
            </a:r>
          </a:p>
        </p:txBody>
      </p:sp>
      <p:pic>
        <p:nvPicPr>
          <p:cNvPr id="4" name="Image 3"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5" name="Image 4" descr="Logo_les_agoras_couleur.bmp"/>
          <p:cNvPicPr>
            <a:picLocks noChangeAspect="1"/>
          </p:cNvPicPr>
          <p:nvPr/>
        </p:nvPicPr>
        <p:blipFill>
          <a:blip r:embed="rId3" cstate="print"/>
          <a:stretch>
            <a:fillRect/>
          </a:stretch>
        </p:blipFill>
        <p:spPr>
          <a:xfrm>
            <a:off x="6948264" y="548680"/>
            <a:ext cx="1475656" cy="147565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539552" y="764704"/>
            <a:ext cx="8229600" cy="638944"/>
          </a:xfrm>
        </p:spPr>
        <p:txBody>
          <a:bodyPr>
            <a:normAutofit fontScale="90000"/>
          </a:bodyPr>
          <a:lstStyle/>
          <a:p>
            <a:r>
              <a:rPr lang="fr-FR" dirty="0" smtClean="0">
                <a:ea typeface="ＭＳ Ｐゴシック" pitchFamily="34" charset="-128"/>
              </a:rPr>
              <a:t/>
            </a:r>
            <a:br>
              <a:rPr lang="fr-FR" dirty="0" smtClean="0">
                <a:ea typeface="ＭＳ Ｐゴシック" pitchFamily="34" charset="-128"/>
              </a:rPr>
            </a:br>
            <a:r>
              <a:rPr lang="fr-FR" sz="2000" dirty="0" smtClean="0">
                <a:ea typeface="ＭＳ Ｐゴシック" pitchFamily="34" charset="-128"/>
              </a:rPr>
              <a:t> Liste des Produits et Prestations: </a:t>
            </a:r>
            <a:r>
              <a:rPr lang="fr-FR" sz="2000" dirty="0" smtClean="0"/>
              <a:t/>
            </a:r>
            <a:br>
              <a:rPr lang="fr-FR" sz="2000" dirty="0" smtClean="0"/>
            </a:br>
            <a:endParaRPr lang="fr-FR" sz="2000" dirty="0"/>
          </a:p>
        </p:txBody>
      </p:sp>
      <p:sp>
        <p:nvSpPr>
          <p:cNvPr id="8" name="Espace réservé du contenu 7"/>
          <p:cNvSpPr>
            <a:spLocks noGrp="1"/>
          </p:cNvSpPr>
          <p:nvPr>
            <p:ph idx="1"/>
          </p:nvPr>
        </p:nvSpPr>
        <p:spPr>
          <a:xfrm>
            <a:off x="1619672" y="1988840"/>
            <a:ext cx="7067128" cy="4137323"/>
          </a:xfrm>
        </p:spPr>
        <p:txBody>
          <a:bodyPr>
            <a:normAutofit fontScale="40000" lnSpcReduction="20000"/>
          </a:bodyPr>
          <a:lstStyle/>
          <a:p>
            <a:r>
              <a:rPr lang="fr-FR" sz="4000" b="1" dirty="0" smtClean="0">
                <a:ea typeface="ＭＳ Ｐゴシック" pitchFamily="34" charset="-128"/>
              </a:rPr>
              <a:t>Pour être remboursés aux assurés sociaux, les dispositifs médicaux doivent être inscrits sur une liste des produits et prestations (LPP) fixée par arrêté des ministres chargés de la santé et de la sécurité sociale (article L.165-1 du CSS). </a:t>
            </a:r>
          </a:p>
          <a:p>
            <a:r>
              <a:rPr lang="fr-FR" sz="4000" dirty="0" smtClean="0">
                <a:ea typeface="ＭＳ Ｐゴシック" pitchFamily="34" charset="-128"/>
              </a:rPr>
              <a:t>L'inscription est effectuée, soit par la description générique du produit</a:t>
            </a:r>
            <a:r>
              <a:rPr lang="fr-FR" sz="4800" dirty="0" smtClean="0">
                <a:ea typeface="ＭＳ Ｐゴシック" pitchFamily="34" charset="-128"/>
              </a:rPr>
              <a:t>, </a:t>
            </a:r>
            <a:r>
              <a:rPr lang="fr-FR" sz="4000" dirty="0" smtClean="0">
                <a:ea typeface="ＭＳ Ｐゴシック" pitchFamily="34" charset="-128"/>
              </a:rPr>
              <a:t>soit sous forme</a:t>
            </a:r>
            <a:r>
              <a:rPr lang="fr-FR" sz="4800" dirty="0" smtClean="0">
                <a:ea typeface="ＭＳ Ｐゴシック" pitchFamily="34" charset="-128"/>
              </a:rPr>
              <a:t> </a:t>
            </a:r>
            <a:r>
              <a:rPr lang="fr-FR" sz="4000" dirty="0" smtClean="0">
                <a:ea typeface="ＭＳ Ｐゴシック" pitchFamily="34" charset="-128"/>
              </a:rPr>
              <a:t>de marque ou de nom commercial. Cette liste concerne essentiellement les dispositifs médicaux à usage individuel, mais également les tissus, cellules et dérivés issus du corps humain ou les produits de nutrition orale et entérale.</a:t>
            </a:r>
          </a:p>
          <a:p>
            <a:r>
              <a:rPr lang="fr-FR" sz="4000" dirty="0" smtClean="0">
                <a:ea typeface="ＭＳ Ｐゴシック" pitchFamily="34" charset="-128"/>
              </a:rPr>
              <a:t>La LPPR est divisée en quatre parties :</a:t>
            </a:r>
          </a:p>
          <a:p>
            <a:pPr lvl="1"/>
            <a:r>
              <a:rPr lang="fr-FR" sz="3600" b="1" dirty="0" smtClean="0">
                <a:ea typeface="ＭＳ Ｐゴシック" pitchFamily="34" charset="-128"/>
              </a:rPr>
              <a:t>Titre I</a:t>
            </a:r>
            <a:r>
              <a:rPr lang="fr-FR" sz="3600" dirty="0" smtClean="0">
                <a:ea typeface="ＭＳ Ｐゴシック" pitchFamily="34" charset="-128"/>
              </a:rPr>
              <a:t> : Matériels et traitements à domicile, aliments diététiques, articles pour pansements</a:t>
            </a:r>
          </a:p>
          <a:p>
            <a:pPr lvl="1"/>
            <a:r>
              <a:rPr lang="fr-FR" sz="3600" b="1" dirty="0" smtClean="0">
                <a:ea typeface="ＭＳ Ｐゴシック" pitchFamily="34" charset="-128"/>
              </a:rPr>
              <a:t>Titre II</a:t>
            </a:r>
            <a:r>
              <a:rPr lang="fr-FR" sz="3600" dirty="0" smtClean="0">
                <a:ea typeface="ＭＳ Ｐゴシック" pitchFamily="34" charset="-128"/>
              </a:rPr>
              <a:t> : Orthèses et prothèses externes (lunettes, appareils correcteurs de surdité, prothèses oculaires et faciales, chaussures orthopédiques, corsets, prothèses pour amputation, etc.)</a:t>
            </a:r>
          </a:p>
          <a:p>
            <a:pPr lvl="1"/>
            <a:r>
              <a:rPr lang="fr-FR" sz="3600" b="1" dirty="0" smtClean="0">
                <a:ea typeface="ＭＳ Ｐゴシック" pitchFamily="34" charset="-128"/>
              </a:rPr>
              <a:t>Titre III</a:t>
            </a:r>
            <a:r>
              <a:rPr lang="fr-FR" sz="3600" dirty="0" smtClean="0">
                <a:ea typeface="ＭＳ Ｐゴシック" pitchFamily="34" charset="-128"/>
              </a:rPr>
              <a:t> : Dispositifs médicaux implantables (prothèses internes)</a:t>
            </a:r>
          </a:p>
          <a:p>
            <a:pPr lvl="1"/>
            <a:r>
              <a:rPr lang="fr-FR" sz="3600" b="1" dirty="0" smtClean="0">
                <a:ea typeface="ＭＳ Ｐゴシック" pitchFamily="34" charset="-128"/>
              </a:rPr>
              <a:t>Titre IV</a:t>
            </a:r>
            <a:r>
              <a:rPr lang="fr-FR" sz="3600" dirty="0" smtClean="0">
                <a:ea typeface="ＭＳ Ｐゴシック" pitchFamily="34" charset="-128"/>
              </a:rPr>
              <a:t> : Véhicules pour personnes handicapées physiques</a:t>
            </a:r>
          </a:p>
          <a:p>
            <a:pPr>
              <a:buNone/>
            </a:pPr>
            <a:r>
              <a:rPr lang="fr-FR" sz="4000" dirty="0" smtClean="0">
                <a:ea typeface="ＭＳ Ｐゴシック" pitchFamily="34" charset="-128"/>
              </a:rPr>
              <a:t> </a:t>
            </a:r>
          </a:p>
          <a:p>
            <a:endParaRPr lang="fr-FR" dirty="0"/>
          </a:p>
        </p:txBody>
      </p:sp>
      <p:sp>
        <p:nvSpPr>
          <p:cNvPr id="6" name="Rectangle 5"/>
          <p:cNvSpPr/>
          <p:nvPr/>
        </p:nvSpPr>
        <p:spPr>
          <a:xfrm>
            <a:off x="971600" y="764704"/>
            <a:ext cx="7272808" cy="646331"/>
          </a:xfrm>
          <a:prstGeom prst="rect">
            <a:avLst/>
          </a:prstGeom>
        </p:spPr>
        <p:txBody>
          <a:bodyPr wrap="square">
            <a:spAutoFit/>
          </a:bodyPr>
          <a:lstStyle/>
          <a:p>
            <a:pPr algn="ctr"/>
            <a:endParaRPr lang="fr-FR" sz="3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179388" y="476250"/>
            <a:ext cx="8280400" cy="615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323528" y="188639"/>
          <a:ext cx="8568951" cy="6480720"/>
        </p:xfrm>
        <a:graphic>
          <a:graphicData uri="http://schemas.openxmlformats.org/drawingml/2006/table">
            <a:tbl>
              <a:tblPr/>
              <a:tblGrid>
                <a:gridCol w="939234"/>
                <a:gridCol w="7629717"/>
              </a:tblGrid>
              <a:tr h="15447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dirty="0" smtClean="0">
                          <a:ln>
                            <a:noFill/>
                          </a:ln>
                          <a:solidFill>
                            <a:schemeClr val="tx1"/>
                          </a:solidFill>
                          <a:effectLst/>
                          <a:latin typeface="Arial" pitchFamily="34" charset="0"/>
                          <a:ea typeface="ＭＳ Ｐゴシック" pitchFamily="34" charset="-128"/>
                        </a:rPr>
                        <a:t>Code LPP</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Libellé</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1188684</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PRESSION POSITIVE CONTINUE POUR TRAITEMENT DE L'APNEE DU SOMMEIL</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1160792</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NUT ORALE, ADULTE, MEL POLY HYPERPROT. HYPERENERG, &gt;OU= 200 ET &lt;OU= 250, B/4</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1121332</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dirty="0" smtClean="0">
                          <a:ln>
                            <a:noFill/>
                          </a:ln>
                          <a:solidFill>
                            <a:schemeClr val="tx1"/>
                          </a:solidFill>
                          <a:effectLst/>
                          <a:latin typeface="Arial" pitchFamily="34" charset="0"/>
                          <a:ea typeface="ＭＳ Ｐゴシック" pitchFamily="34" charset="-128"/>
                        </a:rPr>
                        <a:t>PERFUSION, SYSTEME ACTIF AMBULATOIRE, LOCATION POMPE PROGRAMMABLE, INSULINE</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1332313</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BANDES EXTENSIBLES TISSEES OU TRICOTEES, 4 M A L'ETIRAGE ET LARGEUR 0,10 M</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1241763</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LIT MEDICAL, LIT STANDARD, LOCATION HEBDOMADAIRE, LIT ET ACCESSOIRES</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1120663</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PERFUSION, POMPE EXTERNE A INSULINE, CATHET ET CONSOM ASSOCIES, FORF JOURNALIER.</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1130058</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PERFUSION, POMPE EXTERNE A INSULINE, PRESTATION JOURNALIERE</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2223342</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MONTURE , &gt; OU = 18 ANS</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1186722</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AUTOCONTROLE DU SUCRE DANS LE SANG, 100 BANDELETTES, CAPTEURS OU ELECTRODES</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2259966</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VERRE BLANC SIMPLE FOYER, &gt;OU =18 ANS,CYLINDRE &lt;OU= +4,00, SPHERE -6,00 A +6,00</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2227038</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VERRE BLANC MULTIFOCAL OU PROGRESSIF, &gt; OU = 18 ANS, SPHERE DE  -8,00 A +8,00</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1138077</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AUTOTRAIT., AIGUILLE STERILE NON REUTILISABLE POUR STYLO INJECTEUR, B/100</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2203240</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VERRE BLANC SIMPLE FOYER, &gt; OU = 18 ANS, SPHERE DE -6,00 A +6,00</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1145692</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NUT ORALE, ADULTE, MEL POLY HYPERPROT. HYPERENERG, &gt;OU= 300 ET &lt;OU= 350, B/4</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1166100</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AUTOCONTROLE, 200 LANCETTES POUR AUTOPIQUEUR NON REUTILISABLES STERILES</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1105712</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TIRE-LAIT ELECTRIQUE REGLABLE A DEPRESSION, LOCATION HEBDOMADAIRE</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1331911</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COMPRESSES DE GAZE HYDROPHILE, STERILES, &gt; OU = 100CM2, 50 SACHETS X 2</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2200393</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VERRE BLANC SIMPLE FOYER, &lt;18 ANS, CYLINDRE &lt;OU= +4,00, SPHERE DE -6,00 A +6,00</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1196413</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PERFUSION, ACCESSOIRES NON REUTILISABLES DE REMPLISSAGE</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1383530</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BANDES EXTENSIBLES TISSEES OU TRICOTEES, 4 M A L'ETIRAGE ET LARGEUR 0,07 M</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2290396</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VERRE BLANC MULTIFOCAL OU PROGRESSIF, &gt; OU = 18 ANS, SPHERE DE -4,00 A +4,00</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1144238</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NUT ORALE, ADULTE, MEL POLY GLUCIDOPROT., &gt;OU= 200 ET &lt;OU= 250, B/4</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1385663</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BANDES EXTENSIBLES TISSEES OU TRICOTEES, 4 M A L'ETIRAGE ET LARGEUR 0,05 M</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1378031</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dirty="0" smtClean="0">
                          <a:ln>
                            <a:noFill/>
                          </a:ln>
                          <a:solidFill>
                            <a:schemeClr val="tx1"/>
                          </a:solidFill>
                          <a:effectLst/>
                          <a:latin typeface="Arial" pitchFamily="34" charset="0"/>
                          <a:ea typeface="ＭＳ Ｐゴシック" pitchFamily="34" charset="-128"/>
                        </a:rPr>
                        <a:t>SPARADRAP NON ELASTIQUE, &gt; OU = 2285CM2 &amp; &lt; 2500CM2</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2140455</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dirty="0" smtClean="0">
                          <a:ln>
                            <a:noFill/>
                          </a:ln>
                          <a:solidFill>
                            <a:schemeClr val="tx1"/>
                          </a:solidFill>
                          <a:effectLst/>
                          <a:latin typeface="Arial" pitchFamily="34" charset="0"/>
                          <a:ea typeface="ＭＳ Ｐゴシック" pitchFamily="34" charset="-128"/>
                        </a:rPr>
                        <a:t>ORTHESE PLANTAIRE, AU-DESSUS DU 37</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1192007</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NUTRITION ENTERALE, ADULTE, MEL POLY HYPERPROT. HYPERENERG, 500 ML</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1183333</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PERFUSION, SYSTEME ACTIF AMBULATOIRE, LOCATION POMPE PROGRAMMABLE, HORS INSULINE</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2210546</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MONTURE , &lt; 18 ANS</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1298680</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dirty="0" smtClean="0">
                          <a:ln>
                            <a:noFill/>
                          </a:ln>
                          <a:solidFill>
                            <a:schemeClr val="tx1"/>
                          </a:solidFill>
                          <a:effectLst/>
                          <a:latin typeface="Arial" pitchFamily="34" charset="0"/>
                          <a:ea typeface="ＭＳ Ｐゴシック" pitchFamily="34" charset="-128"/>
                        </a:rPr>
                        <a:t>VHP AVEC 1 ACCESSOIRE, LOCATION HEBDOMADAIRE, &lt; OU = 52 SEMAINES</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1185668</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PERFUSION, ACCESSOIRES POUR CHAMBRE A CATHETER IMPLANTABLE OU CATHETER CENTRAL</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1196270</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VENTILATION ASSISTEE, &lt;  A 12 HEURES</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1371030</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BANDES DE CREPE EN COTON, 4 M A L'ETIRAGE ET LARGEUR 10 CM</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1146071</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NUTRITION ENTERALE, ADULTE, MEL POLY NORMOPROT. HYPERENERG, 500 ML</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1326761</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COMPRESSES DE GAZE HYDROPHILE, STERILES, &gt; OU = 56CM2 &amp;&lt; 100CM2, 10 SACHETS X 2</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1182078</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PERFUSION, ACCESSOIRES A USAGE UNIQUE POUR POSE DE LA PERFUSION</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1186923</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PERFUSION, APPAREIL STERILE NON REUTILISABLE</a:t>
                      </a:r>
                    </a:p>
                  </a:txBody>
                  <a:tcPr marL="5700" marR="5700" marT="5700" marB="0" anchor="b" horzOverflow="overflow">
                    <a:lnL>
                      <a:noFill/>
                    </a:lnL>
                    <a:lnR>
                      <a:noFill/>
                    </a:lnR>
                    <a:lnT>
                      <a:noFill/>
                    </a:lnT>
                    <a:lnB>
                      <a:noFill/>
                    </a:lnB>
                    <a:lnTlToBr>
                      <a:noFill/>
                    </a:lnTlToBr>
                    <a:lnBlToTr>
                      <a:noFill/>
                    </a:lnBlToTr>
                    <a:noFill/>
                  </a:tcPr>
                </a:tc>
              </a:tr>
              <a:tr h="30160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1199506</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PERFUSION,SYSTEME ACTIF,ACCESSOIRES USAGE UNIQUE POMPE AMBULATOIRE,HORS INSULINE</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1164264</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NUTRITION ENTERALE, ADULTE, MEL POLY NORMOPROT. NORMOENERG, 500 ML</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1296787</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CANNE METALLIQUE REGLABLE, AVEC APPUI ANTEBRACHIAL OU POIGNET EN T, A L'ACHAT</a:t>
                      </a:r>
                    </a:p>
                  </a:txBody>
                  <a:tcPr marL="5700" marR="5700" marT="5700" marB="0" anchor="b" horzOverflow="overflow">
                    <a:lnL>
                      <a:noFill/>
                    </a:lnL>
                    <a:lnR>
                      <a:noFill/>
                    </a:lnR>
                    <a:lnT>
                      <a:noFill/>
                    </a:lnT>
                    <a:lnB>
                      <a:noFill/>
                    </a:lnB>
                    <a:lnTlToBr>
                      <a:noFill/>
                    </a:lnTlToBr>
                    <a:lnBlToTr>
                      <a:noFill/>
                    </a:lnBlToTr>
                    <a:noFill/>
                  </a:tcPr>
                </a:tc>
              </a:tr>
              <a:tr h="154478">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Arial" pitchFamily="34" charset="0"/>
                          <a:ea typeface="ＭＳ Ｐゴシック" pitchFamily="34" charset="-128"/>
                        </a:rPr>
                        <a:t>1353752</a:t>
                      </a:r>
                    </a:p>
                  </a:txBody>
                  <a:tcPr marL="5700" marR="5700" marT="570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600" b="0" i="0" u="none" strike="noStrike" cap="none" normalizeH="0" baseline="0" dirty="0" smtClean="0">
                          <a:ln>
                            <a:noFill/>
                          </a:ln>
                          <a:solidFill>
                            <a:schemeClr val="tx1"/>
                          </a:solidFill>
                          <a:effectLst/>
                          <a:latin typeface="Arial" pitchFamily="34" charset="0"/>
                          <a:ea typeface="ＭＳ Ｐゴシック" pitchFamily="34" charset="-128"/>
                        </a:rPr>
                        <a:t>COMPRESSES NON TISSEES STERILES, &gt; OU = 100CM2, BOITE DE 50 SACHETS X 2</a:t>
                      </a:r>
                    </a:p>
                  </a:txBody>
                  <a:tcPr marL="5700" marR="5700" marT="5700" marB="0" anchor="b"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5"/>
          <p:cNvPicPr>
            <a:picLocks noChangeAspect="1" noChangeArrowheads="1"/>
          </p:cNvPicPr>
          <p:nvPr/>
        </p:nvPicPr>
        <p:blipFill>
          <a:blip r:embed="rId2" cstate="print"/>
          <a:srcRect t="9360" r="52344" b="10384"/>
          <a:stretch>
            <a:fillRect/>
          </a:stretch>
        </p:blipFill>
        <p:spPr bwMode="auto">
          <a:xfrm>
            <a:off x="611188" y="260350"/>
            <a:ext cx="6481762" cy="619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457200" y="548680"/>
            <a:ext cx="8229600" cy="868958"/>
          </a:xfrm>
        </p:spPr>
        <p:txBody>
          <a:bodyPr>
            <a:normAutofit/>
          </a:bodyPr>
          <a:lstStyle/>
          <a:p>
            <a:r>
              <a:rPr lang="fr-FR" sz="2400" dirty="0" smtClean="0">
                <a:ea typeface="ＭＳ Ｐゴシック" pitchFamily="34" charset="-128"/>
              </a:rPr>
              <a:t>PLAN TRIENNAL</a:t>
            </a:r>
            <a:endParaRPr lang="fr-FR" sz="2400" dirty="0"/>
          </a:p>
        </p:txBody>
      </p:sp>
      <p:sp>
        <p:nvSpPr>
          <p:cNvPr id="5" name="Espace réservé du contenu 4"/>
          <p:cNvSpPr>
            <a:spLocks noGrp="1"/>
          </p:cNvSpPr>
          <p:nvPr>
            <p:ph idx="1"/>
          </p:nvPr>
        </p:nvSpPr>
        <p:spPr>
          <a:xfrm>
            <a:off x="1763688" y="1600200"/>
            <a:ext cx="6923112" cy="4525963"/>
          </a:xfrm>
        </p:spPr>
        <p:txBody>
          <a:bodyPr>
            <a:normAutofit fontScale="70000" lnSpcReduction="20000"/>
          </a:bodyPr>
          <a:lstStyle/>
          <a:p>
            <a:r>
              <a:rPr lang="fr-FR" sz="2900" b="1" dirty="0" smtClean="0">
                <a:ea typeface="ＭＳ Ｐゴシック" pitchFamily="34" charset="-128"/>
              </a:rPr>
              <a:t>Plan ambitieux qui vise une évolution structurelle du système de santé en 3 ans, alliant qualité des soins et maîtrise des dépenses de Santé</a:t>
            </a:r>
          </a:p>
          <a:p>
            <a:r>
              <a:rPr lang="fr-FR" sz="2900" dirty="0" smtClean="0">
                <a:ea typeface="ＭＳ Ｐゴシック" pitchFamily="34" charset="-128"/>
              </a:rPr>
              <a:t>Une accélération du processus de maîtrise des dépenses </a:t>
            </a:r>
          </a:p>
          <a:p>
            <a:r>
              <a:rPr lang="fr-FR" sz="2900" dirty="0" smtClean="0">
                <a:ea typeface="ＭＳ Ｐゴシック" pitchFamily="34" charset="-128"/>
              </a:rPr>
              <a:t>Plan structuré autour de </a:t>
            </a:r>
            <a:r>
              <a:rPr lang="fr-FR" sz="2900" b="1" dirty="0" smtClean="0">
                <a:ea typeface="ＭＳ Ｐゴシック" pitchFamily="34" charset="-128"/>
              </a:rPr>
              <a:t>4 grands objectifs partagés entre l</a:t>
            </a:r>
            <a:r>
              <a:rPr lang="ja-JP" altLang="fr-FR" sz="2900" b="1" dirty="0" smtClean="0">
                <a:ea typeface="ＭＳ Ｐゴシック" pitchFamily="34" charset="-128"/>
              </a:rPr>
              <a:t>’</a:t>
            </a:r>
            <a:r>
              <a:rPr lang="fr-FR" altLang="ja-JP" sz="2900" b="1" dirty="0" smtClean="0">
                <a:ea typeface="ＭＳ Ｐゴシック" pitchFamily="34" charset="-128"/>
              </a:rPr>
              <a:t>Etat et l</a:t>
            </a:r>
            <a:r>
              <a:rPr lang="ja-JP" altLang="fr-FR" sz="2900" b="1" dirty="0" smtClean="0">
                <a:ea typeface="ＭＳ Ｐゴシック" pitchFamily="34" charset="-128"/>
              </a:rPr>
              <a:t>’</a:t>
            </a:r>
            <a:r>
              <a:rPr lang="fr-FR" altLang="ja-JP" sz="2900" b="1" dirty="0" smtClean="0">
                <a:ea typeface="ＭＳ Ｐゴシック" pitchFamily="34" charset="-128"/>
              </a:rPr>
              <a:t>Assurance Maladie </a:t>
            </a:r>
            <a:r>
              <a:rPr lang="fr-FR" altLang="ja-JP" sz="2900" dirty="0" smtClean="0">
                <a:ea typeface="ＭＳ Ｐゴシック" pitchFamily="34" charset="-128"/>
              </a:rPr>
              <a:t>:</a:t>
            </a:r>
          </a:p>
          <a:p>
            <a:pPr lvl="1"/>
            <a:r>
              <a:rPr lang="fr-FR" sz="2900" dirty="0" smtClean="0">
                <a:ea typeface="ＭＳ Ｐゴシック" pitchFamily="34" charset="-128"/>
              </a:rPr>
              <a:t>• Améliorer la qualité de l</a:t>
            </a:r>
            <a:r>
              <a:rPr lang="ja-JP" altLang="fr-FR" sz="2900" dirty="0" smtClean="0">
                <a:ea typeface="ＭＳ Ｐゴシック" pitchFamily="34" charset="-128"/>
              </a:rPr>
              <a:t>’</a:t>
            </a:r>
            <a:r>
              <a:rPr lang="fr-FR" altLang="ja-JP" sz="2900" dirty="0" smtClean="0">
                <a:ea typeface="ＭＳ Ｐゴシック" pitchFamily="34" charset="-128"/>
              </a:rPr>
              <a:t>offre hospitalière</a:t>
            </a:r>
          </a:p>
          <a:p>
            <a:pPr lvl="1"/>
            <a:r>
              <a:rPr lang="fr-FR" sz="2900" dirty="0" smtClean="0">
                <a:ea typeface="ＭＳ Ｐゴシック" pitchFamily="34" charset="-128"/>
              </a:rPr>
              <a:t>• Prendre le virage ambulatoire et mieux adapter les prises en charge en établissement</a:t>
            </a:r>
          </a:p>
          <a:p>
            <a:pPr lvl="1"/>
            <a:r>
              <a:rPr lang="fr-FR" sz="2900" dirty="0" smtClean="0">
                <a:ea typeface="ＭＳ Ｐゴシック" pitchFamily="34" charset="-128"/>
              </a:rPr>
              <a:t>• Poursuivre les efforts sur les prix des médicaments et l</a:t>
            </a:r>
            <a:r>
              <a:rPr lang="ja-JP" altLang="fr-FR" sz="2900" dirty="0" smtClean="0">
                <a:ea typeface="ＭＳ Ｐゴシック" pitchFamily="34" charset="-128"/>
              </a:rPr>
              <a:t>’</a:t>
            </a:r>
            <a:r>
              <a:rPr lang="fr-FR" altLang="ja-JP" sz="2900" dirty="0" smtClean="0">
                <a:ea typeface="ＭＳ Ｐゴシック" pitchFamily="34" charset="-128"/>
              </a:rPr>
              <a:t>adoption des génériques</a:t>
            </a:r>
          </a:p>
          <a:p>
            <a:pPr lvl="1"/>
            <a:r>
              <a:rPr lang="fr-FR" sz="2900" dirty="0" smtClean="0">
                <a:ea typeface="ＭＳ Ｐゴシック" pitchFamily="34" charset="-128"/>
              </a:rPr>
              <a:t>• Améliorer la pertinence et le bon usage des soins</a:t>
            </a:r>
          </a:p>
          <a:p>
            <a:r>
              <a:rPr lang="fr-FR" sz="2900" dirty="0" smtClean="0">
                <a:ea typeface="ＭＳ Ｐゴシック" pitchFamily="34" charset="-128"/>
              </a:rPr>
              <a:t>Déclinaison en 12 blocs</a:t>
            </a:r>
          </a:p>
          <a:p>
            <a:r>
              <a:rPr lang="fr-FR" sz="2900" dirty="0" smtClean="0">
                <a:ea typeface="ＭＳ Ｐゴシック" pitchFamily="34" charset="-128"/>
              </a:rPr>
              <a:t>8 concernent les établissements de santé</a:t>
            </a:r>
          </a:p>
          <a:p>
            <a:r>
              <a:rPr lang="fr-FR" sz="2900" dirty="0" smtClean="0">
                <a:ea typeface="ＭＳ Ｐゴシック" pitchFamily="34" charset="-128"/>
              </a:rPr>
              <a:t>4 blocs communs avec l</a:t>
            </a:r>
            <a:r>
              <a:rPr lang="ja-JP" altLang="fr-FR" sz="2900" dirty="0" smtClean="0">
                <a:ea typeface="ＭＳ Ｐゴシック" pitchFamily="34" charset="-128"/>
              </a:rPr>
              <a:t>’</a:t>
            </a:r>
            <a:r>
              <a:rPr lang="fr-FR" altLang="ja-JP" sz="2900" dirty="0" smtClean="0">
                <a:ea typeface="ＭＳ Ｐゴシック" pitchFamily="34" charset="-128"/>
              </a:rPr>
              <a:t>Assurance Maladie</a:t>
            </a:r>
          </a:p>
          <a:p>
            <a:pPr lvl="2"/>
            <a:endParaRPr lang="fr-FR" dirty="0" smtClean="0">
              <a:ea typeface="ＭＳ Ｐゴシック" pitchFamily="34" charset="-128"/>
            </a:endParaRPr>
          </a:p>
          <a:p>
            <a:endParaRPr lang="fr-FR"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l_fi" descr="http://www.rue89strasbourg.com/wp-content/uploads/2014/03/dr_house.jpg"/>
          <p:cNvPicPr>
            <a:picLocks noChangeAspect="1" noChangeArrowheads="1"/>
          </p:cNvPicPr>
          <p:nvPr/>
        </p:nvPicPr>
        <p:blipFill>
          <a:blip r:embed="rId2" cstate="print"/>
          <a:srcRect/>
          <a:stretch>
            <a:fillRect/>
          </a:stretch>
        </p:blipFill>
        <p:spPr bwMode="auto">
          <a:xfrm>
            <a:off x="0" y="115888"/>
            <a:ext cx="5761038" cy="4572000"/>
          </a:xfrm>
          <a:prstGeom prst="rect">
            <a:avLst/>
          </a:prstGeom>
          <a:noFill/>
          <a:ln w="9525">
            <a:noFill/>
            <a:miter lim="800000"/>
            <a:headEnd/>
            <a:tailEnd/>
          </a:ln>
        </p:spPr>
      </p:pic>
      <p:sp>
        <p:nvSpPr>
          <p:cNvPr id="3" name="ZoneTexte 2"/>
          <p:cNvSpPr txBox="1"/>
          <p:nvPr/>
        </p:nvSpPr>
        <p:spPr>
          <a:xfrm>
            <a:off x="323528" y="5229200"/>
            <a:ext cx="6048672" cy="1862048"/>
          </a:xfrm>
          <a:prstGeom prst="rect">
            <a:avLst/>
          </a:prstGeom>
          <a:noFill/>
        </p:spPr>
        <p:txBody>
          <a:bodyPr wrap="square" rtlCol="0">
            <a:spAutoFit/>
          </a:bodyPr>
          <a:lstStyle/>
          <a:p>
            <a:r>
              <a:rPr lang="fr-FR" sz="11500" dirty="0" smtClean="0"/>
              <a:t>HELP</a:t>
            </a:r>
            <a:endParaRPr lang="fr-FR" sz="11500" dirty="0"/>
          </a:p>
        </p:txBody>
      </p:sp>
      <p:sp>
        <p:nvSpPr>
          <p:cNvPr id="4" name="ZoneTexte 3"/>
          <p:cNvSpPr txBox="1"/>
          <p:nvPr/>
        </p:nvSpPr>
        <p:spPr>
          <a:xfrm>
            <a:off x="6228184" y="908720"/>
            <a:ext cx="2808312" cy="4524315"/>
          </a:xfrm>
          <a:prstGeom prst="rect">
            <a:avLst/>
          </a:prstGeom>
          <a:noFill/>
        </p:spPr>
        <p:txBody>
          <a:bodyPr wrap="square" rtlCol="0">
            <a:spAutoFit/>
          </a:bodyPr>
          <a:lstStyle/>
          <a:p>
            <a:r>
              <a:rPr lang="fr-FR" sz="3600" dirty="0" smtClean="0"/>
              <a:t>Qui peut écrire l</a:t>
            </a:r>
            <a:r>
              <a:rPr lang="ja-JP" altLang="fr-FR" sz="3600" dirty="0" smtClean="0"/>
              <a:t>’</a:t>
            </a:r>
            <a:r>
              <a:rPr lang="fr-FR" altLang="ja-JP" sz="3600" dirty="0" smtClean="0"/>
              <a:t>ordonnance de sortie pour la perfusion à domicile de Mme PRANE </a:t>
            </a:r>
            <a:r>
              <a:rPr lang="fr-FR" altLang="ja-JP" sz="3600" dirty="0" err="1" smtClean="0"/>
              <a:t>Dolie</a:t>
            </a:r>
            <a:endParaRPr lang="fr-FR"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r>
              <a:rPr lang="fr-FR" b="1" dirty="0" smtClean="0"/>
              <a:t>Tous les établissements sont concernés</a:t>
            </a:r>
          </a:p>
          <a:p>
            <a:pPr>
              <a:buNone/>
            </a:pPr>
            <a:endParaRPr lang="fr-FR" dirty="0" smtClean="0"/>
          </a:p>
          <a:p>
            <a:r>
              <a:rPr lang="fr-FR" dirty="0" smtClean="0"/>
              <a:t>Sur la base d’un diagnostic partagé, et dans le cadre de dialogue de gestion , l’ARS en lien avec l’Assurance Maladie, demande aux établissements l’</a:t>
            </a:r>
            <a:r>
              <a:rPr lang="fr-FR" b="1" dirty="0" smtClean="0"/>
              <a:t>élaboration d’une feuille de route </a:t>
            </a:r>
            <a:r>
              <a:rPr lang="fr-FR" dirty="0" smtClean="0"/>
              <a:t>avec objectifs et jalons opérationnels de mise en œuvre du plan.</a:t>
            </a:r>
          </a:p>
          <a:p>
            <a:r>
              <a:rPr lang="fr-FR" dirty="0" smtClean="0"/>
              <a:t>Le volet stratégique de cette « feuille de route » traduira l’engagement de l’établissement, approuvé par l’ARS sur des </a:t>
            </a:r>
            <a:r>
              <a:rPr lang="fr-FR" b="1" dirty="0" smtClean="0"/>
              <a:t>cibles clés</a:t>
            </a:r>
          </a:p>
          <a:p>
            <a:r>
              <a:rPr lang="fr-FR" dirty="0" smtClean="0"/>
              <a:t>Un accompagnement « ANAP » ciblé pourra être mobilisé pour certains établissements dans le cadre d’un plan de transformation ambulatoire visant au développement de l’offre ambulatoire et l’optimisation afférent des capacités</a:t>
            </a:r>
          </a:p>
          <a:p>
            <a:r>
              <a:rPr lang="fr-FR" dirty="0" smtClean="0"/>
              <a:t>Engagements déclinés dans l’EPRD, PGFP, CPOM et divers contrats</a:t>
            </a:r>
          </a:p>
          <a:p>
            <a:endParaRPr lang="fr-FR" dirty="0"/>
          </a:p>
        </p:txBody>
      </p:sp>
      <p:pic>
        <p:nvPicPr>
          <p:cNvPr id="4" name="Image 3"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5" name="Image 4" descr="Logo_les_agoras_couleur.bmp"/>
          <p:cNvPicPr>
            <a:picLocks noChangeAspect="1"/>
          </p:cNvPicPr>
          <p:nvPr/>
        </p:nvPicPr>
        <p:blipFill>
          <a:blip r:embed="rId3" cstate="print"/>
          <a:stretch>
            <a:fillRect/>
          </a:stretch>
        </p:blipFill>
        <p:spPr>
          <a:xfrm>
            <a:off x="6516216" y="332656"/>
            <a:ext cx="1475656" cy="14756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19075"/>
            <a:ext cx="9144000" cy="64198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899592" y="692696"/>
            <a:ext cx="7787208" cy="724942"/>
          </a:xfrm>
        </p:spPr>
        <p:txBody>
          <a:bodyPr>
            <a:noAutofit/>
          </a:bodyPr>
          <a:lstStyle/>
          <a:p>
            <a:r>
              <a:rPr lang="fr-FR" dirty="0" smtClean="0">
                <a:ea typeface="ＭＳ Ｐゴシック" pitchFamily="34" charset="-128"/>
              </a:rPr>
              <a:t>Dialogue TMAP</a:t>
            </a:r>
            <a:endParaRPr lang="fr-FR" dirty="0"/>
          </a:p>
        </p:txBody>
      </p:sp>
      <p:sp>
        <p:nvSpPr>
          <p:cNvPr id="8" name="Espace réservé du contenu 7"/>
          <p:cNvSpPr>
            <a:spLocks noGrp="1"/>
          </p:cNvSpPr>
          <p:nvPr>
            <p:ph idx="1"/>
          </p:nvPr>
        </p:nvSpPr>
        <p:spPr>
          <a:xfrm>
            <a:off x="1475656" y="1600200"/>
            <a:ext cx="7211144" cy="4525963"/>
          </a:xfrm>
        </p:spPr>
        <p:txBody>
          <a:bodyPr/>
          <a:lstStyle/>
          <a:p>
            <a:r>
              <a:rPr lang="fr-FR" sz="1600" dirty="0" smtClean="0">
                <a:ea typeface="ＭＳ Ｐゴシック" pitchFamily="34" charset="-128"/>
              </a:rPr>
              <a:t>M= Médicaments pour « produits de santé »</a:t>
            </a:r>
          </a:p>
          <a:p>
            <a:r>
              <a:rPr lang="fr-FR" sz="1600" dirty="0" smtClean="0">
                <a:ea typeface="ＭＳ Ｐゴシック" pitchFamily="34" charset="-128"/>
              </a:rPr>
              <a:t>Deux axes majeurs</a:t>
            </a:r>
          </a:p>
          <a:p>
            <a:pPr lvl="1"/>
            <a:r>
              <a:rPr lang="fr-FR" sz="1400" dirty="0" smtClean="0">
                <a:ea typeface="ＭＳ Ｐゴシック" pitchFamily="34" charset="-128"/>
              </a:rPr>
              <a:t>Maîtrise des évolutions des listes en sus</a:t>
            </a:r>
          </a:p>
          <a:p>
            <a:pPr lvl="1"/>
            <a:r>
              <a:rPr lang="fr-FR" sz="1400" dirty="0" smtClean="0">
                <a:ea typeface="ＭＳ Ｐゴシック" pitchFamily="34" charset="-128"/>
              </a:rPr>
              <a:t>Maîtrise des évolutions de PHMEV</a:t>
            </a:r>
          </a:p>
          <a:p>
            <a:pPr lvl="1"/>
            <a:endParaRPr lang="fr-FR" sz="1400" dirty="0" smtClean="0">
              <a:ea typeface="ＭＳ Ｐゴシック" pitchFamily="34" charset="-128"/>
            </a:endParaRPr>
          </a:p>
          <a:p>
            <a:endParaRPr lang="fr-FR" dirty="0"/>
          </a:p>
        </p:txBody>
      </p:sp>
      <p:pic>
        <p:nvPicPr>
          <p:cNvPr id="11" name="il_fi" descr="http://www.weka.fr/actualite/wp-content/uploads/articles/67137/Desormais-il-faut-faire-preuve-d-anticipation-pour-maitriser-les-evolutions-de-la-masse-salariale_reference.jpg"/>
          <p:cNvPicPr>
            <a:picLocks noChangeAspect="1" noChangeArrowheads="1"/>
          </p:cNvPicPr>
          <p:nvPr/>
        </p:nvPicPr>
        <p:blipFill>
          <a:blip r:embed="rId4" cstate="print"/>
          <a:srcRect/>
          <a:stretch>
            <a:fillRect/>
          </a:stretch>
        </p:blipFill>
        <p:spPr bwMode="auto">
          <a:xfrm>
            <a:off x="2555875" y="3213100"/>
            <a:ext cx="3424238" cy="203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bwMode="auto">
          <a:xfrm>
            <a:off x="1979712" y="1196752"/>
            <a:ext cx="5955432" cy="36004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fr-FR" sz="1800" dirty="0" smtClean="0"/>
              <a:t>BLOC MEDICAMENTS DECLINAISON REGIONALE</a:t>
            </a:r>
          </a:p>
        </p:txBody>
      </p:sp>
      <p:sp>
        <p:nvSpPr>
          <p:cNvPr id="3" name="Espace réservé du contenu 2"/>
          <p:cNvSpPr>
            <a:spLocks noGrp="1"/>
          </p:cNvSpPr>
          <p:nvPr>
            <p:ph sz="quarter" idx="1"/>
          </p:nvPr>
        </p:nvSpPr>
        <p:spPr>
          <a:xfrm>
            <a:off x="1259632" y="2276872"/>
            <a:ext cx="7467600" cy="2713385"/>
          </a:xfrm>
        </p:spPr>
        <p:txBody>
          <a:bodyPr>
            <a:normAutofit fontScale="92500" lnSpcReduction="10000"/>
          </a:bodyPr>
          <a:lstStyle/>
          <a:p>
            <a:pPr marL="457200" indent="-457200">
              <a:buFontTx/>
              <a:buNone/>
              <a:defRPr/>
            </a:pPr>
            <a:endParaRPr lang="fr-FR" sz="2000" dirty="0" smtClean="0"/>
          </a:p>
          <a:p>
            <a:pPr lvl="1">
              <a:defRPr/>
            </a:pPr>
            <a:endParaRPr lang="fr-FR" sz="2000" dirty="0" smtClean="0"/>
          </a:p>
          <a:p>
            <a:pPr marL="457200" indent="-457200">
              <a:buFontTx/>
              <a:buNone/>
              <a:defRPr/>
            </a:pPr>
            <a:r>
              <a:rPr lang="fr-FR" sz="2400" dirty="0" smtClean="0">
                <a:solidFill>
                  <a:srgbClr val="0070C0"/>
                </a:solidFill>
              </a:rPr>
              <a:t>Listes en sus</a:t>
            </a:r>
          </a:p>
          <a:p>
            <a:pPr>
              <a:defRPr/>
            </a:pPr>
            <a:r>
              <a:rPr lang="fr-FR" sz="2000" dirty="0" smtClean="0"/>
              <a:t>Molécules Onéreuses</a:t>
            </a:r>
          </a:p>
          <a:p>
            <a:pPr lvl="1">
              <a:defRPr/>
            </a:pPr>
            <a:r>
              <a:rPr lang="fr-FR" sz="2000" dirty="0" smtClean="0"/>
              <a:t>Pertinence des indications</a:t>
            </a:r>
          </a:p>
          <a:p>
            <a:pPr lvl="1">
              <a:defRPr/>
            </a:pPr>
            <a:r>
              <a:rPr lang="fr-FR" sz="2000" dirty="0" smtClean="0"/>
              <a:t>Biosimilaires</a:t>
            </a:r>
          </a:p>
          <a:p>
            <a:pPr>
              <a:defRPr/>
            </a:pPr>
            <a:r>
              <a:rPr lang="fr-FR" sz="2000" dirty="0" smtClean="0"/>
              <a:t>Dispositifs Médicaux Implantables</a:t>
            </a:r>
          </a:p>
          <a:p>
            <a:pPr lvl="1">
              <a:defRPr/>
            </a:pPr>
            <a:r>
              <a:rPr lang="fr-FR" sz="2000" dirty="0" smtClean="0"/>
              <a:t>Pertinence des indications</a:t>
            </a:r>
          </a:p>
        </p:txBody>
      </p:sp>
      <p:pic>
        <p:nvPicPr>
          <p:cNvPr id="4" name="Image 3"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5" name="Image 4"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2010-03-24_ARS_COM_Logos_territoirePaca.jpg"/>
          <p:cNvPicPr>
            <a:picLocks noChangeAspect="1"/>
          </p:cNvPicPr>
          <p:nvPr/>
        </p:nvPicPr>
        <p:blipFill>
          <a:blip r:embed="rId2" cstate="print"/>
          <a:stretch>
            <a:fillRect/>
          </a:stretch>
        </p:blipFill>
        <p:spPr>
          <a:xfrm>
            <a:off x="107504" y="6153"/>
            <a:ext cx="5760640" cy="1046583"/>
          </a:xfrm>
          <a:prstGeom prst="rect">
            <a:avLst/>
          </a:prstGeom>
        </p:spPr>
      </p:pic>
      <p:pic>
        <p:nvPicPr>
          <p:cNvPr id="9" name="Image 8" descr="Logo_les_agoras_couleur.bmp"/>
          <p:cNvPicPr>
            <a:picLocks noChangeAspect="1"/>
          </p:cNvPicPr>
          <p:nvPr/>
        </p:nvPicPr>
        <p:blipFill>
          <a:blip r:embed="rId3" cstate="print"/>
          <a:stretch>
            <a:fillRect/>
          </a:stretch>
        </p:blipFill>
        <p:spPr>
          <a:xfrm>
            <a:off x="144016" y="1161256"/>
            <a:ext cx="1475656" cy="1475656"/>
          </a:xfrm>
          <a:prstGeom prst="rect">
            <a:avLst/>
          </a:prstGeom>
        </p:spPr>
      </p:pic>
      <p:sp>
        <p:nvSpPr>
          <p:cNvPr id="7" name="Titre 6"/>
          <p:cNvSpPr>
            <a:spLocks noGrp="1"/>
          </p:cNvSpPr>
          <p:nvPr>
            <p:ph type="title"/>
          </p:nvPr>
        </p:nvSpPr>
        <p:spPr>
          <a:xfrm>
            <a:off x="457200" y="692696"/>
            <a:ext cx="8229600" cy="724942"/>
          </a:xfrm>
        </p:spPr>
        <p:txBody>
          <a:bodyPr>
            <a:normAutofit/>
          </a:bodyPr>
          <a:lstStyle/>
          <a:p>
            <a:r>
              <a:rPr lang="fr-FR" sz="2800" dirty="0" smtClean="0"/>
              <a:t>LE PLAN TRIENNAL</a:t>
            </a:r>
            <a:endParaRPr lang="fr-FR" sz="2800" dirty="0"/>
          </a:p>
        </p:txBody>
      </p:sp>
      <p:sp>
        <p:nvSpPr>
          <p:cNvPr id="5" name="Espace réservé du contenu 4"/>
          <p:cNvSpPr>
            <a:spLocks noGrp="1"/>
          </p:cNvSpPr>
          <p:nvPr>
            <p:ph idx="1"/>
          </p:nvPr>
        </p:nvSpPr>
        <p:spPr>
          <a:xfrm>
            <a:off x="1763688" y="2348881"/>
            <a:ext cx="6923112" cy="2880320"/>
          </a:xfrm>
        </p:spPr>
        <p:txBody>
          <a:bodyPr>
            <a:normAutofit/>
          </a:bodyPr>
          <a:lstStyle/>
          <a:p>
            <a:r>
              <a:rPr lang="fr-FR" sz="1800" dirty="0" smtClean="0"/>
              <a:t>Les Comptes de la Sécurité Sociale - septembre 2015 </a:t>
            </a:r>
          </a:p>
          <a:p>
            <a:pPr lvl="1"/>
            <a:r>
              <a:rPr lang="fr-FR" sz="1800" dirty="0" smtClean="0"/>
              <a:t>Les dépenses relevant de l’ONDAM hospitalier se sont élevées à 74,8 Md€ en 2014 …</a:t>
            </a:r>
          </a:p>
          <a:p>
            <a:pPr lvl="1"/>
            <a:r>
              <a:rPr lang="fr-FR" sz="1800" dirty="0" smtClean="0"/>
              <a:t>les dépenses tarifées à l’activité des établissements anciennement sous dotation globale ont été supérieures d’environ 175 M€ à l’objectif rectifié en LFSS </a:t>
            </a:r>
            <a:r>
              <a:rPr lang="fr-FR" sz="1800" b="1" dirty="0" smtClean="0"/>
              <a:t>2015 du fait d’un très fort dynamisme de la liste des médicaments en sus. </a:t>
            </a:r>
            <a:endParaRPr lang="fr-FR" sz="1800"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7lVWfS1xekW6WzI.JTMfPA"/>
</p:tagLst>
</file>

<file path=ppt/tags/tag2.xml><?xml version="1.0" encoding="utf-8"?>
<p:tagLst xmlns:a="http://schemas.openxmlformats.org/drawingml/2006/main" xmlns:r="http://schemas.openxmlformats.org/officeDocument/2006/relationships" xmlns:p="http://schemas.openxmlformats.org/presentationml/2006/main">
  <p:tag name="NAME" val="Oval"/>
</p:tagLst>
</file>

<file path=ppt/tags/tag3.xml><?xml version="1.0" encoding="utf-8"?>
<p:tagLst xmlns:a="http://schemas.openxmlformats.org/drawingml/2006/main" xmlns:r="http://schemas.openxmlformats.org/officeDocument/2006/relationships" xmlns:p="http://schemas.openxmlformats.org/presentationml/2006/main">
  <p:tag name="NAME" val="Oval"/>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3131</Words>
  <Application>Microsoft Office PowerPoint</Application>
  <PresentationFormat>Affichage à l'écran (4:3)</PresentationFormat>
  <Paragraphs>408</Paragraphs>
  <Slides>40</Slides>
  <Notes>3</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40</vt:i4>
      </vt:variant>
    </vt:vector>
  </HeadingPairs>
  <TitlesOfParts>
    <vt:vector size="42" baseType="lpstr">
      <vt:lpstr>Thème Office</vt:lpstr>
      <vt:lpstr>think-cell Slide</vt:lpstr>
      <vt:lpstr>Diapositive 1</vt:lpstr>
      <vt:lpstr>Un contexte de maîtrise des dépenses publiques</vt:lpstr>
      <vt:lpstr>Pour réaliser 10 Md€ d’économies à horizon 2017, l’augmentation des dépenses d’assurance maladie doit être contenue à 2,0%/an</vt:lpstr>
      <vt:lpstr>PLAN TRIENNAL</vt:lpstr>
      <vt:lpstr>Diapositive 5</vt:lpstr>
      <vt:lpstr>Diapositive 6</vt:lpstr>
      <vt:lpstr>Dialogue TMAP</vt:lpstr>
      <vt:lpstr>BLOC MEDICAMENTS DECLINAISON REGIONALE</vt:lpstr>
      <vt:lpstr>LE PLAN TRIENNAL</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Instruction 31 juillet 2015 relative à a mise en œuvre des dispositions rapprochant maitrise des dépenses des  produits de santé des listes en sus et CBU</vt:lpstr>
      <vt:lpstr>Diapositive 22</vt:lpstr>
      <vt:lpstr>La maîtrise des dépenses de produits de santé </vt:lpstr>
      <vt:lpstr>Diapositive 24</vt:lpstr>
      <vt:lpstr>RAPPELS</vt:lpstr>
      <vt:lpstr>La gestion du risque</vt:lpstr>
      <vt:lpstr>Fondement réglementaire</vt:lpstr>
      <vt:lpstr> PHMEV / PHEV définitions </vt:lpstr>
      <vt:lpstr> </vt:lpstr>
      <vt:lpstr> </vt:lpstr>
      <vt:lpstr>Le dispositif CAQOS Médicaments et LPP</vt:lpstr>
      <vt:lpstr> </vt:lpstr>
      <vt:lpstr>Diapositive 33</vt:lpstr>
      <vt:lpstr>Diapositive 34</vt:lpstr>
      <vt:lpstr>Diapositive 35</vt:lpstr>
      <vt:lpstr>  Liste des Produits et Prestations:  </vt:lpstr>
      <vt:lpstr>Diapositive 37</vt:lpstr>
      <vt:lpstr>Diapositive 38</vt:lpstr>
      <vt:lpstr>Diapositive 39</vt:lpstr>
      <vt:lpstr>Diapositive 40</vt:lpstr>
    </vt:vector>
  </TitlesOfParts>
  <Company>MSS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c:creator>
  <cp:lastModifiedBy>*</cp:lastModifiedBy>
  <cp:revision>159</cp:revision>
  <dcterms:created xsi:type="dcterms:W3CDTF">2015-03-17T13:21:08Z</dcterms:created>
  <dcterms:modified xsi:type="dcterms:W3CDTF">2015-10-08T14:37:00Z</dcterms:modified>
</cp:coreProperties>
</file>