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5" r:id="rId2"/>
    <p:sldId id="256" r:id="rId3"/>
    <p:sldId id="257" r:id="rId4"/>
    <p:sldId id="267" r:id="rId5"/>
    <p:sldId id="258" r:id="rId6"/>
    <p:sldId id="279" r:id="rId7"/>
    <p:sldId id="259" r:id="rId8"/>
    <p:sldId id="260" r:id="rId9"/>
    <p:sldId id="275" r:id="rId10"/>
    <p:sldId id="278" r:id="rId11"/>
    <p:sldId id="261" r:id="rId12"/>
    <p:sldId id="270" r:id="rId13"/>
    <p:sldId id="276" r:id="rId14"/>
    <p:sldId id="268" r:id="rId15"/>
    <p:sldId id="277" r:id="rId16"/>
    <p:sldId id="272" r:id="rId17"/>
    <p:sldId id="280" r:id="rId18"/>
    <p:sldId id="281"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81B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30" autoAdjust="0"/>
    <p:restoredTop sz="94660"/>
  </p:normalViewPr>
  <p:slideViewPr>
    <p:cSldViewPr>
      <p:cViewPr varScale="1">
        <p:scale>
          <a:sx n="65" d="100"/>
          <a:sy n="65" d="100"/>
        </p:scale>
        <p:origin x="-1428"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Classeur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Classeur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Utilisateurs\dbeauger\Documents\CBU%20r&#233;sultats%202014\tableaux%20rapport%20&#233;tape%20CBU%202014).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Utilisateurs\dbeauger\Documents\CBU%20r&#233;sultats%202014\PACA_SCORING_COMPLET_QSE_MO_DM_ET_CHIMIO_ETAPE_2%20(R&#233;par&#233;).xlsm"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Utilisateurs\dbeauger\Documents\CBU%20r&#233;sultats%202014\PACA_SCORING_COMPLET_QSE_MO_DM_ET_CHIMIO_ETAPE_2%20(R&#233;par&#233;).xlsm"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Utilisateurs\dbeauger\Documents\CBU%20r&#233;sultats%202014\PACA_SCORING_COMPLET_QSE_MO_DM_ET_CHIMIO_ETAPE_2.xlsm"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Utilisateurs\dbeauger\Documents\CBU%20r&#233;sultats%202014\PACA_SCORING_COMPLET_QSE_MO_DM_ET_CHIMIO_ETAPE_2%20(R&#233;par&#233;).xlsm"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D:\Utilisateurs\dbeauger\Documents\BILAN%20CBU%20IPAQS,%20QALHAS,%20ICATB\CBU%202014%20-%20onglet%20indicateurs%20nationaux.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D:\Utilisateurs\dbeauger\Documents\BILAN%20CBU%20IPAQS,%20QALHAS,%20ICATB\CBU%202014%20-%20onglet%20indicateurs%20nationaux.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sz="1400"/>
            </a:pPr>
            <a:r>
              <a:rPr lang="en-US" sz="1400" u="sng" dirty="0" err="1"/>
              <a:t>Répartition</a:t>
            </a:r>
            <a:r>
              <a:rPr lang="en-US" sz="1400" u="sng" dirty="0"/>
              <a:t> des </a:t>
            </a:r>
            <a:r>
              <a:rPr lang="en-US" sz="1400" u="sng" dirty="0" err="1"/>
              <a:t>établissements</a:t>
            </a:r>
            <a:r>
              <a:rPr lang="en-US" sz="1400" u="sng" dirty="0"/>
              <a:t> de santé </a:t>
            </a:r>
            <a:r>
              <a:rPr lang="en-US" sz="1400" u="sng" dirty="0" err="1" smtClean="0"/>
              <a:t>signataires</a:t>
            </a:r>
            <a:r>
              <a:rPr lang="en-US" sz="1400" u="sng" dirty="0" smtClean="0"/>
              <a:t> </a:t>
            </a:r>
            <a:r>
              <a:rPr lang="en-US" sz="1400" u="sng" dirty="0"/>
              <a:t>du CBU en </a:t>
            </a:r>
            <a:r>
              <a:rPr lang="en-US" sz="1400" u="sng" dirty="0" smtClean="0"/>
              <a:t>2014 </a:t>
            </a:r>
            <a:r>
              <a:rPr lang="en-US" sz="1400" u="sng" dirty="0"/>
              <a:t>par </a:t>
            </a:r>
            <a:r>
              <a:rPr lang="en-US" sz="1400" u="sng" dirty="0" err="1"/>
              <a:t>catégorie</a:t>
            </a:r>
            <a:endParaRPr lang="en-US" sz="1400" u="sng" dirty="0"/>
          </a:p>
        </c:rich>
      </c:tx>
      <c:layout>
        <c:manualLayout>
          <c:xMode val="edge"/>
          <c:yMode val="edge"/>
          <c:x val="9.5362860916688538E-2"/>
          <c:y val="1.579427682638437E-2"/>
        </c:manualLayout>
      </c:layout>
    </c:title>
    <c:plotArea>
      <c:layout>
        <c:manualLayout>
          <c:layoutTarget val="inner"/>
          <c:xMode val="edge"/>
          <c:yMode val="edge"/>
          <c:x val="0.12532455819515667"/>
          <c:y val="0.21706792927147575"/>
          <c:w val="0.4531245904013162"/>
          <c:h val="0.77255740647553395"/>
        </c:manualLayout>
      </c:layout>
      <c:pieChart>
        <c:varyColors val="1"/>
        <c:ser>
          <c:idx val="0"/>
          <c:order val="0"/>
          <c:dLbls>
            <c:txPr>
              <a:bodyPr/>
              <a:lstStyle/>
              <a:p>
                <a:pPr>
                  <a:defRPr sz="1200" b="1"/>
                </a:pPr>
                <a:endParaRPr lang="fr-FR"/>
              </a:p>
            </c:txPr>
            <c:dLblPos val="inEnd"/>
            <c:showVal val="1"/>
            <c:showPercent val="1"/>
            <c:showLeaderLines val="1"/>
          </c:dLbls>
          <c:cat>
            <c:strRef>
              <c:f>Feuil1!$D$5:$D$7</c:f>
              <c:strCache>
                <c:ptCount val="3"/>
                <c:pt idx="0">
                  <c:v>PRIVE</c:v>
                </c:pt>
                <c:pt idx="1">
                  <c:v>PUBLIC</c:v>
                </c:pt>
                <c:pt idx="2">
                  <c:v>ESPIC</c:v>
                </c:pt>
              </c:strCache>
            </c:strRef>
          </c:cat>
          <c:val>
            <c:numRef>
              <c:f>Feuil1!$E$5:$E$7</c:f>
              <c:numCache>
                <c:formatCode>General</c:formatCode>
                <c:ptCount val="3"/>
                <c:pt idx="0">
                  <c:v>92</c:v>
                </c:pt>
                <c:pt idx="1">
                  <c:v>35</c:v>
                </c:pt>
                <c:pt idx="2">
                  <c:v>13</c:v>
                </c:pt>
              </c:numCache>
            </c:numRef>
          </c:val>
        </c:ser>
        <c:firstSliceAng val="0"/>
      </c:pieChart>
    </c:plotArea>
    <c:legend>
      <c:legendPos val="r"/>
      <c:layout>
        <c:manualLayout>
          <c:xMode val="edge"/>
          <c:yMode val="edge"/>
          <c:x val="0.75731556013650825"/>
          <c:y val="0.44373523855097124"/>
          <c:w val="0.11031082976480387"/>
          <c:h val="0.17675392571398502"/>
        </c:manualLayout>
      </c:layout>
      <c:txPr>
        <a:bodyPr/>
        <a:lstStyle/>
        <a:p>
          <a:pPr>
            <a:defRPr sz="1000" b="1"/>
          </a:pPr>
          <a:endParaRPr lang="fr-FR"/>
        </a:p>
      </c:txPr>
    </c:legend>
    <c:plotVisOnly val="1"/>
  </c:chart>
  <c:spPr>
    <a:ln>
      <a:solidFill>
        <a:schemeClr val="tx1"/>
      </a:solid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sz="1600" u="sng"/>
            </a:pPr>
            <a:r>
              <a:rPr lang="en-US" sz="1600" u="sng"/>
              <a:t>Répartition des ES signataires du CBU en 2014 par spécialité</a:t>
            </a:r>
          </a:p>
        </c:rich>
      </c:tx>
      <c:layout/>
    </c:title>
    <c:plotArea>
      <c:layout>
        <c:manualLayout>
          <c:layoutTarget val="inner"/>
          <c:xMode val="edge"/>
          <c:yMode val="edge"/>
          <c:x val="0.13203303497679039"/>
          <c:y val="0.13371617897156726"/>
          <c:w val="0.48643900677702478"/>
          <c:h val="0.86062285814396822"/>
        </c:manualLayout>
      </c:layout>
      <c:doughnutChart>
        <c:varyColors val="1"/>
        <c:ser>
          <c:idx val="0"/>
          <c:order val="0"/>
          <c:dLbls>
            <c:txPr>
              <a:bodyPr/>
              <a:lstStyle/>
              <a:p>
                <a:pPr>
                  <a:defRPr sz="1050" b="1"/>
                </a:pPr>
                <a:endParaRPr lang="fr-FR"/>
              </a:p>
            </c:txPr>
            <c:showVal val="1"/>
            <c:showPercent val="1"/>
            <c:showLeaderLines val="1"/>
          </c:dLbls>
          <c:cat>
            <c:strRef>
              <c:f>Feuil1!$B$27:$B$29</c:f>
              <c:strCache>
                <c:ptCount val="3"/>
                <c:pt idx="0">
                  <c:v>MCO</c:v>
                </c:pt>
                <c:pt idx="1">
                  <c:v>HAD</c:v>
                </c:pt>
                <c:pt idx="2">
                  <c:v>DIALYSE</c:v>
                </c:pt>
              </c:strCache>
            </c:strRef>
          </c:cat>
          <c:val>
            <c:numRef>
              <c:f>Feuil1!$C$27:$C$29</c:f>
              <c:numCache>
                <c:formatCode>General</c:formatCode>
                <c:ptCount val="3"/>
                <c:pt idx="0">
                  <c:v>110</c:v>
                </c:pt>
                <c:pt idx="1">
                  <c:v>13</c:v>
                </c:pt>
                <c:pt idx="2">
                  <c:v>17</c:v>
                </c:pt>
              </c:numCache>
            </c:numRef>
          </c:val>
        </c:ser>
        <c:firstSliceAng val="0"/>
        <c:holeSize val="50"/>
      </c:doughnutChart>
    </c:plotArea>
    <c:legend>
      <c:legendPos val="r"/>
      <c:layout>
        <c:manualLayout>
          <c:xMode val="edge"/>
          <c:yMode val="edge"/>
          <c:x val="0.78267835645880912"/>
          <c:y val="0.47869526849219513"/>
          <c:w val="0.10866030840995994"/>
          <c:h val="0.22753901089610204"/>
        </c:manualLayout>
      </c:layout>
      <c:txPr>
        <a:bodyPr/>
        <a:lstStyle/>
        <a:p>
          <a:pPr>
            <a:defRPr sz="1200" b="1"/>
          </a:pPr>
          <a:endParaRPr lang="fr-FR"/>
        </a:p>
      </c:txPr>
    </c:legend>
    <c:plotVisOnly val="1"/>
  </c:chart>
  <c:spPr>
    <a:ln>
      <a:solidFill>
        <a:schemeClr val="tx1"/>
      </a:solid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sz="1400"/>
            </a:pPr>
            <a:r>
              <a:rPr lang="fr-FR" sz="1400"/>
              <a:t>Nombre d'établissements en fonction des engagements principaux du CBU</a:t>
            </a:r>
            <a:r>
              <a:rPr lang="fr-FR" sz="1400" baseline="0"/>
              <a:t> 2014 (MCO + dialyse)</a:t>
            </a:r>
            <a:endParaRPr lang="fr-FR" sz="1400"/>
          </a:p>
        </c:rich>
      </c:tx>
      <c:layout/>
    </c:title>
    <c:view3D>
      <c:rAngAx val="1"/>
    </c:view3D>
    <c:plotArea>
      <c:layout/>
      <c:bar3DChart>
        <c:barDir val="bar"/>
        <c:grouping val="stacked"/>
        <c:ser>
          <c:idx val="0"/>
          <c:order val="0"/>
          <c:tx>
            <c:strRef>
              <c:f>Feuil1!$C$47</c:f>
              <c:strCache>
                <c:ptCount val="1"/>
                <c:pt idx="0">
                  <c:v>PACA</c:v>
                </c:pt>
              </c:strCache>
            </c:strRef>
          </c:tx>
          <c:dLbls>
            <c:txPr>
              <a:bodyPr/>
              <a:lstStyle/>
              <a:p>
                <a:pPr>
                  <a:defRPr b="1"/>
                </a:pPr>
                <a:endParaRPr lang="fr-FR"/>
              </a:p>
            </c:txPr>
            <c:showVal val="1"/>
          </c:dLbls>
          <c:cat>
            <c:strRef>
              <c:f>Feuil1!$B$48:$B$51</c:f>
              <c:strCache>
                <c:ptCount val="4"/>
                <c:pt idx="0">
                  <c:v>QSE</c:v>
                </c:pt>
                <c:pt idx="1">
                  <c:v>MO</c:v>
                </c:pt>
                <c:pt idx="2">
                  <c:v>DMI</c:v>
                </c:pt>
                <c:pt idx="3">
                  <c:v>CHIMIO</c:v>
                </c:pt>
              </c:strCache>
            </c:strRef>
          </c:cat>
          <c:val>
            <c:numRef>
              <c:f>Feuil1!$C$48:$C$51</c:f>
              <c:numCache>
                <c:formatCode>General</c:formatCode>
                <c:ptCount val="4"/>
                <c:pt idx="0">
                  <c:v>116</c:v>
                </c:pt>
                <c:pt idx="1">
                  <c:v>99</c:v>
                </c:pt>
                <c:pt idx="2">
                  <c:v>86</c:v>
                </c:pt>
                <c:pt idx="3">
                  <c:v>42</c:v>
                </c:pt>
              </c:numCache>
            </c:numRef>
          </c:val>
        </c:ser>
        <c:ser>
          <c:idx val="1"/>
          <c:order val="1"/>
          <c:tx>
            <c:strRef>
              <c:f>Feuil1!$D$47</c:f>
              <c:strCache>
                <c:ptCount val="1"/>
                <c:pt idx="0">
                  <c:v>CORSE</c:v>
                </c:pt>
              </c:strCache>
            </c:strRef>
          </c:tx>
          <c:dLbls>
            <c:txPr>
              <a:bodyPr/>
              <a:lstStyle/>
              <a:p>
                <a:pPr>
                  <a:defRPr b="1"/>
                </a:pPr>
                <a:endParaRPr lang="fr-FR"/>
              </a:p>
            </c:txPr>
            <c:showVal val="1"/>
          </c:dLbls>
          <c:cat>
            <c:strRef>
              <c:f>Feuil1!$B$48:$B$51</c:f>
              <c:strCache>
                <c:ptCount val="4"/>
                <c:pt idx="0">
                  <c:v>QSE</c:v>
                </c:pt>
                <c:pt idx="1">
                  <c:v>MO</c:v>
                </c:pt>
                <c:pt idx="2">
                  <c:v>DMI</c:v>
                </c:pt>
                <c:pt idx="3">
                  <c:v>CHIMIO</c:v>
                </c:pt>
              </c:strCache>
            </c:strRef>
          </c:cat>
          <c:val>
            <c:numRef>
              <c:f>Feuil1!$D$48:$D$51</c:f>
              <c:numCache>
                <c:formatCode>General</c:formatCode>
                <c:ptCount val="4"/>
                <c:pt idx="0">
                  <c:v>9</c:v>
                </c:pt>
                <c:pt idx="1">
                  <c:v>8</c:v>
                </c:pt>
                <c:pt idx="2">
                  <c:v>7</c:v>
                </c:pt>
                <c:pt idx="3">
                  <c:v>4</c:v>
                </c:pt>
              </c:numCache>
            </c:numRef>
          </c:val>
        </c:ser>
        <c:shape val="box"/>
        <c:axId val="111730048"/>
        <c:axId val="79667200"/>
        <c:axId val="0"/>
      </c:bar3DChart>
      <c:catAx>
        <c:axId val="111730048"/>
        <c:scaling>
          <c:orientation val="minMax"/>
        </c:scaling>
        <c:axPos val="l"/>
        <c:tickLblPos val="nextTo"/>
        <c:crossAx val="79667200"/>
        <c:crosses val="autoZero"/>
        <c:auto val="1"/>
        <c:lblAlgn val="ctr"/>
        <c:lblOffset val="100"/>
      </c:catAx>
      <c:valAx>
        <c:axId val="79667200"/>
        <c:scaling>
          <c:orientation val="minMax"/>
        </c:scaling>
        <c:axPos val="b"/>
        <c:majorGridlines/>
        <c:numFmt formatCode="General" sourceLinked="1"/>
        <c:tickLblPos val="nextTo"/>
        <c:crossAx val="111730048"/>
        <c:crosses val="autoZero"/>
        <c:crossBetween val="between"/>
      </c:valAx>
    </c:plotArea>
    <c:legend>
      <c:legendPos val="r"/>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fr-FR"/>
  <c:chart>
    <c:plotArea>
      <c:layout/>
      <c:barChart>
        <c:barDir val="bar"/>
        <c:grouping val="clustered"/>
        <c:ser>
          <c:idx val="0"/>
          <c:order val="0"/>
          <c:spPr>
            <a:solidFill>
              <a:srgbClr val="FF0000"/>
            </a:solidFill>
          </c:spPr>
          <c:dLbls>
            <c:txPr>
              <a:bodyPr/>
              <a:lstStyle/>
              <a:p>
                <a:pPr>
                  <a:defRPr b="1"/>
                </a:pPr>
                <a:endParaRPr lang="fr-FR"/>
              </a:p>
            </c:txPr>
            <c:showVal val="1"/>
          </c:dLbls>
          <c:cat>
            <c:strRef>
              <c:f>('QSE T'!$A$3:$A$6,'QSE T'!$A$8)</c:f>
              <c:strCache>
                <c:ptCount val="5"/>
                <c:pt idx="0">
                  <c:v>QSE 33</c:v>
                </c:pt>
                <c:pt idx="1">
                  <c:v>QSE 45 ter</c:v>
                </c:pt>
                <c:pt idx="2">
                  <c:v>QSE 67</c:v>
                </c:pt>
                <c:pt idx="3">
                  <c:v>QSE18</c:v>
                </c:pt>
                <c:pt idx="4">
                  <c:v>QSE 44 ter</c:v>
                </c:pt>
              </c:strCache>
            </c:strRef>
          </c:cat>
          <c:val>
            <c:numRef>
              <c:f>('QSE T'!$DC$3:$DC$6,'QSE T'!$DC$8)</c:f>
              <c:numCache>
                <c:formatCode>0%</c:formatCode>
                <c:ptCount val="5"/>
                <c:pt idx="0">
                  <c:v>0.65000000000000135</c:v>
                </c:pt>
                <c:pt idx="1">
                  <c:v>0.6534653465346536</c:v>
                </c:pt>
                <c:pt idx="2">
                  <c:v>0.68316831683168322</c:v>
                </c:pt>
                <c:pt idx="3">
                  <c:v>0.71000000000000063</c:v>
                </c:pt>
                <c:pt idx="4">
                  <c:v>0.76237623762376383</c:v>
                </c:pt>
              </c:numCache>
            </c:numRef>
          </c:val>
        </c:ser>
        <c:axId val="62659968"/>
        <c:axId val="62665856"/>
      </c:barChart>
      <c:catAx>
        <c:axId val="62659968"/>
        <c:scaling>
          <c:orientation val="minMax"/>
        </c:scaling>
        <c:axPos val="l"/>
        <c:majorGridlines/>
        <c:numFmt formatCode="0%" sourceLinked="1"/>
        <c:tickLblPos val="nextTo"/>
        <c:txPr>
          <a:bodyPr/>
          <a:lstStyle/>
          <a:p>
            <a:pPr>
              <a:defRPr b="1"/>
            </a:pPr>
            <a:endParaRPr lang="fr-FR"/>
          </a:p>
        </c:txPr>
        <c:crossAx val="62665856"/>
        <c:crosses val="autoZero"/>
        <c:auto val="1"/>
        <c:lblAlgn val="ctr"/>
        <c:lblOffset val="100"/>
      </c:catAx>
      <c:valAx>
        <c:axId val="62665856"/>
        <c:scaling>
          <c:orientation val="minMax"/>
          <c:max val="1"/>
          <c:min val="0"/>
        </c:scaling>
        <c:axPos val="b"/>
        <c:majorGridlines/>
        <c:numFmt formatCode="0%" sourceLinked="1"/>
        <c:tickLblPos val="nextTo"/>
        <c:txPr>
          <a:bodyPr/>
          <a:lstStyle/>
          <a:p>
            <a:pPr>
              <a:defRPr b="1"/>
            </a:pPr>
            <a:endParaRPr lang="fr-FR"/>
          </a:p>
        </c:txPr>
        <c:crossAx val="62659968"/>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fr-FR"/>
  <c:chart>
    <c:plotArea>
      <c:layout/>
      <c:barChart>
        <c:barDir val="bar"/>
        <c:grouping val="clustered"/>
        <c:ser>
          <c:idx val="0"/>
          <c:order val="0"/>
          <c:dPt>
            <c:idx val="0"/>
            <c:spPr>
              <a:solidFill>
                <a:srgbClr val="FF0000"/>
              </a:solidFill>
            </c:spPr>
          </c:dPt>
          <c:dPt>
            <c:idx val="1"/>
            <c:spPr>
              <a:solidFill>
                <a:srgbClr val="FF0000"/>
              </a:solidFill>
            </c:spPr>
          </c:dPt>
          <c:dPt>
            <c:idx val="2"/>
            <c:spPr>
              <a:solidFill>
                <a:srgbClr val="FF0000"/>
              </a:solidFill>
            </c:spPr>
          </c:dPt>
          <c:dPt>
            <c:idx val="3"/>
            <c:spPr>
              <a:solidFill>
                <a:srgbClr val="FF0000"/>
              </a:solidFill>
            </c:spPr>
          </c:dPt>
          <c:dPt>
            <c:idx val="4"/>
            <c:spPr>
              <a:solidFill>
                <a:srgbClr val="FF0000"/>
              </a:solidFill>
            </c:spPr>
          </c:dPt>
          <c:dLbls>
            <c:txPr>
              <a:bodyPr/>
              <a:lstStyle/>
              <a:p>
                <a:pPr>
                  <a:defRPr sz="800" b="1"/>
                </a:pPr>
                <a:endParaRPr lang="fr-FR"/>
              </a:p>
            </c:txPr>
            <c:showVal val="1"/>
          </c:dLbls>
          <c:cat>
            <c:strRef>
              <c:f>'MO T'!$A$2:$A$12</c:f>
              <c:strCache>
                <c:ptCount val="11"/>
                <c:pt idx="0">
                  <c:v>MO3</c:v>
                </c:pt>
                <c:pt idx="1">
                  <c:v>MO11
quattro</c:v>
                </c:pt>
                <c:pt idx="2">
                  <c:v>MO11 ter</c:v>
                </c:pt>
                <c:pt idx="3">
                  <c:v>MO5</c:v>
                </c:pt>
                <c:pt idx="4">
                  <c:v>MO7</c:v>
                </c:pt>
                <c:pt idx="5">
                  <c:v>MO10</c:v>
                </c:pt>
                <c:pt idx="6">
                  <c:v>MO6</c:v>
                </c:pt>
                <c:pt idx="7">
                  <c:v>MO8</c:v>
                </c:pt>
                <c:pt idx="8">
                  <c:v>MO9</c:v>
                </c:pt>
                <c:pt idx="9">
                  <c:v>MO1</c:v>
                </c:pt>
                <c:pt idx="10">
                  <c:v>MO2</c:v>
                </c:pt>
              </c:strCache>
            </c:strRef>
          </c:cat>
          <c:val>
            <c:numRef>
              <c:f>'MO T'!$DB$2:$DB$12</c:f>
              <c:numCache>
                <c:formatCode>0%</c:formatCode>
                <c:ptCount val="11"/>
                <c:pt idx="0">
                  <c:v>0.45833333333333326</c:v>
                </c:pt>
                <c:pt idx="1">
                  <c:v>0.52</c:v>
                </c:pt>
                <c:pt idx="2">
                  <c:v>0.66666666666666663</c:v>
                </c:pt>
                <c:pt idx="3">
                  <c:v>0.69892473118279663</c:v>
                </c:pt>
                <c:pt idx="4">
                  <c:v>0.71666666666666667</c:v>
                </c:pt>
                <c:pt idx="5">
                  <c:v>0.80821917808219179</c:v>
                </c:pt>
                <c:pt idx="6">
                  <c:v>0.87500000000000144</c:v>
                </c:pt>
                <c:pt idx="7">
                  <c:v>0.92783505154639323</c:v>
                </c:pt>
                <c:pt idx="8">
                  <c:v>0.98947368421052628</c:v>
                </c:pt>
                <c:pt idx="9">
                  <c:v>1</c:v>
                </c:pt>
                <c:pt idx="10">
                  <c:v>1</c:v>
                </c:pt>
              </c:numCache>
            </c:numRef>
          </c:val>
        </c:ser>
        <c:axId val="62717312"/>
        <c:axId val="62592128"/>
      </c:barChart>
      <c:catAx>
        <c:axId val="62717312"/>
        <c:scaling>
          <c:orientation val="minMax"/>
        </c:scaling>
        <c:axPos val="l"/>
        <c:tickLblPos val="nextTo"/>
        <c:crossAx val="62592128"/>
        <c:crosses val="autoZero"/>
        <c:auto val="1"/>
        <c:lblAlgn val="ctr"/>
        <c:lblOffset val="100"/>
      </c:catAx>
      <c:valAx>
        <c:axId val="62592128"/>
        <c:scaling>
          <c:orientation val="minMax"/>
          <c:max val="1"/>
        </c:scaling>
        <c:axPos val="b"/>
        <c:majorGridlines/>
        <c:numFmt formatCode="0%" sourceLinked="1"/>
        <c:tickLblPos val="nextTo"/>
        <c:crossAx val="62717312"/>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fr-FR"/>
  <c:chart>
    <c:plotArea>
      <c:layout>
        <c:manualLayout>
          <c:layoutTarget val="inner"/>
          <c:xMode val="edge"/>
          <c:yMode val="edge"/>
          <c:x val="7.5083182675982837E-2"/>
          <c:y val="2.4650821205846878E-2"/>
          <c:w val="0.87432963901691463"/>
          <c:h val="0.91920883039353041"/>
        </c:manualLayout>
      </c:layout>
      <c:barChart>
        <c:barDir val="bar"/>
        <c:grouping val="clustered"/>
        <c:ser>
          <c:idx val="0"/>
          <c:order val="0"/>
          <c:dPt>
            <c:idx val="0"/>
            <c:spPr>
              <a:solidFill>
                <a:srgbClr val="FF0000"/>
              </a:solidFill>
            </c:spPr>
          </c:dPt>
          <c:dPt>
            <c:idx val="1"/>
            <c:spPr>
              <a:solidFill>
                <a:srgbClr val="FF0000"/>
              </a:solidFill>
            </c:spPr>
          </c:dPt>
          <c:dPt>
            <c:idx val="2"/>
            <c:spPr>
              <a:solidFill>
                <a:srgbClr val="FF0000"/>
              </a:solidFill>
            </c:spPr>
          </c:dPt>
          <c:dLbls>
            <c:txPr>
              <a:bodyPr/>
              <a:lstStyle/>
              <a:p>
                <a:pPr>
                  <a:defRPr b="1"/>
                </a:pPr>
                <a:endParaRPr lang="fr-FR"/>
              </a:p>
            </c:txPr>
            <c:showVal val="1"/>
          </c:dLbls>
          <c:cat>
            <c:strRef>
              <c:f>'DM T'!$A$2:$A$11</c:f>
              <c:strCache>
                <c:ptCount val="10"/>
                <c:pt idx="0">
                  <c:v>PPO9
bis</c:v>
                </c:pt>
                <c:pt idx="1">
                  <c:v>PPO3</c:v>
                </c:pt>
                <c:pt idx="2">
                  <c:v>PPO7</c:v>
                </c:pt>
                <c:pt idx="3">
                  <c:v>PPO6</c:v>
                </c:pt>
                <c:pt idx="4">
                  <c:v>PP10 TER</c:v>
                </c:pt>
                <c:pt idx="5">
                  <c:v>PP10 BIS</c:v>
                </c:pt>
                <c:pt idx="6">
                  <c:v>PPO5</c:v>
                </c:pt>
                <c:pt idx="7">
                  <c:v>PPO8</c:v>
                </c:pt>
                <c:pt idx="8">
                  <c:v>PPO1</c:v>
                </c:pt>
                <c:pt idx="9">
                  <c:v>PPO2</c:v>
                </c:pt>
              </c:strCache>
            </c:strRef>
          </c:cat>
          <c:val>
            <c:numRef>
              <c:f>'DM T'!$DF$2:$DF$11</c:f>
              <c:numCache>
                <c:formatCode>0%</c:formatCode>
                <c:ptCount val="10"/>
                <c:pt idx="0">
                  <c:v>0.56000000000000005</c:v>
                </c:pt>
                <c:pt idx="1">
                  <c:v>0.65576779026217491</c:v>
                </c:pt>
                <c:pt idx="2">
                  <c:v>0.74712643678160962</c:v>
                </c:pt>
                <c:pt idx="3">
                  <c:v>0.86363636363636354</c:v>
                </c:pt>
                <c:pt idx="4">
                  <c:v>0.87356321839080464</c:v>
                </c:pt>
                <c:pt idx="5">
                  <c:v>0.89</c:v>
                </c:pt>
                <c:pt idx="6">
                  <c:v>0.96067415730337524</c:v>
                </c:pt>
                <c:pt idx="7">
                  <c:v>0.98863636363636131</c:v>
                </c:pt>
                <c:pt idx="8">
                  <c:v>1</c:v>
                </c:pt>
                <c:pt idx="9">
                  <c:v>1</c:v>
                </c:pt>
              </c:numCache>
            </c:numRef>
          </c:val>
        </c:ser>
        <c:axId val="62634624"/>
        <c:axId val="62640512"/>
      </c:barChart>
      <c:catAx>
        <c:axId val="62634624"/>
        <c:scaling>
          <c:orientation val="minMax"/>
        </c:scaling>
        <c:axPos val="l"/>
        <c:tickLblPos val="nextTo"/>
        <c:txPr>
          <a:bodyPr/>
          <a:lstStyle/>
          <a:p>
            <a:pPr>
              <a:defRPr b="1"/>
            </a:pPr>
            <a:endParaRPr lang="fr-FR"/>
          </a:p>
        </c:txPr>
        <c:crossAx val="62640512"/>
        <c:crosses val="autoZero"/>
        <c:auto val="1"/>
        <c:lblAlgn val="ctr"/>
        <c:lblOffset val="100"/>
      </c:catAx>
      <c:valAx>
        <c:axId val="62640512"/>
        <c:scaling>
          <c:orientation val="minMax"/>
          <c:max val="1"/>
        </c:scaling>
        <c:axPos val="b"/>
        <c:majorGridlines/>
        <c:numFmt formatCode="0%" sourceLinked="1"/>
        <c:tickLblPos val="nextTo"/>
        <c:txPr>
          <a:bodyPr/>
          <a:lstStyle/>
          <a:p>
            <a:pPr>
              <a:defRPr b="1"/>
            </a:pPr>
            <a:endParaRPr lang="fr-FR"/>
          </a:p>
        </c:txPr>
        <c:crossAx val="62634624"/>
        <c:crosses val="autoZero"/>
        <c:crossBetween val="between"/>
      </c:valAx>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fr-FR"/>
  <c:chart>
    <c:plotArea>
      <c:layout>
        <c:manualLayout>
          <c:layoutTarget val="inner"/>
          <c:xMode val="edge"/>
          <c:yMode val="edge"/>
          <c:x val="9.5777709350577028E-2"/>
          <c:y val="2.4004364429896438E-2"/>
          <c:w val="0.82946999222862494"/>
          <c:h val="0.92132754273146256"/>
        </c:manualLayout>
      </c:layout>
      <c:barChart>
        <c:barDir val="bar"/>
        <c:grouping val="clustered"/>
        <c:ser>
          <c:idx val="0"/>
          <c:order val="0"/>
          <c:spPr>
            <a:solidFill>
              <a:schemeClr val="accent1"/>
            </a:solidFill>
          </c:spPr>
          <c:dLbls>
            <c:txPr>
              <a:bodyPr/>
              <a:lstStyle/>
              <a:p>
                <a:pPr>
                  <a:defRPr sz="900" b="1"/>
                </a:pPr>
                <a:endParaRPr lang="fr-FR"/>
              </a:p>
            </c:txPr>
            <c:showVal val="1"/>
          </c:dLbls>
          <c:cat>
            <c:strRef>
              <c:f>'CHIMIO T'!$A$2:$A$15</c:f>
              <c:strCache>
                <c:ptCount val="14"/>
                <c:pt idx="0">
                  <c:v>C6</c:v>
                </c:pt>
                <c:pt idx="1">
                  <c:v>C5</c:v>
                </c:pt>
                <c:pt idx="2">
                  <c:v>C11</c:v>
                </c:pt>
                <c:pt idx="3">
                  <c:v>C4</c:v>
                </c:pt>
                <c:pt idx="4">
                  <c:v>C7</c:v>
                </c:pt>
                <c:pt idx="5">
                  <c:v>C3 ter</c:v>
                </c:pt>
                <c:pt idx="6">
                  <c:v>C1 TER</c:v>
                </c:pt>
                <c:pt idx="7">
                  <c:v>C10</c:v>
                </c:pt>
                <c:pt idx="8">
                  <c:v>C9</c:v>
                </c:pt>
                <c:pt idx="9">
                  <c:v>C12</c:v>
                </c:pt>
                <c:pt idx="10">
                  <c:v>C2</c:v>
                </c:pt>
                <c:pt idx="11">
                  <c:v>C3 QUATRO</c:v>
                </c:pt>
                <c:pt idx="12">
                  <c:v>C4 bis</c:v>
                </c:pt>
                <c:pt idx="13">
                  <c:v>C8</c:v>
                </c:pt>
              </c:strCache>
            </c:strRef>
          </c:cat>
          <c:val>
            <c:numRef>
              <c:f>'CHIMIO T'!$DC$2:$DC$15</c:f>
              <c:numCache>
                <c:formatCode>0%</c:formatCode>
                <c:ptCount val="14"/>
                <c:pt idx="0">
                  <c:v>0.80158730158730007</c:v>
                </c:pt>
                <c:pt idx="1">
                  <c:v>0.8035714285714286</c:v>
                </c:pt>
                <c:pt idx="2">
                  <c:v>0.89880952380952395</c:v>
                </c:pt>
                <c:pt idx="3">
                  <c:v>0.90476190476190355</c:v>
                </c:pt>
                <c:pt idx="4">
                  <c:v>0.90476190476190355</c:v>
                </c:pt>
                <c:pt idx="5">
                  <c:v>0.93495934959349725</c:v>
                </c:pt>
                <c:pt idx="6">
                  <c:v>0.95495495495495497</c:v>
                </c:pt>
                <c:pt idx="7">
                  <c:v>0.97023809523809645</c:v>
                </c:pt>
                <c:pt idx="8">
                  <c:v>0.97674418604651303</c:v>
                </c:pt>
                <c:pt idx="9">
                  <c:v>1</c:v>
                </c:pt>
                <c:pt idx="10">
                  <c:v>1</c:v>
                </c:pt>
                <c:pt idx="11">
                  <c:v>1</c:v>
                </c:pt>
                <c:pt idx="12">
                  <c:v>1</c:v>
                </c:pt>
                <c:pt idx="13">
                  <c:v>1</c:v>
                </c:pt>
              </c:numCache>
            </c:numRef>
          </c:val>
        </c:ser>
        <c:axId val="62792448"/>
        <c:axId val="62793984"/>
      </c:barChart>
      <c:catAx>
        <c:axId val="62792448"/>
        <c:scaling>
          <c:orientation val="minMax"/>
        </c:scaling>
        <c:axPos val="l"/>
        <c:tickLblPos val="nextTo"/>
        <c:crossAx val="62793984"/>
        <c:crosses val="autoZero"/>
        <c:auto val="1"/>
        <c:lblAlgn val="ctr"/>
        <c:lblOffset val="100"/>
      </c:catAx>
      <c:valAx>
        <c:axId val="62793984"/>
        <c:scaling>
          <c:orientation val="minMax"/>
          <c:max val="1"/>
        </c:scaling>
        <c:axPos val="b"/>
        <c:majorGridlines/>
        <c:numFmt formatCode="0%" sourceLinked="1"/>
        <c:tickLblPos val="nextTo"/>
        <c:crossAx val="62792448"/>
        <c:crosses val="autoZero"/>
        <c:crossBetween val="between"/>
      </c:valAx>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a:solidFill>
                  <a:srgbClr val="002060"/>
                </a:solidFill>
              </a:defRPr>
            </a:pPr>
            <a:r>
              <a:rPr lang="fr-FR" dirty="0" smtClean="0">
                <a:solidFill>
                  <a:srgbClr val="92D050"/>
                </a:solidFill>
              </a:rPr>
              <a:t>CERTIFICATION V2010</a:t>
            </a:r>
            <a:endParaRPr lang="fr-FR" dirty="0" smtClean="0">
              <a:solidFill>
                <a:srgbClr val="002060"/>
              </a:solidFill>
            </a:endParaRPr>
          </a:p>
          <a:p>
            <a:pPr>
              <a:defRPr>
                <a:solidFill>
                  <a:srgbClr val="002060"/>
                </a:solidFill>
              </a:defRPr>
            </a:pPr>
            <a:r>
              <a:rPr lang="fr-FR" sz="1400" dirty="0" smtClean="0">
                <a:solidFill>
                  <a:srgbClr val="002060"/>
                </a:solidFill>
              </a:rPr>
              <a:t>Etablissements signataires d’un </a:t>
            </a:r>
            <a:r>
              <a:rPr lang="fr-FR" sz="1400" dirty="0" smtClean="0">
                <a:solidFill>
                  <a:srgbClr val="002060"/>
                </a:solidFill>
              </a:rPr>
              <a:t>CBU (n=127) </a:t>
            </a:r>
            <a:r>
              <a:rPr lang="fr-FR" sz="1400" dirty="0" smtClean="0">
                <a:solidFill>
                  <a:srgbClr val="002060"/>
                </a:solidFill>
              </a:rPr>
              <a:t>: Données</a:t>
            </a:r>
            <a:r>
              <a:rPr lang="fr-FR" sz="1400" baseline="0" dirty="0" smtClean="0">
                <a:solidFill>
                  <a:srgbClr val="002060"/>
                </a:solidFill>
              </a:rPr>
              <a:t> au 31/12/2014</a:t>
            </a:r>
            <a:endParaRPr lang="fr-FR" sz="1400" dirty="0">
              <a:solidFill>
                <a:srgbClr val="002060"/>
              </a:solidFill>
            </a:endParaRPr>
          </a:p>
        </c:rich>
      </c:tx>
      <c:layout/>
    </c:title>
    <c:plotArea>
      <c:layout/>
      <c:barChart>
        <c:barDir val="col"/>
        <c:grouping val="percentStacked"/>
        <c:ser>
          <c:idx val="0"/>
          <c:order val="0"/>
          <c:tx>
            <c:strRef>
              <c:f>Feuil1!$D$48</c:f>
              <c:strCache>
                <c:ptCount val="1"/>
                <c:pt idx="0">
                  <c:v>RESERVES</c:v>
                </c:pt>
              </c:strCache>
            </c:strRef>
          </c:tx>
          <c:spPr>
            <a:solidFill>
              <a:srgbClr val="FF0000"/>
            </a:solidFill>
          </c:spPr>
          <c:dLbls>
            <c:txPr>
              <a:bodyPr/>
              <a:lstStyle/>
              <a:p>
                <a:pPr>
                  <a:defRPr sz="1400" b="1">
                    <a:solidFill>
                      <a:schemeClr val="bg1"/>
                    </a:solidFill>
                  </a:defRPr>
                </a:pPr>
                <a:endParaRPr lang="fr-FR"/>
              </a:p>
            </c:txPr>
            <c:showVal val="1"/>
          </c:dLbls>
          <c:cat>
            <c:strRef>
              <c:f>Feuil1!$C$49:$C$50</c:f>
              <c:strCache>
                <c:ptCount val="2"/>
                <c:pt idx="0">
                  <c:v>TOTAL</c:v>
                </c:pt>
                <c:pt idx="1">
                  <c:v>Nombre d'établissement</c:v>
                </c:pt>
              </c:strCache>
            </c:strRef>
          </c:cat>
          <c:val>
            <c:numRef>
              <c:f>Feuil1!$D$49:$D$50</c:f>
              <c:numCache>
                <c:formatCode>General</c:formatCode>
                <c:ptCount val="2"/>
                <c:pt idx="0">
                  <c:v>13</c:v>
                </c:pt>
                <c:pt idx="1">
                  <c:v>8</c:v>
                </c:pt>
              </c:numCache>
            </c:numRef>
          </c:val>
        </c:ser>
        <c:ser>
          <c:idx val="1"/>
          <c:order val="1"/>
          <c:tx>
            <c:strRef>
              <c:f>Feuil1!$E$48</c:f>
              <c:strCache>
                <c:ptCount val="1"/>
                <c:pt idx="0">
                  <c:v>RECOMMANDATIONS</c:v>
                </c:pt>
              </c:strCache>
            </c:strRef>
          </c:tx>
          <c:spPr>
            <a:solidFill>
              <a:schemeClr val="accent1"/>
            </a:solidFill>
          </c:spPr>
          <c:dLbls>
            <c:txPr>
              <a:bodyPr/>
              <a:lstStyle/>
              <a:p>
                <a:pPr>
                  <a:defRPr sz="1400" b="1"/>
                </a:pPr>
                <a:endParaRPr lang="fr-FR"/>
              </a:p>
            </c:txPr>
            <c:showVal val="1"/>
          </c:dLbls>
          <c:cat>
            <c:strRef>
              <c:f>Feuil1!$C$49:$C$50</c:f>
              <c:strCache>
                <c:ptCount val="2"/>
                <c:pt idx="0">
                  <c:v>TOTAL</c:v>
                </c:pt>
                <c:pt idx="1">
                  <c:v>Nombre d'établissement</c:v>
                </c:pt>
              </c:strCache>
            </c:strRef>
          </c:cat>
          <c:val>
            <c:numRef>
              <c:f>Feuil1!$E$49:$E$50</c:f>
              <c:numCache>
                <c:formatCode>General</c:formatCode>
                <c:ptCount val="2"/>
                <c:pt idx="0">
                  <c:v>78</c:v>
                </c:pt>
                <c:pt idx="1">
                  <c:v>38</c:v>
                </c:pt>
              </c:numCache>
            </c:numRef>
          </c:val>
        </c:ser>
        <c:overlap val="100"/>
        <c:axId val="73467776"/>
        <c:axId val="73469312"/>
      </c:barChart>
      <c:catAx>
        <c:axId val="73467776"/>
        <c:scaling>
          <c:orientation val="minMax"/>
        </c:scaling>
        <c:axPos val="b"/>
        <c:tickLblPos val="nextTo"/>
        <c:txPr>
          <a:bodyPr/>
          <a:lstStyle/>
          <a:p>
            <a:pPr>
              <a:defRPr sz="1100" b="1"/>
            </a:pPr>
            <a:endParaRPr lang="fr-FR"/>
          </a:p>
        </c:txPr>
        <c:crossAx val="73469312"/>
        <c:crosses val="autoZero"/>
        <c:auto val="1"/>
        <c:lblAlgn val="ctr"/>
        <c:lblOffset val="100"/>
      </c:catAx>
      <c:valAx>
        <c:axId val="73469312"/>
        <c:scaling>
          <c:orientation val="minMax"/>
        </c:scaling>
        <c:axPos val="l"/>
        <c:majorGridlines/>
        <c:numFmt formatCode="0%" sourceLinked="1"/>
        <c:tickLblPos val="nextTo"/>
        <c:txPr>
          <a:bodyPr/>
          <a:lstStyle/>
          <a:p>
            <a:pPr>
              <a:defRPr b="1"/>
            </a:pPr>
            <a:endParaRPr lang="fr-FR"/>
          </a:p>
        </c:txPr>
        <c:crossAx val="73467776"/>
        <c:crosses val="autoZero"/>
        <c:crossBetween val="between"/>
      </c:valAx>
    </c:plotArea>
    <c:legend>
      <c:legendPos val="r"/>
      <c:layout/>
      <c:txPr>
        <a:bodyPr/>
        <a:lstStyle/>
        <a:p>
          <a:pPr>
            <a:defRPr sz="1050" b="1"/>
          </a:pPr>
          <a:endParaRPr lang="fr-FR"/>
        </a:p>
      </c:txPr>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sz="1600">
                <a:solidFill>
                  <a:srgbClr val="002060"/>
                </a:solidFill>
              </a:defRPr>
            </a:pPr>
            <a:r>
              <a:rPr lang="en-US" sz="1800" dirty="0">
                <a:solidFill>
                  <a:srgbClr val="92D050"/>
                </a:solidFill>
              </a:rPr>
              <a:t>RESULTATS DES INDICATEURS NATIONAUX EN PACA DES</a:t>
            </a:r>
            <a:r>
              <a:rPr lang="en-US" sz="1800" baseline="0" dirty="0">
                <a:solidFill>
                  <a:srgbClr val="92D050"/>
                </a:solidFill>
              </a:rPr>
              <a:t> E.S </a:t>
            </a:r>
            <a:r>
              <a:rPr lang="en-US" sz="1800" baseline="0" dirty="0" smtClean="0">
                <a:solidFill>
                  <a:srgbClr val="92D050"/>
                </a:solidFill>
              </a:rPr>
              <a:t>M</a:t>
            </a:r>
            <a:r>
              <a:rPr lang="en-US" sz="1800" dirty="0" smtClean="0">
                <a:solidFill>
                  <a:srgbClr val="92D050"/>
                </a:solidFill>
              </a:rPr>
              <a:t>CO </a:t>
            </a:r>
            <a:r>
              <a:rPr lang="en-US" sz="1800" dirty="0" smtClean="0">
                <a:solidFill>
                  <a:srgbClr val="92D050"/>
                </a:solidFill>
              </a:rPr>
              <a:t>   </a:t>
            </a:r>
          </a:p>
          <a:p>
            <a:pPr>
              <a:defRPr sz="1600">
                <a:solidFill>
                  <a:srgbClr val="002060"/>
                </a:solidFill>
              </a:defRPr>
            </a:pPr>
            <a:r>
              <a:rPr lang="en-US" sz="1400" b="1" i="0" u="none" strike="noStrike" baseline="0" dirty="0" smtClean="0"/>
              <a:t>(% de </a:t>
            </a:r>
            <a:r>
              <a:rPr lang="en-US" sz="1400" b="1" i="0" u="none" strike="noStrike" baseline="0" dirty="0" err="1" smtClean="0"/>
              <a:t>conformité</a:t>
            </a:r>
            <a:r>
              <a:rPr lang="en-US" sz="1400" b="1" i="0" u="none" strike="noStrike" baseline="0" dirty="0" smtClean="0"/>
              <a:t>, </a:t>
            </a:r>
            <a:r>
              <a:rPr lang="en-US" sz="1400" b="1" i="0" u="none" strike="noStrike" baseline="0" dirty="0" err="1" smtClean="0"/>
              <a:t>données</a:t>
            </a:r>
            <a:r>
              <a:rPr lang="en-US" sz="1400" b="1" i="0" u="none" strike="noStrike" baseline="0" dirty="0" smtClean="0"/>
              <a:t> </a:t>
            </a:r>
            <a:r>
              <a:rPr lang="en-US" sz="1400" dirty="0" smtClean="0">
                <a:solidFill>
                  <a:srgbClr val="002060"/>
                </a:solidFill>
              </a:rPr>
              <a:t>2012 </a:t>
            </a:r>
            <a:r>
              <a:rPr lang="en-US" sz="1400" dirty="0" smtClean="0">
                <a:solidFill>
                  <a:srgbClr val="002060"/>
                </a:solidFill>
              </a:rPr>
              <a:t>et 2013)  </a:t>
            </a:r>
          </a:p>
          <a:p>
            <a:pPr>
              <a:defRPr sz="1600">
                <a:solidFill>
                  <a:srgbClr val="002060"/>
                </a:solidFill>
              </a:defRPr>
            </a:pPr>
            <a:r>
              <a:rPr lang="en-US" sz="1600" baseline="0" dirty="0" smtClean="0">
                <a:solidFill>
                  <a:srgbClr val="002060"/>
                </a:solidFill>
              </a:rPr>
              <a:t> </a:t>
            </a:r>
            <a:endParaRPr lang="en-US" sz="1600" dirty="0">
              <a:solidFill>
                <a:srgbClr val="002060"/>
              </a:solidFill>
            </a:endParaRPr>
          </a:p>
        </c:rich>
      </c:tx>
      <c:layout>
        <c:manualLayout>
          <c:xMode val="edge"/>
          <c:yMode val="edge"/>
          <c:x val="0.11130138047606104"/>
          <c:y val="1.2875404792410459E-3"/>
        </c:manualLayout>
      </c:layout>
    </c:title>
    <c:plotArea>
      <c:layout>
        <c:manualLayout>
          <c:layoutTarget val="inner"/>
          <c:xMode val="edge"/>
          <c:yMode val="edge"/>
          <c:x val="0.37253658655964039"/>
          <c:y val="8.8415038167622723E-2"/>
          <c:w val="0.6007694190201176"/>
          <c:h val="0.85881686590123985"/>
        </c:manualLayout>
      </c:layout>
      <c:barChart>
        <c:barDir val="bar"/>
        <c:grouping val="clustered"/>
        <c:ser>
          <c:idx val="0"/>
          <c:order val="0"/>
          <c:tx>
            <c:strRef>
              <c:f>Feuil1!$B$1</c:f>
              <c:strCache>
                <c:ptCount val="1"/>
                <c:pt idx="0">
                  <c:v>POURCENTAGE DE CONFORMITE</c:v>
                </c:pt>
              </c:strCache>
            </c:strRef>
          </c:tx>
          <c:dPt>
            <c:idx val="0"/>
            <c:spPr>
              <a:solidFill>
                <a:srgbClr val="FF0000"/>
              </a:solidFill>
            </c:spPr>
          </c:dPt>
          <c:dLbls>
            <c:dLbl>
              <c:idx val="0"/>
              <c:layout>
                <c:manualLayout>
                  <c:x val="4.6620331848661427E-3"/>
                  <c:y val="0"/>
                </c:manualLayout>
              </c:layout>
              <c:spPr/>
              <c:txPr>
                <a:bodyPr/>
                <a:lstStyle/>
                <a:p>
                  <a:pPr>
                    <a:defRPr sz="1200" b="1">
                      <a:solidFill>
                        <a:srgbClr val="FF0000"/>
                      </a:solidFill>
                    </a:defRPr>
                  </a:pPr>
                  <a:endParaRPr lang="fr-FR"/>
                </a:p>
              </c:txPr>
              <c:showVal val="1"/>
            </c:dLbl>
            <c:txPr>
              <a:bodyPr/>
              <a:lstStyle/>
              <a:p>
                <a:pPr>
                  <a:defRPr sz="1200" b="1"/>
                </a:pPr>
                <a:endParaRPr lang="fr-FR"/>
              </a:p>
            </c:txPr>
            <c:showVal val="1"/>
          </c:dLbls>
          <c:cat>
            <c:strRef>
              <c:f>Feuil1!$A$2:$A$8</c:f>
              <c:strCache>
                <c:ptCount val="7"/>
                <c:pt idx="0">
                  <c:v>Prise en charge initiale de l'accident vasculaire cérébral (AVC)</c:v>
                </c:pt>
                <c:pt idx="1">
                  <c:v>Tenue du dossier d'anesthésie (DAN)</c:v>
                </c:pt>
                <c:pt idx="2">
                  <c:v>Tenue du dossier patient (DPA)</c:v>
                </c:pt>
                <c:pt idx="3">
                  <c:v>Prévention et prise en charge initiale des hémorragies post-partum (PHPP)</c:v>
                </c:pt>
                <c:pt idx="4">
                  <c:v>Reunion de concertation pluridisciplinaire (RCP)</c:v>
                </c:pt>
                <c:pt idx="5">
                  <c:v>Prise en charge de l'infarctus du myocarde (IDM)</c:v>
                </c:pt>
                <c:pt idx="6">
                  <c:v>Critères ICATB</c:v>
                </c:pt>
              </c:strCache>
            </c:strRef>
          </c:cat>
          <c:val>
            <c:numRef>
              <c:f>Feuil1!$B$2:$B$8</c:f>
              <c:numCache>
                <c:formatCode>0.0%</c:formatCode>
                <c:ptCount val="7"/>
                <c:pt idx="0">
                  <c:v>0.75600000000000089</c:v>
                </c:pt>
                <c:pt idx="1">
                  <c:v>0.80500000000000005</c:v>
                </c:pt>
                <c:pt idx="2">
                  <c:v>0.80600000000000005</c:v>
                </c:pt>
                <c:pt idx="3">
                  <c:v>0.81899999999999995</c:v>
                </c:pt>
                <c:pt idx="4">
                  <c:v>0.86200000000000065</c:v>
                </c:pt>
                <c:pt idx="5">
                  <c:v>0.88800000000000001</c:v>
                </c:pt>
                <c:pt idx="6" formatCode="0%">
                  <c:v>0.89</c:v>
                </c:pt>
              </c:numCache>
            </c:numRef>
          </c:val>
        </c:ser>
        <c:axId val="79939072"/>
        <c:axId val="79940608"/>
      </c:barChart>
      <c:catAx>
        <c:axId val="79939072"/>
        <c:scaling>
          <c:orientation val="minMax"/>
        </c:scaling>
        <c:axPos val="l"/>
        <c:majorGridlines/>
        <c:tickLblPos val="nextTo"/>
        <c:txPr>
          <a:bodyPr/>
          <a:lstStyle/>
          <a:p>
            <a:pPr>
              <a:defRPr b="1"/>
            </a:pPr>
            <a:endParaRPr lang="fr-FR"/>
          </a:p>
        </c:txPr>
        <c:crossAx val="79940608"/>
        <c:crosses val="autoZero"/>
        <c:auto val="1"/>
        <c:lblAlgn val="ctr"/>
        <c:lblOffset val="100"/>
      </c:catAx>
      <c:valAx>
        <c:axId val="79940608"/>
        <c:scaling>
          <c:orientation val="minMax"/>
          <c:max val="1"/>
          <c:min val="0"/>
        </c:scaling>
        <c:axPos val="b"/>
        <c:majorGridlines/>
        <c:numFmt formatCode="0%" sourceLinked="0"/>
        <c:tickLblPos val="nextTo"/>
        <c:crossAx val="79939072"/>
        <c:crosses val="autoZero"/>
        <c:crossBetween val="between"/>
        <c:majorUnit val="0.2"/>
        <c:minorUnit val="4.0000000000000022E-2"/>
      </c:valAx>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871A4D-B0E0-45ED-82A8-64383E50C08D}" type="datetimeFigureOut">
              <a:rPr lang="fr-FR" smtClean="0"/>
              <a:pPr/>
              <a:t>27/10/2015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2135E9-BD4D-4356-ADF7-0CF926981F09}"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952135E9-BD4D-4356-ADF7-0CF926981F09}" type="slidenum">
              <a:rPr lang="fr-FR" smtClean="0"/>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DC8DC2C-870F-4D1F-AE4C-A1086A85DB43}" type="datetimeFigureOut">
              <a:rPr lang="fr-FR" smtClean="0"/>
              <a:pPr/>
              <a:t>27/10/2015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8BA15AE-3E3C-4700-B3C0-3C8BEBE8544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C8DC2C-870F-4D1F-AE4C-A1086A85DB43}" type="datetimeFigureOut">
              <a:rPr lang="fr-FR" smtClean="0"/>
              <a:pPr/>
              <a:t>27/10/2015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8BA15AE-3E3C-4700-B3C0-3C8BEBE8544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C8DC2C-870F-4D1F-AE4C-A1086A85DB43}" type="datetimeFigureOut">
              <a:rPr lang="fr-FR" smtClean="0"/>
              <a:pPr/>
              <a:t>27/10/2015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8BA15AE-3E3C-4700-B3C0-3C8BEBE8544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C8DC2C-870F-4D1F-AE4C-A1086A85DB43}" type="datetimeFigureOut">
              <a:rPr lang="fr-FR" smtClean="0"/>
              <a:pPr/>
              <a:t>27/10/2015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8BA15AE-3E3C-4700-B3C0-3C8BEBE8544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DC8DC2C-870F-4D1F-AE4C-A1086A85DB43}" type="datetimeFigureOut">
              <a:rPr lang="fr-FR" smtClean="0"/>
              <a:pPr/>
              <a:t>27/10/2015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8BA15AE-3E3C-4700-B3C0-3C8BEBE85449}"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DC8DC2C-870F-4D1F-AE4C-A1086A85DB43}" type="datetimeFigureOut">
              <a:rPr lang="fr-FR" smtClean="0"/>
              <a:pPr/>
              <a:t>27/10/2015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8BA15AE-3E3C-4700-B3C0-3C8BEBE8544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DC8DC2C-870F-4D1F-AE4C-A1086A85DB43}" type="datetimeFigureOut">
              <a:rPr lang="fr-FR" smtClean="0"/>
              <a:pPr/>
              <a:t>27/10/2015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8BA15AE-3E3C-4700-B3C0-3C8BEBE8544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DC8DC2C-870F-4D1F-AE4C-A1086A85DB43}" type="datetimeFigureOut">
              <a:rPr lang="fr-FR" smtClean="0"/>
              <a:pPr/>
              <a:t>27/10/2015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8BA15AE-3E3C-4700-B3C0-3C8BEBE8544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DC8DC2C-870F-4D1F-AE4C-A1086A85DB43}" type="datetimeFigureOut">
              <a:rPr lang="fr-FR" smtClean="0"/>
              <a:pPr/>
              <a:t>27/10/2015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8BA15AE-3E3C-4700-B3C0-3C8BEBE8544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DC8DC2C-870F-4D1F-AE4C-A1086A85DB43}" type="datetimeFigureOut">
              <a:rPr lang="fr-FR" smtClean="0"/>
              <a:pPr/>
              <a:t>27/10/2015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8BA15AE-3E3C-4700-B3C0-3C8BEBE8544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DC8DC2C-870F-4D1F-AE4C-A1086A85DB43}" type="datetimeFigureOut">
              <a:rPr lang="fr-FR" smtClean="0"/>
              <a:pPr/>
              <a:t>27/10/2015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8BA15AE-3E3C-4700-B3C0-3C8BEBE8544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C8DC2C-870F-4D1F-AE4C-A1086A85DB43}" type="datetimeFigureOut">
              <a:rPr lang="fr-FR" smtClean="0"/>
              <a:pPr/>
              <a:t>27/10/2015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BA15AE-3E3C-4700-B3C0-3C8BEBE8544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hart" Target="../charts/char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55576" y="3645024"/>
            <a:ext cx="8229600" cy="1036712"/>
          </a:xfrm>
        </p:spPr>
        <p:txBody>
          <a:bodyPr>
            <a:normAutofit fontScale="77500" lnSpcReduction="20000"/>
          </a:bodyPr>
          <a:lstStyle/>
          <a:p>
            <a:pPr marL="0" indent="0">
              <a:buNone/>
            </a:pPr>
            <a:r>
              <a:rPr lang="fr-FR" sz="4800" u="sng" dirty="0" smtClean="0">
                <a:solidFill>
                  <a:srgbClr val="92D050"/>
                </a:solidFill>
                <a:latin typeface="Arial Black" pitchFamily="34" charset="0"/>
              </a:rPr>
              <a:t>Retour sur le rapport d’étape 2014… en quelques points</a:t>
            </a:r>
            <a:endParaRPr lang="fr-FR" sz="4800" u="sng" dirty="0">
              <a:solidFill>
                <a:srgbClr val="92D050"/>
              </a:solidFill>
              <a:latin typeface="Arial Black" pitchFamily="34" charset="0"/>
            </a:endParaRPr>
          </a:p>
        </p:txBody>
      </p:sp>
      <p:pic>
        <p:nvPicPr>
          <p:cNvPr id="4" name="Image 3" descr="2010-03-24_ARS_COM_Logos_territoirePaca.jpg"/>
          <p:cNvPicPr>
            <a:picLocks noChangeAspect="1"/>
          </p:cNvPicPr>
          <p:nvPr/>
        </p:nvPicPr>
        <p:blipFill>
          <a:blip r:embed="rId2" cstate="print"/>
          <a:stretch>
            <a:fillRect/>
          </a:stretch>
        </p:blipFill>
        <p:spPr>
          <a:xfrm>
            <a:off x="107504" y="6153"/>
            <a:ext cx="5760640" cy="1046583"/>
          </a:xfrm>
          <a:prstGeom prst="rect">
            <a:avLst/>
          </a:prstGeom>
        </p:spPr>
      </p:pic>
      <p:pic>
        <p:nvPicPr>
          <p:cNvPr id="5" name="Image 4" descr="Logo_les_agoras_couleur.bmp"/>
          <p:cNvPicPr>
            <a:picLocks noChangeAspect="1"/>
          </p:cNvPicPr>
          <p:nvPr/>
        </p:nvPicPr>
        <p:blipFill>
          <a:blip r:embed="rId3" cstate="print"/>
          <a:stretch>
            <a:fillRect/>
          </a:stretch>
        </p:blipFill>
        <p:spPr>
          <a:xfrm>
            <a:off x="7668344" y="0"/>
            <a:ext cx="1475656" cy="1475656"/>
          </a:xfrm>
          <a:prstGeom prst="rect">
            <a:avLst/>
          </a:prstGeom>
        </p:spPr>
      </p:pic>
      <p:sp>
        <p:nvSpPr>
          <p:cNvPr id="6" name="Espace réservé du contenu 2"/>
          <p:cNvSpPr txBox="1">
            <a:spLocks/>
          </p:cNvSpPr>
          <p:nvPr/>
        </p:nvSpPr>
        <p:spPr>
          <a:xfrm>
            <a:off x="539552" y="2060848"/>
            <a:ext cx="8229600" cy="1036712"/>
          </a:xfrm>
          <a:prstGeom prst="rect">
            <a:avLst/>
          </a:prstGeom>
        </p:spPr>
        <p:txBody>
          <a:bodyPr vert="horz" lIns="91440" tIns="45720" rIns="91440" bIns="45720" rtlCol="0">
            <a:normAutofit fontScale="925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4800" b="0" i="0" u="sng" strike="noStrike" kern="1200" cap="none" spc="0" normalizeH="0" baseline="0" noProof="0" dirty="0" smtClean="0">
                <a:ln>
                  <a:noFill/>
                </a:ln>
                <a:solidFill>
                  <a:schemeClr val="tx2"/>
                </a:solidFill>
                <a:effectLst/>
                <a:uLnTx/>
                <a:uFillTx/>
                <a:latin typeface="Arial Black" pitchFamily="34" charset="0"/>
                <a:ea typeface="+mn-ea"/>
                <a:cs typeface="+mn-cs"/>
              </a:rPr>
              <a:t>CONTRAT DE BON USAGE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2010-03-24_ARS_COM_Logos_territoirePaca.jpg"/>
          <p:cNvPicPr>
            <a:picLocks noChangeAspect="1"/>
          </p:cNvPicPr>
          <p:nvPr/>
        </p:nvPicPr>
        <p:blipFill>
          <a:blip r:embed="rId2" cstate="print"/>
          <a:stretch>
            <a:fillRect/>
          </a:stretch>
        </p:blipFill>
        <p:spPr>
          <a:xfrm>
            <a:off x="107504" y="6153"/>
            <a:ext cx="5760640" cy="1046583"/>
          </a:xfrm>
          <a:prstGeom prst="rect">
            <a:avLst/>
          </a:prstGeom>
        </p:spPr>
      </p:pic>
      <p:pic>
        <p:nvPicPr>
          <p:cNvPr id="6" name="Image 5" descr="Logo_les_agoras_couleur.bmp"/>
          <p:cNvPicPr>
            <a:picLocks noChangeAspect="1"/>
          </p:cNvPicPr>
          <p:nvPr/>
        </p:nvPicPr>
        <p:blipFill>
          <a:blip r:embed="rId3" cstate="print"/>
          <a:stretch>
            <a:fillRect/>
          </a:stretch>
        </p:blipFill>
        <p:spPr>
          <a:xfrm>
            <a:off x="7668344" y="0"/>
            <a:ext cx="1475656" cy="1475656"/>
          </a:xfrm>
          <a:prstGeom prst="rect">
            <a:avLst/>
          </a:prstGeom>
        </p:spPr>
      </p:pic>
      <p:sp>
        <p:nvSpPr>
          <p:cNvPr id="7" name="Espace réservé du contenu 6"/>
          <p:cNvSpPr>
            <a:spLocks noGrp="1"/>
          </p:cNvSpPr>
          <p:nvPr>
            <p:ph idx="1"/>
          </p:nvPr>
        </p:nvSpPr>
        <p:spPr/>
        <p:txBody>
          <a:bodyPr>
            <a:normAutofit/>
          </a:bodyPr>
          <a:lstStyle/>
          <a:p>
            <a:r>
              <a:rPr lang="fr-FR" dirty="0" smtClean="0"/>
              <a:t>Les améliorations attendues</a:t>
            </a:r>
          </a:p>
          <a:p>
            <a:pPr marL="0" indent="0">
              <a:buNone/>
            </a:pPr>
            <a:r>
              <a:rPr lang="fr-FR" dirty="0" smtClean="0">
                <a:solidFill>
                  <a:srgbClr val="002060"/>
                </a:solidFill>
              </a:rPr>
              <a:t>Assurer une surveillance adaptée du patient lors de l'administration des médicaments</a:t>
            </a:r>
          </a:p>
          <a:p>
            <a:pPr marL="400050" lvl="1" indent="0">
              <a:buFontTx/>
              <a:buChar char="-"/>
            </a:pPr>
            <a:r>
              <a:rPr lang="fr-FR" sz="2400" dirty="0" err="1" smtClean="0"/>
              <a:t>Check-liste</a:t>
            </a:r>
            <a:r>
              <a:rPr lang="fr-FR" sz="2400" dirty="0" smtClean="0"/>
              <a:t> de contrôle pour les médicaments à haut risque</a:t>
            </a:r>
          </a:p>
          <a:p>
            <a:pPr marL="400050" lvl="1" indent="0">
              <a:buFontTx/>
              <a:buChar char="-"/>
            </a:pPr>
            <a:r>
              <a:rPr lang="fr-FR" sz="2400" dirty="0" smtClean="0"/>
              <a:t>Liste des documents utilisés </a:t>
            </a:r>
          </a:p>
          <a:p>
            <a:pPr marL="400050" lvl="1" indent="0">
              <a:buNone/>
            </a:pPr>
            <a:endParaRPr lang="fr-FR"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683568" y="1052736"/>
            <a:ext cx="8229600" cy="778098"/>
          </a:xfrm>
        </p:spPr>
        <p:txBody>
          <a:bodyPr>
            <a:normAutofit fontScale="90000"/>
          </a:bodyPr>
          <a:lstStyle/>
          <a:p>
            <a:r>
              <a:rPr lang="fr-FR" sz="4000" b="1" cap="small" dirty="0" smtClean="0">
                <a:solidFill>
                  <a:srgbClr val="92D050"/>
                </a:solidFill>
              </a:rPr>
              <a:t>RESULTATS PAR CRITERES</a:t>
            </a:r>
            <a:r>
              <a:rPr lang="fr-FR" sz="3200" b="1" cap="small" dirty="0" smtClean="0">
                <a:solidFill>
                  <a:srgbClr val="92D050"/>
                </a:solidFill>
              </a:rPr>
              <a:t/>
            </a:r>
            <a:br>
              <a:rPr lang="fr-FR" sz="3200" b="1" cap="small" dirty="0" smtClean="0">
                <a:solidFill>
                  <a:srgbClr val="92D050"/>
                </a:solidFill>
              </a:rPr>
            </a:br>
            <a:r>
              <a:rPr lang="fr-FR" sz="3100" b="1" cap="small" dirty="0" smtClean="0">
                <a:solidFill>
                  <a:schemeClr val="tx2"/>
                </a:solidFill>
              </a:rPr>
              <a:t>onglet molécule onéreuse (mo)</a:t>
            </a:r>
            <a:endParaRPr lang="fr-FR" sz="3100" b="1" dirty="0">
              <a:solidFill>
                <a:schemeClr val="tx2"/>
              </a:solidFill>
            </a:endParaRPr>
          </a:p>
        </p:txBody>
      </p:sp>
      <p:pic>
        <p:nvPicPr>
          <p:cNvPr id="6" name="Image 5" descr="2010-03-24_ARS_COM_Logos_territoirePaca.jpg"/>
          <p:cNvPicPr>
            <a:picLocks noChangeAspect="1"/>
          </p:cNvPicPr>
          <p:nvPr/>
        </p:nvPicPr>
        <p:blipFill>
          <a:blip r:embed="rId2" cstate="print"/>
          <a:stretch>
            <a:fillRect/>
          </a:stretch>
        </p:blipFill>
        <p:spPr>
          <a:xfrm>
            <a:off x="107504" y="6153"/>
            <a:ext cx="5760640" cy="1046583"/>
          </a:xfrm>
          <a:prstGeom prst="rect">
            <a:avLst/>
          </a:prstGeom>
        </p:spPr>
      </p:pic>
      <p:pic>
        <p:nvPicPr>
          <p:cNvPr id="7" name="Image 6" descr="Logo_les_agoras_couleur.bmp"/>
          <p:cNvPicPr>
            <a:picLocks noChangeAspect="1"/>
          </p:cNvPicPr>
          <p:nvPr/>
        </p:nvPicPr>
        <p:blipFill>
          <a:blip r:embed="rId3" cstate="print"/>
          <a:stretch>
            <a:fillRect/>
          </a:stretch>
        </p:blipFill>
        <p:spPr>
          <a:xfrm>
            <a:off x="7668344" y="0"/>
            <a:ext cx="1475656" cy="1475656"/>
          </a:xfrm>
          <a:prstGeom prst="rect">
            <a:avLst/>
          </a:prstGeom>
        </p:spPr>
      </p:pic>
      <p:graphicFrame>
        <p:nvGraphicFramePr>
          <p:cNvPr id="8" name="Graphique 7"/>
          <p:cNvGraphicFramePr/>
          <p:nvPr/>
        </p:nvGraphicFramePr>
        <p:xfrm>
          <a:off x="251520" y="2204864"/>
          <a:ext cx="8568952" cy="436415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2010-03-24_ARS_COM_Logos_territoirePaca.jpg"/>
          <p:cNvPicPr>
            <a:picLocks noChangeAspect="1"/>
          </p:cNvPicPr>
          <p:nvPr/>
        </p:nvPicPr>
        <p:blipFill>
          <a:blip r:embed="rId2" cstate="print"/>
          <a:stretch>
            <a:fillRect/>
          </a:stretch>
        </p:blipFill>
        <p:spPr>
          <a:xfrm>
            <a:off x="107504" y="6153"/>
            <a:ext cx="5760640" cy="1046583"/>
          </a:xfrm>
          <a:prstGeom prst="rect">
            <a:avLst/>
          </a:prstGeom>
        </p:spPr>
      </p:pic>
      <p:pic>
        <p:nvPicPr>
          <p:cNvPr id="6" name="Image 5" descr="Logo_les_agoras_couleur.bmp"/>
          <p:cNvPicPr>
            <a:picLocks noChangeAspect="1"/>
          </p:cNvPicPr>
          <p:nvPr/>
        </p:nvPicPr>
        <p:blipFill>
          <a:blip r:embed="rId3" cstate="print"/>
          <a:stretch>
            <a:fillRect/>
          </a:stretch>
        </p:blipFill>
        <p:spPr>
          <a:xfrm>
            <a:off x="7668344" y="0"/>
            <a:ext cx="1475656" cy="1475656"/>
          </a:xfrm>
          <a:prstGeom prst="rect">
            <a:avLst/>
          </a:prstGeom>
        </p:spPr>
      </p:pic>
      <p:sp>
        <p:nvSpPr>
          <p:cNvPr id="7" name="Espace réservé du contenu 6"/>
          <p:cNvSpPr>
            <a:spLocks noGrp="1"/>
          </p:cNvSpPr>
          <p:nvPr>
            <p:ph idx="1"/>
          </p:nvPr>
        </p:nvSpPr>
        <p:spPr/>
        <p:txBody>
          <a:bodyPr>
            <a:normAutofit/>
          </a:bodyPr>
          <a:lstStyle/>
          <a:p>
            <a:r>
              <a:rPr lang="fr-FR" sz="2400" dirty="0" smtClean="0"/>
              <a:t>Les améliorations attendues</a:t>
            </a:r>
          </a:p>
          <a:p>
            <a:r>
              <a:rPr lang="fr-FR" sz="2400" dirty="0" smtClean="0">
                <a:solidFill>
                  <a:srgbClr val="002060"/>
                </a:solidFill>
              </a:rPr>
              <a:t>Bilan des consommations et des dépenses des médicaments de la liste, avec  analyse des écarts </a:t>
            </a:r>
          </a:p>
          <a:p>
            <a:pPr lvl="1"/>
            <a:r>
              <a:rPr lang="fr-FR" sz="2400" dirty="0" smtClean="0"/>
              <a:t>Exigence de renforcement du suivi intra-établissement</a:t>
            </a:r>
          </a:p>
          <a:p>
            <a:pPr lvl="1">
              <a:buNone/>
            </a:pPr>
            <a:endParaRPr lang="fr-FR" sz="2400" dirty="0" smtClean="0">
              <a:solidFill>
                <a:srgbClr val="0070C0"/>
              </a:solidFill>
            </a:endParaRPr>
          </a:p>
          <a:p>
            <a:r>
              <a:rPr lang="fr-FR" sz="2400" dirty="0" smtClean="0">
                <a:solidFill>
                  <a:srgbClr val="002060"/>
                </a:solidFill>
              </a:rPr>
              <a:t>Audit ciblé </a:t>
            </a:r>
            <a:r>
              <a:rPr lang="fr-FR" sz="2400" dirty="0" smtClean="0">
                <a:solidFill>
                  <a:srgbClr val="002060"/>
                </a:solidFill>
              </a:rPr>
              <a:t>annuel </a:t>
            </a:r>
            <a:r>
              <a:rPr lang="fr-FR" sz="2400" dirty="0" smtClean="0">
                <a:solidFill>
                  <a:srgbClr val="002060"/>
                </a:solidFill>
              </a:rPr>
              <a:t>du dossier patient prescription de MO</a:t>
            </a:r>
          </a:p>
          <a:p>
            <a:pPr lvl="1"/>
            <a:r>
              <a:rPr lang="fr-FR" sz="2400" dirty="0" smtClean="0"/>
              <a:t>Contrôle a posteriori  sur dossiers de prescription de MO et recherche  argumentaire en cas de hors AMM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2010-03-24_ARS_COM_Logos_territoirePaca.jpg"/>
          <p:cNvPicPr>
            <a:picLocks noChangeAspect="1"/>
          </p:cNvPicPr>
          <p:nvPr/>
        </p:nvPicPr>
        <p:blipFill>
          <a:blip r:embed="rId2" cstate="print"/>
          <a:stretch>
            <a:fillRect/>
          </a:stretch>
        </p:blipFill>
        <p:spPr>
          <a:xfrm>
            <a:off x="107504" y="6153"/>
            <a:ext cx="5760640" cy="1046583"/>
          </a:xfrm>
          <a:prstGeom prst="rect">
            <a:avLst/>
          </a:prstGeom>
        </p:spPr>
      </p:pic>
      <p:pic>
        <p:nvPicPr>
          <p:cNvPr id="6" name="Image 5" descr="Logo_les_agoras_couleur.bmp"/>
          <p:cNvPicPr>
            <a:picLocks noChangeAspect="1"/>
          </p:cNvPicPr>
          <p:nvPr/>
        </p:nvPicPr>
        <p:blipFill>
          <a:blip r:embed="rId3" cstate="print"/>
          <a:stretch>
            <a:fillRect/>
          </a:stretch>
        </p:blipFill>
        <p:spPr>
          <a:xfrm>
            <a:off x="7668344" y="0"/>
            <a:ext cx="1475656" cy="1475656"/>
          </a:xfrm>
          <a:prstGeom prst="rect">
            <a:avLst/>
          </a:prstGeom>
        </p:spPr>
      </p:pic>
      <p:sp>
        <p:nvSpPr>
          <p:cNvPr id="7" name="Espace réservé du contenu 6"/>
          <p:cNvSpPr>
            <a:spLocks noGrp="1"/>
          </p:cNvSpPr>
          <p:nvPr>
            <p:ph idx="1"/>
          </p:nvPr>
        </p:nvSpPr>
        <p:spPr/>
        <p:txBody>
          <a:bodyPr/>
          <a:lstStyle/>
          <a:p>
            <a:r>
              <a:rPr lang="fr-FR" dirty="0" smtClean="0">
                <a:solidFill>
                  <a:srgbClr val="002060"/>
                </a:solidFill>
              </a:rPr>
              <a:t>Respect des règles spécifiques des médicaments  pour prise en charge des patients présentant une  maladie  rare</a:t>
            </a:r>
          </a:p>
          <a:p>
            <a:pPr lvl="1"/>
            <a:r>
              <a:rPr lang="fr-FR" dirty="0" smtClean="0"/>
              <a:t>Organisation de l’établissement précisant les modalités de recueil des informations émanant des centres de référence</a:t>
            </a:r>
          </a:p>
          <a:p>
            <a:pPr lvl="1"/>
            <a:r>
              <a:rPr lang="fr-FR" dirty="0" smtClean="0"/>
              <a:t>Organisation du suivi par les PUI et particulièrement  dans leur activité de rétrocession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683568" y="1052736"/>
            <a:ext cx="8229600" cy="778098"/>
          </a:xfrm>
        </p:spPr>
        <p:txBody>
          <a:bodyPr>
            <a:normAutofit fontScale="90000"/>
          </a:bodyPr>
          <a:lstStyle/>
          <a:p>
            <a:r>
              <a:rPr lang="fr-FR" sz="4000" b="1" cap="small" dirty="0" smtClean="0">
                <a:solidFill>
                  <a:srgbClr val="92D050"/>
                </a:solidFill>
              </a:rPr>
              <a:t>RESULTATS PAR CRITERES</a:t>
            </a:r>
            <a:r>
              <a:rPr lang="fr-FR" sz="3200" b="1" cap="small" dirty="0" smtClean="0">
                <a:solidFill>
                  <a:srgbClr val="92D050"/>
                </a:solidFill>
              </a:rPr>
              <a:t/>
            </a:r>
            <a:br>
              <a:rPr lang="fr-FR" sz="3200" b="1" cap="small" dirty="0" smtClean="0">
                <a:solidFill>
                  <a:srgbClr val="92D050"/>
                </a:solidFill>
              </a:rPr>
            </a:br>
            <a:r>
              <a:rPr lang="fr-FR" sz="3100" b="1" cap="small" dirty="0" smtClean="0">
                <a:solidFill>
                  <a:schemeClr val="tx2"/>
                </a:solidFill>
              </a:rPr>
              <a:t>onglet produits et prestations (pp)</a:t>
            </a:r>
            <a:endParaRPr lang="fr-FR" sz="3100" b="1" dirty="0">
              <a:solidFill>
                <a:schemeClr val="tx2"/>
              </a:solidFill>
            </a:endParaRPr>
          </a:p>
        </p:txBody>
      </p:sp>
      <p:pic>
        <p:nvPicPr>
          <p:cNvPr id="6" name="Image 5" descr="2010-03-24_ARS_COM_Logos_territoirePaca.jpg"/>
          <p:cNvPicPr>
            <a:picLocks noChangeAspect="1"/>
          </p:cNvPicPr>
          <p:nvPr/>
        </p:nvPicPr>
        <p:blipFill>
          <a:blip r:embed="rId2" cstate="print"/>
          <a:stretch>
            <a:fillRect/>
          </a:stretch>
        </p:blipFill>
        <p:spPr>
          <a:xfrm>
            <a:off x="107504" y="6153"/>
            <a:ext cx="5760640" cy="1046583"/>
          </a:xfrm>
          <a:prstGeom prst="rect">
            <a:avLst/>
          </a:prstGeom>
        </p:spPr>
      </p:pic>
      <p:pic>
        <p:nvPicPr>
          <p:cNvPr id="7" name="Image 6" descr="Logo_les_agoras_couleur.bmp"/>
          <p:cNvPicPr>
            <a:picLocks noChangeAspect="1"/>
          </p:cNvPicPr>
          <p:nvPr/>
        </p:nvPicPr>
        <p:blipFill>
          <a:blip r:embed="rId3" cstate="print"/>
          <a:stretch>
            <a:fillRect/>
          </a:stretch>
        </p:blipFill>
        <p:spPr>
          <a:xfrm>
            <a:off x="7668344" y="0"/>
            <a:ext cx="1475656" cy="1475656"/>
          </a:xfrm>
          <a:prstGeom prst="rect">
            <a:avLst/>
          </a:prstGeom>
        </p:spPr>
      </p:pic>
      <p:graphicFrame>
        <p:nvGraphicFramePr>
          <p:cNvPr id="9" name="Espace réservé du contenu 3"/>
          <p:cNvGraphicFramePr>
            <a:graphicFrameLocks noGrp="1"/>
          </p:cNvGraphicFramePr>
          <p:nvPr>
            <p:ph idx="1"/>
          </p:nvPr>
        </p:nvGraphicFramePr>
        <p:xfrm>
          <a:off x="107504" y="2132856"/>
          <a:ext cx="8712968" cy="4525963"/>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2010-03-24_ARS_COM_Logos_territoirePaca.jpg"/>
          <p:cNvPicPr>
            <a:picLocks noChangeAspect="1"/>
          </p:cNvPicPr>
          <p:nvPr/>
        </p:nvPicPr>
        <p:blipFill>
          <a:blip r:embed="rId2" cstate="print"/>
          <a:stretch>
            <a:fillRect/>
          </a:stretch>
        </p:blipFill>
        <p:spPr>
          <a:xfrm>
            <a:off x="107504" y="6153"/>
            <a:ext cx="5760640" cy="1046583"/>
          </a:xfrm>
          <a:prstGeom prst="rect">
            <a:avLst/>
          </a:prstGeom>
        </p:spPr>
      </p:pic>
      <p:pic>
        <p:nvPicPr>
          <p:cNvPr id="6" name="Image 5" descr="Logo_les_agoras_couleur.bmp"/>
          <p:cNvPicPr>
            <a:picLocks noChangeAspect="1"/>
          </p:cNvPicPr>
          <p:nvPr/>
        </p:nvPicPr>
        <p:blipFill>
          <a:blip r:embed="rId3" cstate="print"/>
          <a:stretch>
            <a:fillRect/>
          </a:stretch>
        </p:blipFill>
        <p:spPr>
          <a:xfrm>
            <a:off x="7668344" y="0"/>
            <a:ext cx="1475656" cy="1475656"/>
          </a:xfrm>
          <a:prstGeom prst="rect">
            <a:avLst/>
          </a:prstGeom>
        </p:spPr>
      </p:pic>
      <p:sp>
        <p:nvSpPr>
          <p:cNvPr id="7" name="Espace réservé du contenu 6"/>
          <p:cNvSpPr>
            <a:spLocks noGrp="1"/>
          </p:cNvSpPr>
          <p:nvPr>
            <p:ph idx="1"/>
          </p:nvPr>
        </p:nvSpPr>
        <p:spPr/>
        <p:txBody>
          <a:bodyPr/>
          <a:lstStyle/>
          <a:p>
            <a:r>
              <a:rPr lang="fr-FR" dirty="0" smtClean="0">
                <a:solidFill>
                  <a:srgbClr val="002060"/>
                </a:solidFill>
              </a:rPr>
              <a:t>Bilan des consommations et des dépenses des DMI de la liste et suivi des indications</a:t>
            </a:r>
          </a:p>
          <a:p>
            <a:pPr lvl="1"/>
            <a:r>
              <a:rPr lang="fr-FR" dirty="0" smtClean="0"/>
              <a:t>Exigence de renforcement du suivi des dépenses intra-établissement</a:t>
            </a:r>
          </a:p>
          <a:p>
            <a:pPr lvl="1"/>
            <a:r>
              <a:rPr lang="fr-FR" dirty="0" smtClean="0"/>
              <a:t>Organisation du suivi des indications  au plus près des prescripteurs en amont de la pause dans le meilleur des cas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2010-03-24_ARS_COM_Logos_territoirePaca.jpg"/>
          <p:cNvPicPr>
            <a:picLocks noChangeAspect="1"/>
          </p:cNvPicPr>
          <p:nvPr/>
        </p:nvPicPr>
        <p:blipFill>
          <a:blip r:embed="rId2" cstate="print"/>
          <a:stretch>
            <a:fillRect/>
          </a:stretch>
        </p:blipFill>
        <p:spPr>
          <a:xfrm>
            <a:off x="0" y="0"/>
            <a:ext cx="5760640" cy="1046583"/>
          </a:xfrm>
          <a:prstGeom prst="rect">
            <a:avLst/>
          </a:prstGeom>
        </p:spPr>
      </p:pic>
      <p:pic>
        <p:nvPicPr>
          <p:cNvPr id="6" name="Image 5" descr="Logo_les_agoras_couleur.bmp"/>
          <p:cNvPicPr>
            <a:picLocks noChangeAspect="1"/>
          </p:cNvPicPr>
          <p:nvPr/>
        </p:nvPicPr>
        <p:blipFill>
          <a:blip r:embed="rId3" cstate="print"/>
          <a:stretch>
            <a:fillRect/>
          </a:stretch>
        </p:blipFill>
        <p:spPr>
          <a:xfrm>
            <a:off x="7668344" y="0"/>
            <a:ext cx="1475656" cy="1475656"/>
          </a:xfrm>
          <a:prstGeom prst="rect">
            <a:avLst/>
          </a:prstGeom>
        </p:spPr>
      </p:pic>
      <p:sp>
        <p:nvSpPr>
          <p:cNvPr id="10" name="Titre 1"/>
          <p:cNvSpPr>
            <a:spLocks noGrp="1"/>
          </p:cNvSpPr>
          <p:nvPr>
            <p:ph type="title"/>
          </p:nvPr>
        </p:nvSpPr>
        <p:spPr>
          <a:xfrm>
            <a:off x="683568" y="1052736"/>
            <a:ext cx="8229600" cy="778098"/>
          </a:xfrm>
        </p:spPr>
        <p:txBody>
          <a:bodyPr>
            <a:normAutofit fontScale="90000"/>
          </a:bodyPr>
          <a:lstStyle/>
          <a:p>
            <a:r>
              <a:rPr lang="fr-FR" sz="4000" b="1" cap="small" dirty="0" smtClean="0">
                <a:solidFill>
                  <a:srgbClr val="92D050"/>
                </a:solidFill>
              </a:rPr>
              <a:t>RESULTATS PAR CRITERES</a:t>
            </a:r>
            <a:r>
              <a:rPr lang="fr-FR" sz="3200" b="1" cap="small" dirty="0" smtClean="0">
                <a:solidFill>
                  <a:srgbClr val="92D050"/>
                </a:solidFill>
              </a:rPr>
              <a:t/>
            </a:r>
            <a:br>
              <a:rPr lang="fr-FR" sz="3200" b="1" cap="small" dirty="0" smtClean="0">
                <a:solidFill>
                  <a:srgbClr val="92D050"/>
                </a:solidFill>
              </a:rPr>
            </a:br>
            <a:r>
              <a:rPr lang="fr-FR" sz="3100" b="1" cap="small" dirty="0" smtClean="0">
                <a:solidFill>
                  <a:schemeClr val="tx2"/>
                </a:solidFill>
              </a:rPr>
              <a:t>onglet </a:t>
            </a:r>
            <a:r>
              <a:rPr lang="fr-FR" sz="3100" b="1" cap="small" dirty="0" err="1" smtClean="0">
                <a:solidFill>
                  <a:schemeClr val="tx2"/>
                </a:solidFill>
              </a:rPr>
              <a:t>chimiotherapie</a:t>
            </a:r>
            <a:r>
              <a:rPr lang="fr-FR" sz="3100" b="1" cap="small" dirty="0" smtClean="0">
                <a:solidFill>
                  <a:schemeClr val="tx2"/>
                </a:solidFill>
              </a:rPr>
              <a:t> (c)</a:t>
            </a:r>
            <a:endParaRPr lang="fr-FR" sz="3100" b="1" dirty="0">
              <a:solidFill>
                <a:schemeClr val="tx2"/>
              </a:solidFill>
            </a:endParaRPr>
          </a:p>
        </p:txBody>
      </p:sp>
      <p:graphicFrame>
        <p:nvGraphicFramePr>
          <p:cNvPr id="11" name="Graphique 10"/>
          <p:cNvGraphicFramePr/>
          <p:nvPr/>
        </p:nvGraphicFramePr>
        <p:xfrm>
          <a:off x="251520" y="2204864"/>
          <a:ext cx="8712968" cy="4536504"/>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2010-03-24_ARS_COM_Logos_territoirePaca.jpg"/>
          <p:cNvPicPr>
            <a:picLocks noChangeAspect="1"/>
          </p:cNvPicPr>
          <p:nvPr/>
        </p:nvPicPr>
        <p:blipFill>
          <a:blip r:embed="rId2" cstate="print"/>
          <a:stretch>
            <a:fillRect/>
          </a:stretch>
        </p:blipFill>
        <p:spPr>
          <a:xfrm>
            <a:off x="107504" y="6153"/>
            <a:ext cx="5760640" cy="1046583"/>
          </a:xfrm>
          <a:prstGeom prst="rect">
            <a:avLst/>
          </a:prstGeom>
        </p:spPr>
      </p:pic>
      <p:pic>
        <p:nvPicPr>
          <p:cNvPr id="6" name="Image 5" descr="Logo_les_agoras_couleur.bmp"/>
          <p:cNvPicPr>
            <a:picLocks noChangeAspect="1"/>
          </p:cNvPicPr>
          <p:nvPr/>
        </p:nvPicPr>
        <p:blipFill>
          <a:blip r:embed="rId3" cstate="print"/>
          <a:stretch>
            <a:fillRect/>
          </a:stretch>
        </p:blipFill>
        <p:spPr>
          <a:xfrm>
            <a:off x="7668344" y="0"/>
            <a:ext cx="1475656" cy="1475656"/>
          </a:xfrm>
          <a:prstGeom prst="rect">
            <a:avLst/>
          </a:prstGeom>
        </p:spPr>
      </p:pic>
      <p:graphicFrame>
        <p:nvGraphicFramePr>
          <p:cNvPr id="10" name="Espace réservé du contenu 9"/>
          <p:cNvGraphicFramePr>
            <a:graphicFrameLocks noGrp="1"/>
          </p:cNvGraphicFramePr>
          <p:nvPr>
            <p:ph idx="1"/>
          </p:nvPr>
        </p:nvGraphicFramePr>
        <p:xfrm>
          <a:off x="0" y="980728"/>
          <a:ext cx="8229600" cy="4525963"/>
        </p:xfrm>
        <a:graphic>
          <a:graphicData uri="http://schemas.openxmlformats.org/drawingml/2006/chart">
            <c:chart xmlns:c="http://schemas.openxmlformats.org/drawingml/2006/chart" xmlns:r="http://schemas.openxmlformats.org/officeDocument/2006/relationships" r:id="rId4"/>
          </a:graphicData>
        </a:graphic>
      </p:graphicFrame>
      <p:sp>
        <p:nvSpPr>
          <p:cNvPr id="12" name="ZoneTexte 11"/>
          <p:cNvSpPr txBox="1"/>
          <p:nvPr/>
        </p:nvSpPr>
        <p:spPr>
          <a:xfrm>
            <a:off x="251520" y="5805264"/>
            <a:ext cx="7488832" cy="1123384"/>
          </a:xfrm>
          <a:prstGeom prst="rect">
            <a:avLst/>
          </a:prstGeom>
          <a:noFill/>
        </p:spPr>
        <p:txBody>
          <a:bodyPr wrap="square" rtlCol="0">
            <a:spAutoFit/>
          </a:bodyPr>
          <a:lstStyle/>
          <a:p>
            <a:pPr algn="ctr"/>
            <a:r>
              <a:rPr lang="fr-FR" sz="1600" b="1" u="sng" dirty="0" smtClean="0">
                <a:solidFill>
                  <a:srgbClr val="FF0000"/>
                </a:solidFill>
                <a:latin typeface="Arial"/>
              </a:rPr>
              <a:t>CRITERES LES + FAIBLES</a:t>
            </a:r>
          </a:p>
          <a:p>
            <a:pPr algn="ctr"/>
            <a:endParaRPr lang="fr-FR" sz="700" b="1" u="sng" dirty="0" smtClean="0">
              <a:solidFill>
                <a:srgbClr val="FF0000"/>
              </a:solidFill>
              <a:latin typeface="Arial"/>
            </a:endParaRPr>
          </a:p>
          <a:p>
            <a:r>
              <a:rPr lang="fr-FR" sz="1400" b="1" dirty="0" smtClean="0">
                <a:solidFill>
                  <a:srgbClr val="FF0000"/>
                </a:solidFill>
                <a:latin typeface="Arial"/>
              </a:rPr>
              <a:t>20a Démarche qualité de la prise en charge médicamenteuse du patient</a:t>
            </a:r>
          </a:p>
          <a:p>
            <a:r>
              <a:rPr lang="fr-FR" sz="1400" b="1" dirty="0" smtClean="0">
                <a:solidFill>
                  <a:srgbClr val="FF0000"/>
                </a:solidFill>
                <a:latin typeface="Arial"/>
              </a:rPr>
              <a:t>20a bis Prise en charge médicamenteuse du patient</a:t>
            </a:r>
          </a:p>
          <a:p>
            <a:endParaRPr lang="fr-FR" sz="1600" dirty="0"/>
          </a:p>
        </p:txBody>
      </p:sp>
      <p:sp>
        <p:nvSpPr>
          <p:cNvPr id="13" name="Accolade ouvrante 12"/>
          <p:cNvSpPr/>
          <p:nvPr/>
        </p:nvSpPr>
        <p:spPr>
          <a:xfrm rot="10800000">
            <a:off x="6300192" y="5949280"/>
            <a:ext cx="288032" cy="792088"/>
          </a:xfrm>
          <a:prstGeom prst="leftBrace">
            <a:avLst>
              <a:gd name="adj1" fmla="val 59189"/>
              <a:gd name="adj2" fmla="val 51358"/>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b="1" dirty="0"/>
          </a:p>
        </p:txBody>
      </p:sp>
      <p:sp>
        <p:nvSpPr>
          <p:cNvPr id="14" name="ZoneTexte 13"/>
          <p:cNvSpPr txBox="1"/>
          <p:nvPr/>
        </p:nvSpPr>
        <p:spPr>
          <a:xfrm>
            <a:off x="6660232" y="5949280"/>
            <a:ext cx="2304256" cy="738664"/>
          </a:xfrm>
          <a:prstGeom prst="rect">
            <a:avLst/>
          </a:prstGeom>
          <a:noFill/>
        </p:spPr>
        <p:txBody>
          <a:bodyPr wrap="square" rtlCol="0">
            <a:spAutoFit/>
          </a:bodyPr>
          <a:lstStyle/>
          <a:p>
            <a:pPr algn="ctr"/>
            <a:r>
              <a:rPr lang="fr-FR" sz="1400" b="1" dirty="0" smtClean="0">
                <a:solidFill>
                  <a:srgbClr val="FF0000"/>
                </a:solidFill>
              </a:rPr>
              <a:t>Soit 9 réserves (69.2%)</a:t>
            </a:r>
          </a:p>
          <a:p>
            <a:pPr algn="ctr"/>
            <a:r>
              <a:rPr lang="fr-FR" sz="1400" b="1" dirty="0" smtClean="0">
                <a:solidFill>
                  <a:srgbClr val="FF0000"/>
                </a:solidFill>
              </a:rPr>
              <a:t>et </a:t>
            </a:r>
          </a:p>
          <a:p>
            <a:pPr algn="ctr"/>
            <a:r>
              <a:rPr lang="fr-FR" sz="1400" b="1" dirty="0" smtClean="0">
                <a:solidFill>
                  <a:srgbClr val="FF0000"/>
                </a:solidFill>
              </a:rPr>
              <a:t>33 recommandations (42%)</a:t>
            </a:r>
            <a:endParaRPr lang="fr-FR" sz="1400" b="1" dirty="0">
              <a:solidFill>
                <a:srgbClr val="FF0000"/>
              </a:solidFill>
            </a:endParaRPr>
          </a:p>
        </p:txBody>
      </p:sp>
      <p:sp>
        <p:nvSpPr>
          <p:cNvPr id="15" name="ZoneTexte 14"/>
          <p:cNvSpPr txBox="1"/>
          <p:nvPr/>
        </p:nvSpPr>
        <p:spPr>
          <a:xfrm>
            <a:off x="6660232" y="1916832"/>
            <a:ext cx="2376264"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1600" b="1" dirty="0" smtClean="0">
                <a:solidFill>
                  <a:srgbClr val="FF0000"/>
                </a:solidFill>
              </a:rPr>
              <a:t>Focus GDR (6 critères "8") et PECM (3 critères "20")</a:t>
            </a:r>
            <a:endParaRPr lang="fr-FR" sz="1600" b="1"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2010-03-24_ARS_COM_Logos_territoirePaca.jpg"/>
          <p:cNvPicPr>
            <a:picLocks noChangeAspect="1"/>
          </p:cNvPicPr>
          <p:nvPr/>
        </p:nvPicPr>
        <p:blipFill>
          <a:blip r:embed="rId2" cstate="print"/>
          <a:stretch>
            <a:fillRect/>
          </a:stretch>
        </p:blipFill>
        <p:spPr>
          <a:xfrm>
            <a:off x="107504" y="6153"/>
            <a:ext cx="5760640" cy="1046583"/>
          </a:xfrm>
          <a:prstGeom prst="rect">
            <a:avLst/>
          </a:prstGeom>
        </p:spPr>
      </p:pic>
      <p:pic>
        <p:nvPicPr>
          <p:cNvPr id="6" name="Image 5" descr="Logo_les_agoras_couleur.bmp"/>
          <p:cNvPicPr>
            <a:picLocks noChangeAspect="1"/>
          </p:cNvPicPr>
          <p:nvPr/>
        </p:nvPicPr>
        <p:blipFill>
          <a:blip r:embed="rId3" cstate="print"/>
          <a:stretch>
            <a:fillRect/>
          </a:stretch>
        </p:blipFill>
        <p:spPr>
          <a:xfrm>
            <a:off x="7668344" y="0"/>
            <a:ext cx="1475656" cy="1475656"/>
          </a:xfrm>
          <a:prstGeom prst="rect">
            <a:avLst/>
          </a:prstGeom>
        </p:spPr>
      </p:pic>
      <p:graphicFrame>
        <p:nvGraphicFramePr>
          <p:cNvPr id="8" name="Espace réservé du contenu 7"/>
          <p:cNvGraphicFramePr>
            <a:graphicFrameLocks noGrp="1"/>
          </p:cNvGraphicFramePr>
          <p:nvPr>
            <p:ph idx="1"/>
          </p:nvPr>
        </p:nvGraphicFramePr>
        <p:xfrm>
          <a:off x="467544" y="908720"/>
          <a:ext cx="8388424" cy="5832648"/>
        </p:xfrm>
        <a:graphic>
          <a:graphicData uri="http://schemas.openxmlformats.org/drawingml/2006/chart">
            <c:chart xmlns:c="http://schemas.openxmlformats.org/drawingml/2006/chart" xmlns:r="http://schemas.openxmlformats.org/officeDocument/2006/relationships" r:id="rId4"/>
          </a:graphicData>
        </a:graphic>
      </p:graphicFrame>
      <p:sp>
        <p:nvSpPr>
          <p:cNvPr id="9" name="Accolade ouvrante 8"/>
          <p:cNvSpPr/>
          <p:nvPr/>
        </p:nvSpPr>
        <p:spPr>
          <a:xfrm>
            <a:off x="395536" y="2636912"/>
            <a:ext cx="576064" cy="3744416"/>
          </a:xfrm>
          <a:prstGeom prst="leftBrace">
            <a:avLst>
              <a:gd name="adj1" fmla="val 59189"/>
              <a:gd name="adj2"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 name="ZoneTexte 9"/>
          <p:cNvSpPr txBox="1"/>
          <p:nvPr/>
        </p:nvSpPr>
        <p:spPr>
          <a:xfrm>
            <a:off x="107504" y="2636912"/>
            <a:ext cx="288032" cy="3785652"/>
          </a:xfrm>
          <a:prstGeom prst="rect">
            <a:avLst/>
          </a:prstGeom>
          <a:noFill/>
        </p:spPr>
        <p:txBody>
          <a:bodyPr wrap="square" rtlCol="0">
            <a:spAutoFit/>
          </a:bodyPr>
          <a:lstStyle/>
          <a:p>
            <a:pPr algn="ctr"/>
            <a:r>
              <a:rPr lang="fr-FR" sz="1600" dirty="0" smtClean="0">
                <a:solidFill>
                  <a:srgbClr val="FF0000"/>
                </a:solidFill>
              </a:rPr>
              <a:t>CRITERES   </a:t>
            </a:r>
          </a:p>
          <a:p>
            <a:pPr algn="ctr"/>
            <a:r>
              <a:rPr lang="fr-FR" sz="1600" dirty="0" smtClean="0">
                <a:solidFill>
                  <a:srgbClr val="FF0000"/>
                </a:solidFill>
              </a:rPr>
              <a:t> IPAQSS</a:t>
            </a:r>
            <a:endParaRPr lang="fr-FR" sz="1600"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9512" y="1628800"/>
            <a:ext cx="8784976" cy="2736304"/>
          </a:xfrm>
        </p:spPr>
        <p:txBody>
          <a:bodyPr>
            <a:normAutofit/>
          </a:bodyPr>
          <a:lstStyle/>
          <a:p>
            <a:pPr algn="l">
              <a:buFont typeface="Wingdings" pitchFamily="2" charset="2"/>
              <a:buChar char="Ø"/>
            </a:pPr>
            <a:r>
              <a:rPr lang="fr-FR" sz="2400" b="1" dirty="0" smtClean="0">
                <a:solidFill>
                  <a:schemeClr val="tx1"/>
                </a:solidFill>
              </a:rPr>
              <a:t> 140</a:t>
            </a:r>
            <a:r>
              <a:rPr lang="fr-FR" sz="2400" dirty="0" smtClean="0">
                <a:solidFill>
                  <a:schemeClr val="tx1"/>
                </a:solidFill>
              </a:rPr>
              <a:t> </a:t>
            </a:r>
            <a:r>
              <a:rPr lang="fr-FR" sz="2400" dirty="0">
                <a:solidFill>
                  <a:schemeClr val="tx1"/>
                </a:solidFill>
              </a:rPr>
              <a:t>établissements ou structures de soins sont concernés par le contrat de bon usage dans les régions PACA et </a:t>
            </a:r>
            <a:r>
              <a:rPr lang="fr-FR" sz="2400" dirty="0" smtClean="0">
                <a:solidFill>
                  <a:schemeClr val="tx1"/>
                </a:solidFill>
              </a:rPr>
              <a:t>Corse et Monaco : </a:t>
            </a:r>
            <a:r>
              <a:rPr lang="fr-FR" sz="2400" dirty="0">
                <a:solidFill>
                  <a:schemeClr val="tx1"/>
                </a:solidFill>
              </a:rPr>
              <a:t>126 en PACA, 12 en Corse et 2 à Monaco. </a:t>
            </a:r>
            <a:endParaRPr lang="fr-FR" sz="2400" dirty="0" smtClean="0">
              <a:solidFill>
                <a:schemeClr val="tx1"/>
              </a:solidFill>
            </a:endParaRPr>
          </a:p>
          <a:p>
            <a:endParaRPr lang="fr-FR" sz="1050" dirty="0" smtClean="0">
              <a:solidFill>
                <a:schemeClr val="tx1"/>
              </a:solidFill>
            </a:endParaRPr>
          </a:p>
          <a:p>
            <a:pPr algn="just">
              <a:buFont typeface="Wingdings" pitchFamily="2" charset="2"/>
              <a:buChar char="Ø"/>
            </a:pPr>
            <a:r>
              <a:rPr lang="fr-FR" sz="2400" dirty="0" smtClean="0">
                <a:solidFill>
                  <a:schemeClr val="tx1"/>
                </a:solidFill>
              </a:rPr>
              <a:t> Le contrat de bon usage concerne au total </a:t>
            </a:r>
            <a:r>
              <a:rPr lang="fr-FR" sz="2400" b="1" dirty="0" smtClean="0">
                <a:solidFill>
                  <a:schemeClr val="tx1"/>
                </a:solidFill>
              </a:rPr>
              <a:t>92</a:t>
            </a:r>
            <a:r>
              <a:rPr lang="fr-FR" sz="2400" dirty="0" smtClean="0">
                <a:solidFill>
                  <a:schemeClr val="tx1"/>
                </a:solidFill>
              </a:rPr>
              <a:t> établissements privés, </a:t>
            </a:r>
            <a:r>
              <a:rPr lang="fr-FR" sz="2400" b="1" dirty="0" smtClean="0">
                <a:solidFill>
                  <a:schemeClr val="tx1"/>
                </a:solidFill>
              </a:rPr>
              <a:t>35</a:t>
            </a:r>
            <a:r>
              <a:rPr lang="fr-FR" sz="2400" dirty="0" smtClean="0">
                <a:solidFill>
                  <a:schemeClr val="tx1"/>
                </a:solidFill>
              </a:rPr>
              <a:t> établissements publics et </a:t>
            </a:r>
            <a:r>
              <a:rPr lang="fr-FR" sz="2400" b="1" dirty="0" smtClean="0">
                <a:solidFill>
                  <a:schemeClr val="tx1"/>
                </a:solidFill>
              </a:rPr>
              <a:t>13</a:t>
            </a:r>
            <a:r>
              <a:rPr lang="fr-FR" sz="2400" dirty="0" smtClean="0">
                <a:solidFill>
                  <a:schemeClr val="tx1"/>
                </a:solidFill>
              </a:rPr>
              <a:t> ESPIC (Etablissement de Santé Privé d'Intérêt Collectif). </a:t>
            </a:r>
            <a:endParaRPr lang="fr-FR" sz="2400" dirty="0">
              <a:solidFill>
                <a:schemeClr val="tx1"/>
              </a:solidFill>
            </a:endParaRPr>
          </a:p>
        </p:txBody>
      </p:sp>
      <p:pic>
        <p:nvPicPr>
          <p:cNvPr id="7" name="Image 6" descr="2010-03-24_ARS_COM_Logos_territoirePaca.jpg"/>
          <p:cNvPicPr>
            <a:picLocks noChangeAspect="1"/>
          </p:cNvPicPr>
          <p:nvPr/>
        </p:nvPicPr>
        <p:blipFill>
          <a:blip r:embed="rId3" cstate="print"/>
          <a:stretch>
            <a:fillRect/>
          </a:stretch>
        </p:blipFill>
        <p:spPr>
          <a:xfrm>
            <a:off x="107504" y="6153"/>
            <a:ext cx="5760640" cy="1046583"/>
          </a:xfrm>
          <a:prstGeom prst="rect">
            <a:avLst/>
          </a:prstGeom>
        </p:spPr>
      </p:pic>
      <p:pic>
        <p:nvPicPr>
          <p:cNvPr id="8" name="Image 7" descr="Logo_les_agoras_couleur.bmp"/>
          <p:cNvPicPr>
            <a:picLocks noChangeAspect="1"/>
          </p:cNvPicPr>
          <p:nvPr/>
        </p:nvPicPr>
        <p:blipFill>
          <a:blip r:embed="rId4" cstate="print"/>
          <a:stretch>
            <a:fillRect/>
          </a:stretch>
        </p:blipFill>
        <p:spPr>
          <a:xfrm>
            <a:off x="7668344" y="0"/>
            <a:ext cx="1475656" cy="1475656"/>
          </a:xfrm>
          <a:prstGeom prst="rect">
            <a:avLst/>
          </a:prstGeom>
        </p:spPr>
      </p:pic>
      <p:sp>
        <p:nvSpPr>
          <p:cNvPr id="9" name="Titre 6"/>
          <p:cNvSpPr txBox="1">
            <a:spLocks/>
          </p:cNvSpPr>
          <p:nvPr/>
        </p:nvSpPr>
        <p:spPr>
          <a:xfrm>
            <a:off x="0" y="980728"/>
            <a:ext cx="8229600" cy="508918"/>
          </a:xfrm>
          <a:prstGeom prst="rect">
            <a:avLst/>
          </a:prstGeom>
        </p:spPr>
        <p:txBody>
          <a:bodyPr vert="horz" lIns="91440" tIns="45720" rIns="91440" bIns="45720" rtlCol="0" anchor="ctr">
            <a:noAutofit/>
          </a:bodyPr>
          <a:lstStyle/>
          <a:p>
            <a:pPr algn="ctr">
              <a:spcBef>
                <a:spcPct val="0"/>
              </a:spcBef>
            </a:pPr>
            <a:r>
              <a:rPr lang="fr-FR" sz="3600" b="1" u="sng" cap="small" dirty="0" smtClean="0">
                <a:solidFill>
                  <a:srgbClr val="92D050"/>
                </a:solidFill>
              </a:rPr>
              <a:t>Présentation des établissements de santé</a:t>
            </a:r>
          </a:p>
        </p:txBody>
      </p:sp>
      <p:graphicFrame>
        <p:nvGraphicFramePr>
          <p:cNvPr id="6" name="Espace réservé du contenu 3"/>
          <p:cNvGraphicFramePr>
            <a:graphicFrameLocks/>
          </p:cNvGraphicFramePr>
          <p:nvPr/>
        </p:nvGraphicFramePr>
        <p:xfrm>
          <a:off x="395536" y="4337720"/>
          <a:ext cx="8424936" cy="252028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251520" y="1052736"/>
            <a:ext cx="8229600" cy="1800200"/>
          </a:xfrm>
        </p:spPr>
        <p:txBody>
          <a:bodyPr>
            <a:normAutofit/>
          </a:bodyPr>
          <a:lstStyle/>
          <a:p>
            <a:pPr>
              <a:buFont typeface="Wingdings" pitchFamily="2" charset="2"/>
              <a:buChar char="Ø"/>
            </a:pPr>
            <a:r>
              <a:rPr lang="fr-FR" sz="2400" dirty="0" smtClean="0"/>
              <a:t>Les ES MCO signataires d’un CBU se répartissent selon :</a:t>
            </a:r>
          </a:p>
          <a:p>
            <a:pPr lvl="2"/>
            <a:r>
              <a:rPr lang="fr-FR" dirty="0" smtClean="0"/>
              <a:t>110 </a:t>
            </a:r>
            <a:r>
              <a:rPr lang="fr-FR" dirty="0"/>
              <a:t>établissements </a:t>
            </a:r>
            <a:r>
              <a:rPr lang="fr-FR" dirty="0" smtClean="0"/>
              <a:t>publics ou privés, </a:t>
            </a:r>
          </a:p>
          <a:p>
            <a:pPr lvl="2"/>
            <a:r>
              <a:rPr lang="fr-FR" dirty="0" smtClean="0"/>
              <a:t>13 </a:t>
            </a:r>
            <a:r>
              <a:rPr lang="fr-FR" dirty="0"/>
              <a:t>établissements </a:t>
            </a:r>
            <a:r>
              <a:rPr lang="fr-FR" dirty="0" smtClean="0"/>
              <a:t>HAD </a:t>
            </a:r>
          </a:p>
          <a:p>
            <a:pPr lvl="2"/>
            <a:r>
              <a:rPr lang="fr-FR" dirty="0" smtClean="0"/>
              <a:t>17 </a:t>
            </a:r>
            <a:r>
              <a:rPr lang="fr-FR" dirty="0"/>
              <a:t>structures de </a:t>
            </a:r>
            <a:r>
              <a:rPr lang="fr-FR" dirty="0" smtClean="0"/>
              <a:t>dialyse.</a:t>
            </a:r>
            <a:endParaRPr lang="fr-FR" dirty="0"/>
          </a:p>
          <a:p>
            <a:endParaRPr lang="fr-FR" sz="2400" dirty="0"/>
          </a:p>
        </p:txBody>
      </p:sp>
      <p:graphicFrame>
        <p:nvGraphicFramePr>
          <p:cNvPr id="6" name="Graphique 5"/>
          <p:cNvGraphicFramePr/>
          <p:nvPr/>
        </p:nvGraphicFramePr>
        <p:xfrm>
          <a:off x="1403648" y="2996952"/>
          <a:ext cx="6624736" cy="3744416"/>
        </p:xfrm>
        <a:graphic>
          <a:graphicData uri="http://schemas.openxmlformats.org/drawingml/2006/chart">
            <c:chart xmlns:c="http://schemas.openxmlformats.org/drawingml/2006/chart" xmlns:r="http://schemas.openxmlformats.org/officeDocument/2006/relationships" r:id="rId2"/>
          </a:graphicData>
        </a:graphic>
      </p:graphicFrame>
      <p:pic>
        <p:nvPicPr>
          <p:cNvPr id="8" name="Image 7" descr="2010-03-24_ARS_COM_Logos_territoirePaca.jpg"/>
          <p:cNvPicPr>
            <a:picLocks noChangeAspect="1"/>
          </p:cNvPicPr>
          <p:nvPr/>
        </p:nvPicPr>
        <p:blipFill>
          <a:blip r:embed="rId3" cstate="print"/>
          <a:stretch>
            <a:fillRect/>
          </a:stretch>
        </p:blipFill>
        <p:spPr>
          <a:xfrm>
            <a:off x="107504" y="6153"/>
            <a:ext cx="5760640" cy="1046583"/>
          </a:xfrm>
          <a:prstGeom prst="rect">
            <a:avLst/>
          </a:prstGeom>
        </p:spPr>
      </p:pic>
      <p:pic>
        <p:nvPicPr>
          <p:cNvPr id="9" name="Image 8" descr="Logo_les_agoras_couleur.bmp"/>
          <p:cNvPicPr>
            <a:picLocks noChangeAspect="1"/>
          </p:cNvPicPr>
          <p:nvPr/>
        </p:nvPicPr>
        <p:blipFill>
          <a:blip r:embed="rId4" cstate="print"/>
          <a:stretch>
            <a:fillRect/>
          </a:stretch>
        </p:blipFill>
        <p:spPr>
          <a:xfrm>
            <a:off x="7668344" y="0"/>
            <a:ext cx="1475656" cy="147565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1556792"/>
            <a:ext cx="8640960" cy="4524315"/>
          </a:xfrm>
          <a:prstGeom prst="rect">
            <a:avLst/>
          </a:prstGeom>
        </p:spPr>
        <p:txBody>
          <a:bodyPr wrap="square">
            <a:spAutoFit/>
          </a:bodyPr>
          <a:lstStyle/>
          <a:p>
            <a:pPr>
              <a:buFont typeface="Wingdings" pitchFamily="2" charset="2"/>
              <a:buChar char="Ø"/>
            </a:pPr>
            <a:r>
              <a:rPr lang="fr-FR" sz="2400" dirty="0" smtClean="0"/>
              <a:t> Le </a:t>
            </a:r>
            <a:r>
              <a:rPr lang="fr-FR" sz="2400" dirty="0"/>
              <a:t>nombre total d’engagements du contrat de bon usage diffère selon les activités des établissements. </a:t>
            </a:r>
            <a:r>
              <a:rPr lang="fr-FR" sz="2400" dirty="0" smtClean="0"/>
              <a:t>Les </a:t>
            </a:r>
            <a:r>
              <a:rPr lang="fr-FR" sz="2400" dirty="0"/>
              <a:t>engagements du </a:t>
            </a:r>
            <a:r>
              <a:rPr lang="fr-FR" sz="2400" dirty="0" smtClean="0"/>
              <a:t>CBU portent sur</a:t>
            </a:r>
            <a:endParaRPr lang="fr-FR" sz="2400" dirty="0"/>
          </a:p>
          <a:p>
            <a:pPr lvl="2">
              <a:buFont typeface="Arial" pitchFamily="34" charset="0"/>
              <a:buChar char="•"/>
            </a:pPr>
            <a:r>
              <a:rPr lang="fr-FR" sz="2400" b="1" dirty="0" smtClean="0"/>
              <a:t> Qualité</a:t>
            </a:r>
            <a:r>
              <a:rPr lang="fr-FR" sz="2400" b="1" dirty="0"/>
              <a:t>, Sécurité et Efficience (QSE)</a:t>
            </a:r>
            <a:endParaRPr lang="fr-FR" sz="2400" dirty="0"/>
          </a:p>
          <a:p>
            <a:pPr lvl="2">
              <a:buFont typeface="Arial" pitchFamily="34" charset="0"/>
              <a:buChar char="•"/>
            </a:pPr>
            <a:r>
              <a:rPr lang="fr-FR" sz="2400" b="1" dirty="0" smtClean="0"/>
              <a:t> Utilisation </a:t>
            </a:r>
            <a:r>
              <a:rPr lang="fr-FR" sz="2400" b="1" dirty="0"/>
              <a:t>de Molécules Onéreuses (MO)</a:t>
            </a:r>
            <a:endParaRPr lang="fr-FR" sz="2400" dirty="0"/>
          </a:p>
          <a:p>
            <a:pPr lvl="2">
              <a:buFont typeface="Arial" pitchFamily="34" charset="0"/>
              <a:buChar char="•"/>
            </a:pPr>
            <a:r>
              <a:rPr lang="fr-FR" sz="2400" b="1" dirty="0" smtClean="0"/>
              <a:t> Utilisation </a:t>
            </a:r>
            <a:r>
              <a:rPr lang="fr-FR" sz="2400" b="1" dirty="0"/>
              <a:t>de Dispositifs Médicaux Implantables (DMI)</a:t>
            </a:r>
            <a:endParaRPr lang="fr-FR" sz="2400" dirty="0"/>
          </a:p>
          <a:p>
            <a:pPr lvl="2">
              <a:buFont typeface="Arial" pitchFamily="34" charset="0"/>
              <a:buChar char="•"/>
            </a:pPr>
            <a:r>
              <a:rPr lang="fr-FR" sz="2400" b="1" dirty="0" smtClean="0"/>
              <a:t> Réalisation </a:t>
            </a:r>
            <a:r>
              <a:rPr lang="fr-FR" sz="2400" b="1" dirty="0"/>
              <a:t>de chimiothérapies (CHIMIO</a:t>
            </a:r>
            <a:r>
              <a:rPr lang="fr-FR" sz="2400" b="1" dirty="0" smtClean="0"/>
              <a:t>)</a:t>
            </a:r>
          </a:p>
          <a:p>
            <a:pPr lvl="2">
              <a:buFont typeface="Arial" pitchFamily="34" charset="0"/>
              <a:buChar char="•"/>
            </a:pPr>
            <a:endParaRPr lang="fr-FR" sz="3200" b="1" dirty="0" smtClean="0"/>
          </a:p>
          <a:p>
            <a:pPr>
              <a:buFont typeface="Wingdings" pitchFamily="2" charset="2"/>
              <a:buChar char="Ø"/>
            </a:pPr>
            <a:r>
              <a:rPr lang="fr-FR" sz="2400" dirty="0" smtClean="0"/>
              <a:t> Une </a:t>
            </a:r>
            <a:r>
              <a:rPr lang="fr-FR" sz="2400" dirty="0"/>
              <a:t>majorité des ES est concernée par les médicaments de la liste en sus. </a:t>
            </a:r>
          </a:p>
          <a:p>
            <a:endParaRPr lang="fr-FR" sz="1600" dirty="0"/>
          </a:p>
          <a:p>
            <a:pPr lvl="2"/>
            <a:endParaRPr lang="fr-FR" sz="2400" b="1" dirty="0"/>
          </a:p>
        </p:txBody>
      </p:sp>
      <p:pic>
        <p:nvPicPr>
          <p:cNvPr id="5" name="Image 4" descr="2010-03-24_ARS_COM_Logos_territoirePaca.jpg"/>
          <p:cNvPicPr>
            <a:picLocks noChangeAspect="1"/>
          </p:cNvPicPr>
          <p:nvPr/>
        </p:nvPicPr>
        <p:blipFill>
          <a:blip r:embed="rId2" cstate="print"/>
          <a:stretch>
            <a:fillRect/>
          </a:stretch>
        </p:blipFill>
        <p:spPr>
          <a:xfrm>
            <a:off x="107504" y="6153"/>
            <a:ext cx="5760640" cy="1046583"/>
          </a:xfrm>
          <a:prstGeom prst="rect">
            <a:avLst/>
          </a:prstGeom>
        </p:spPr>
      </p:pic>
      <p:pic>
        <p:nvPicPr>
          <p:cNvPr id="6" name="Image 5" descr="Logo_les_agoras_couleur.bmp"/>
          <p:cNvPicPr>
            <a:picLocks noChangeAspect="1"/>
          </p:cNvPicPr>
          <p:nvPr/>
        </p:nvPicPr>
        <p:blipFill>
          <a:blip r:embed="rId3" cstate="print"/>
          <a:stretch>
            <a:fillRect/>
          </a:stretch>
        </p:blipFill>
        <p:spPr>
          <a:xfrm>
            <a:off x="7668344" y="0"/>
            <a:ext cx="1475656" cy="1475656"/>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628800"/>
            <a:ext cx="8280920" cy="4536504"/>
          </a:xfrm>
        </p:spPr>
        <p:txBody>
          <a:bodyPr>
            <a:noAutofit/>
          </a:bodyPr>
          <a:lstStyle/>
          <a:p>
            <a:pPr>
              <a:buFont typeface="Wingdings" pitchFamily="2" charset="2"/>
              <a:buChar char="Ø"/>
            </a:pPr>
            <a:r>
              <a:rPr lang="fr-FR" sz="2400" dirty="0" smtClean="0"/>
              <a:t> La majorité des établissements signataires du CBU n’a pas une activité MCO exclusive et compte également des lits de psychiatrie, de soins de suite et de réadaptation (SSR) et de soins de longue durée (SLD). </a:t>
            </a:r>
          </a:p>
          <a:p>
            <a:pPr>
              <a:buFont typeface="Wingdings" pitchFamily="2" charset="2"/>
              <a:buChar char="Ø"/>
            </a:pPr>
            <a:endParaRPr lang="fr-FR" sz="2400" dirty="0" smtClean="0"/>
          </a:p>
          <a:p>
            <a:pPr>
              <a:buFont typeface="Wingdings" pitchFamily="2" charset="2"/>
              <a:buChar char="Ø"/>
            </a:pPr>
            <a:r>
              <a:rPr lang="fr-FR" sz="2400" dirty="0" smtClean="0"/>
              <a:t>Le nombre de lits et places totaux est de </a:t>
            </a:r>
            <a:r>
              <a:rPr lang="fr-FR" sz="2400" b="1" dirty="0" smtClean="0"/>
              <a:t>28 087</a:t>
            </a:r>
            <a:r>
              <a:rPr lang="fr-FR" sz="2400" dirty="0" smtClean="0"/>
              <a:t> (PACA-Corse). </a:t>
            </a:r>
          </a:p>
          <a:p>
            <a:pPr>
              <a:buFont typeface="Wingdings" pitchFamily="2" charset="2"/>
              <a:buChar char="Ø"/>
            </a:pPr>
            <a:endParaRPr lang="fr-FR" sz="2400" dirty="0" smtClean="0"/>
          </a:p>
          <a:p>
            <a:pPr>
              <a:buFont typeface="Wingdings" pitchFamily="2" charset="2"/>
              <a:buChar char="Ø"/>
            </a:pPr>
            <a:r>
              <a:rPr lang="fr-FR" sz="2400" dirty="0" smtClean="0"/>
              <a:t>L’activité MCO est prépondérante puisque le nombre de lits et places MCO concernés est de </a:t>
            </a:r>
            <a:r>
              <a:rPr lang="fr-FR" sz="2400" b="1" dirty="0" smtClean="0"/>
              <a:t>21 075</a:t>
            </a:r>
            <a:r>
              <a:rPr lang="fr-FR" sz="2400" dirty="0" smtClean="0"/>
              <a:t> en PACA-Corse (hors HAD), soit une représentation de </a:t>
            </a:r>
            <a:r>
              <a:rPr lang="fr-FR" sz="2400" b="1" dirty="0" smtClean="0">
                <a:solidFill>
                  <a:srgbClr val="FF0000"/>
                </a:solidFill>
              </a:rPr>
              <a:t>75%.</a:t>
            </a:r>
          </a:p>
          <a:p>
            <a:pPr>
              <a:buFont typeface="Wingdings" pitchFamily="2" charset="2"/>
              <a:buChar char="Ø"/>
            </a:pPr>
            <a:endParaRPr lang="fr-FR" sz="2400" dirty="0"/>
          </a:p>
          <a:p>
            <a:endParaRPr lang="fr-FR" sz="2400" dirty="0"/>
          </a:p>
        </p:txBody>
      </p:sp>
      <p:pic>
        <p:nvPicPr>
          <p:cNvPr id="6" name="Image 5" descr="2010-03-24_ARS_COM_Logos_territoirePaca.jpg"/>
          <p:cNvPicPr>
            <a:picLocks noChangeAspect="1"/>
          </p:cNvPicPr>
          <p:nvPr/>
        </p:nvPicPr>
        <p:blipFill>
          <a:blip r:embed="rId2" cstate="print"/>
          <a:stretch>
            <a:fillRect/>
          </a:stretch>
        </p:blipFill>
        <p:spPr>
          <a:xfrm>
            <a:off x="107504" y="6153"/>
            <a:ext cx="5760640" cy="1046583"/>
          </a:xfrm>
          <a:prstGeom prst="rect">
            <a:avLst/>
          </a:prstGeom>
        </p:spPr>
      </p:pic>
      <p:pic>
        <p:nvPicPr>
          <p:cNvPr id="7" name="Image 6" descr="Logo_les_agoras_couleur.bmp"/>
          <p:cNvPicPr>
            <a:picLocks noChangeAspect="1"/>
          </p:cNvPicPr>
          <p:nvPr/>
        </p:nvPicPr>
        <p:blipFill>
          <a:blip r:embed="rId3" cstate="print"/>
          <a:stretch>
            <a:fillRect/>
          </a:stretch>
        </p:blipFill>
        <p:spPr>
          <a:xfrm>
            <a:off x="7668344" y="0"/>
            <a:ext cx="1475656" cy="1475656"/>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052736"/>
            <a:ext cx="8100392" cy="2520280"/>
          </a:xfrm>
        </p:spPr>
        <p:txBody>
          <a:bodyPr>
            <a:noAutofit/>
          </a:bodyPr>
          <a:lstStyle/>
          <a:p>
            <a:r>
              <a:rPr lang="fr-FR" sz="2000" b="1" dirty="0" smtClean="0"/>
              <a:t>100%</a:t>
            </a:r>
            <a:r>
              <a:rPr lang="fr-FR" sz="2000" dirty="0" smtClean="0"/>
              <a:t> des établissements répondent aux engagements relatifs à la </a:t>
            </a:r>
            <a:r>
              <a:rPr lang="fr-FR" sz="2000" b="1" dirty="0" smtClean="0"/>
              <a:t>Qualité, Sécurité et Efficience (QSE)</a:t>
            </a:r>
            <a:endParaRPr lang="fr-FR" sz="2000" dirty="0" smtClean="0"/>
          </a:p>
          <a:p>
            <a:r>
              <a:rPr lang="fr-FR" sz="2000" b="1" dirty="0" smtClean="0">
                <a:solidFill>
                  <a:srgbClr val="FF0000"/>
                </a:solidFill>
              </a:rPr>
              <a:t>91.9%</a:t>
            </a:r>
            <a:r>
              <a:rPr lang="fr-FR" sz="2000" dirty="0" smtClean="0"/>
              <a:t> des établissements utilisent des molécules onéreuses</a:t>
            </a:r>
          </a:p>
          <a:p>
            <a:r>
              <a:rPr lang="fr-FR" sz="2000" dirty="0" smtClean="0"/>
              <a:t>Le </a:t>
            </a:r>
            <a:r>
              <a:rPr lang="fr-FR" sz="2000" dirty="0"/>
              <a:t>nombre d’établissements utilisant des dispositifs médicaux implantables est inférieur, </a:t>
            </a:r>
            <a:r>
              <a:rPr lang="fr-FR" sz="2000" dirty="0">
                <a:solidFill>
                  <a:srgbClr val="FF0000"/>
                </a:solidFill>
              </a:rPr>
              <a:t>soit  </a:t>
            </a:r>
            <a:r>
              <a:rPr lang="fr-FR" sz="2000" b="1" dirty="0">
                <a:solidFill>
                  <a:srgbClr val="FF0000"/>
                </a:solidFill>
              </a:rPr>
              <a:t>74.4%</a:t>
            </a:r>
            <a:r>
              <a:rPr lang="fr-FR" sz="2000" dirty="0">
                <a:solidFill>
                  <a:srgbClr val="FF0000"/>
                </a:solidFill>
              </a:rPr>
              <a:t> </a:t>
            </a:r>
            <a:r>
              <a:rPr lang="fr-FR" sz="2000" dirty="0" smtClean="0"/>
              <a:t>. </a:t>
            </a:r>
            <a:r>
              <a:rPr lang="fr-FR" sz="2000" dirty="0"/>
              <a:t> </a:t>
            </a:r>
          </a:p>
          <a:p>
            <a:r>
              <a:rPr lang="fr-FR" sz="2000" b="1" dirty="0">
                <a:solidFill>
                  <a:srgbClr val="FF0000"/>
                </a:solidFill>
              </a:rPr>
              <a:t>36%</a:t>
            </a:r>
            <a:r>
              <a:rPr lang="fr-FR" sz="2000" dirty="0"/>
              <a:t> des établissements administrent des </a:t>
            </a:r>
            <a:r>
              <a:rPr lang="fr-FR" sz="2000" dirty="0" smtClean="0"/>
              <a:t>chimiothérapies</a:t>
            </a:r>
            <a:endParaRPr lang="fr-FR" sz="2000" dirty="0" smtClean="0"/>
          </a:p>
          <a:p>
            <a:endParaRPr lang="fr-FR" sz="2000" dirty="0"/>
          </a:p>
        </p:txBody>
      </p:sp>
      <p:pic>
        <p:nvPicPr>
          <p:cNvPr id="5" name="Image 4" descr="2010-03-24_ARS_COM_Logos_territoirePaca.jpg"/>
          <p:cNvPicPr>
            <a:picLocks noChangeAspect="1"/>
          </p:cNvPicPr>
          <p:nvPr/>
        </p:nvPicPr>
        <p:blipFill>
          <a:blip r:embed="rId2" cstate="print"/>
          <a:stretch>
            <a:fillRect/>
          </a:stretch>
        </p:blipFill>
        <p:spPr>
          <a:xfrm>
            <a:off x="107504" y="6153"/>
            <a:ext cx="5760640" cy="1046583"/>
          </a:xfrm>
          <a:prstGeom prst="rect">
            <a:avLst/>
          </a:prstGeom>
        </p:spPr>
      </p:pic>
      <p:pic>
        <p:nvPicPr>
          <p:cNvPr id="6" name="Image 5" descr="Logo_les_agoras_couleur.bmp"/>
          <p:cNvPicPr>
            <a:picLocks noChangeAspect="1"/>
          </p:cNvPicPr>
          <p:nvPr/>
        </p:nvPicPr>
        <p:blipFill>
          <a:blip r:embed="rId3" cstate="print"/>
          <a:stretch>
            <a:fillRect/>
          </a:stretch>
        </p:blipFill>
        <p:spPr>
          <a:xfrm>
            <a:off x="7668344" y="0"/>
            <a:ext cx="1475656" cy="1475656"/>
          </a:xfrm>
          <a:prstGeom prst="rect">
            <a:avLst/>
          </a:prstGeom>
        </p:spPr>
      </p:pic>
      <p:graphicFrame>
        <p:nvGraphicFramePr>
          <p:cNvPr id="8" name="Graphique 7"/>
          <p:cNvGraphicFramePr/>
          <p:nvPr/>
        </p:nvGraphicFramePr>
        <p:xfrm>
          <a:off x="179512" y="3501008"/>
          <a:ext cx="8424936" cy="3168352"/>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au 15"/>
          <p:cNvGraphicFramePr>
            <a:graphicFrameLocks noGrp="1"/>
          </p:cNvGraphicFramePr>
          <p:nvPr/>
        </p:nvGraphicFramePr>
        <p:xfrm>
          <a:off x="251520" y="1124744"/>
          <a:ext cx="8784976" cy="5616629"/>
        </p:xfrm>
        <a:graphic>
          <a:graphicData uri="http://schemas.openxmlformats.org/drawingml/2006/table">
            <a:tbl>
              <a:tblPr/>
              <a:tblGrid>
                <a:gridCol w="3019981"/>
                <a:gridCol w="1195410"/>
                <a:gridCol w="1099870"/>
                <a:gridCol w="1155795"/>
                <a:gridCol w="1307261"/>
                <a:gridCol w="1006659"/>
              </a:tblGrid>
              <a:tr h="216500">
                <a:tc>
                  <a:txBody>
                    <a:bodyPr/>
                    <a:lstStyle/>
                    <a:p>
                      <a:pPr algn="ctr" fontAlgn="ctr"/>
                      <a:r>
                        <a:rPr lang="fr-FR" sz="700" b="1" i="0" u="none" strike="noStrike" dirty="0">
                          <a:solidFill>
                            <a:srgbClr val="FFFFFF"/>
                          </a:solidFill>
                          <a:latin typeface="Aharoni"/>
                        </a:rPr>
                        <a:t>OBJECTIFS</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fr-FR" sz="700" b="1" i="0" u="none" strike="noStrike">
                          <a:solidFill>
                            <a:srgbClr val="FFFFFF"/>
                          </a:solidFill>
                          <a:latin typeface="Aharoni"/>
                        </a:rPr>
                        <a:t>INDICATEURS</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fr-FR" sz="700" b="1" i="0" u="none" strike="noStrike">
                          <a:solidFill>
                            <a:srgbClr val="FFFFFF"/>
                          </a:solidFill>
                          <a:latin typeface="Aharoni"/>
                        </a:rPr>
                        <a:t>SCORES  PACA</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fr-FR" sz="700" b="1" i="0" u="none" strike="noStrike">
                          <a:solidFill>
                            <a:srgbClr val="FFFFFF"/>
                          </a:solidFill>
                          <a:latin typeface="Aharoni"/>
                        </a:rPr>
                        <a:t>SCORES  CORSE</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fr-FR" sz="700" b="1" i="0" u="none" strike="noStrike">
                          <a:solidFill>
                            <a:srgbClr val="FFFFFF"/>
                          </a:solidFill>
                          <a:latin typeface="Aharoni"/>
                        </a:rPr>
                        <a:t>SCORES  DIALYSE</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fr-FR" sz="700" b="1" i="0" u="none" strike="noStrike">
                          <a:solidFill>
                            <a:srgbClr val="FFFFFF"/>
                          </a:solidFill>
                          <a:latin typeface="Aharoni"/>
                        </a:rPr>
                        <a:t>SCORES  HAD</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47428">
                <a:tc gridSpan="6">
                  <a:txBody>
                    <a:bodyPr/>
                    <a:lstStyle/>
                    <a:p>
                      <a:pPr algn="ctr" fontAlgn="ctr"/>
                      <a:r>
                        <a:rPr lang="fr-FR" sz="900" b="1" i="0" u="none" strike="noStrike">
                          <a:solidFill>
                            <a:srgbClr val="FFFFFF"/>
                          </a:solidFill>
                          <a:latin typeface="Calibri"/>
                        </a:rPr>
                        <a:t>Q   S   E</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94340">
                <a:tc>
                  <a:txBody>
                    <a:bodyPr/>
                    <a:lstStyle/>
                    <a:p>
                      <a:pPr algn="l" fontAlgn="ctr"/>
                      <a:r>
                        <a:rPr lang="fr-FR" sz="700" b="1" i="0" u="none" strike="noStrike" dirty="0">
                          <a:solidFill>
                            <a:srgbClr val="000000"/>
                          </a:solidFill>
                          <a:latin typeface="Calibri"/>
                        </a:rPr>
                        <a:t>OBJECTIF 1- METTRE EN ŒUVRE LA POLITIQUE DE MANAGEMENT DE LA QUALITE ET DE LA SECURITE DE LA PRISE EN CHARGE MEDICAMENTEUSE (PECM)</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QSE 1 à QSE 20</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92%</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86%</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85%</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84%</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2893">
                <a:tc>
                  <a:txBody>
                    <a:bodyPr/>
                    <a:lstStyle/>
                    <a:p>
                      <a:pPr algn="l" fontAlgn="ctr"/>
                      <a:r>
                        <a:rPr lang="fr-FR" sz="700" b="1" i="0" u="none" strike="noStrike">
                          <a:solidFill>
                            <a:srgbClr val="000000"/>
                          </a:solidFill>
                          <a:latin typeface="Calibri"/>
                        </a:rPr>
                        <a:t>OBJECTIF 2- POURSUIVRE  LA MISE EN ŒUVRE DE LA POLITIQUE DU BON USAGE DES PRODUITS DE SANTE</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800" b="1" i="0" u="none" strike="noStrike">
                          <a:solidFill>
                            <a:srgbClr val="000000"/>
                          </a:solidFill>
                          <a:latin typeface="Calibri"/>
                        </a:rPr>
                        <a:t>QSE 21 à QSE 45 ter</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91%</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87%</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85%</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86%</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4643">
                <a:tc>
                  <a:txBody>
                    <a:bodyPr/>
                    <a:lstStyle/>
                    <a:p>
                      <a:pPr algn="l" fontAlgn="ctr"/>
                      <a:r>
                        <a:rPr lang="fr-FR" sz="700" b="1" i="0" u="none" strike="noStrike">
                          <a:solidFill>
                            <a:srgbClr val="000000"/>
                          </a:solidFill>
                          <a:latin typeface="Calibri"/>
                        </a:rPr>
                        <a:t>OBJECTIF 3- INFORMATISATION DE LA PECM</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QSE 46 à QSE 57</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93%</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91%</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94%</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89%</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2893">
                <a:tc>
                  <a:txBody>
                    <a:bodyPr/>
                    <a:lstStyle/>
                    <a:p>
                      <a:pPr algn="l" fontAlgn="ctr"/>
                      <a:r>
                        <a:rPr lang="fr-FR" sz="700" b="1" i="0" u="none" strike="noStrike">
                          <a:solidFill>
                            <a:srgbClr val="000000"/>
                          </a:solidFill>
                          <a:latin typeface="Calibri"/>
                        </a:rPr>
                        <a:t>OBJECTIF 4- QUALITE ET SECURITE DU CIRCUIT DU MEDICAMENT et des PRODUITS ET PRESTATIONS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QSE 58 à QSE 67</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92%</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89%</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93%</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86%</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2893">
                <a:tc>
                  <a:txBody>
                    <a:bodyPr/>
                    <a:lstStyle/>
                    <a:p>
                      <a:pPr algn="l" fontAlgn="ctr"/>
                      <a:r>
                        <a:rPr lang="fr-FR" sz="700" b="1" i="0" u="none" strike="noStrike">
                          <a:solidFill>
                            <a:srgbClr val="000000"/>
                          </a:solidFill>
                          <a:latin typeface="Calibri"/>
                        </a:rPr>
                        <a:t>OBJECTIF 5- DEVELOPPER LES ACTIONS DE FORMATION ET D'INFORMATION AU BON USAGE</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QSE 68 à QSE 69</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96%</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89%</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95%</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154643">
                <a:tc>
                  <a:txBody>
                    <a:bodyPr/>
                    <a:lstStyle/>
                    <a:p>
                      <a:pPr algn="l" fontAlgn="ctr"/>
                      <a:r>
                        <a:rPr lang="fr-FR" sz="700" b="1" i="0" u="none" strike="noStrike">
                          <a:solidFill>
                            <a:srgbClr val="000000"/>
                          </a:solidFill>
                          <a:latin typeface="Calibri"/>
                        </a:rPr>
                        <a:t>OBJECTIF 6 - DEVELOPPER UNE CULTURE DE LA PERFORMANCE</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QSE 70 à QSE 72</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93%</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95%</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87%</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262893">
                <a:tc>
                  <a:txBody>
                    <a:bodyPr/>
                    <a:lstStyle/>
                    <a:p>
                      <a:pPr algn="l" fontAlgn="ctr"/>
                      <a:r>
                        <a:rPr lang="fr-FR" sz="700" b="1" i="0" u="none" strike="noStrike">
                          <a:solidFill>
                            <a:srgbClr val="000000"/>
                          </a:solidFill>
                          <a:latin typeface="Calibri"/>
                        </a:rPr>
                        <a:t>OBJECTIF 7- QUALITE ET SECURITE DE LA CONTINUITE DES SOINS - LIENS AVEC VILLE</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Calibri"/>
                        </a:rPr>
                        <a:t>QSE 73 à QSE 74</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89%</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72%</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73%</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154643">
                <a:tc>
                  <a:txBody>
                    <a:bodyPr/>
                    <a:lstStyle/>
                    <a:p>
                      <a:pPr algn="l" fontAlgn="ctr"/>
                      <a:r>
                        <a:rPr lang="fr-FR" sz="700" b="1" i="0" u="none" strike="noStrike">
                          <a:solidFill>
                            <a:srgbClr val="000000"/>
                          </a:solidFill>
                          <a:latin typeface="Calibri"/>
                        </a:rPr>
                        <a:t>OBJECTIF 8- PARTICIPATION DE L'ETABLISSEMENT AUX ACTIONS REGIONALES</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QSE 75</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100%</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100%</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Calibri"/>
                        </a:rPr>
                        <a:t>100%</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154643">
                <a:tc>
                  <a:txBody>
                    <a:bodyPr/>
                    <a:lstStyle/>
                    <a:p>
                      <a:pPr algn="l" fontAlgn="ctr"/>
                      <a:r>
                        <a:rPr lang="fr-FR" sz="700" b="1" i="0" u="none" strike="noStrike">
                          <a:solidFill>
                            <a:srgbClr val="000000"/>
                          </a:solidFill>
                          <a:latin typeface="Calibri"/>
                        </a:rPr>
                        <a:t>OBJECTIF 9-  POURSUIVRE LA POLITIQUE D'AUTO-EVALUATION</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QSE 76 à QSE 78</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95%</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89%</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89%</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230417">
                <a:tc gridSpan="6">
                  <a:txBody>
                    <a:bodyPr/>
                    <a:lstStyle/>
                    <a:p>
                      <a:pPr algn="ctr" fontAlgn="ctr"/>
                      <a:r>
                        <a:rPr lang="fr-FR" sz="900" b="1" i="0" u="none" strike="noStrike">
                          <a:solidFill>
                            <a:srgbClr val="FFFFFF"/>
                          </a:solidFill>
                          <a:latin typeface="Calibri"/>
                        </a:rPr>
                        <a:t>M   O</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62893">
                <a:tc>
                  <a:txBody>
                    <a:bodyPr/>
                    <a:lstStyle/>
                    <a:p>
                      <a:pPr algn="l" fontAlgn="ctr"/>
                      <a:r>
                        <a:rPr lang="fr-FR" sz="700" b="1" i="0" u="none" strike="noStrike">
                          <a:solidFill>
                            <a:srgbClr val="000000"/>
                          </a:solidFill>
                          <a:latin typeface="Calibri"/>
                        </a:rPr>
                        <a:t>OBJECTIF 1 - METTRE EN ŒUVRE UNE POLITIQUE INSTITUTIONNELLE DE SUIVI ET D'EVALUATION DE L'UTILISATION DES MOLECULES ONEREUSES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800" b="1" i="0" u="none" strike="noStrike">
                          <a:solidFill>
                            <a:srgbClr val="000000"/>
                          </a:solidFill>
                          <a:latin typeface="Calibri"/>
                        </a:rPr>
                        <a:t>MO 1 à MO 5</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79%</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69%</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fr-FR" sz="800" b="1" i="0" u="none" strike="noStrike">
                          <a:solidFill>
                            <a:srgbClr val="000000"/>
                          </a:solidFill>
                          <a:latin typeface="Calibri"/>
                        </a:rPr>
                        <a:t>88%</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2893">
                <a:tc>
                  <a:txBody>
                    <a:bodyPr/>
                    <a:lstStyle/>
                    <a:p>
                      <a:pPr algn="l" fontAlgn="ctr"/>
                      <a:r>
                        <a:rPr lang="fr-FR" sz="700" b="1" i="0" u="none" strike="noStrike">
                          <a:solidFill>
                            <a:srgbClr val="000000"/>
                          </a:solidFill>
                          <a:latin typeface="Calibri"/>
                        </a:rPr>
                        <a:t>OBJECTIF 2 -  ORGANISER LE CIRCUIT DES MOLECULES ONEREUSES DANS L'ETABLISSEMENT</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800" b="1" i="0" u="none" strike="noStrike">
                          <a:solidFill>
                            <a:srgbClr val="000000"/>
                          </a:solidFill>
                          <a:latin typeface="Calibri"/>
                        </a:rPr>
                        <a:t>MO 6 à MO 10</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86%</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76%</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fr-FR" sz="8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262893">
                <a:tc>
                  <a:txBody>
                    <a:bodyPr/>
                    <a:lstStyle/>
                    <a:p>
                      <a:pPr algn="l" fontAlgn="ctr"/>
                      <a:r>
                        <a:rPr lang="fr-FR" sz="700" b="1" i="0" u="none" strike="noStrike">
                          <a:solidFill>
                            <a:srgbClr val="000000"/>
                          </a:solidFill>
                          <a:latin typeface="Calibri"/>
                        </a:rPr>
                        <a:t>OBJECTIF 3 - RESPECTER LES REGLES SPECIFIQUES DES MEDICAMENTS  POUR MALADIES RARES</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MO 11 à MO 11 quattro</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Calibri"/>
                        </a:rPr>
                        <a:t>59%</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Calibri"/>
                        </a:rPr>
                        <a:t>83%</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fr-FR" sz="800" b="1" i="0" u="none" strike="noStrike" dirty="0">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230417">
                <a:tc gridSpan="6">
                  <a:txBody>
                    <a:bodyPr/>
                    <a:lstStyle/>
                    <a:p>
                      <a:pPr algn="ctr" fontAlgn="ctr"/>
                      <a:r>
                        <a:rPr lang="fr-FR" sz="900" b="1" i="0" u="none" strike="noStrike">
                          <a:solidFill>
                            <a:srgbClr val="FFFFFF"/>
                          </a:solidFill>
                          <a:latin typeface="Calibri"/>
                        </a:rPr>
                        <a:t>D   M   I</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62893">
                <a:tc>
                  <a:txBody>
                    <a:bodyPr/>
                    <a:lstStyle/>
                    <a:p>
                      <a:pPr algn="l" fontAlgn="ctr"/>
                      <a:r>
                        <a:rPr lang="fr-FR" sz="700" b="1" i="0" u="none" strike="noStrike">
                          <a:solidFill>
                            <a:srgbClr val="000000"/>
                          </a:solidFill>
                          <a:latin typeface="Calibri"/>
                        </a:rPr>
                        <a:t>OBJECTIF 1- POLITIQUE D'EVALUATION DE L'UTILISATION DES PRODUITS ET PRESTATIONS DE LA LISTE EN SUS PAR LA  CME</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PPO 1 à PPO 4</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89%</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83%</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fr-FR" sz="6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154643">
                <a:tc>
                  <a:txBody>
                    <a:bodyPr/>
                    <a:lstStyle/>
                    <a:p>
                      <a:pPr algn="l" fontAlgn="ctr"/>
                      <a:r>
                        <a:rPr lang="fr-FR" sz="700" b="1" i="0" u="none" strike="noStrike">
                          <a:solidFill>
                            <a:srgbClr val="000000"/>
                          </a:solidFill>
                          <a:latin typeface="Calibri"/>
                        </a:rPr>
                        <a:t>OBJECTIF 2- CIRCUIT DES PRODUITS ET PRESTATIONS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800" b="1" i="0" u="none" strike="noStrike">
                          <a:solidFill>
                            <a:srgbClr val="000000"/>
                          </a:solidFill>
                          <a:latin typeface="Calibri"/>
                        </a:rPr>
                        <a:t>PPO 5 à PPO 10 ter</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84%</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Calibri"/>
                        </a:rPr>
                        <a:t>87%</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fr-FR" sz="6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230417">
                <a:tc gridSpan="6">
                  <a:txBody>
                    <a:bodyPr/>
                    <a:lstStyle/>
                    <a:p>
                      <a:pPr algn="ctr" fontAlgn="ctr"/>
                      <a:r>
                        <a:rPr lang="pt-BR" sz="900" b="1" i="0" u="none" strike="noStrike">
                          <a:solidFill>
                            <a:srgbClr val="FFFFFF"/>
                          </a:solidFill>
                          <a:latin typeface="Calibri"/>
                        </a:rPr>
                        <a:t>C H I M I O</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62893">
                <a:tc>
                  <a:txBody>
                    <a:bodyPr/>
                    <a:lstStyle/>
                    <a:p>
                      <a:pPr algn="l" fontAlgn="ctr"/>
                      <a:r>
                        <a:rPr lang="fr-FR" sz="700" b="1" i="0" u="none" strike="noStrike">
                          <a:solidFill>
                            <a:srgbClr val="000000"/>
                          </a:solidFill>
                          <a:latin typeface="Calibri"/>
                        </a:rPr>
                        <a:t>OBJECTIF 1- AMELIORATION DE LA QUALITE DE LA PREPARATION CENTRALISEE DES CYTOTOXIQUES</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C 1 à C 2</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Calibri"/>
                        </a:rPr>
                        <a:t>97,5%</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100%</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fr-FR" sz="6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154643">
                <a:tc>
                  <a:txBody>
                    <a:bodyPr/>
                    <a:lstStyle/>
                    <a:p>
                      <a:pPr algn="l" fontAlgn="ctr"/>
                      <a:r>
                        <a:rPr lang="fr-FR" sz="700" b="1" i="0" u="none" strike="noStrike">
                          <a:solidFill>
                            <a:srgbClr val="000000"/>
                          </a:solidFill>
                          <a:latin typeface="Calibri"/>
                        </a:rPr>
                        <a:t>OBJECTIF 2 - MISE EN ŒUVRE DE L'INFORMATISATION</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C 3 à C 4 bis</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Calibri"/>
                        </a:rPr>
                        <a:t>96%</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81%</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fr-FR" sz="6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154643">
                <a:tc>
                  <a:txBody>
                    <a:bodyPr/>
                    <a:lstStyle/>
                    <a:p>
                      <a:pPr algn="l" fontAlgn="ctr"/>
                      <a:r>
                        <a:rPr lang="fr-FR" sz="700" b="1" i="0" u="none" strike="noStrike">
                          <a:solidFill>
                            <a:srgbClr val="000000"/>
                          </a:solidFill>
                          <a:latin typeface="Calibri"/>
                        </a:rPr>
                        <a:t>OBJECTIF 3 - PRESCRIPTION ET PRATIQUES PLURIDISCIPLINAIRES</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C 5 à C 7</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Calibri"/>
                        </a:rPr>
                        <a:t>84%</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82%</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fr-FR" sz="6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154643">
                <a:tc>
                  <a:txBody>
                    <a:bodyPr/>
                    <a:lstStyle/>
                    <a:p>
                      <a:pPr algn="l" fontAlgn="ctr"/>
                      <a:r>
                        <a:rPr lang="fr-FR" sz="700" b="1" i="0" u="none" strike="noStrike">
                          <a:solidFill>
                            <a:srgbClr val="000000"/>
                          </a:solidFill>
                          <a:latin typeface="Calibri"/>
                        </a:rPr>
                        <a:t>OBJECTIF 4  - BONNES PRATIQUES D'ADMINISTRATION</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C 8 à C 9</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Calibri"/>
                        </a:rPr>
                        <a:t>99%</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100%</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fr-FR" sz="6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154643">
                <a:tc>
                  <a:txBody>
                    <a:bodyPr/>
                    <a:lstStyle/>
                    <a:p>
                      <a:pPr algn="l" fontAlgn="ctr"/>
                      <a:r>
                        <a:rPr lang="fr-FR" sz="700" b="1" i="0" u="none" strike="noStrike">
                          <a:solidFill>
                            <a:srgbClr val="000000"/>
                          </a:solidFill>
                          <a:latin typeface="Calibri"/>
                        </a:rPr>
                        <a:t>OBJECTIF 5- RENFORCER LA FORMATION DES PROFESSIONNELS</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C 10 à C 11</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Calibri"/>
                        </a:rPr>
                        <a:t>93%</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100%</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fr-FR" sz="6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154643">
                <a:tc>
                  <a:txBody>
                    <a:bodyPr/>
                    <a:lstStyle/>
                    <a:p>
                      <a:pPr algn="l" fontAlgn="ctr"/>
                      <a:r>
                        <a:rPr lang="fr-FR" sz="700" b="1" i="0" u="none" strike="noStrike">
                          <a:solidFill>
                            <a:srgbClr val="000000"/>
                          </a:solidFill>
                          <a:latin typeface="Calibri"/>
                        </a:rPr>
                        <a:t>OBJECTIF 6 - SECURISER LA PRISE EN CHARGE DES PATIENTS</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C 12</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dirty="0">
                          <a:solidFill>
                            <a:srgbClr val="000000"/>
                          </a:solidFill>
                          <a:latin typeface="Calibri"/>
                        </a:rPr>
                        <a:t>100%</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100%</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fr-FR" sz="6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154643">
                <a:tc>
                  <a:txBody>
                    <a:bodyPr/>
                    <a:lstStyle/>
                    <a:p>
                      <a:pPr algn="l" fontAlgn="ctr"/>
                      <a:r>
                        <a:rPr lang="fr-FR" sz="700" b="1" i="0" u="none" strike="noStrike">
                          <a:solidFill>
                            <a:srgbClr val="000000"/>
                          </a:solidFill>
                          <a:latin typeface="Calibri"/>
                        </a:rPr>
                        <a:t>OBJECTIF 7 - EVALUATION DES PRATIQUES</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C 13</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fr-FR" sz="800" b="1" i="0" u="none" strike="noStrike" dirty="0">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fr-FR" sz="600" b="1" i="0" u="none" strike="noStrike">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fr-FR" sz="600" b="1" i="0" u="none" strike="noStrike" dirty="0">
                          <a:solidFill>
                            <a:srgbClr val="000000"/>
                          </a:solidFill>
                          <a:latin typeface="Calibri"/>
                        </a:rPr>
                        <a:t> </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bl>
          </a:graphicData>
        </a:graphic>
      </p:graphicFrame>
      <p:pic>
        <p:nvPicPr>
          <p:cNvPr id="8" name="Image 7" descr="2010-03-24_ARS_COM_Logos_territoirePaca.jpg"/>
          <p:cNvPicPr>
            <a:picLocks noChangeAspect="1"/>
          </p:cNvPicPr>
          <p:nvPr/>
        </p:nvPicPr>
        <p:blipFill>
          <a:blip r:embed="rId2" cstate="print"/>
          <a:stretch>
            <a:fillRect/>
          </a:stretch>
        </p:blipFill>
        <p:spPr>
          <a:xfrm>
            <a:off x="0" y="0"/>
            <a:ext cx="4032448" cy="732608"/>
          </a:xfrm>
          <a:prstGeom prst="rect">
            <a:avLst/>
          </a:prstGeom>
        </p:spPr>
      </p:pic>
      <p:pic>
        <p:nvPicPr>
          <p:cNvPr id="9" name="Image 8" descr="Logo_les_agoras_couleur.bmp"/>
          <p:cNvPicPr>
            <a:picLocks noChangeAspect="1"/>
          </p:cNvPicPr>
          <p:nvPr/>
        </p:nvPicPr>
        <p:blipFill>
          <a:blip r:embed="rId3" cstate="print"/>
          <a:stretch>
            <a:fillRect/>
          </a:stretch>
        </p:blipFill>
        <p:spPr>
          <a:xfrm>
            <a:off x="8388424" y="0"/>
            <a:ext cx="755576" cy="755576"/>
          </a:xfrm>
          <a:prstGeom prst="rect">
            <a:avLst/>
          </a:prstGeom>
        </p:spPr>
      </p:pic>
      <p:sp>
        <p:nvSpPr>
          <p:cNvPr id="2" name="Titre 1"/>
          <p:cNvSpPr>
            <a:spLocks noGrp="1"/>
          </p:cNvSpPr>
          <p:nvPr>
            <p:ph type="title"/>
          </p:nvPr>
        </p:nvSpPr>
        <p:spPr>
          <a:xfrm>
            <a:off x="467544" y="116632"/>
            <a:ext cx="8229600" cy="850106"/>
          </a:xfrm>
        </p:spPr>
        <p:txBody>
          <a:bodyPr>
            <a:normAutofit fontScale="90000"/>
          </a:bodyPr>
          <a:lstStyle/>
          <a:p>
            <a:r>
              <a:rPr lang="fr-FR" b="1" cap="small" dirty="0">
                <a:solidFill>
                  <a:srgbClr val="92D050"/>
                </a:solidFill>
              </a:rPr>
              <a:t>Résultats globaux</a:t>
            </a:r>
            <a:r>
              <a:rPr lang="fr-FR" b="1" cap="small" dirty="0"/>
              <a:t/>
            </a:r>
            <a:br>
              <a:rPr lang="fr-FR" b="1" cap="small" dirty="0"/>
            </a:br>
            <a:endParaRPr lang="fr-FR" dirty="0"/>
          </a:p>
        </p:txBody>
      </p:sp>
      <p:sp>
        <p:nvSpPr>
          <p:cNvPr id="10" name="Rectangle 9"/>
          <p:cNvSpPr/>
          <p:nvPr/>
        </p:nvSpPr>
        <p:spPr>
          <a:xfrm>
            <a:off x="4716016" y="3933056"/>
            <a:ext cx="1659138" cy="14401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n>
                <a:solidFill>
                  <a:srgbClr val="FF0000"/>
                </a:solidFill>
              </a:ln>
              <a:noFill/>
            </a:endParaRPr>
          </a:p>
        </p:txBody>
      </p:sp>
      <p:sp>
        <p:nvSpPr>
          <p:cNvPr id="11" name="Rectangle 10"/>
          <p:cNvSpPr/>
          <p:nvPr/>
        </p:nvSpPr>
        <p:spPr>
          <a:xfrm>
            <a:off x="5868144" y="3140968"/>
            <a:ext cx="1728192" cy="14401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n>
                <a:solidFill>
                  <a:srgbClr val="FF0000"/>
                </a:solidFill>
              </a:ln>
              <a:noFill/>
            </a:endParaRPr>
          </a:p>
        </p:txBody>
      </p:sp>
      <p:sp>
        <p:nvSpPr>
          <p:cNvPr id="12" name="Rectangle 11"/>
          <p:cNvSpPr/>
          <p:nvPr/>
        </p:nvSpPr>
        <p:spPr>
          <a:xfrm>
            <a:off x="4788024" y="4437112"/>
            <a:ext cx="360040"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n>
                <a:solidFill>
                  <a:srgbClr val="FF0000"/>
                </a:solidFill>
              </a:ln>
              <a:noFill/>
            </a:endParaRPr>
          </a:p>
        </p:txBody>
      </p:sp>
      <p:sp>
        <p:nvSpPr>
          <p:cNvPr id="14" name="Rectangle 13"/>
          <p:cNvSpPr/>
          <p:nvPr/>
        </p:nvSpPr>
        <p:spPr>
          <a:xfrm>
            <a:off x="6012160" y="4221088"/>
            <a:ext cx="288032" cy="14401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n>
                <a:solidFill>
                  <a:srgbClr val="FF0000"/>
                </a:solidFill>
              </a:ln>
              <a:no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a:spLocks noGrp="1"/>
          </p:cNvSpPr>
          <p:nvPr>
            <p:ph type="title"/>
          </p:nvPr>
        </p:nvSpPr>
        <p:spPr>
          <a:xfrm>
            <a:off x="683568" y="1052736"/>
            <a:ext cx="8229600" cy="778098"/>
          </a:xfrm>
        </p:spPr>
        <p:txBody>
          <a:bodyPr>
            <a:noAutofit/>
          </a:bodyPr>
          <a:lstStyle/>
          <a:p>
            <a:r>
              <a:rPr lang="fr-FR" sz="3600" b="1" cap="small" dirty="0" smtClean="0">
                <a:solidFill>
                  <a:srgbClr val="92D050"/>
                </a:solidFill>
              </a:rPr>
              <a:t>RESULTATS PAR CRITERES</a:t>
            </a:r>
            <a:r>
              <a:rPr lang="fr-FR" sz="2800" cap="small" dirty="0" smtClean="0">
                <a:solidFill>
                  <a:srgbClr val="92D050"/>
                </a:solidFill>
              </a:rPr>
              <a:t/>
            </a:r>
            <a:br>
              <a:rPr lang="fr-FR" sz="2800" cap="small" dirty="0" smtClean="0">
                <a:solidFill>
                  <a:srgbClr val="92D050"/>
                </a:solidFill>
              </a:rPr>
            </a:br>
            <a:r>
              <a:rPr lang="fr-FR" sz="2800" b="1" cap="small" dirty="0" smtClean="0">
                <a:solidFill>
                  <a:schemeClr val="tx2"/>
                </a:solidFill>
              </a:rPr>
              <a:t>onglet qualité, sécurité, efficience (</a:t>
            </a:r>
            <a:r>
              <a:rPr lang="fr-FR" sz="2800" b="1" cap="small" dirty="0" err="1" smtClean="0">
                <a:solidFill>
                  <a:schemeClr val="tx2"/>
                </a:solidFill>
              </a:rPr>
              <a:t>qse</a:t>
            </a:r>
            <a:r>
              <a:rPr lang="fr-FR" sz="2800" b="1" cap="small" dirty="0" smtClean="0">
                <a:solidFill>
                  <a:schemeClr val="tx2"/>
                </a:solidFill>
              </a:rPr>
              <a:t>)</a:t>
            </a:r>
            <a:endParaRPr lang="fr-FR" sz="2800" b="1" dirty="0">
              <a:solidFill>
                <a:schemeClr val="tx2"/>
              </a:solidFill>
            </a:endParaRPr>
          </a:p>
        </p:txBody>
      </p:sp>
      <p:pic>
        <p:nvPicPr>
          <p:cNvPr id="7" name="Image 6" descr="2010-03-24_ARS_COM_Logos_territoirePaca.jpg"/>
          <p:cNvPicPr>
            <a:picLocks noChangeAspect="1"/>
          </p:cNvPicPr>
          <p:nvPr/>
        </p:nvPicPr>
        <p:blipFill>
          <a:blip r:embed="rId2" cstate="print"/>
          <a:stretch>
            <a:fillRect/>
          </a:stretch>
        </p:blipFill>
        <p:spPr>
          <a:xfrm>
            <a:off x="107504" y="6153"/>
            <a:ext cx="5760640" cy="1046583"/>
          </a:xfrm>
          <a:prstGeom prst="rect">
            <a:avLst/>
          </a:prstGeom>
        </p:spPr>
      </p:pic>
      <p:pic>
        <p:nvPicPr>
          <p:cNvPr id="8" name="Image 7" descr="Logo_les_agoras_couleur.bmp"/>
          <p:cNvPicPr>
            <a:picLocks noChangeAspect="1"/>
          </p:cNvPicPr>
          <p:nvPr/>
        </p:nvPicPr>
        <p:blipFill>
          <a:blip r:embed="rId3" cstate="print"/>
          <a:stretch>
            <a:fillRect/>
          </a:stretch>
        </p:blipFill>
        <p:spPr>
          <a:xfrm>
            <a:off x="7668344" y="0"/>
            <a:ext cx="1475656" cy="1475656"/>
          </a:xfrm>
          <a:prstGeom prst="rect">
            <a:avLst/>
          </a:prstGeom>
        </p:spPr>
      </p:pic>
      <p:graphicFrame>
        <p:nvGraphicFramePr>
          <p:cNvPr id="11" name="Espace réservé du contenu 10"/>
          <p:cNvGraphicFramePr>
            <a:graphicFrameLocks noGrp="1"/>
          </p:cNvGraphicFramePr>
          <p:nvPr>
            <p:ph idx="1"/>
          </p:nvPr>
        </p:nvGraphicFramePr>
        <p:xfrm>
          <a:off x="395536" y="2132856"/>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2010-03-24_ARS_COM_Logos_territoirePaca.jpg"/>
          <p:cNvPicPr>
            <a:picLocks noChangeAspect="1"/>
          </p:cNvPicPr>
          <p:nvPr/>
        </p:nvPicPr>
        <p:blipFill>
          <a:blip r:embed="rId2" cstate="print"/>
          <a:stretch>
            <a:fillRect/>
          </a:stretch>
        </p:blipFill>
        <p:spPr>
          <a:xfrm>
            <a:off x="107504" y="6153"/>
            <a:ext cx="5760640" cy="1046583"/>
          </a:xfrm>
          <a:prstGeom prst="rect">
            <a:avLst/>
          </a:prstGeom>
        </p:spPr>
      </p:pic>
      <p:pic>
        <p:nvPicPr>
          <p:cNvPr id="6" name="Image 5" descr="Logo_les_agoras_couleur.bmp"/>
          <p:cNvPicPr>
            <a:picLocks noChangeAspect="1"/>
          </p:cNvPicPr>
          <p:nvPr/>
        </p:nvPicPr>
        <p:blipFill>
          <a:blip r:embed="rId3" cstate="print"/>
          <a:stretch>
            <a:fillRect/>
          </a:stretch>
        </p:blipFill>
        <p:spPr>
          <a:xfrm>
            <a:off x="7668344" y="0"/>
            <a:ext cx="1475656" cy="1475656"/>
          </a:xfrm>
          <a:prstGeom prst="rect">
            <a:avLst/>
          </a:prstGeom>
        </p:spPr>
      </p:pic>
      <p:sp>
        <p:nvSpPr>
          <p:cNvPr id="7" name="Espace réservé du contenu 6"/>
          <p:cNvSpPr>
            <a:spLocks noGrp="1"/>
          </p:cNvSpPr>
          <p:nvPr>
            <p:ph idx="1"/>
          </p:nvPr>
        </p:nvSpPr>
        <p:spPr/>
        <p:txBody>
          <a:bodyPr>
            <a:normAutofit fontScale="70000" lnSpcReduction="20000"/>
          </a:bodyPr>
          <a:lstStyle/>
          <a:p>
            <a:r>
              <a:rPr lang="fr-FR" dirty="0" smtClean="0"/>
              <a:t>Les améliorations attendues</a:t>
            </a:r>
          </a:p>
          <a:p>
            <a:r>
              <a:rPr lang="fr-FR" dirty="0" smtClean="0">
                <a:solidFill>
                  <a:srgbClr val="002060"/>
                </a:solidFill>
              </a:rPr>
              <a:t>Les déclarations de pharmacovigilance </a:t>
            </a:r>
          </a:p>
          <a:p>
            <a:pPr lvl="1"/>
            <a:r>
              <a:rPr lang="fr-FR" b="1" dirty="0" smtClean="0"/>
              <a:t>Toute suspicion d’effet indésirable doit être déclarée au centre régional de pharmacovigilance </a:t>
            </a:r>
            <a:endParaRPr lang="fr-FR" dirty="0" smtClean="0"/>
          </a:p>
          <a:p>
            <a:pPr lvl="1"/>
            <a:r>
              <a:rPr lang="fr-FR" dirty="0" smtClean="0"/>
              <a:t>En pratique : il faut déclarer </a:t>
            </a:r>
            <a:r>
              <a:rPr lang="fr-FR" b="1" dirty="0" smtClean="0"/>
              <a:t>tout évènement significatif (attendu ou non)</a:t>
            </a:r>
            <a:r>
              <a:rPr lang="fr-FR" dirty="0" smtClean="0"/>
              <a:t> obligeant à modifier la prise en charge du patient</a:t>
            </a:r>
          </a:p>
          <a:p>
            <a:pPr lvl="1">
              <a:buNone/>
            </a:pPr>
            <a:endParaRPr lang="fr-FR" dirty="0" smtClean="0">
              <a:solidFill>
                <a:srgbClr val="0070C0"/>
              </a:solidFill>
            </a:endParaRPr>
          </a:p>
          <a:p>
            <a:r>
              <a:rPr lang="fr-FR" dirty="0" smtClean="0">
                <a:solidFill>
                  <a:srgbClr val="002060"/>
                </a:solidFill>
              </a:rPr>
              <a:t>Liste de dotation pour besoin urgent</a:t>
            </a:r>
          </a:p>
          <a:p>
            <a:pPr lvl="1"/>
            <a:r>
              <a:rPr lang="fr-FR" dirty="0" smtClean="0"/>
              <a:t>Acte intellectuel de négociation avec les équipes</a:t>
            </a:r>
          </a:p>
          <a:p>
            <a:pPr lvl="1"/>
            <a:r>
              <a:rPr lang="fr-FR" dirty="0" smtClean="0"/>
              <a:t>Une seule par unité de soins</a:t>
            </a:r>
          </a:p>
          <a:p>
            <a:r>
              <a:rPr lang="fr-FR" dirty="0" smtClean="0">
                <a:solidFill>
                  <a:srgbClr val="002060"/>
                </a:solidFill>
              </a:rPr>
              <a:t>Contrôles des « armoires de service »</a:t>
            </a:r>
          </a:p>
          <a:p>
            <a:pPr lvl="1"/>
            <a:r>
              <a:rPr lang="fr-FR" dirty="0" smtClean="0"/>
              <a:t>Sous la responsabilité du Pharmacien, médecin et cadre de l’unité</a:t>
            </a:r>
          </a:p>
          <a:p>
            <a:pPr lvl="1"/>
            <a:r>
              <a:rPr lang="fr-FR" dirty="0" smtClean="0"/>
              <a:t>Contrôle des conditions de stockage (lieux, étiquetage, température, péremption,…)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1435</TotalTime>
  <Words>1092</Words>
  <Application>Microsoft Office PowerPoint</Application>
  <PresentationFormat>Affichage à l'écran (4:3)</PresentationFormat>
  <Paragraphs>214</Paragraphs>
  <Slides>18</Slides>
  <Notes>1</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Diapositive 1</vt:lpstr>
      <vt:lpstr>Diapositive 2</vt:lpstr>
      <vt:lpstr>Diapositive 3</vt:lpstr>
      <vt:lpstr>Diapositive 4</vt:lpstr>
      <vt:lpstr>Diapositive 5</vt:lpstr>
      <vt:lpstr>Diapositive 6</vt:lpstr>
      <vt:lpstr>Résultats globaux </vt:lpstr>
      <vt:lpstr>RESULTATS PAR CRITERES onglet qualité, sécurité, efficience (qse)</vt:lpstr>
      <vt:lpstr>Diapositive 9</vt:lpstr>
      <vt:lpstr>Diapositive 10</vt:lpstr>
      <vt:lpstr>RESULTATS PAR CRITERES onglet molécule onéreuse (mo)</vt:lpstr>
      <vt:lpstr>Diapositive 12</vt:lpstr>
      <vt:lpstr>Diapositive 13</vt:lpstr>
      <vt:lpstr>RESULTATS PAR CRITERES onglet produits et prestations (pp)</vt:lpstr>
      <vt:lpstr>Diapositive 15</vt:lpstr>
      <vt:lpstr>RESULTATS PAR CRITERES onglet chimiotherapie (c)</vt:lpstr>
      <vt:lpstr>Diapositive 17</vt:lpstr>
      <vt:lpstr>Diapositive 18</vt:lpstr>
    </vt:vector>
  </TitlesOfParts>
  <Company>MSS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c:creator>
  <cp:lastModifiedBy>*</cp:lastModifiedBy>
  <cp:revision>59</cp:revision>
  <dcterms:created xsi:type="dcterms:W3CDTF">2015-10-05T07:30:42Z</dcterms:created>
  <dcterms:modified xsi:type="dcterms:W3CDTF">2015-10-27T15:31:12Z</dcterms:modified>
</cp:coreProperties>
</file>