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59" r:id="rId4"/>
    <p:sldId id="283" r:id="rId5"/>
    <p:sldId id="267" r:id="rId6"/>
    <p:sldId id="273" r:id="rId7"/>
    <p:sldId id="274" r:id="rId8"/>
    <p:sldId id="272" r:id="rId9"/>
    <p:sldId id="282" r:id="rId10"/>
    <p:sldId id="275" r:id="rId11"/>
    <p:sldId id="276" r:id="rId12"/>
    <p:sldId id="277" r:id="rId13"/>
    <p:sldId id="278" r:id="rId14"/>
    <p:sldId id="279" r:id="rId15"/>
    <p:sldId id="280" r:id="rId16"/>
    <p:sldId id="281" r:id="rId17"/>
    <p:sldId id="266" r:id="rId18"/>
    <p:sldId id="268"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804C46-6BC8-47B7-9EEB-DDC2507F4C97}" type="datetimeFigureOut">
              <a:rPr lang="fr-FR" smtClean="0"/>
              <a:pPr/>
              <a:t>03/02/2015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1CE295-C537-44DC-B26D-15816C63D91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5996" y="8687297"/>
            <a:ext cx="2972004" cy="456704"/>
          </a:xfrm>
          <a:prstGeom prst="rect">
            <a:avLst/>
          </a:prstGeom>
          <a:noFill/>
          <a:ln>
            <a:noFill/>
          </a:ln>
        </p:spPr>
        <p:txBody>
          <a:bodyPr lIns="91430" tIns="45715" rIns="91430" bIns="45715" anchor="b"/>
          <a:lstStyle/>
          <a:p>
            <a:pPr algn="r" defTabSz="914419">
              <a:defRPr sz="1800" b="0" i="0" u="none" strike="noStrike" kern="0" cap="none" spc="0" baseline="0">
                <a:solidFill>
                  <a:srgbClr val="000000"/>
                </a:solidFill>
                <a:uFillTx/>
              </a:defRPr>
            </a:pPr>
            <a:fld id="{BE95EF4F-15D9-467C-8CD4-0810370FC425}" type="slidenum">
              <a:rPr kern="0">
                <a:solidFill>
                  <a:srgbClr val="000000"/>
                </a:solidFill>
                <a:latin typeface="+mn-lt"/>
                <a:cs typeface="+mn-cs"/>
              </a:rPr>
              <a:pPr algn="r" defTabSz="914419">
                <a:defRPr sz="1800" b="0" i="0" u="none" strike="noStrike" kern="0" cap="none" spc="0" baseline="0">
                  <a:solidFill>
                    <a:srgbClr val="000000"/>
                  </a:solidFill>
                  <a:uFillTx/>
                </a:defRPr>
              </a:pPr>
              <a:t>1</a:t>
            </a:fld>
            <a:endParaRPr lang="fr-FR" sz="1200" kern="0" dirty="0">
              <a:solidFill>
                <a:srgbClr val="000000"/>
              </a:solidFill>
              <a:latin typeface="Times New Roman" pitchFamily="18"/>
            </a:endParaRPr>
          </a:p>
        </p:txBody>
      </p:sp>
      <p:sp>
        <p:nvSpPr>
          <p:cNvPr id="16386" name="Espace réservé de l'image des diapositives 2"/>
          <p:cNvSpPr>
            <a:spLocks noGrp="1" noRot="1" noChangeAspect="1" noTextEdit="1"/>
          </p:cNvSpPr>
          <p:nvPr>
            <p:ph type="sldImg"/>
          </p:nvPr>
        </p:nvSpPr>
        <p:spPr>
          <a:ln/>
        </p:spPr>
      </p:sp>
      <p:sp>
        <p:nvSpPr>
          <p:cNvPr id="16387" name="Rectangle 3"/>
          <p:cNvSpPr txBox="1">
            <a:spLocks noGrp="1"/>
          </p:cNvSpPr>
          <p:nvPr>
            <p:ph type="body" sz="quarter" idx="1"/>
          </p:nvPr>
        </p:nvSpPr>
        <p:spPr bwMode="auto">
          <a:noFill/>
        </p:spPr>
        <p:txBody>
          <a:bodyPr numCol="1">
            <a:prstTxWarp prst="textNoShape">
              <a:avLst/>
            </a:prstTxWarp>
          </a:bodyPr>
          <a:lstStyle/>
          <a:p>
            <a:pPr eaLnBrk="1"/>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40E761-831C-4FBC-9523-236F9CEBA07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40E761-831C-4FBC-9523-236F9CEBA07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40E761-831C-4FBC-9523-236F9CEBA07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40E761-831C-4FBC-9523-236F9CEBA07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40E761-831C-4FBC-9523-236F9CEBA07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r>
              <a:rPr lang="fr-FR" smtClean="0"/>
              <a:t>04/02/2015</a:t>
            </a:r>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40E761-831C-4FBC-9523-236F9CEBA07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r>
              <a:rPr lang="fr-FR" smtClean="0"/>
              <a:t>04/02/2015</a:t>
            </a:r>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40E761-831C-4FBC-9523-236F9CEBA07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r>
              <a:rPr lang="fr-FR" smtClean="0"/>
              <a:t>04/02/2015</a:t>
            </a:r>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smtClean="0"/>
              <a:t>04/02/2015</a:t>
            </a:r>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340E761-831C-4FBC-9523-236F9CEBA07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r>
              <a:rPr lang="fr-FR" smtClean="0"/>
              <a:t>04/02/2015</a:t>
            </a:r>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40E761-831C-4FBC-9523-236F9CEBA07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r>
              <a:rPr lang="fr-FR" smtClean="0"/>
              <a:t>04/02/2015</a:t>
            </a:r>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40E761-831C-4FBC-9523-236F9CEBA07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smtClean="0"/>
              <a:t>04/02/2015</a:t>
            </a:r>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40E761-831C-4FBC-9523-236F9CEBA07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ema.europa.eu/docs/en_GB/document_library/Scientific_guideline/2014/10/WC500176768.pdf"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c.europa.eu/health/documents/community-register/2015/20150115130406/dec_130406_fr.pdf" TargetMode="External"/><Relationship Id="rId2" Type="http://schemas.openxmlformats.org/officeDocument/2006/relationships/hyperlink" Target="http://ec.europa.eu/health/documents/community-register/2015/20150115130446/dec_130446_fr.pdf"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ec.europa.eu/health/documents/community-register/2014/20141219130327/dec_130327_fr.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fda.gov/downloads/Drugs/DevelopmentApprovalProcess/DrugInnovation/UCM430299.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ansm.sante.fr/Dossiers/Interactions-medicamenteuses/Interactions-medicamenteuses/(offset)/0"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hyperlink" Target="http://www.legifrance.gouv.fr/jopdf/common/jo_pdf.jsp?numJO=0&amp;dateJO=20150127&amp;numTexte=20&amp;pageDebut=01208&amp;pageFin=01209" TargetMode="External"/><Relationship Id="rId2" Type="http://schemas.openxmlformats.org/officeDocument/2006/relationships/hyperlink" Target="http://ansm.sante.fr/S-informer/Actualite/Plasma-therapeutique-securise-par-solvant-detergent-changement-de-statut-juridique-Point-d-Information" TargetMode="Externa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4.png"/><Relationship Id="rId4" Type="http://schemas.openxmlformats.org/officeDocument/2006/relationships/hyperlink" Target="http://www.legifrance.gouv.fr/affichTexte.do;jsessionid=?cidTexte=JORFTEXT000030185960&amp;dateTexte=&amp;oldAction=dernierJO&amp;categorieLien=id"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ansm.sante.fr/Activites/Autorisations-temporaires-d-utilisation-ATU/ATU-de-cohorte-en-cours/%28offset%29/2"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legifrance.gouv.fr/eli/arrete/2014/12/18/AFSS1428486A/jo/texte"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legifrance.gouv.fr/affichTexte.do?cidTexte=JORFTEXT000029616757"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sante.gouv.fr/observatoire-economique-de-l-hospitalisation-publique-et-privee-les-rapports.html"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txBox="1">
            <a:spLocks noGrp="1"/>
          </p:cNvSpPr>
          <p:nvPr>
            <p:ph type="title"/>
          </p:nvPr>
        </p:nvSpPr>
        <p:spPr bwMode="auto">
          <a:xfrm>
            <a:off x="900113" y="2205038"/>
            <a:ext cx="7993062" cy="2519362"/>
          </a:xfrm>
          <a:noFill/>
          <a:ln>
            <a:miter lim="800000"/>
            <a:headEnd/>
            <a:tailEnd/>
          </a:ln>
        </p:spPr>
        <p:txBody>
          <a:bodyPr numCol="1" anchor="ctr">
            <a:prstTxWarp prst="textNoShape">
              <a:avLst/>
            </a:prstTxWarp>
          </a:bodyPr>
          <a:lstStyle/>
          <a:p>
            <a:pPr marL="1079500" indent="0" defTabSz="511175" eaLnBrk="1" fontAlgn="base" hangingPunct="1">
              <a:spcBef>
                <a:spcPct val="0"/>
              </a:spcBef>
              <a:spcAft>
                <a:spcPct val="0"/>
              </a:spcAft>
              <a:buSzPts val="1100"/>
              <a:tabLst>
                <a:tab pos="809625" algn="l"/>
                <a:tab pos="5241925" algn="l"/>
              </a:tabLst>
            </a:pPr>
            <a:r>
              <a:rPr sz="4000" dirty="0" smtClean="0">
                <a:latin typeface="Arial" charset="0"/>
              </a:rPr>
              <a:t>  Veille des </a:t>
            </a:r>
            <a:r>
              <a:rPr sz="4000" dirty="0" err="1" smtClean="0">
                <a:latin typeface="Arial" charset="0"/>
              </a:rPr>
              <a:t>Agences</a:t>
            </a:r>
            <a:r>
              <a:rPr sz="4000" dirty="0" smtClean="0">
                <a:latin typeface="Arial" charset="0"/>
              </a:rPr>
              <a:t> </a:t>
            </a:r>
            <a:r>
              <a:rPr sz="2500" dirty="0" smtClean="0">
                <a:latin typeface="Arial" charset="0"/>
              </a:rPr>
              <a:t/>
            </a:r>
            <a:br>
              <a:rPr sz="2500" dirty="0" smtClean="0">
                <a:latin typeface="Arial" charset="0"/>
              </a:rPr>
            </a:br>
            <a:endParaRPr sz="2500" b="0" i="1" dirty="0" smtClean="0">
              <a:solidFill>
                <a:srgbClr val="98C81E"/>
              </a:solidFill>
              <a:latin typeface="Arial" charset="0"/>
            </a:endParaRPr>
          </a:p>
        </p:txBody>
      </p:sp>
      <p:pic>
        <p:nvPicPr>
          <p:cNvPr id="15362" name="Picture 5" descr="arsPaca"/>
          <p:cNvPicPr>
            <a:picLocks noChangeAspect="1"/>
          </p:cNvPicPr>
          <p:nvPr/>
        </p:nvPicPr>
        <p:blipFill>
          <a:blip r:embed="rId3" cstate="print"/>
          <a:srcRect b="22845"/>
          <a:stretch>
            <a:fillRect/>
          </a:stretch>
        </p:blipFill>
        <p:spPr bwMode="auto">
          <a:xfrm>
            <a:off x="0" y="0"/>
            <a:ext cx="3132138" cy="1916113"/>
          </a:xfrm>
          <a:prstGeom prst="rect">
            <a:avLst/>
          </a:prstGeom>
          <a:noFill/>
          <a:ln w="9525">
            <a:noFill/>
            <a:miter lim="800000"/>
            <a:headEnd/>
            <a:tailEnd/>
          </a:ln>
        </p:spPr>
      </p:pic>
      <p:pic>
        <p:nvPicPr>
          <p:cNvPr id="15363" name="Picture 6" descr="LOGO_ARS_territoire graphique_1"/>
          <p:cNvPicPr>
            <a:picLocks noChangeAspect="1"/>
          </p:cNvPicPr>
          <p:nvPr/>
        </p:nvPicPr>
        <p:blipFill>
          <a:blip r:embed="rId4" cstate="print"/>
          <a:srcRect/>
          <a:stretch>
            <a:fillRect/>
          </a:stretch>
        </p:blipFill>
        <p:spPr bwMode="auto">
          <a:xfrm>
            <a:off x="2700338" y="620713"/>
            <a:ext cx="5767387" cy="1036637"/>
          </a:xfrm>
          <a:prstGeom prst="rect">
            <a:avLst/>
          </a:prstGeom>
          <a:noFill/>
          <a:ln w="9525">
            <a:noFill/>
            <a:miter lim="800000"/>
            <a:headEnd/>
            <a:tailEnd/>
          </a:ln>
        </p:spPr>
      </p:pic>
      <p:sp>
        <p:nvSpPr>
          <p:cNvPr id="15364" name="Rectangle 7"/>
          <p:cNvSpPr>
            <a:spLocks noChangeArrowheads="1"/>
          </p:cNvSpPr>
          <p:nvPr/>
        </p:nvSpPr>
        <p:spPr bwMode="auto">
          <a:xfrm>
            <a:off x="0" y="-171450"/>
            <a:ext cx="9324975" cy="576263"/>
          </a:xfrm>
          <a:prstGeom prst="rect">
            <a:avLst/>
          </a:prstGeom>
          <a:noFill/>
          <a:ln w="9525">
            <a:noFill/>
            <a:miter lim="800000"/>
            <a:headEnd/>
            <a:tailEnd/>
          </a:ln>
        </p:spPr>
        <p:txBody>
          <a:bodyPr anchor="ctr">
            <a:spAutoFit/>
          </a:bodyPr>
          <a:lstStyle/>
          <a:p>
            <a:pPr>
              <a:spcBef>
                <a:spcPts val="600"/>
              </a:spcBef>
            </a:pPr>
            <a:endParaRPr lang="en-US" sz="1000">
              <a:solidFill>
                <a:srgbClr val="002395"/>
              </a:solidFill>
            </a:endParaRPr>
          </a:p>
        </p:txBody>
      </p:sp>
      <p:sp>
        <p:nvSpPr>
          <p:cNvPr id="15365" name="Rectangle 9"/>
          <p:cNvSpPr>
            <a:spLocks noChangeArrowheads="1"/>
          </p:cNvSpPr>
          <p:nvPr/>
        </p:nvSpPr>
        <p:spPr bwMode="auto">
          <a:xfrm>
            <a:off x="-324544" y="0"/>
            <a:ext cx="9144000" cy="504826"/>
          </a:xfrm>
          <a:prstGeom prst="rect">
            <a:avLst/>
          </a:prstGeom>
          <a:solidFill>
            <a:srgbClr val="FFFFFF"/>
          </a:solidFill>
          <a:ln w="9525">
            <a:noFill/>
            <a:miter lim="800000"/>
            <a:headEnd/>
            <a:tailEnd/>
          </a:ln>
        </p:spPr>
        <p:txBody>
          <a:bodyPr anchor="ctr">
            <a:spAutoFit/>
          </a:bodyPr>
          <a:lstStyle/>
          <a:p>
            <a:pPr>
              <a:spcBef>
                <a:spcPts val="600"/>
              </a:spcBef>
            </a:pPr>
            <a:endParaRPr lang="en-US" sz="1000">
              <a:solidFill>
                <a:srgbClr val="002395"/>
              </a:solidFill>
            </a:endParaRPr>
          </a:p>
        </p:txBody>
      </p:sp>
      <p:pic>
        <p:nvPicPr>
          <p:cNvPr id="15366" name="Picture 2" descr="N:\DONNEES OMIT\OMIT 2011\QUALITE\Plaquette erreurs medicamenteuses\Logo Omédit.jpeg"/>
          <p:cNvPicPr>
            <a:picLocks noChangeAspect="1"/>
          </p:cNvPicPr>
          <p:nvPr/>
        </p:nvPicPr>
        <p:blipFill>
          <a:blip r:embed="rId5" cstate="print"/>
          <a:srcRect/>
          <a:stretch>
            <a:fillRect/>
          </a:stretch>
        </p:blipFill>
        <p:spPr bwMode="auto">
          <a:xfrm>
            <a:off x="8101013" y="1268413"/>
            <a:ext cx="714375" cy="576262"/>
          </a:xfrm>
          <a:prstGeom prst="rect">
            <a:avLst/>
          </a:prstGeom>
          <a:noFill/>
          <a:ln w="9525">
            <a:noFill/>
            <a:miter lim="800000"/>
            <a:headEnd/>
            <a:tailEnd/>
          </a:ln>
        </p:spPr>
      </p:pic>
      <p:sp>
        <p:nvSpPr>
          <p:cNvPr id="15367" name="ZoneTexte 7"/>
          <p:cNvSpPr txBox="1">
            <a:spLocks noChangeArrowheads="1"/>
          </p:cNvSpPr>
          <p:nvPr/>
        </p:nvSpPr>
        <p:spPr bwMode="auto">
          <a:xfrm>
            <a:off x="827088" y="4868863"/>
            <a:ext cx="7345362" cy="1077912"/>
          </a:xfrm>
          <a:prstGeom prst="rect">
            <a:avLst/>
          </a:prstGeom>
          <a:noFill/>
          <a:ln w="9525">
            <a:noFill/>
            <a:miter lim="800000"/>
            <a:headEnd/>
            <a:tailEnd/>
          </a:ln>
        </p:spPr>
        <p:txBody>
          <a:bodyPr>
            <a:spAutoFit/>
          </a:bodyPr>
          <a:lstStyle/>
          <a:p>
            <a:pPr algn="r"/>
            <a:r>
              <a:rPr lang="fr-FR" sz="2400" dirty="0" smtClean="0">
                <a:solidFill>
                  <a:srgbClr val="0056E2"/>
                </a:solidFill>
              </a:rPr>
              <a:t>Marie-Hélène </a:t>
            </a:r>
            <a:r>
              <a:rPr lang="fr-FR" sz="2400" dirty="0" err="1" smtClean="0">
                <a:solidFill>
                  <a:srgbClr val="0056E2"/>
                </a:solidFill>
              </a:rPr>
              <a:t>Bertocchio</a:t>
            </a:r>
            <a:r>
              <a:rPr lang="fr-FR" sz="2400" dirty="0" smtClean="0">
                <a:solidFill>
                  <a:srgbClr val="0056E2"/>
                </a:solidFill>
              </a:rPr>
              <a:t> -   </a:t>
            </a:r>
            <a:r>
              <a:rPr lang="fr-FR" sz="2400" dirty="0">
                <a:solidFill>
                  <a:srgbClr val="0056E2"/>
                </a:solidFill>
              </a:rPr>
              <a:t>Véronique </a:t>
            </a:r>
            <a:r>
              <a:rPr lang="fr-FR" sz="2400" dirty="0" err="1">
                <a:solidFill>
                  <a:srgbClr val="0056E2"/>
                </a:solidFill>
              </a:rPr>
              <a:t>Pellissier</a:t>
            </a:r>
            <a:endParaRPr lang="fr-FR" sz="2400" dirty="0">
              <a:solidFill>
                <a:srgbClr val="0056E2"/>
              </a:solidFill>
            </a:endParaRPr>
          </a:p>
          <a:p>
            <a:pPr algn="r"/>
            <a:r>
              <a:rPr lang="fr-FR" sz="2000" i="1" dirty="0">
                <a:solidFill>
                  <a:srgbClr val="0056E2"/>
                </a:solidFill>
              </a:rPr>
              <a:t>Coordination </a:t>
            </a:r>
            <a:r>
              <a:rPr lang="fr-FR" sz="2000" b="1" i="1" dirty="0">
                <a:solidFill>
                  <a:srgbClr val="0056E2"/>
                </a:solidFill>
              </a:rPr>
              <a:t>O</a:t>
            </a:r>
            <a:r>
              <a:rPr lang="fr-FR" sz="2000" i="1" dirty="0">
                <a:solidFill>
                  <a:srgbClr val="0056E2"/>
                </a:solidFill>
              </a:rPr>
              <a:t>bservatoire du </a:t>
            </a:r>
            <a:r>
              <a:rPr lang="fr-FR" sz="2000" b="1" i="1" dirty="0">
                <a:solidFill>
                  <a:srgbClr val="0056E2"/>
                </a:solidFill>
              </a:rPr>
              <a:t>Mé</a:t>
            </a:r>
            <a:r>
              <a:rPr lang="fr-FR" sz="2000" i="1" dirty="0">
                <a:solidFill>
                  <a:srgbClr val="0056E2"/>
                </a:solidFill>
              </a:rPr>
              <a:t>dicament, des </a:t>
            </a:r>
            <a:r>
              <a:rPr lang="fr-FR" sz="2000" b="1" i="1" dirty="0">
                <a:solidFill>
                  <a:srgbClr val="0056E2"/>
                </a:solidFill>
              </a:rPr>
              <a:t>d</a:t>
            </a:r>
            <a:r>
              <a:rPr lang="fr-FR" sz="2000" i="1" dirty="0">
                <a:solidFill>
                  <a:srgbClr val="0056E2"/>
                </a:solidFill>
              </a:rPr>
              <a:t>ispositifs médicaux  et de l’</a:t>
            </a:r>
            <a:r>
              <a:rPr lang="fr-FR" sz="2000" b="1" i="1" dirty="0">
                <a:solidFill>
                  <a:srgbClr val="0056E2"/>
                </a:solidFill>
              </a:rPr>
              <a:t>I</a:t>
            </a:r>
            <a:r>
              <a:rPr lang="fr-FR" sz="2000" i="1" dirty="0">
                <a:solidFill>
                  <a:srgbClr val="0056E2"/>
                </a:solidFill>
              </a:rPr>
              <a:t>nnovation </a:t>
            </a:r>
            <a:r>
              <a:rPr lang="fr-FR" sz="2000" b="1" i="1" dirty="0">
                <a:solidFill>
                  <a:srgbClr val="0056E2"/>
                </a:solidFill>
              </a:rPr>
              <a:t>t</a:t>
            </a:r>
            <a:r>
              <a:rPr lang="fr-FR" sz="2000" i="1" dirty="0">
                <a:solidFill>
                  <a:srgbClr val="0056E2"/>
                </a:solidFill>
              </a:rPr>
              <a:t>hérapeutique- ARS PACA </a:t>
            </a:r>
            <a:endParaRPr lang="fr-FR" sz="2000" i="1" dirty="0"/>
          </a:p>
        </p:txBody>
      </p:sp>
      <p:sp>
        <p:nvSpPr>
          <p:cNvPr id="9" name="Espace réservé de la date 8"/>
          <p:cNvSpPr>
            <a:spLocks noGrp="1"/>
          </p:cNvSpPr>
          <p:nvPr>
            <p:ph type="dt" sz="half" idx="10"/>
          </p:nvPr>
        </p:nvSpPr>
        <p:spPr/>
        <p:txBody>
          <a:bodyPr/>
          <a:lstStyle/>
          <a:p>
            <a:r>
              <a:rPr lang="fr-FR" smtClean="0"/>
              <a:t>04/02/2015</a:t>
            </a:r>
            <a:endParaRPr lang="fr-FR"/>
          </a:p>
        </p:txBody>
      </p:sp>
      <p:sp>
        <p:nvSpPr>
          <p:cNvPr id="10" name="Espace réservé du numéro de diapositive 9"/>
          <p:cNvSpPr>
            <a:spLocks noGrp="1"/>
          </p:cNvSpPr>
          <p:nvPr>
            <p:ph type="sldNum" sz="quarter" idx="12"/>
          </p:nvPr>
        </p:nvSpPr>
        <p:spPr/>
        <p:txBody>
          <a:bodyPr/>
          <a:lstStyle/>
          <a:p>
            <a:fld id="{F340E761-831C-4FBC-9523-236F9CEBA071}" type="slidenum">
              <a:rPr lang="fr-FR" smtClean="0"/>
              <a:pPr/>
              <a:t>1</a:t>
            </a:fld>
            <a:endParaRPr lang="fr-F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a:buNone/>
            </a:pPr>
            <a:r>
              <a:rPr lang="en-US" dirty="0" smtClean="0"/>
              <a:t> </a:t>
            </a:r>
            <a:endParaRPr lang="fr-FR" dirty="0"/>
          </a:p>
          <a:p>
            <a:r>
              <a:rPr lang="en-US" dirty="0"/>
              <a:t> Guideline on similar biological medicinal products</a:t>
            </a:r>
            <a:endParaRPr lang="en-US" dirty="0" smtClean="0"/>
          </a:p>
          <a:p>
            <a:r>
              <a:rPr lang="fr-FR" dirty="0" smtClean="0">
                <a:hlinkClick r:id="rId2"/>
              </a:rPr>
              <a:t>http://www.ema.europa.eu/docs/en_GB/document_library/Scientific_guideline/2014/10/WC500176768.pdf</a:t>
            </a:r>
            <a:endParaRPr lang="fr-FR" dirty="0" smtClean="0"/>
          </a:p>
          <a:p>
            <a:endParaRPr lang="fr-FR" dirty="0"/>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10</a:t>
            </a:fld>
            <a:endParaRPr lang="fr-FR"/>
          </a:p>
        </p:txBody>
      </p:sp>
      <p:pic>
        <p:nvPicPr>
          <p:cNvPr id="3074" name="Picture 2"/>
          <p:cNvPicPr>
            <a:picLocks noChangeAspect="1" noChangeArrowheads="1"/>
          </p:cNvPicPr>
          <p:nvPr/>
        </p:nvPicPr>
        <p:blipFill>
          <a:blip r:embed="rId3" cstate="print"/>
          <a:srcRect/>
          <a:stretch>
            <a:fillRect/>
          </a:stretch>
        </p:blipFill>
        <p:spPr bwMode="auto">
          <a:xfrm>
            <a:off x="467544" y="332656"/>
            <a:ext cx="3240360" cy="1080120"/>
          </a:xfrm>
          <a:prstGeom prst="rect">
            <a:avLst/>
          </a:prstGeom>
          <a:noFill/>
          <a:ln w="9525">
            <a:noFill/>
            <a:miter lim="800000"/>
            <a:headEnd/>
            <a:tailEnd/>
          </a:ln>
        </p:spPr>
      </p:pic>
      <p:pic>
        <p:nvPicPr>
          <p:cNvPr id="7" name="Picture 2" descr="N:\DONNEES OMIT\OMIT 2011\QUALITE\Plaquette erreurs medicamenteuses\Logo Omédit.jpeg"/>
          <p:cNvPicPr>
            <a:picLocks noChangeAspect="1"/>
          </p:cNvPicPr>
          <p:nvPr/>
        </p:nvPicPr>
        <p:blipFill>
          <a:blip r:embed="rId4" cstate="print"/>
          <a:srcRect/>
          <a:stretch>
            <a:fillRect/>
          </a:stretch>
        </p:blipFill>
        <p:spPr bwMode="auto">
          <a:xfrm>
            <a:off x="6516216" y="332656"/>
            <a:ext cx="1866503" cy="108012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CHMP</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avis favorables à l'homologation de deux nouveaux antibiotiques, </a:t>
            </a:r>
            <a:r>
              <a:rPr lang="fr-FR" dirty="0" err="1" smtClean="0"/>
              <a:t>Orbactiv</a:t>
            </a:r>
            <a:r>
              <a:rPr lang="fr-FR" dirty="0" smtClean="0"/>
              <a:t>* (</a:t>
            </a:r>
            <a:r>
              <a:rPr lang="fr-FR" dirty="0" err="1" smtClean="0"/>
              <a:t>oritavancine</a:t>
            </a:r>
            <a:r>
              <a:rPr lang="fr-FR" dirty="0" smtClean="0"/>
              <a:t>,) et </a:t>
            </a:r>
            <a:r>
              <a:rPr lang="fr-FR" dirty="0" err="1" smtClean="0"/>
              <a:t>Sivextro</a:t>
            </a:r>
            <a:r>
              <a:rPr lang="fr-FR" dirty="0" smtClean="0"/>
              <a:t>* (</a:t>
            </a:r>
            <a:r>
              <a:rPr lang="fr-FR" dirty="0" err="1" smtClean="0"/>
              <a:t>tédizolid</a:t>
            </a:r>
            <a:r>
              <a:rPr lang="fr-FR" dirty="0" smtClean="0"/>
              <a:t>).</a:t>
            </a:r>
          </a:p>
          <a:p>
            <a:r>
              <a:rPr lang="fr-FR" dirty="0" smtClean="0"/>
              <a:t>avis favorables pour cinq autres nouveaux médicaments:</a:t>
            </a:r>
          </a:p>
          <a:p>
            <a:pPr lvl="1"/>
            <a:r>
              <a:rPr lang="fr-FR" dirty="0" err="1" smtClean="0"/>
              <a:t>Dutrebis</a:t>
            </a:r>
            <a:r>
              <a:rPr lang="fr-FR" dirty="0" smtClean="0"/>
              <a:t>* (</a:t>
            </a:r>
            <a:r>
              <a:rPr lang="fr-FR" dirty="0" err="1" smtClean="0"/>
              <a:t>lamivudine</a:t>
            </a:r>
            <a:r>
              <a:rPr lang="fr-FR" dirty="0" smtClean="0"/>
              <a:t> + </a:t>
            </a:r>
            <a:r>
              <a:rPr lang="fr-FR" dirty="0" err="1" smtClean="0"/>
              <a:t>raltégravir</a:t>
            </a:r>
            <a:r>
              <a:rPr lang="fr-FR" dirty="0" smtClean="0"/>
              <a:t>) dans le traitement du VIH-1 chez les patients adultes, adolescents et enfants à partir de 6 ans et pesant plus de 30 kg, en association avec d'autres antirétroviraux</a:t>
            </a:r>
          </a:p>
          <a:p>
            <a:pPr lvl="1"/>
            <a:endParaRPr lang="fr-FR" dirty="0"/>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11</a:t>
            </a:fld>
            <a:endParaRPr lang="fr-FR"/>
          </a:p>
        </p:txBody>
      </p:sp>
      <p:pic>
        <p:nvPicPr>
          <p:cNvPr id="6" name="Picture 2" descr="N:\DONNEES OMIT\OMIT 2011\QUALITE\Plaquette erreurs medicamenteuses\Logo Omédit.jpeg"/>
          <p:cNvPicPr>
            <a:picLocks noChangeAspect="1"/>
          </p:cNvPicPr>
          <p:nvPr/>
        </p:nvPicPr>
        <p:blipFill>
          <a:blip r:embed="rId2" cstate="print"/>
          <a:srcRect/>
          <a:stretch>
            <a:fillRect/>
          </a:stretch>
        </p:blipFill>
        <p:spPr bwMode="auto">
          <a:xfrm>
            <a:off x="6516216" y="332656"/>
            <a:ext cx="1866503" cy="108012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CHMP</a:t>
            </a:r>
            <a:endParaRPr lang="fr-FR" dirty="0"/>
          </a:p>
        </p:txBody>
      </p:sp>
      <p:sp>
        <p:nvSpPr>
          <p:cNvPr id="3" name="Espace réservé du contenu 2"/>
          <p:cNvSpPr>
            <a:spLocks noGrp="1"/>
          </p:cNvSpPr>
          <p:nvPr>
            <p:ph idx="1"/>
          </p:nvPr>
        </p:nvSpPr>
        <p:spPr/>
        <p:txBody>
          <a:bodyPr>
            <a:normAutofit fontScale="92500" lnSpcReduction="10000"/>
          </a:bodyPr>
          <a:lstStyle/>
          <a:p>
            <a:pPr lvl="1"/>
            <a:r>
              <a:rPr lang="fr-FR" dirty="0" err="1" smtClean="0"/>
              <a:t>Ikervis</a:t>
            </a:r>
            <a:r>
              <a:rPr lang="fr-FR" dirty="0" smtClean="0"/>
              <a:t>* (ciclosporine en collyre) dans le traitement de la kératite sévère de l'adulte souffrant de sécheresse oculaire quand l'état du patient ne s'est pas amélioré malgré des larmes artificielles</a:t>
            </a:r>
          </a:p>
          <a:p>
            <a:pPr lvl="1"/>
            <a:r>
              <a:rPr lang="fr-FR" dirty="0" err="1" smtClean="0"/>
              <a:t>Kengrexal</a:t>
            </a:r>
            <a:r>
              <a:rPr lang="fr-FR" dirty="0" smtClean="0"/>
              <a:t>* (</a:t>
            </a:r>
            <a:r>
              <a:rPr lang="fr-FR" dirty="0" err="1" smtClean="0"/>
              <a:t>cangrelor</a:t>
            </a:r>
            <a:r>
              <a:rPr lang="fr-FR" dirty="0" smtClean="0"/>
              <a:t>) pour une utilisation en association avec l'aspirine dans la réduction des événements cardiovasculaires thrombotiques chez l'adulte coronarien subissant une intervention coronaire percutanée qui n'a pas reçu un inhibiteur oral de P2Y12 avant l'intervention et chez qui un traitement oral avec des inhibiteurs de P2Y12 n'est pas possible ou pas souhaitable</a:t>
            </a:r>
          </a:p>
          <a:p>
            <a:pPr lvl="1"/>
            <a:endParaRPr lang="fr-FR" dirty="0" smtClean="0"/>
          </a:p>
          <a:p>
            <a:pPr lvl="1"/>
            <a:endParaRPr lang="fr-FR" dirty="0"/>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12</a:t>
            </a:fld>
            <a:endParaRPr lang="fr-FR"/>
          </a:p>
        </p:txBody>
      </p:sp>
      <p:pic>
        <p:nvPicPr>
          <p:cNvPr id="6" name="Picture 2" descr="N:\DONNEES OMIT\OMIT 2011\QUALITE\Plaquette erreurs medicamenteuses\Logo Omédit.jpeg"/>
          <p:cNvPicPr>
            <a:picLocks noChangeAspect="1"/>
          </p:cNvPicPr>
          <p:nvPr/>
        </p:nvPicPr>
        <p:blipFill>
          <a:blip r:embed="rId2" cstate="print"/>
          <a:srcRect/>
          <a:stretch>
            <a:fillRect/>
          </a:stretch>
        </p:blipFill>
        <p:spPr bwMode="auto">
          <a:xfrm>
            <a:off x="6516216" y="332656"/>
            <a:ext cx="1866503" cy="108012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CHMP</a:t>
            </a:r>
            <a:endParaRPr lang="fr-FR" dirty="0"/>
          </a:p>
        </p:txBody>
      </p:sp>
      <p:sp>
        <p:nvSpPr>
          <p:cNvPr id="3" name="Espace réservé du contenu 2"/>
          <p:cNvSpPr>
            <a:spLocks noGrp="1"/>
          </p:cNvSpPr>
          <p:nvPr>
            <p:ph idx="1"/>
          </p:nvPr>
        </p:nvSpPr>
        <p:spPr/>
        <p:txBody>
          <a:bodyPr/>
          <a:lstStyle/>
          <a:p>
            <a:pPr lvl="1"/>
            <a:r>
              <a:rPr lang="fr-FR" dirty="0" err="1" smtClean="0"/>
              <a:t>Raplixa</a:t>
            </a:r>
            <a:r>
              <a:rPr lang="fr-FR" dirty="0" smtClean="0"/>
              <a:t>* (fibrinogène humain + thrombine humaine) pour une utilisation comme colle biologique lorsque les traitements utilisés pendant une intervention chirurgicale sont insuffisants pour améliorer l'hémostase</a:t>
            </a:r>
          </a:p>
          <a:p>
            <a:pPr lvl="1"/>
            <a:r>
              <a:rPr lang="fr-FR" dirty="0" err="1" smtClean="0"/>
              <a:t>Saxenda</a:t>
            </a:r>
            <a:r>
              <a:rPr lang="fr-FR" dirty="0" smtClean="0"/>
              <a:t>* (</a:t>
            </a:r>
            <a:r>
              <a:rPr lang="fr-FR" dirty="0" err="1" smtClean="0"/>
              <a:t>liraglutide</a:t>
            </a:r>
            <a:r>
              <a:rPr lang="fr-FR" dirty="0" smtClean="0"/>
              <a:t> </a:t>
            </a:r>
            <a:r>
              <a:rPr lang="fr-FR" i="1" dirty="0" smtClean="0"/>
              <a:t>déjà commercialisé sous le nom de </a:t>
            </a:r>
            <a:r>
              <a:rPr lang="fr-FR" i="1" dirty="0" err="1" smtClean="0"/>
              <a:t>Victoza</a:t>
            </a:r>
            <a:r>
              <a:rPr lang="fr-FR" i="1" dirty="0" smtClean="0"/>
              <a:t>* dans le traitement du diabète</a:t>
            </a:r>
            <a:r>
              <a:rPr lang="fr-FR" dirty="0" smtClean="0"/>
              <a:t>) dans l'obésité et le surpoids morbide</a:t>
            </a:r>
            <a:endParaRPr lang="fr-FR" dirty="0"/>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13</a:t>
            </a:fld>
            <a:endParaRPr lang="fr-FR"/>
          </a:p>
        </p:txBody>
      </p:sp>
      <p:pic>
        <p:nvPicPr>
          <p:cNvPr id="6" name="Picture 2" descr="N:\DONNEES OMIT\OMIT 2011\QUALITE\Plaquette erreurs medicamenteuses\Logo Omédit.jpeg"/>
          <p:cNvPicPr>
            <a:picLocks noChangeAspect="1"/>
          </p:cNvPicPr>
          <p:nvPr/>
        </p:nvPicPr>
        <p:blipFill>
          <a:blip r:embed="rId2" cstate="print"/>
          <a:srcRect/>
          <a:stretch>
            <a:fillRect/>
          </a:stretch>
        </p:blipFill>
        <p:spPr bwMode="auto">
          <a:xfrm>
            <a:off x="6516216" y="332656"/>
            <a:ext cx="1866503" cy="108012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CHMP</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Premier avis favorable </a:t>
            </a:r>
            <a:r>
              <a:rPr lang="fr-FR" dirty="0" smtClean="0"/>
              <a:t>pour </a:t>
            </a:r>
            <a:r>
              <a:rPr lang="fr-FR" dirty="0" smtClean="0"/>
              <a:t>une thérapie cellulaire  </a:t>
            </a:r>
          </a:p>
          <a:p>
            <a:r>
              <a:rPr lang="fr-FR" dirty="0" err="1" smtClean="0"/>
              <a:t>Holoclar</a:t>
            </a:r>
            <a:r>
              <a:rPr lang="fr-FR" dirty="0" smtClean="0"/>
              <a:t>* </a:t>
            </a:r>
            <a:r>
              <a:rPr lang="fr-FR" dirty="0" smtClean="0"/>
              <a:t>pour </a:t>
            </a:r>
            <a:r>
              <a:rPr lang="fr-FR" dirty="0" smtClean="0"/>
              <a:t>une utilisation en ophtalmologie, dans le traitement du déficit en cellules souches limbiques modéré à sévère, unilatéral ou bilatéral, dû à des brûlures oculaires</a:t>
            </a:r>
            <a:r>
              <a:rPr lang="fr-FR" dirty="0" smtClean="0"/>
              <a:t>.</a:t>
            </a:r>
          </a:p>
          <a:p>
            <a:r>
              <a:rPr lang="fr-FR" dirty="0" smtClean="0"/>
              <a:t>Le produit est un épithélium cornéen humain autologue contenant des cellules souches et cultivé </a:t>
            </a:r>
            <a:r>
              <a:rPr lang="fr-FR" dirty="0" smtClean="0"/>
              <a:t>ex-vivo</a:t>
            </a:r>
          </a:p>
          <a:p>
            <a:r>
              <a:rPr lang="fr-FR" dirty="0" smtClean="0"/>
              <a:t>administré à l'hôpital par un chirurgien "qualifié et entraîné".</a:t>
            </a:r>
          </a:p>
          <a:p>
            <a:endParaRPr lang="fr-FR" dirty="0" smtClean="0"/>
          </a:p>
          <a:p>
            <a:endParaRPr lang="fr-FR" dirty="0"/>
          </a:p>
        </p:txBody>
      </p:sp>
      <p:sp>
        <p:nvSpPr>
          <p:cNvPr id="4" name="Espace réservé de la date 3"/>
          <p:cNvSpPr>
            <a:spLocks noGrp="1"/>
          </p:cNvSpPr>
          <p:nvPr>
            <p:ph type="dt" sz="half" idx="10"/>
          </p:nvPr>
        </p:nvSpPr>
        <p:spPr/>
        <p:txBody>
          <a:bodyPr/>
          <a:lstStyle/>
          <a:p>
            <a:r>
              <a:rPr lang="fr-FR" dirty="0" smtClean="0"/>
              <a:t>04/02/2015</a:t>
            </a:r>
            <a:endParaRPr lang="fr-FR" dirty="0"/>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14</a:t>
            </a:fld>
            <a:endParaRPr lang="fr-FR"/>
          </a:p>
        </p:txBody>
      </p:sp>
      <p:pic>
        <p:nvPicPr>
          <p:cNvPr id="7" name="Picture 2" descr="N:\DONNEES OMIT\OMIT 2011\QUALITE\Plaquette erreurs medicamenteuses\Logo Omédit.jpeg"/>
          <p:cNvPicPr>
            <a:picLocks noChangeAspect="1"/>
          </p:cNvPicPr>
          <p:nvPr/>
        </p:nvPicPr>
        <p:blipFill>
          <a:blip r:embed="rId2" cstate="print"/>
          <a:srcRect/>
          <a:stretch>
            <a:fillRect/>
          </a:stretch>
        </p:blipFill>
        <p:spPr bwMode="auto">
          <a:xfrm>
            <a:off x="6516216" y="332656"/>
            <a:ext cx="1866503" cy="108012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COMMISSION</a:t>
            </a:r>
            <a:br>
              <a:rPr lang="fr-FR" dirty="0"/>
            </a:br>
            <a:r>
              <a:rPr lang="fr-FR" dirty="0"/>
              <a:t>EUROPÉENNE</a:t>
            </a:r>
          </a:p>
        </p:txBody>
      </p:sp>
      <p:sp>
        <p:nvSpPr>
          <p:cNvPr id="3" name="Espace réservé du contenu 2"/>
          <p:cNvSpPr>
            <a:spLocks noGrp="1"/>
          </p:cNvSpPr>
          <p:nvPr>
            <p:ph idx="1"/>
          </p:nvPr>
        </p:nvSpPr>
        <p:spPr/>
        <p:txBody>
          <a:bodyPr>
            <a:normAutofit fontScale="92500"/>
          </a:bodyPr>
          <a:lstStyle/>
          <a:p>
            <a:r>
              <a:rPr lang="fr-FR" dirty="0" smtClean="0"/>
              <a:t>La commission européenne a autorisé la mise sur le marché de </a:t>
            </a:r>
            <a:r>
              <a:rPr lang="fr-FR" dirty="0" err="1" smtClean="0"/>
              <a:t>Viekirax</a:t>
            </a:r>
            <a:r>
              <a:rPr lang="fr-FR" dirty="0" smtClean="0"/>
              <a:t> (comprimés d’</a:t>
            </a:r>
            <a:r>
              <a:rPr lang="fr-FR" dirty="0" err="1" smtClean="0"/>
              <a:t>ombitasvir</a:t>
            </a:r>
            <a:r>
              <a:rPr lang="fr-FR" dirty="0" smtClean="0"/>
              <a:t> de </a:t>
            </a:r>
            <a:r>
              <a:rPr lang="fr-FR" dirty="0" err="1" smtClean="0"/>
              <a:t>paritaprevir</a:t>
            </a:r>
            <a:r>
              <a:rPr lang="fr-FR" dirty="0" smtClean="0"/>
              <a:t> et de </a:t>
            </a:r>
            <a:r>
              <a:rPr lang="fr-FR" dirty="0" err="1" smtClean="0"/>
              <a:t>ritonavir</a:t>
            </a:r>
            <a:r>
              <a:rPr lang="fr-FR" dirty="0" smtClean="0"/>
              <a:t>) et d’</a:t>
            </a:r>
            <a:r>
              <a:rPr lang="fr-FR" dirty="0" err="1" smtClean="0"/>
              <a:t>Exviera</a:t>
            </a:r>
            <a:r>
              <a:rPr lang="fr-FR" dirty="0" smtClean="0"/>
              <a:t> (</a:t>
            </a:r>
            <a:r>
              <a:rPr lang="fr-FR" dirty="0" err="1" smtClean="0"/>
              <a:t>dasabuvir</a:t>
            </a:r>
            <a:r>
              <a:rPr lang="fr-FR" dirty="0" smtClean="0"/>
              <a:t>), deux médicaments développés dans le traitement de l’hépatite C chronique. </a:t>
            </a:r>
          </a:p>
          <a:p>
            <a:r>
              <a:rPr lang="fr-FR" sz="2800" dirty="0" smtClean="0">
                <a:hlinkClick r:id="rId2"/>
              </a:rPr>
              <a:t>http://ec.europa.eu/health/documents/community-register/2015/20150115130446/dec_130446_fr.pdf</a:t>
            </a:r>
            <a:endParaRPr lang="fr-FR" sz="2800" dirty="0" smtClean="0"/>
          </a:p>
          <a:p>
            <a:r>
              <a:rPr lang="fr-FR" sz="3000" dirty="0" smtClean="0">
                <a:hlinkClick r:id="rId3"/>
              </a:rPr>
              <a:t>http://ec.europa.eu/health/documents/community-register/2015/20150115130406/dec_130406_fr.pdf</a:t>
            </a:r>
            <a:endParaRPr lang="fr-FR" sz="3000" dirty="0" smtClean="0"/>
          </a:p>
          <a:p>
            <a:endParaRPr lang="fr-FR" sz="3000" dirty="0"/>
          </a:p>
        </p:txBody>
      </p:sp>
      <p:sp>
        <p:nvSpPr>
          <p:cNvPr id="4" name="Espace réservé de la date 3"/>
          <p:cNvSpPr>
            <a:spLocks noGrp="1"/>
          </p:cNvSpPr>
          <p:nvPr>
            <p:ph type="dt" sz="half" idx="10"/>
          </p:nvPr>
        </p:nvSpPr>
        <p:spPr/>
        <p:txBody>
          <a:bodyPr/>
          <a:lstStyle/>
          <a:p>
            <a:r>
              <a:rPr lang="fr-FR" dirty="0" smtClean="0"/>
              <a:t>04/02/2015</a:t>
            </a:r>
            <a:endParaRPr lang="fr-FR" dirty="0"/>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15</a:t>
            </a:fld>
            <a:endParaRPr lang="fr-FR"/>
          </a:p>
        </p:txBody>
      </p:sp>
      <p:pic>
        <p:nvPicPr>
          <p:cNvPr id="7" name="Picture 2" descr="N:\DONNEES OMIT\OMIT 2011\QUALITE\Plaquette erreurs medicamenteuses\Logo Omédit.jpeg"/>
          <p:cNvPicPr>
            <a:picLocks noChangeAspect="1"/>
          </p:cNvPicPr>
          <p:nvPr/>
        </p:nvPicPr>
        <p:blipFill>
          <a:blip r:embed="rId4" cstate="print"/>
          <a:srcRect/>
          <a:stretch>
            <a:fillRect/>
          </a:stretch>
        </p:blipFill>
        <p:spPr bwMode="auto">
          <a:xfrm>
            <a:off x="6516216" y="332656"/>
            <a:ext cx="1866503" cy="108012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COMMISSION</a:t>
            </a:r>
            <a:br>
              <a:rPr lang="fr-FR" dirty="0" smtClean="0"/>
            </a:br>
            <a:r>
              <a:rPr lang="fr-FR" dirty="0" smtClean="0"/>
              <a:t>EUROPÉENNE</a:t>
            </a:r>
            <a:endParaRPr lang="fr-FR" dirty="0"/>
          </a:p>
        </p:txBody>
      </p:sp>
      <p:sp>
        <p:nvSpPr>
          <p:cNvPr id="3" name="Espace réservé du contenu 2"/>
          <p:cNvSpPr>
            <a:spLocks noGrp="1"/>
          </p:cNvSpPr>
          <p:nvPr>
            <p:ph idx="1"/>
          </p:nvPr>
        </p:nvSpPr>
        <p:spPr/>
        <p:txBody>
          <a:bodyPr/>
          <a:lstStyle/>
          <a:p>
            <a:r>
              <a:rPr lang="fr-FR" dirty="0" smtClean="0"/>
              <a:t>AMM européenne pour </a:t>
            </a:r>
            <a:r>
              <a:rPr lang="fr-FR" dirty="0" err="1" smtClean="0"/>
              <a:t>Cyramza</a:t>
            </a:r>
            <a:r>
              <a:rPr lang="fr-FR" dirty="0" smtClean="0"/>
              <a:t>* (</a:t>
            </a:r>
            <a:r>
              <a:rPr lang="fr-FR" dirty="0" err="1" smtClean="0"/>
              <a:t>ramucirumab</a:t>
            </a:r>
            <a:r>
              <a:rPr lang="fr-FR" dirty="0" smtClean="0"/>
              <a:t>) dans le cancer gastrique  </a:t>
            </a:r>
            <a:endParaRPr lang="fr-FR" dirty="0" smtClean="0"/>
          </a:p>
          <a:p>
            <a:r>
              <a:rPr lang="fr-FR" dirty="0" err="1" smtClean="0"/>
              <a:t>Medicament</a:t>
            </a:r>
            <a:r>
              <a:rPr lang="fr-FR" dirty="0" smtClean="0"/>
              <a:t> orphelin</a:t>
            </a:r>
            <a:endParaRPr lang="fr-FR" dirty="0" smtClean="0"/>
          </a:p>
          <a:p>
            <a:r>
              <a:rPr lang="fr-FR" sz="2800" dirty="0" smtClean="0">
                <a:hlinkClick r:id="rId2"/>
              </a:rPr>
              <a:t>http://ec.europa.eu/health/documents/community-register/2014/20141219130327/dec_130327_fr.pdf</a:t>
            </a:r>
            <a:endParaRPr lang="fr-FR" sz="2800" dirty="0" smtClean="0"/>
          </a:p>
          <a:p>
            <a:r>
              <a:rPr lang="fr-FR" sz="2800" dirty="0" smtClean="0"/>
              <a:t>ATU cohorte octroyée et débutée en novembre 2014</a:t>
            </a:r>
            <a:endParaRPr lang="fr-FR" sz="2800" dirty="0"/>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16</a:t>
            </a:fld>
            <a:endParaRPr lang="fr-FR"/>
          </a:p>
        </p:txBody>
      </p:sp>
      <p:pic>
        <p:nvPicPr>
          <p:cNvPr id="6" name="Picture 2" descr="N:\DONNEES OMIT\OMIT 2011\QUALITE\Plaquette erreurs medicamenteuses\Logo Omédit.jpeg"/>
          <p:cNvPicPr>
            <a:picLocks noChangeAspect="1"/>
          </p:cNvPicPr>
          <p:nvPr/>
        </p:nvPicPr>
        <p:blipFill>
          <a:blip r:embed="rId3" cstate="print"/>
          <a:srcRect/>
          <a:stretch>
            <a:fillRect/>
          </a:stretch>
        </p:blipFill>
        <p:spPr bwMode="auto">
          <a:xfrm>
            <a:off x="6516216" y="332656"/>
            <a:ext cx="1866503" cy="108012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2000" b="1" dirty="0" smtClean="0"/>
              <a:t>U.S. Food and Drug Administration</a:t>
            </a:r>
            <a:r>
              <a:rPr lang="en-US" b="1" dirty="0" smtClean="0"/>
              <a:t/>
            </a:r>
            <a:br>
              <a:rPr lang="en-US" b="1" dirty="0" smtClean="0"/>
            </a:br>
            <a:endParaRPr lang="fr-FR" dirty="0"/>
          </a:p>
        </p:txBody>
      </p:sp>
      <p:sp>
        <p:nvSpPr>
          <p:cNvPr id="3" name="Espace réservé du contenu 2"/>
          <p:cNvSpPr>
            <a:spLocks noGrp="1"/>
          </p:cNvSpPr>
          <p:nvPr>
            <p:ph idx="1"/>
          </p:nvPr>
        </p:nvSpPr>
        <p:spPr/>
        <p:txBody>
          <a:bodyPr/>
          <a:lstStyle/>
          <a:p>
            <a:endParaRPr lang="fr-FR" dirty="0"/>
          </a:p>
          <a:p>
            <a:r>
              <a:rPr lang="en-US" b="1" dirty="0" smtClean="0"/>
              <a:t>New Drugs at FDA: CDER’s New Molecular Entities and New Therapeutic Biological Products</a:t>
            </a:r>
          </a:p>
          <a:p>
            <a:r>
              <a:rPr lang="fr-FR" sz="2800" dirty="0" smtClean="0">
                <a:hlinkClick r:id="rId2"/>
              </a:rPr>
              <a:t>http://www.fda.gov/downloads/Drugs/DevelopmentApprovalProcess/DrugInnovation/UCM430299.pdf</a:t>
            </a:r>
            <a:endParaRPr lang="fr-FR" sz="2800" dirty="0" smtClean="0"/>
          </a:p>
          <a:p>
            <a:endParaRPr lang="en-US" b="1" dirty="0" smtClean="0"/>
          </a:p>
          <a:p>
            <a:endParaRPr lang="fr-FR" dirty="0"/>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17</a:t>
            </a:fld>
            <a:endParaRPr lang="fr-FR"/>
          </a:p>
        </p:txBody>
      </p:sp>
      <p:pic>
        <p:nvPicPr>
          <p:cNvPr id="6" name="Picture 2" descr="N:\DONNEES OMIT\OMIT 2011\QUALITE\Plaquette erreurs medicamenteuses\Logo Omédit.jpeg"/>
          <p:cNvPicPr>
            <a:picLocks noChangeAspect="1"/>
          </p:cNvPicPr>
          <p:nvPr/>
        </p:nvPicPr>
        <p:blipFill>
          <a:blip r:embed="rId3" cstate="print"/>
          <a:srcRect/>
          <a:stretch>
            <a:fillRect/>
          </a:stretch>
        </p:blipFill>
        <p:spPr bwMode="auto">
          <a:xfrm>
            <a:off x="6516216" y="332656"/>
            <a:ext cx="1866503" cy="108012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1800" b="1" dirty="0" smtClean="0"/>
              <a:t>U.S. Food and Drug Administration</a:t>
            </a:r>
            <a:br>
              <a:rPr lang="en-US" sz="1800" b="1" dirty="0" smtClean="0"/>
            </a:br>
            <a:endParaRPr lang="fr-FR" sz="1800" dirty="0"/>
          </a:p>
        </p:txBody>
      </p:sp>
      <p:sp>
        <p:nvSpPr>
          <p:cNvPr id="3" name="Espace réservé du contenu 2"/>
          <p:cNvSpPr>
            <a:spLocks noGrp="1"/>
          </p:cNvSpPr>
          <p:nvPr>
            <p:ph idx="1"/>
          </p:nvPr>
        </p:nvSpPr>
        <p:spPr/>
        <p:txBody>
          <a:bodyPr/>
          <a:lstStyle/>
          <a:p>
            <a:r>
              <a:rPr lang="en-US" b="1" dirty="0" smtClean="0"/>
              <a:t>FDA approves </a:t>
            </a:r>
            <a:r>
              <a:rPr lang="en-US" b="1" dirty="0" err="1" smtClean="0"/>
              <a:t>Opdivo</a:t>
            </a:r>
            <a:r>
              <a:rPr lang="fr-FR" b="1" dirty="0" smtClean="0"/>
              <a:t> ™</a:t>
            </a:r>
            <a:r>
              <a:rPr lang="en-US" b="1" dirty="0" smtClean="0"/>
              <a:t> (</a:t>
            </a:r>
            <a:r>
              <a:rPr lang="fr-FR" dirty="0" err="1" smtClean="0"/>
              <a:t>nivolumab</a:t>
            </a:r>
            <a:r>
              <a:rPr lang="fr-FR" dirty="0" smtClean="0"/>
              <a:t>) </a:t>
            </a:r>
            <a:r>
              <a:rPr lang="en-US" b="1" dirty="0" smtClean="0"/>
              <a:t>for advanced melanoma</a:t>
            </a:r>
          </a:p>
          <a:p>
            <a:r>
              <a:rPr lang="fr-FR" b="1" dirty="0" smtClean="0"/>
              <a:t>FDA </a:t>
            </a:r>
            <a:r>
              <a:rPr lang="en-US" b="1" dirty="0" smtClean="0"/>
              <a:t>approves</a:t>
            </a:r>
            <a:r>
              <a:rPr lang="fr-FR" b="1" dirty="0" smtClean="0"/>
              <a:t> VIEKIRA PAK™ (</a:t>
            </a:r>
            <a:r>
              <a:rPr lang="fr-FR" b="1" dirty="0" err="1" smtClean="0"/>
              <a:t>Ombitasvir</a:t>
            </a:r>
            <a:r>
              <a:rPr lang="fr-FR" b="1" dirty="0" smtClean="0"/>
              <a:t>/</a:t>
            </a:r>
            <a:r>
              <a:rPr lang="fr-FR" b="1" dirty="0" err="1" smtClean="0"/>
              <a:t>Paritaprevir</a:t>
            </a:r>
            <a:r>
              <a:rPr lang="fr-FR" b="1" dirty="0" smtClean="0"/>
              <a:t>/</a:t>
            </a:r>
            <a:r>
              <a:rPr lang="fr-FR" b="1" dirty="0" err="1" smtClean="0"/>
              <a:t>Ritonavir</a:t>
            </a:r>
            <a:r>
              <a:rPr lang="fr-FR" b="1" dirty="0" smtClean="0"/>
              <a:t> </a:t>
            </a:r>
            <a:r>
              <a:rPr lang="fr-FR" b="1" dirty="0" err="1" smtClean="0"/>
              <a:t>Tablets</a:t>
            </a:r>
            <a:r>
              <a:rPr lang="fr-FR" b="1" dirty="0" smtClean="0"/>
              <a:t>; </a:t>
            </a:r>
            <a:r>
              <a:rPr lang="fr-FR" b="1" dirty="0" err="1" smtClean="0"/>
              <a:t>Dasabuvir</a:t>
            </a:r>
            <a:r>
              <a:rPr lang="fr-FR" b="1" dirty="0" smtClean="0"/>
              <a:t> </a:t>
            </a:r>
            <a:r>
              <a:rPr lang="fr-FR" b="1" dirty="0" err="1" smtClean="0"/>
              <a:t>Tablets</a:t>
            </a:r>
            <a:r>
              <a:rPr lang="fr-FR" b="1" dirty="0" smtClean="0"/>
              <a:t>) for the </a:t>
            </a:r>
            <a:r>
              <a:rPr lang="fr-FR" b="1" dirty="0" err="1" smtClean="0"/>
              <a:t>Treatment</a:t>
            </a:r>
            <a:r>
              <a:rPr lang="fr-FR" b="1" dirty="0" smtClean="0"/>
              <a:t> of </a:t>
            </a:r>
            <a:r>
              <a:rPr lang="fr-FR" b="1" dirty="0" err="1" smtClean="0"/>
              <a:t>Chronic</a:t>
            </a:r>
            <a:r>
              <a:rPr lang="fr-FR" b="1" dirty="0" smtClean="0"/>
              <a:t> </a:t>
            </a:r>
            <a:r>
              <a:rPr lang="fr-FR" b="1" dirty="0" err="1" smtClean="0"/>
              <a:t>Genotype</a:t>
            </a:r>
            <a:r>
              <a:rPr lang="fr-FR" b="1" dirty="0" smtClean="0"/>
              <a:t> 1 </a:t>
            </a:r>
            <a:r>
              <a:rPr lang="fr-FR" b="1" dirty="0" err="1" smtClean="0"/>
              <a:t>Hepatitis</a:t>
            </a:r>
            <a:r>
              <a:rPr lang="fr-FR" b="1" dirty="0" smtClean="0"/>
              <a:t> C</a:t>
            </a:r>
          </a:p>
          <a:p>
            <a:endParaRPr lang="fr-FR" dirty="0"/>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18</a:t>
            </a:fld>
            <a:endParaRPr lang="fr-FR"/>
          </a:p>
        </p:txBody>
      </p:sp>
      <p:pic>
        <p:nvPicPr>
          <p:cNvPr id="6" name="Picture 2" descr="N:\DONNEES OMIT\OMIT 2011\QUALITE\Plaquette erreurs medicamenteuses\Logo Omédit.jpeg"/>
          <p:cNvPicPr>
            <a:picLocks noChangeAspect="1"/>
          </p:cNvPicPr>
          <p:nvPr/>
        </p:nvPicPr>
        <p:blipFill>
          <a:blip r:embed="rId2" cstate="print"/>
          <a:srcRect/>
          <a:stretch>
            <a:fillRect/>
          </a:stretch>
        </p:blipFill>
        <p:spPr bwMode="auto">
          <a:xfrm>
            <a:off x="6516216" y="332656"/>
            <a:ext cx="1866503" cy="108012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fr-FR" b="1" dirty="0" smtClean="0"/>
              <a:t>THESAURUS DES INTERACTIONS MEDICAMENTEUSES</a:t>
            </a:r>
          </a:p>
          <a:p>
            <a:r>
              <a:rPr lang="fr-FR" b="1" dirty="0"/>
              <a:t>Mise à </a:t>
            </a:r>
            <a:r>
              <a:rPr lang="fr-FR" b="1" dirty="0" smtClean="0"/>
              <a:t>jour Janvier 2015</a:t>
            </a:r>
          </a:p>
          <a:p>
            <a:r>
              <a:rPr lang="fr-FR" sz="2800" dirty="0" smtClean="0">
                <a:hlinkClick r:id="rId2"/>
              </a:rPr>
              <a:t>http://ansm.sante.fr/Dossiers/Interactions-medicamenteuses/Interactions-medicamenteuses/%28offset%29/0</a:t>
            </a:r>
            <a:endParaRPr lang="fr-FR" sz="2800" dirty="0" smtClean="0"/>
          </a:p>
          <a:p>
            <a:endParaRPr lang="fr-FR" dirty="0"/>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2</a:t>
            </a:fld>
            <a:endParaRPr lang="fr-FR"/>
          </a:p>
        </p:txBody>
      </p:sp>
      <p:pic>
        <p:nvPicPr>
          <p:cNvPr id="1026" name="Picture 2"/>
          <p:cNvPicPr>
            <a:picLocks noChangeAspect="1" noChangeArrowheads="1"/>
          </p:cNvPicPr>
          <p:nvPr/>
        </p:nvPicPr>
        <p:blipFill>
          <a:blip r:embed="rId3" cstate="print"/>
          <a:srcRect/>
          <a:stretch>
            <a:fillRect/>
          </a:stretch>
        </p:blipFill>
        <p:spPr bwMode="auto">
          <a:xfrm>
            <a:off x="395536" y="260648"/>
            <a:ext cx="3312368" cy="1152128"/>
          </a:xfrm>
          <a:prstGeom prst="rect">
            <a:avLst/>
          </a:prstGeom>
          <a:noFill/>
          <a:ln w="9525">
            <a:noFill/>
            <a:miter lim="800000"/>
            <a:headEnd/>
            <a:tailEnd/>
          </a:ln>
        </p:spPr>
      </p:pic>
      <p:pic>
        <p:nvPicPr>
          <p:cNvPr id="7" name="Picture 2" descr="N:\DONNEES OMIT\OMIT 2011\QUALITE\Plaquette erreurs medicamenteuses\Logo Omédit.jpeg"/>
          <p:cNvPicPr>
            <a:picLocks noChangeAspect="1"/>
          </p:cNvPicPr>
          <p:nvPr/>
        </p:nvPicPr>
        <p:blipFill>
          <a:blip r:embed="rId4" cstate="print"/>
          <a:srcRect/>
          <a:stretch>
            <a:fillRect/>
          </a:stretch>
        </p:blipFill>
        <p:spPr bwMode="auto">
          <a:xfrm>
            <a:off x="6516216" y="332656"/>
            <a:ext cx="1866503" cy="108012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Le plasma thérapeutique industriel retiré de la liste des produits sanguins labiles  </a:t>
            </a:r>
            <a:endParaRPr lang="fr-FR" dirty="0" smtClean="0"/>
          </a:p>
          <a:p>
            <a:r>
              <a:rPr lang="fr-FR" sz="2100" dirty="0" smtClean="0">
                <a:hlinkClick r:id="rId2"/>
              </a:rPr>
              <a:t>http://</a:t>
            </a:r>
            <a:r>
              <a:rPr lang="fr-FR" sz="2100" dirty="0" smtClean="0">
                <a:hlinkClick r:id="rId2"/>
              </a:rPr>
              <a:t>ansm.sante.fr/S-informer/Actualite/Plasma-therapeutique-securise-par-solvant-detergent-changement-de-statut-juridique-Point-d-Information</a:t>
            </a:r>
            <a:endParaRPr lang="fr-FR" sz="2100" dirty="0" smtClean="0"/>
          </a:p>
          <a:p>
            <a:endParaRPr lang="fr-FR" dirty="0" smtClean="0"/>
          </a:p>
          <a:p>
            <a:endParaRPr lang="fr-FR" dirty="0"/>
          </a:p>
          <a:p>
            <a:r>
              <a:rPr lang="fr-FR" dirty="0"/>
              <a:t> Décision du 9 janvier 2015 modifiant la décision du 20 octobre 2010 fixant la liste et les caractéristiques des produits sanguins </a:t>
            </a:r>
            <a:r>
              <a:rPr lang="fr-FR" dirty="0" smtClean="0"/>
              <a:t>labiles </a:t>
            </a:r>
            <a:r>
              <a:rPr lang="fr-FR" sz="2300" dirty="0" smtClean="0">
                <a:hlinkClick r:id="rId3"/>
              </a:rPr>
              <a:t>http://</a:t>
            </a:r>
            <a:r>
              <a:rPr lang="fr-FR" sz="2300" dirty="0" smtClean="0">
                <a:hlinkClick r:id="rId3"/>
              </a:rPr>
              <a:t>www.legifrance.gouv.fr/jopdf/common/jo_pdf.jsp?numJO=0&amp;dateJO=20150127&amp;numTexte=20&amp;pageDebut=01208&amp;pageFin=01209</a:t>
            </a:r>
            <a:endParaRPr lang="fr-FR" sz="2300" dirty="0" smtClean="0"/>
          </a:p>
          <a:p>
            <a:r>
              <a:rPr lang="fr-FR" sz="2400" u="sng" dirty="0" smtClean="0">
                <a:hlinkClick r:id="rId4"/>
              </a:rPr>
              <a:t>Décret n° 2015-100 du 2 février 2015 relatif au plasma dans la production duquel intervient un processus industriel</a:t>
            </a:r>
            <a:r>
              <a:rPr lang="fr-FR" sz="2400" b="1" u="sng" dirty="0" smtClean="0">
                <a:hlinkClick r:id="rId4"/>
              </a:rPr>
              <a:t> </a:t>
            </a:r>
            <a:endParaRPr lang="fr-FR" sz="3000" dirty="0" smtClean="0"/>
          </a:p>
          <a:p>
            <a:endParaRPr lang="fr-FR" dirty="0"/>
          </a:p>
        </p:txBody>
      </p:sp>
      <p:sp>
        <p:nvSpPr>
          <p:cNvPr id="4" name="Espace réservé de la date 3"/>
          <p:cNvSpPr>
            <a:spLocks noGrp="1"/>
          </p:cNvSpPr>
          <p:nvPr>
            <p:ph type="dt" sz="half" idx="10"/>
          </p:nvPr>
        </p:nvSpPr>
        <p:spPr/>
        <p:txBody>
          <a:bodyPr/>
          <a:lstStyle/>
          <a:p>
            <a:r>
              <a:rPr lang="fr-FR" dirty="0" smtClean="0"/>
              <a:t>04/02/2015</a:t>
            </a:r>
            <a:endParaRPr lang="fr-FR" dirty="0"/>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3</a:t>
            </a:fld>
            <a:endParaRPr lang="fr-FR" dirty="0"/>
          </a:p>
        </p:txBody>
      </p:sp>
      <p:pic>
        <p:nvPicPr>
          <p:cNvPr id="6" name="Picture 2"/>
          <p:cNvPicPr>
            <a:picLocks noChangeAspect="1" noChangeArrowheads="1"/>
          </p:cNvPicPr>
          <p:nvPr/>
        </p:nvPicPr>
        <p:blipFill>
          <a:blip r:embed="rId5" cstate="print"/>
          <a:srcRect/>
          <a:stretch>
            <a:fillRect/>
          </a:stretch>
        </p:blipFill>
        <p:spPr bwMode="auto">
          <a:xfrm>
            <a:off x="395536" y="260648"/>
            <a:ext cx="3312368" cy="1152128"/>
          </a:xfrm>
          <a:prstGeom prst="rect">
            <a:avLst/>
          </a:prstGeom>
          <a:noFill/>
          <a:ln w="9525">
            <a:noFill/>
            <a:miter lim="800000"/>
            <a:headEnd/>
            <a:tailEnd/>
          </a:ln>
        </p:spPr>
      </p:pic>
      <p:pic>
        <p:nvPicPr>
          <p:cNvPr id="7" name="Picture 2" descr="N:\DONNEES OMIT\OMIT 2011\QUALITE\Plaquette erreurs medicamenteuses\Logo Omédit.jpeg"/>
          <p:cNvPicPr>
            <a:picLocks noChangeAspect="1"/>
          </p:cNvPicPr>
          <p:nvPr/>
        </p:nvPicPr>
        <p:blipFill>
          <a:blip r:embed="rId6" cstate="print"/>
          <a:srcRect/>
          <a:stretch>
            <a:fillRect/>
          </a:stretch>
        </p:blipFill>
        <p:spPr bwMode="auto">
          <a:xfrm>
            <a:off x="6516216" y="332656"/>
            <a:ext cx="1866503" cy="108012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lnSpcReduction="10000"/>
          </a:bodyPr>
          <a:lstStyle/>
          <a:p>
            <a:r>
              <a:rPr lang="fr-FR" dirty="0" smtClean="0"/>
              <a:t>Nouvelles ATU </a:t>
            </a:r>
            <a:r>
              <a:rPr lang="fr-FR" dirty="0" smtClean="0"/>
              <a:t>de </a:t>
            </a:r>
            <a:r>
              <a:rPr lang="fr-FR" dirty="0" smtClean="0"/>
              <a:t>cohorte</a:t>
            </a:r>
          </a:p>
          <a:p>
            <a:pPr>
              <a:buNone/>
            </a:pPr>
            <a:r>
              <a:rPr lang="fr-FR" dirty="0" smtClean="0"/>
              <a:t> </a:t>
            </a:r>
            <a:r>
              <a:rPr lang="fr-FR" sz="900" dirty="0" smtClean="0">
                <a:hlinkClick r:id="rId2"/>
              </a:rPr>
              <a:t>http://ansm.sante.fr/Activites/Autorisations-temporaires-d-utilisation-ATU/ATU-de-cohorte-en-cours/%</a:t>
            </a:r>
            <a:r>
              <a:rPr lang="fr-FR" sz="900" dirty="0" smtClean="0">
                <a:hlinkClick r:id="rId2"/>
              </a:rPr>
              <a:t>28offset%29/2</a:t>
            </a:r>
            <a:endParaRPr lang="fr-FR" dirty="0" smtClean="0"/>
          </a:p>
          <a:p>
            <a:pPr lvl="1"/>
            <a:r>
              <a:rPr lang="fr-FR" b="1" dirty="0" smtClean="0"/>
              <a:t>NIVOLUMAB </a:t>
            </a:r>
            <a:r>
              <a:rPr lang="fr-FR" b="1" dirty="0" smtClean="0"/>
              <a:t>:</a:t>
            </a:r>
            <a:r>
              <a:rPr lang="fr-FR" dirty="0" smtClean="0"/>
              <a:t> mélanome non </a:t>
            </a:r>
            <a:r>
              <a:rPr lang="fr-FR" dirty="0" err="1" smtClean="0"/>
              <a:t>résécable</a:t>
            </a:r>
            <a:r>
              <a:rPr lang="fr-FR" dirty="0" smtClean="0"/>
              <a:t> (stade III) ou métastatique (stade IV</a:t>
            </a:r>
            <a:r>
              <a:rPr lang="fr-FR" dirty="0" smtClean="0"/>
              <a:t>)</a:t>
            </a:r>
          </a:p>
          <a:p>
            <a:pPr lvl="1"/>
            <a:r>
              <a:rPr lang="fr-FR" b="1" dirty="0" smtClean="0"/>
              <a:t>DASABUVIR : </a:t>
            </a:r>
            <a:r>
              <a:rPr lang="fr-FR" dirty="0" smtClean="0"/>
              <a:t>hépatite C</a:t>
            </a:r>
          </a:p>
          <a:p>
            <a:pPr lvl="1"/>
            <a:r>
              <a:rPr lang="fr-FR" b="1" dirty="0" smtClean="0"/>
              <a:t>OMBISTAVIR / PARITAPREVIR / </a:t>
            </a:r>
            <a:r>
              <a:rPr lang="fr-FR" b="1" dirty="0" smtClean="0"/>
              <a:t>RITONAVIR : </a:t>
            </a:r>
            <a:r>
              <a:rPr lang="fr-FR" dirty="0" smtClean="0"/>
              <a:t>hépatite C</a:t>
            </a:r>
          </a:p>
          <a:p>
            <a:pPr lvl="1"/>
            <a:r>
              <a:rPr lang="fr-FR" b="1" dirty="0" smtClean="0"/>
              <a:t>CERDELGA (</a:t>
            </a:r>
            <a:r>
              <a:rPr lang="fr-FR" dirty="0" err="1" smtClean="0"/>
              <a:t>Eliglustat</a:t>
            </a:r>
            <a:r>
              <a:rPr lang="fr-FR" dirty="0" smtClean="0"/>
              <a:t>) : Maladie de Gaucher</a:t>
            </a:r>
          </a:p>
          <a:p>
            <a:pPr lvl="1"/>
            <a:r>
              <a:rPr lang="fr-FR" b="1" dirty="0" smtClean="0"/>
              <a:t>NINTEDANIB : </a:t>
            </a:r>
            <a:r>
              <a:rPr lang="fr-FR" dirty="0" smtClean="0"/>
              <a:t>fibrose pulmonaire </a:t>
            </a:r>
            <a:r>
              <a:rPr lang="fr-FR" dirty="0" err="1" smtClean="0"/>
              <a:t>idiopatique</a:t>
            </a:r>
            <a:endParaRPr lang="fr-FR" b="1" dirty="0" smtClean="0"/>
          </a:p>
          <a:p>
            <a:pPr lvl="1"/>
            <a:endParaRPr lang="fr-FR" b="1" dirty="0" smtClean="0"/>
          </a:p>
          <a:p>
            <a:pPr lvl="1"/>
            <a:endParaRPr lang="fr-FR" b="1" dirty="0" smtClean="0"/>
          </a:p>
          <a:p>
            <a:pPr lvl="1"/>
            <a:endParaRPr lang="fr-FR" b="1" dirty="0" smtClean="0"/>
          </a:p>
          <a:p>
            <a:pPr lvl="1"/>
            <a:endParaRPr lang="fr-FR" dirty="0" smtClean="0"/>
          </a:p>
          <a:p>
            <a:pPr lvl="1"/>
            <a:endParaRPr lang="fr-FR" b="1" dirty="0" smtClean="0"/>
          </a:p>
          <a:p>
            <a:pPr lvl="1"/>
            <a:endParaRPr lang="fr-FR" dirty="0"/>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4</a:t>
            </a:fld>
            <a:endParaRPr lang="fr-FR"/>
          </a:p>
        </p:txBody>
      </p:sp>
      <p:pic>
        <p:nvPicPr>
          <p:cNvPr id="6" name="Picture 2"/>
          <p:cNvPicPr>
            <a:picLocks noChangeAspect="1" noChangeArrowheads="1"/>
          </p:cNvPicPr>
          <p:nvPr/>
        </p:nvPicPr>
        <p:blipFill>
          <a:blip r:embed="rId3" cstate="print"/>
          <a:srcRect/>
          <a:stretch>
            <a:fillRect/>
          </a:stretch>
        </p:blipFill>
        <p:spPr bwMode="auto">
          <a:xfrm>
            <a:off x="395536" y="260648"/>
            <a:ext cx="3312368" cy="1152128"/>
          </a:xfrm>
          <a:prstGeom prst="rect">
            <a:avLst/>
          </a:prstGeom>
          <a:noFill/>
          <a:ln w="9525">
            <a:noFill/>
            <a:miter lim="800000"/>
            <a:headEnd/>
            <a:tailEnd/>
          </a:ln>
        </p:spPr>
      </p:pic>
      <p:pic>
        <p:nvPicPr>
          <p:cNvPr id="7" name="Picture 2" descr="N:\DONNEES OMIT\OMIT 2011\QUALITE\Plaquette erreurs medicamenteuses\Logo Omédit.jpeg"/>
          <p:cNvPicPr>
            <a:picLocks noChangeAspect="1"/>
          </p:cNvPicPr>
          <p:nvPr/>
        </p:nvPicPr>
        <p:blipFill>
          <a:blip r:embed="rId4" cstate="print"/>
          <a:srcRect/>
          <a:stretch>
            <a:fillRect/>
          </a:stretch>
        </p:blipFill>
        <p:spPr bwMode="auto">
          <a:xfrm>
            <a:off x="6516216" y="332656"/>
            <a:ext cx="1866503" cy="108012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1200" b="1" dirty="0" smtClean="0"/>
              <a:t>MINISTERE DES AFFAIRES SOCIALES, DE LA SANTE</a:t>
            </a:r>
            <a:br>
              <a:rPr lang="fr-FR" sz="1200" b="1" dirty="0" smtClean="0"/>
            </a:br>
            <a:r>
              <a:rPr lang="fr-FR" sz="1200" b="1" dirty="0" smtClean="0"/>
              <a:t>ET DES DROITS DES FEMMES</a:t>
            </a:r>
            <a:endParaRPr lang="fr-FR" sz="1200" dirty="0"/>
          </a:p>
        </p:txBody>
      </p:sp>
      <p:sp>
        <p:nvSpPr>
          <p:cNvPr id="3" name="Espace réservé du contenu 2"/>
          <p:cNvSpPr>
            <a:spLocks noGrp="1"/>
          </p:cNvSpPr>
          <p:nvPr>
            <p:ph idx="1"/>
          </p:nvPr>
        </p:nvSpPr>
        <p:spPr/>
        <p:txBody>
          <a:bodyPr/>
          <a:lstStyle/>
          <a:p>
            <a:r>
              <a:rPr lang="fr-FR" dirty="0" smtClean="0"/>
              <a:t>agrément aux collectivités et à l'inscription sur la liste en sus des </a:t>
            </a:r>
            <a:r>
              <a:rPr lang="fr-FR" dirty="0" err="1" smtClean="0"/>
              <a:t>biosimilaires</a:t>
            </a:r>
            <a:r>
              <a:rPr lang="fr-FR" dirty="0" smtClean="0"/>
              <a:t> de l'anti-TNF </a:t>
            </a:r>
            <a:r>
              <a:rPr lang="fr-FR" dirty="0" err="1" smtClean="0"/>
              <a:t>Remicade</a:t>
            </a:r>
            <a:r>
              <a:rPr lang="fr-FR" dirty="0" smtClean="0"/>
              <a:t>* (</a:t>
            </a:r>
            <a:r>
              <a:rPr lang="fr-FR" dirty="0" err="1" smtClean="0"/>
              <a:t>infliximab</a:t>
            </a:r>
            <a:r>
              <a:rPr lang="fr-FR" dirty="0" smtClean="0"/>
              <a:t>, MSD), </a:t>
            </a:r>
            <a:r>
              <a:rPr lang="fr-FR" dirty="0" err="1" smtClean="0"/>
              <a:t>Inflectra</a:t>
            </a:r>
            <a:r>
              <a:rPr lang="fr-FR" dirty="0" smtClean="0"/>
              <a:t>* (</a:t>
            </a:r>
            <a:r>
              <a:rPr lang="fr-FR" dirty="0" err="1" smtClean="0"/>
              <a:t>Hospira</a:t>
            </a:r>
            <a:r>
              <a:rPr lang="fr-FR" dirty="0" smtClean="0"/>
              <a:t>) et </a:t>
            </a:r>
            <a:r>
              <a:rPr lang="fr-FR" dirty="0" err="1" smtClean="0"/>
              <a:t>Remsima</a:t>
            </a:r>
            <a:r>
              <a:rPr lang="fr-FR" dirty="0" smtClean="0"/>
              <a:t>* (</a:t>
            </a:r>
            <a:r>
              <a:rPr lang="fr-FR" dirty="0" err="1" smtClean="0"/>
              <a:t>Biogaran</a:t>
            </a:r>
            <a:r>
              <a:rPr lang="fr-FR" dirty="0" smtClean="0"/>
              <a:t>, groupe </a:t>
            </a:r>
            <a:r>
              <a:rPr lang="fr-FR" dirty="0" err="1" smtClean="0"/>
              <a:t>Servier</a:t>
            </a:r>
            <a:r>
              <a:rPr lang="fr-FR" dirty="0" smtClean="0"/>
              <a:t>).</a:t>
            </a:r>
          </a:p>
          <a:p>
            <a:r>
              <a:rPr lang="fr-FR" sz="2800" dirty="0" smtClean="0">
                <a:hlinkClick r:id="rId2"/>
              </a:rPr>
              <a:t>http://www.legifrance.gouv.fr/eli/arrete/2014/12/18/AFSS1428486A/jo/texte</a:t>
            </a:r>
            <a:r>
              <a:rPr lang="fr-FR" sz="2800" dirty="0" smtClean="0"/>
              <a:t> </a:t>
            </a:r>
          </a:p>
          <a:p>
            <a:endParaRPr lang="fr-FR" dirty="0" smtClean="0"/>
          </a:p>
          <a:p>
            <a:endParaRPr lang="fr-FR" dirty="0"/>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5</a:t>
            </a:fld>
            <a:endParaRPr lang="fr-FR"/>
          </a:p>
        </p:txBody>
      </p:sp>
      <p:pic>
        <p:nvPicPr>
          <p:cNvPr id="6" name="Picture 2"/>
          <p:cNvPicPr>
            <a:picLocks noChangeAspect="1" noChangeArrowheads="1"/>
          </p:cNvPicPr>
          <p:nvPr/>
        </p:nvPicPr>
        <p:blipFill>
          <a:blip r:embed="rId3" cstate="print"/>
          <a:srcRect/>
          <a:stretch>
            <a:fillRect/>
          </a:stretch>
        </p:blipFill>
        <p:spPr bwMode="auto">
          <a:xfrm>
            <a:off x="395536" y="260648"/>
            <a:ext cx="2038350" cy="1209675"/>
          </a:xfrm>
          <a:prstGeom prst="rect">
            <a:avLst/>
          </a:prstGeom>
          <a:noFill/>
          <a:ln w="9525">
            <a:noFill/>
            <a:miter lim="800000"/>
            <a:headEnd/>
            <a:tailEnd/>
          </a:ln>
        </p:spPr>
      </p:pic>
      <p:pic>
        <p:nvPicPr>
          <p:cNvPr id="7" name="Picture 2" descr="N:\DONNEES OMIT\OMIT 2011\QUALITE\Plaquette erreurs medicamenteuses\Logo Omédit.jpeg"/>
          <p:cNvPicPr>
            <a:picLocks noChangeAspect="1"/>
          </p:cNvPicPr>
          <p:nvPr/>
        </p:nvPicPr>
        <p:blipFill>
          <a:blip r:embed="rId4" cstate="print"/>
          <a:srcRect/>
          <a:stretch>
            <a:fillRect/>
          </a:stretch>
        </p:blipFill>
        <p:spPr bwMode="auto">
          <a:xfrm>
            <a:off x="6516216" y="332656"/>
            <a:ext cx="1866503" cy="108012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Inflectra</a:t>
            </a:r>
            <a:r>
              <a:rPr lang="fr-FR" dirty="0" smtClean="0"/>
              <a:t>*</a:t>
            </a: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smtClean="0"/>
              <a:t>Attention : les seules indications thérapeutiques ouvrant droit à la prise en charge de cette spécialité par l’assurance maladie sont :</a:t>
            </a:r>
          </a:p>
          <a:p>
            <a:r>
              <a:rPr lang="fr-FR" dirty="0" smtClean="0"/>
              <a:t>– polyarthrite rhumatoïde chez l’adulte, dans l’ensemble du libellé de l’AMM ;</a:t>
            </a:r>
          </a:p>
          <a:p>
            <a:r>
              <a:rPr lang="fr-FR" dirty="0" smtClean="0"/>
              <a:t>– rhumatisme psoriasique chez l’adulte, dans l’ensemble du libellé de l’AMM ;</a:t>
            </a:r>
          </a:p>
          <a:p>
            <a:r>
              <a:rPr lang="fr-FR" dirty="0" smtClean="0"/>
              <a:t>– spondylarthrite ankylosante chez l’adulte, dans l’ensemble du libellé de l’AMM ;</a:t>
            </a:r>
          </a:p>
          <a:p>
            <a:r>
              <a:rPr lang="fr-FR" dirty="0" smtClean="0"/>
              <a:t>– maladie de </a:t>
            </a:r>
            <a:r>
              <a:rPr lang="fr-FR" dirty="0" err="1" smtClean="0"/>
              <a:t>Crohn</a:t>
            </a:r>
            <a:r>
              <a:rPr lang="fr-FR" dirty="0" smtClean="0"/>
              <a:t> chez l’adulte et chez l’enfant, dans l’ensemble du libellé de l’AMM ;</a:t>
            </a:r>
          </a:p>
          <a:p>
            <a:r>
              <a:rPr lang="fr-FR" dirty="0" smtClean="0"/>
              <a:t>– rectocolite hémorragique chez l’adulte et chez l’enfant, dans l’ensemble du libellé de l’AMM ;</a:t>
            </a:r>
          </a:p>
          <a:p>
            <a:r>
              <a:rPr lang="fr-FR" dirty="0" smtClean="0"/>
              <a:t>– psoriasis en plaques chronique grave chez l’adulte en cas d’échec, de contre-indication ou d’intolérance à au moins deux traitements systémiques parmi la photothérapie, le </a:t>
            </a:r>
            <a:r>
              <a:rPr lang="fr-FR" dirty="0" err="1" smtClean="0"/>
              <a:t>méthotrexate</a:t>
            </a:r>
            <a:r>
              <a:rPr lang="fr-FR" dirty="0" smtClean="0"/>
              <a:t> et la ciclosporine.</a:t>
            </a:r>
            <a:endParaRPr lang="fr-FR" dirty="0"/>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1200" b="1" dirty="0" smtClean="0"/>
              <a:t>MINISTERE DES AFFAIRES SOCIALES, DE LA SANTE</a:t>
            </a:r>
            <a:br>
              <a:rPr lang="fr-FR" sz="1200" b="1" dirty="0" smtClean="0"/>
            </a:br>
            <a:r>
              <a:rPr lang="fr-FR" sz="1200" b="1" dirty="0" smtClean="0"/>
              <a:t>ET DES DROITS DES FEMMES</a:t>
            </a:r>
            <a:endParaRPr lang="fr-FR" sz="1200" dirty="0"/>
          </a:p>
        </p:txBody>
      </p:sp>
      <p:sp>
        <p:nvSpPr>
          <p:cNvPr id="3" name="Espace réservé du contenu 2"/>
          <p:cNvSpPr>
            <a:spLocks noGrp="1"/>
          </p:cNvSpPr>
          <p:nvPr>
            <p:ph idx="1"/>
          </p:nvPr>
        </p:nvSpPr>
        <p:spPr/>
        <p:txBody>
          <a:bodyPr/>
          <a:lstStyle/>
          <a:p>
            <a:r>
              <a:rPr lang="fr-FR" dirty="0" smtClean="0"/>
              <a:t>Inscription liste en sus</a:t>
            </a:r>
          </a:p>
          <a:p>
            <a:pPr lvl="1"/>
            <a:r>
              <a:rPr lang="fr-FR" dirty="0" smtClean="0"/>
              <a:t>TUROCTOCOG ALFA : NOVOEIGHT </a:t>
            </a:r>
            <a:r>
              <a:rPr lang="fr-FR" dirty="0" smtClean="0"/>
              <a:t>*</a:t>
            </a:r>
          </a:p>
          <a:p>
            <a:pPr lvl="1"/>
            <a:r>
              <a:rPr lang="fr-FR" dirty="0" smtClean="0"/>
              <a:t>FACTEUR VIII DE COAGULATION HUMAIN (FVIII) + FACTEUR VON WILLEBRAND (FVW) : </a:t>
            </a:r>
            <a:r>
              <a:rPr lang="fr-FR" dirty="0" smtClean="0"/>
              <a:t>VONCENTO *</a:t>
            </a:r>
          </a:p>
          <a:p>
            <a:pPr lvl="1"/>
            <a:r>
              <a:rPr lang="fr-FR" u="sng" dirty="0" smtClean="0">
                <a:hlinkClick r:id="rId2"/>
              </a:rPr>
              <a:t>http://</a:t>
            </a:r>
            <a:r>
              <a:rPr lang="fr-FR" u="sng" dirty="0" smtClean="0">
                <a:hlinkClick r:id="rId2"/>
              </a:rPr>
              <a:t>www.legifrance.gouv.fr/affichTexte.do?cidTexte=JORFTEXT000029616757</a:t>
            </a:r>
            <a:endParaRPr lang="fr-FR" u="sng" dirty="0" smtClean="0"/>
          </a:p>
          <a:p>
            <a:pPr lvl="1"/>
            <a:endParaRPr lang="fr-FR" dirty="0"/>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7</a:t>
            </a:fld>
            <a:endParaRPr lang="fr-FR"/>
          </a:p>
        </p:txBody>
      </p:sp>
      <p:pic>
        <p:nvPicPr>
          <p:cNvPr id="6" name="Picture 2"/>
          <p:cNvPicPr>
            <a:picLocks noChangeAspect="1" noChangeArrowheads="1"/>
          </p:cNvPicPr>
          <p:nvPr/>
        </p:nvPicPr>
        <p:blipFill>
          <a:blip r:embed="rId3" cstate="print"/>
          <a:srcRect/>
          <a:stretch>
            <a:fillRect/>
          </a:stretch>
        </p:blipFill>
        <p:spPr bwMode="auto">
          <a:xfrm>
            <a:off x="395536" y="260648"/>
            <a:ext cx="2038350" cy="1209675"/>
          </a:xfrm>
          <a:prstGeom prst="rect">
            <a:avLst/>
          </a:prstGeom>
          <a:noFill/>
          <a:ln w="9525">
            <a:noFill/>
            <a:miter lim="800000"/>
            <a:headEnd/>
            <a:tailEnd/>
          </a:ln>
        </p:spPr>
      </p:pic>
      <p:pic>
        <p:nvPicPr>
          <p:cNvPr id="7" name="Picture 2" descr="N:\DONNEES OMIT\OMIT 2011\QUALITE\Plaquette erreurs medicamenteuses\Logo Omédit.jpeg"/>
          <p:cNvPicPr>
            <a:picLocks noChangeAspect="1"/>
          </p:cNvPicPr>
          <p:nvPr/>
        </p:nvPicPr>
        <p:blipFill>
          <a:blip r:embed="rId4" cstate="print"/>
          <a:srcRect/>
          <a:stretch>
            <a:fillRect/>
          </a:stretch>
        </p:blipFill>
        <p:spPr bwMode="auto">
          <a:xfrm>
            <a:off x="6516216" y="332656"/>
            <a:ext cx="1866503" cy="108012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1200" b="1" dirty="0" smtClean="0"/>
              <a:t>MINISTERE DES AFFAIRES SOCIALES, DE LA SANTE</a:t>
            </a:r>
            <a:br>
              <a:rPr lang="fr-FR" sz="1200" b="1" dirty="0" smtClean="0"/>
            </a:br>
            <a:r>
              <a:rPr lang="fr-FR" sz="1200" b="1" dirty="0" smtClean="0"/>
              <a:t>ET DES DROITS DES FEMMES</a:t>
            </a:r>
            <a:endParaRPr lang="fr-FR" sz="1200" dirty="0"/>
          </a:p>
        </p:txBody>
      </p:sp>
      <p:sp>
        <p:nvSpPr>
          <p:cNvPr id="3" name="Espace réservé du contenu 2"/>
          <p:cNvSpPr>
            <a:spLocks noGrp="1"/>
          </p:cNvSpPr>
          <p:nvPr>
            <p:ph idx="1"/>
          </p:nvPr>
        </p:nvSpPr>
        <p:spPr/>
        <p:txBody>
          <a:bodyPr/>
          <a:lstStyle/>
          <a:p>
            <a:r>
              <a:rPr lang="fr-FR" dirty="0" smtClean="0"/>
              <a:t>Nouvelle RTU pour </a:t>
            </a:r>
            <a:r>
              <a:rPr lang="fr-FR" dirty="0" err="1" smtClean="0"/>
              <a:t>Rémicade</a:t>
            </a:r>
            <a:r>
              <a:rPr lang="fr-FR" dirty="0" smtClean="0"/>
              <a:t>*</a:t>
            </a:r>
          </a:p>
          <a:p>
            <a:r>
              <a:rPr lang="fr-FR" dirty="0" smtClean="0"/>
              <a:t>Maladie </a:t>
            </a:r>
            <a:r>
              <a:rPr lang="fr-FR" dirty="0" smtClean="0"/>
              <a:t>de </a:t>
            </a:r>
            <a:r>
              <a:rPr lang="fr-FR" dirty="0" smtClean="0"/>
              <a:t>TAKAYASU réfractaire aux traitements </a:t>
            </a:r>
            <a:r>
              <a:rPr lang="fr-FR" dirty="0" smtClean="0"/>
              <a:t>conventionnels </a:t>
            </a:r>
          </a:p>
          <a:p>
            <a:r>
              <a:rPr lang="fr-FR" dirty="0" smtClean="0"/>
              <a:t>www.legifrance.gouv.fr/eli/arrete/2015/1/20/AFSS1500116A/jo/texte </a:t>
            </a:r>
          </a:p>
          <a:p>
            <a:endParaRPr lang="fr-FR" dirty="0" smtClean="0"/>
          </a:p>
          <a:p>
            <a:endParaRPr lang="fr-FR" dirty="0"/>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8</a:t>
            </a:fld>
            <a:endParaRPr lang="fr-FR"/>
          </a:p>
        </p:txBody>
      </p:sp>
      <p:pic>
        <p:nvPicPr>
          <p:cNvPr id="6" name="Picture 2"/>
          <p:cNvPicPr>
            <a:picLocks noChangeAspect="1" noChangeArrowheads="1"/>
          </p:cNvPicPr>
          <p:nvPr/>
        </p:nvPicPr>
        <p:blipFill>
          <a:blip r:embed="rId2" cstate="print"/>
          <a:srcRect/>
          <a:stretch>
            <a:fillRect/>
          </a:stretch>
        </p:blipFill>
        <p:spPr bwMode="auto">
          <a:xfrm>
            <a:off x="395536" y="260648"/>
            <a:ext cx="2038350" cy="1209675"/>
          </a:xfrm>
          <a:prstGeom prst="rect">
            <a:avLst/>
          </a:prstGeom>
          <a:noFill/>
          <a:ln w="9525">
            <a:noFill/>
            <a:miter lim="800000"/>
            <a:headEnd/>
            <a:tailEnd/>
          </a:ln>
        </p:spPr>
      </p:pic>
      <p:pic>
        <p:nvPicPr>
          <p:cNvPr id="7" name="Picture 2" descr="N:\DONNEES OMIT\OMIT 2011\QUALITE\Plaquette erreurs medicamenteuses\Logo Omédit.jpeg"/>
          <p:cNvPicPr>
            <a:picLocks noChangeAspect="1"/>
          </p:cNvPicPr>
          <p:nvPr/>
        </p:nvPicPr>
        <p:blipFill>
          <a:blip r:embed="rId3" cstate="print"/>
          <a:srcRect/>
          <a:stretch>
            <a:fillRect/>
          </a:stretch>
        </p:blipFill>
        <p:spPr bwMode="auto">
          <a:xfrm>
            <a:off x="6516216" y="332656"/>
            <a:ext cx="1866503" cy="108012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1200" b="1" dirty="0"/>
              <a:t>MINISTERE DES AFFAIRES SOCIALES, DE LA SANTE</a:t>
            </a:r>
            <a:br>
              <a:rPr lang="fr-FR" sz="1200" b="1" dirty="0"/>
            </a:br>
            <a:r>
              <a:rPr lang="fr-FR" sz="1200" b="1" dirty="0"/>
              <a:t>ET DES DROITS DES FEMMES</a:t>
            </a:r>
            <a:endParaRPr lang="fr-FR" sz="1200" dirty="0"/>
          </a:p>
        </p:txBody>
      </p:sp>
      <p:sp>
        <p:nvSpPr>
          <p:cNvPr id="3" name="Espace réservé du contenu 2"/>
          <p:cNvSpPr>
            <a:spLocks noGrp="1"/>
          </p:cNvSpPr>
          <p:nvPr>
            <p:ph idx="1"/>
          </p:nvPr>
        </p:nvSpPr>
        <p:spPr/>
        <p:txBody>
          <a:bodyPr/>
          <a:lstStyle/>
          <a:p>
            <a:r>
              <a:rPr lang="fr-FR" b="1" dirty="0"/>
              <a:t>OBSERVATOIRE </a:t>
            </a:r>
            <a:r>
              <a:rPr lang="fr-FR" b="1" dirty="0" smtClean="0"/>
              <a:t>ECONOMIQUE DE </a:t>
            </a:r>
            <a:r>
              <a:rPr lang="fr-FR" b="1" dirty="0"/>
              <a:t>L’HOSPITALISATION PUBLIQUE ET </a:t>
            </a:r>
            <a:r>
              <a:rPr lang="fr-FR" b="1" dirty="0" smtClean="0"/>
              <a:t>PRIVEE</a:t>
            </a:r>
          </a:p>
          <a:p>
            <a:r>
              <a:rPr lang="pt-BR" b="1" dirty="0"/>
              <a:t>R A P P O R T O C T O B R E 2 0 1 </a:t>
            </a:r>
            <a:r>
              <a:rPr lang="pt-BR" b="1" dirty="0" smtClean="0"/>
              <a:t>4</a:t>
            </a:r>
          </a:p>
          <a:p>
            <a:r>
              <a:rPr lang="fr-FR" sz="2800" dirty="0" smtClean="0">
                <a:hlinkClick r:id="rId2"/>
              </a:rPr>
              <a:t>http://www.sante.gouv.fr/observatoire-economique-de-l-hospitalisation-publique-et-privee-les-rapports.html</a:t>
            </a:r>
            <a:endParaRPr lang="fr-FR" sz="2800" dirty="0" smtClean="0"/>
          </a:p>
          <a:p>
            <a:endParaRPr lang="fr-FR" dirty="0"/>
          </a:p>
        </p:txBody>
      </p:sp>
      <p:sp>
        <p:nvSpPr>
          <p:cNvPr id="4" name="Espace réservé de la date 3"/>
          <p:cNvSpPr>
            <a:spLocks noGrp="1"/>
          </p:cNvSpPr>
          <p:nvPr>
            <p:ph type="dt" sz="half" idx="10"/>
          </p:nvPr>
        </p:nvSpPr>
        <p:spPr/>
        <p:txBody>
          <a:bodyPr/>
          <a:lstStyle/>
          <a:p>
            <a:r>
              <a:rPr lang="fr-FR" smtClean="0"/>
              <a:t>04/02/2015</a:t>
            </a:r>
            <a:endParaRPr lang="fr-FR"/>
          </a:p>
        </p:txBody>
      </p:sp>
      <p:sp>
        <p:nvSpPr>
          <p:cNvPr id="5" name="Espace réservé du numéro de diapositive 4"/>
          <p:cNvSpPr>
            <a:spLocks noGrp="1"/>
          </p:cNvSpPr>
          <p:nvPr>
            <p:ph type="sldNum" sz="quarter" idx="12"/>
          </p:nvPr>
        </p:nvSpPr>
        <p:spPr/>
        <p:txBody>
          <a:bodyPr/>
          <a:lstStyle/>
          <a:p>
            <a:fld id="{F340E761-831C-4FBC-9523-236F9CEBA071}" type="slidenum">
              <a:rPr lang="fr-FR" smtClean="0"/>
              <a:pPr/>
              <a:t>9</a:t>
            </a:fld>
            <a:endParaRPr lang="fr-FR"/>
          </a:p>
        </p:txBody>
      </p:sp>
      <p:pic>
        <p:nvPicPr>
          <p:cNvPr id="2050" name="Picture 2"/>
          <p:cNvPicPr>
            <a:picLocks noChangeAspect="1" noChangeArrowheads="1"/>
          </p:cNvPicPr>
          <p:nvPr/>
        </p:nvPicPr>
        <p:blipFill>
          <a:blip r:embed="rId3" cstate="print"/>
          <a:srcRect/>
          <a:stretch>
            <a:fillRect/>
          </a:stretch>
        </p:blipFill>
        <p:spPr bwMode="auto">
          <a:xfrm>
            <a:off x="395536" y="260648"/>
            <a:ext cx="2038350" cy="1209675"/>
          </a:xfrm>
          <a:prstGeom prst="rect">
            <a:avLst/>
          </a:prstGeom>
          <a:noFill/>
          <a:ln w="9525">
            <a:noFill/>
            <a:miter lim="800000"/>
            <a:headEnd/>
            <a:tailEnd/>
          </a:ln>
        </p:spPr>
      </p:pic>
      <p:pic>
        <p:nvPicPr>
          <p:cNvPr id="7" name="Picture 2" descr="N:\DONNEES OMIT\OMIT 2011\QUALITE\Plaquette erreurs medicamenteuses\Logo Omédit.jpeg"/>
          <p:cNvPicPr>
            <a:picLocks noChangeAspect="1"/>
          </p:cNvPicPr>
          <p:nvPr/>
        </p:nvPicPr>
        <p:blipFill>
          <a:blip r:embed="rId4" cstate="print"/>
          <a:srcRect/>
          <a:stretch>
            <a:fillRect/>
          </a:stretch>
        </p:blipFill>
        <p:spPr bwMode="auto">
          <a:xfrm>
            <a:off x="6516216" y="332656"/>
            <a:ext cx="1866503" cy="108012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487</TotalTime>
  <Words>748</Words>
  <Application>Microsoft Office PowerPoint</Application>
  <PresentationFormat>Affichage à l'écran (4:3)</PresentationFormat>
  <Paragraphs>118</Paragraphs>
  <Slides>18</Slides>
  <Notes>1</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  Veille des Agences  </vt:lpstr>
      <vt:lpstr>Diapositive 2</vt:lpstr>
      <vt:lpstr>Diapositive 3</vt:lpstr>
      <vt:lpstr>Diapositive 4</vt:lpstr>
      <vt:lpstr>MINISTERE DES AFFAIRES SOCIALES, DE LA SANTE ET DES DROITS DES FEMMES</vt:lpstr>
      <vt:lpstr>Inflectra*</vt:lpstr>
      <vt:lpstr>MINISTERE DES AFFAIRES SOCIALES, DE LA SANTE ET DES DROITS DES FEMMES</vt:lpstr>
      <vt:lpstr>MINISTERE DES AFFAIRES SOCIALES, DE LA SANTE ET DES DROITS DES FEMMES</vt:lpstr>
      <vt:lpstr>MINISTERE DES AFFAIRES SOCIALES, DE LA SANTE ET DES DROITS DES FEMMES</vt:lpstr>
      <vt:lpstr>Diapositive 10</vt:lpstr>
      <vt:lpstr>CHMP</vt:lpstr>
      <vt:lpstr>CHMP</vt:lpstr>
      <vt:lpstr>CHMP</vt:lpstr>
      <vt:lpstr>CHMP</vt:lpstr>
      <vt:lpstr>COMMISSION EUROPÉENNE</vt:lpstr>
      <vt:lpstr>COMMISSION EUROPÉENNE</vt:lpstr>
      <vt:lpstr>U.S. Food and Drug Administration </vt:lpstr>
      <vt:lpstr>U.S. Food and Drug Administration </vt:lpstr>
    </vt:vector>
  </TitlesOfParts>
  <Company>MSS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Veille des Agences  </dc:title>
  <dc:creator>*</dc:creator>
  <cp:lastModifiedBy>*</cp:lastModifiedBy>
  <cp:revision>60</cp:revision>
  <dcterms:created xsi:type="dcterms:W3CDTF">2015-01-30T12:59:13Z</dcterms:created>
  <dcterms:modified xsi:type="dcterms:W3CDTF">2015-02-03T15:18:36Z</dcterms:modified>
</cp:coreProperties>
</file>