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89" r:id="rId3"/>
    <p:sldId id="304" r:id="rId4"/>
    <p:sldId id="305" r:id="rId5"/>
    <p:sldId id="306" r:id="rId6"/>
    <p:sldId id="302" r:id="rId7"/>
    <p:sldId id="303" r:id="rId8"/>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56E2"/>
    <a:srgbClr val="7AB800"/>
    <a:srgbClr val="0023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autoAdjust="0"/>
    <p:restoredTop sz="94629" autoAdjust="0"/>
  </p:normalViewPr>
  <p:slideViewPr>
    <p:cSldViewPr>
      <p:cViewPr varScale="1">
        <p:scale>
          <a:sx n="66" d="100"/>
          <a:sy n="66" d="100"/>
        </p:scale>
        <p:origin x="-14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76"/>
    </p:cViewPr>
  </p:sorterViewPr>
  <p:notesViewPr>
    <p:cSldViewPr>
      <p:cViewPr varScale="1">
        <p:scale>
          <a:sx n="59" d="100"/>
          <a:sy n="59" d="100"/>
        </p:scale>
        <p:origin x="-2862" y="-90"/>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026"/>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3" name="Rectangle 1027"/>
          <p:cNvSpPr txBox="1">
            <a:spLocks noGrp="1"/>
          </p:cNvSpPr>
          <p:nvPr>
            <p:ph type="dt" sz="quarter" idx="1"/>
          </p:nvPr>
        </p:nvSpPr>
        <p:spPr>
          <a:xfrm>
            <a:off x="4022725" y="0"/>
            <a:ext cx="3076575" cy="511175"/>
          </a:xfrm>
          <a:prstGeom prst="rect">
            <a:avLst/>
          </a:prstGeom>
          <a:noFill/>
          <a:ln>
            <a:noFill/>
          </a:ln>
        </p:spPr>
        <p:txBody>
          <a:bodyPr vert="horz" wrap="square" lIns="99047" tIns="49523" rIns="99047" bIns="49523" anchor="t" anchorCtr="0" compatLnSpc="1"/>
          <a:lstStyle>
            <a:lvl1pPr algn="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4" name="Rectangle 1028"/>
          <p:cNvSpPr txBox="1">
            <a:spLocks noGrp="1"/>
          </p:cNvSpPr>
          <p:nvPr>
            <p:ph type="ftr" sz="quarter" idx="2"/>
          </p:nvPr>
        </p:nvSpPr>
        <p:spPr>
          <a:xfrm>
            <a:off x="0" y="9723438"/>
            <a:ext cx="3076575" cy="511175"/>
          </a:xfrm>
          <a:prstGeom prst="rect">
            <a:avLst/>
          </a:prstGeom>
          <a:noFill/>
          <a:ln>
            <a:noFill/>
          </a:ln>
        </p:spPr>
        <p:txBody>
          <a:bodyPr vert="horz" wrap="square" lIns="99047" tIns="49523" rIns="99047" bIns="49523" anchor="b"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5" name="Rectangle 1029"/>
          <p:cNvSpPr txBox="1">
            <a:spLocks noGrp="1"/>
          </p:cNvSpPr>
          <p:nvPr>
            <p:ph type="sldNum" sz="quarter" idx="3"/>
          </p:nvPr>
        </p:nvSpPr>
        <p:spPr>
          <a:xfrm>
            <a:off x="4022725" y="9723438"/>
            <a:ext cx="3076575" cy="511175"/>
          </a:xfrm>
          <a:prstGeom prst="rect">
            <a:avLst/>
          </a:prstGeom>
          <a:noFill/>
          <a:ln>
            <a:noFill/>
          </a:ln>
        </p:spPr>
        <p:txBody>
          <a:bodyPr vert="horz" wrap="square" lIns="99047" tIns="49523" rIns="99047" bIns="49523" anchor="b" anchorCtr="0" compatLnSpc="1"/>
          <a:lstStyle>
            <a:lvl1pPr algn="r" defTabSz="990596" fontAlgn="auto">
              <a:spcBef>
                <a:spcPts val="800"/>
              </a:spcBef>
              <a:spcAft>
                <a:spcPts val="0"/>
              </a:spcAft>
              <a:defRPr kern="0">
                <a:solidFill>
                  <a:srgbClr val="000000"/>
                </a:solidFill>
                <a:latin typeface="+mn-lt"/>
                <a:cs typeface="+mn-cs"/>
              </a:defRPr>
            </a:lvl1pPr>
          </a:lstStyle>
          <a:p>
            <a:pPr>
              <a:defRPr sz="1800" b="0" i="0" u="none" strike="noStrike" kern="0" cap="none" spc="0" baseline="0">
                <a:solidFill>
                  <a:srgbClr val="000000"/>
                </a:solidFill>
                <a:uFillTx/>
              </a:defRPr>
            </a:pPr>
            <a:fld id="{0A8488F0-FF39-4507-98D8-A4FF203DFFF5}" type="slidenum">
              <a:rPr/>
              <a:pPr>
                <a:defRPr sz="1800" b="0" i="0" u="none" strike="noStrike" kern="0" cap="none" spc="0" baseline="0">
                  <a:solidFill>
                    <a:srgbClr val="000000"/>
                  </a:solidFill>
                  <a:uFillTx/>
                </a:defRPr>
              </a:pPr>
              <a:t>‹N°›</a:t>
            </a:fld>
            <a:endParaRPr lang="fr-FR" sz="1300">
              <a:solidFill>
                <a:srgbClr val="002395"/>
              </a:solidFill>
              <a:latin typeface="Arial" pitchFamily="34"/>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3" name="Rectangle 3"/>
          <p:cNvSpPr txBox="1">
            <a:spLocks noGrp="1"/>
          </p:cNvSpPr>
          <p:nvPr>
            <p:ph type="dt" idx="1"/>
          </p:nvPr>
        </p:nvSpPr>
        <p:spPr>
          <a:xfrm>
            <a:off x="4022725" y="0"/>
            <a:ext cx="3076575" cy="511175"/>
          </a:xfrm>
          <a:prstGeom prst="rect">
            <a:avLst/>
          </a:prstGeom>
          <a:noFill/>
          <a:ln>
            <a:noFill/>
          </a:ln>
        </p:spPr>
        <p:txBody>
          <a:bodyPr vert="horz" wrap="square" lIns="99047" tIns="49523" rIns="99047" bIns="49523" anchor="t"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13316" name="Rectangle 4"/>
          <p:cNvSpPr>
            <a:spLocks noGrp="1" noRot="1" noChangeAspect="1"/>
          </p:cNvSpPr>
          <p:nvPr>
            <p:ph type="sldImg" idx="2"/>
          </p:nvPr>
        </p:nvSpPr>
        <p:spPr bwMode="auto">
          <a:xfrm>
            <a:off x="990600" y="768350"/>
            <a:ext cx="5118100" cy="3838575"/>
          </a:xfrm>
          <a:prstGeom prst="rect">
            <a:avLst/>
          </a:prstGeom>
          <a:noFill/>
          <a:ln w="9528">
            <a:solidFill>
              <a:srgbClr val="000000"/>
            </a:solidFill>
            <a:miter lim="800000"/>
            <a:headEnd/>
            <a:tailEnd/>
          </a:ln>
        </p:spPr>
      </p:sp>
      <p:sp>
        <p:nvSpPr>
          <p:cNvPr id="5" name="Rectangle 5"/>
          <p:cNvSpPr txBox="1">
            <a:spLocks noGrp="1"/>
          </p:cNvSpPr>
          <p:nvPr>
            <p:ph type="body" sz="quarter" idx="3"/>
          </p:nvPr>
        </p:nvSpPr>
        <p:spPr>
          <a:xfrm>
            <a:off x="946150" y="4862513"/>
            <a:ext cx="5207000" cy="4603750"/>
          </a:xfrm>
          <a:prstGeom prst="rect">
            <a:avLst/>
          </a:prstGeom>
          <a:noFill/>
          <a:ln>
            <a:noFill/>
          </a:ln>
        </p:spPr>
        <p:txBody>
          <a:bodyPr vert="horz" wrap="square" lIns="99047" tIns="49523" rIns="99047" bIns="49523"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Rectangle 6"/>
          <p:cNvSpPr txBox="1">
            <a:spLocks noGrp="1"/>
          </p:cNvSpPr>
          <p:nvPr>
            <p:ph type="ftr" sz="quarter" idx="4"/>
          </p:nvPr>
        </p:nvSpPr>
        <p:spPr>
          <a:xfrm>
            <a:off x="0" y="9723438"/>
            <a:ext cx="3076575" cy="511175"/>
          </a:xfrm>
          <a:prstGeom prst="rect">
            <a:avLst/>
          </a:prstGeom>
          <a:noFill/>
          <a:ln>
            <a:noFill/>
          </a:ln>
        </p:spPr>
        <p:txBody>
          <a:bodyPr vert="horz" wrap="square" lIns="99047" tIns="49523" rIns="99047" bIns="49523" anchor="b"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7" name="Rectangle 7"/>
          <p:cNvSpPr txBox="1">
            <a:spLocks noGrp="1"/>
          </p:cNvSpPr>
          <p:nvPr>
            <p:ph type="sldNum" sz="quarter" idx="5"/>
          </p:nvPr>
        </p:nvSpPr>
        <p:spPr>
          <a:xfrm>
            <a:off x="4022725" y="9723438"/>
            <a:ext cx="3076575" cy="511175"/>
          </a:xfrm>
          <a:prstGeom prst="rect">
            <a:avLst/>
          </a:prstGeom>
          <a:noFill/>
          <a:ln>
            <a:noFill/>
          </a:ln>
        </p:spPr>
        <p:txBody>
          <a:bodyPr vert="horz" wrap="square" lIns="99047" tIns="49523" rIns="99047" bIns="49523" anchor="b"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fld id="{04879353-D0A9-44AE-973C-14DBA1697F3C}" type="slidenum">
              <a:rPr/>
              <a:pPr>
                <a:defRPr/>
              </a:pPr>
              <a:t>‹N°›</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fr-FR" sz="1200" kern="1200">
        <a:solidFill>
          <a:srgbClr val="000000"/>
        </a:solidFill>
        <a:latin typeface="Times New Roman" pitchFamily="18"/>
      </a:defRPr>
    </a:lvl1pPr>
    <a:lvl2pPr marL="457200" lvl="1" algn="l" rtl="0" eaLnBrk="0" fontAlgn="base" hangingPunct="0">
      <a:spcBef>
        <a:spcPts val="400"/>
      </a:spcBef>
      <a:spcAft>
        <a:spcPct val="0"/>
      </a:spcAft>
      <a:defRPr lang="fr-FR" sz="1200" kern="1200">
        <a:solidFill>
          <a:srgbClr val="000000"/>
        </a:solidFill>
        <a:latin typeface="Times New Roman" pitchFamily="18"/>
      </a:defRPr>
    </a:lvl2pPr>
    <a:lvl3pPr marL="914400" lvl="2" algn="l" rtl="0" eaLnBrk="0" fontAlgn="base" hangingPunct="0">
      <a:spcBef>
        <a:spcPts val="400"/>
      </a:spcBef>
      <a:spcAft>
        <a:spcPct val="0"/>
      </a:spcAft>
      <a:defRPr lang="fr-FR" sz="1200" kern="1200">
        <a:solidFill>
          <a:srgbClr val="000000"/>
        </a:solidFill>
        <a:latin typeface="Times New Roman" pitchFamily="18"/>
      </a:defRPr>
    </a:lvl3pPr>
    <a:lvl4pPr marL="1371600" lvl="3" algn="l" rtl="0" eaLnBrk="0" fontAlgn="base" hangingPunct="0">
      <a:spcBef>
        <a:spcPts val="400"/>
      </a:spcBef>
      <a:spcAft>
        <a:spcPct val="0"/>
      </a:spcAft>
      <a:defRPr lang="fr-FR" sz="1200" kern="1200">
        <a:solidFill>
          <a:srgbClr val="000000"/>
        </a:solidFill>
        <a:latin typeface="Times New Roman" pitchFamily="18"/>
      </a:defRPr>
    </a:lvl4pPr>
    <a:lvl5pPr marL="1828800" lvl="4" algn="l" rtl="0" eaLnBrk="0" fontAlgn="base" hangingPunct="0">
      <a:spcBef>
        <a:spcPts val="400"/>
      </a:spcBef>
      <a:spcAft>
        <a:spcPct val="0"/>
      </a:spcAft>
      <a:defRPr lang="fr-FR" sz="1200" kern="1200">
        <a:solidFill>
          <a:srgbClr val="000000"/>
        </a:solidFill>
        <a:latin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4022725" y="9723438"/>
            <a:ext cx="3076575" cy="511175"/>
          </a:xfrm>
          <a:prstGeom prst="rect">
            <a:avLst/>
          </a:prstGeom>
          <a:noFill/>
          <a:ln>
            <a:noFill/>
          </a:ln>
        </p:spPr>
        <p:txBody>
          <a:bodyPr lIns="99047" tIns="49523" rIns="99047" bIns="49523" anchor="b"/>
          <a:lstStyle/>
          <a:p>
            <a:pPr algn="r" defTabSz="990596" fontAlgn="auto">
              <a:spcBef>
                <a:spcPts val="0"/>
              </a:spcBef>
              <a:spcAft>
                <a:spcPts val="0"/>
              </a:spcAft>
              <a:defRPr sz="1800" b="0" i="0" u="none" strike="noStrike" kern="0" cap="none" spc="0" baseline="0">
                <a:solidFill>
                  <a:srgbClr val="000000"/>
                </a:solidFill>
                <a:uFillTx/>
              </a:defRPr>
            </a:pPr>
            <a:fld id="{BE95EF4F-15D9-467C-8CD4-0810370FC425}" type="slidenum">
              <a:rPr kern="0">
                <a:solidFill>
                  <a:srgbClr val="000000"/>
                </a:solidFill>
                <a:latin typeface="+mn-lt"/>
                <a:cs typeface="+mn-cs"/>
              </a:rPr>
              <a:pPr algn="r" defTabSz="990596" fontAlgn="auto">
                <a:spcBef>
                  <a:spcPts val="0"/>
                </a:spcBef>
                <a:spcAft>
                  <a:spcPts val="0"/>
                </a:spcAft>
                <a:defRPr sz="1800" b="0" i="0" u="none" strike="noStrike" kern="0" cap="none" spc="0" baseline="0">
                  <a:solidFill>
                    <a:srgbClr val="000000"/>
                  </a:solidFill>
                  <a:uFillTx/>
                </a:defRPr>
              </a:pPr>
              <a:t>1</a:t>
            </a:fld>
            <a:endParaRPr lang="fr-FR" sz="1300" kern="0">
              <a:solidFill>
                <a:srgbClr val="000000"/>
              </a:solidFill>
              <a:latin typeface="Times New Roman" pitchFamily="18"/>
              <a:cs typeface="+mn-cs"/>
            </a:endParaRPr>
          </a:p>
        </p:txBody>
      </p:sp>
      <p:sp>
        <p:nvSpPr>
          <p:cNvPr id="16386" name="Espace réservé de l'image des diapositives 2"/>
          <p:cNvSpPr>
            <a:spLocks noGrp="1" noRot="1" noChangeAspect="1" noTextEdit="1"/>
          </p:cNvSpPr>
          <p:nvPr>
            <p:ph type="sldImg"/>
          </p:nvPr>
        </p:nvSpPr>
        <p:spPr>
          <a:ln/>
        </p:spPr>
      </p:sp>
      <p:sp>
        <p:nvSpPr>
          <p:cNvPr id="16387" name="Rectangle 3"/>
          <p:cNvSpPr txBox="1">
            <a:spLocks noGrp="1"/>
          </p:cNvSpPr>
          <p:nvPr>
            <p:ph type="body" sz="quarter" idx="1"/>
          </p:nvPr>
        </p:nvSpPr>
        <p:spPr bwMode="auto">
          <a:noFill/>
        </p:spPr>
        <p:txBody>
          <a:bodyPr numCol="1">
            <a:prstTxWarp prst="textNoShape">
              <a:avLst/>
            </a:prstTxWarp>
          </a:bodyPr>
          <a:lstStyle/>
          <a:p>
            <a:pPr eaLnBrk="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685800" y="2130423"/>
            <a:ext cx="7772400" cy="1470026"/>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Sous-titre 2"/>
          <p:cNvSpPr txBox="1">
            <a:spLocks noGrp="1"/>
          </p:cNvSpPr>
          <p:nvPr>
            <p:ph type="subTitle" idx="1"/>
          </p:nvPr>
        </p:nvSpPr>
        <p:spPr>
          <a:xfrm>
            <a:off x="1371600" y="3886200"/>
            <a:ext cx="6400800" cy="1752603"/>
          </a:xfrm>
          <a:prstGeom prst="rect">
            <a:avLst/>
          </a:prstGeom>
          <a:noFill/>
          <a:ln>
            <a:noFill/>
          </a:ln>
        </p:spPr>
        <p:txBody>
          <a:bodyPr vert="horz" wrap="square" lIns="91440" tIns="45720" rIns="91440" bIns="45720" anchor="t" anchorCtr="1" compatLnSpc="1"/>
          <a:lstStyle>
            <a:lvl1pPr marL="0" marR="0" lvl="0" indent="0" algn="ctr" defTabSz="914400" rtl="0" fontAlgn="auto" hangingPunct="0">
              <a:lnSpc>
                <a:spcPct val="100000"/>
              </a:lnSpc>
              <a:spcBef>
                <a:spcPts val="400"/>
              </a:spcBef>
              <a:spcAft>
                <a:spcPts val="0"/>
              </a:spcAft>
              <a:buNone/>
              <a:tabLst/>
              <a:defRPr lang="fr-FR" sz="1700" b="0" i="0" u="none" strike="noStrike" kern="0" cap="none" spc="0" baseline="0">
                <a:solidFill>
                  <a:srgbClr val="000000"/>
                </a:solidFill>
                <a:uFillTx/>
                <a:latin typeface="Arial"/>
              </a:defRPr>
            </a:lvl1pPr>
          </a:lstStyle>
          <a:p>
            <a:pPr lvl="0"/>
            <a:r>
              <a:rPr lang="fr-FR"/>
              <a:t>Cliquez pour modifier le style des sous-titres du masque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1600200"/>
            <a:ext cx="8229600" cy="452595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6629400" y="274640"/>
            <a:ext cx="2057400" cy="5851529"/>
          </a:xfrm>
          <a:prstGeom prst="rect">
            <a:avLst/>
          </a:prstGeom>
          <a:noFill/>
          <a:ln>
            <a:noFill/>
          </a:ln>
        </p:spPr>
        <p:txBody>
          <a:bodyPr vert="eaVert"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274640"/>
            <a:ext cx="6019796" cy="585152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457200" y="1600200"/>
            <a:ext cx="8229600"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22311" y="4406895"/>
            <a:ext cx="7772400" cy="1362071"/>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1200"/>
              <a:buBlip>
                <a:blip r:embed="rId2"/>
              </a:buBlip>
              <a:tabLst>
                <a:tab pos="806445" algn="l"/>
                <a:tab pos="1141407" algn="l"/>
                <a:tab pos="5243506" algn="l"/>
              </a:tabLst>
              <a:defRPr lang="fr-FR" sz="4000" b="1" i="0" u="none" strike="noStrike" kern="0" cap="all"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722311" y="2906713"/>
            <a:ext cx="7772400" cy="1500182"/>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500"/>
              </a:spcBef>
              <a:spcAft>
                <a:spcPts val="0"/>
              </a:spcAft>
              <a:buNone/>
              <a:tabLst/>
              <a:defRPr lang="fr-FR" sz="20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sz="half" idx="1"/>
          </p:nvPr>
        </p:nvSpPr>
        <p:spPr>
          <a:xfrm>
            <a:off x="457200"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txBox="1">
            <a:spLocks noGrp="1"/>
          </p:cNvSpPr>
          <p:nvPr>
            <p:ph sz="half" idx="2"/>
          </p:nvPr>
        </p:nvSpPr>
        <p:spPr>
          <a:xfrm>
            <a:off x="4648196"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457200" y="1535113"/>
            <a:ext cx="4040184"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4" name="Espace réservé du contenu 3"/>
          <p:cNvSpPr txBox="1">
            <a:spLocks noGrp="1"/>
          </p:cNvSpPr>
          <p:nvPr>
            <p:ph sz="half" idx="2"/>
          </p:nvPr>
        </p:nvSpPr>
        <p:spPr>
          <a:xfrm>
            <a:off x="457200" y="2174872"/>
            <a:ext cx="4040184"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txBox="1">
            <a:spLocks noGrp="1"/>
          </p:cNvSpPr>
          <p:nvPr>
            <p:ph type="body" sz="quarter" idx="3"/>
          </p:nvPr>
        </p:nvSpPr>
        <p:spPr>
          <a:xfrm>
            <a:off x="4645023" y="1535113"/>
            <a:ext cx="4041776"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6" name="Espace réservé du contenu 5"/>
          <p:cNvSpPr txBox="1">
            <a:spLocks noGrp="1"/>
          </p:cNvSpPr>
          <p:nvPr>
            <p:ph sz="quarter" idx="4"/>
          </p:nvPr>
        </p:nvSpPr>
        <p:spPr>
          <a:xfrm>
            <a:off x="4645023" y="2174872"/>
            <a:ext cx="4041776"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3048"/>
            <a:ext cx="3008311" cy="1162046"/>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3575047" y="273048"/>
            <a:ext cx="5111752" cy="5853110"/>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800"/>
              </a:spcBef>
              <a:spcAft>
                <a:spcPts val="0"/>
              </a:spcAft>
              <a:buSzPts val="1760"/>
              <a:buBlip>
                <a:blip r:embed="rId3"/>
              </a:buBlip>
              <a:tabLst/>
              <a:defRPr lang="fr-FR" sz="32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700"/>
              </a:spcBef>
              <a:spcAft>
                <a:spcPts val="0"/>
              </a:spcAft>
              <a:buSzPct val="150000"/>
              <a:buChar char="-"/>
              <a:tabLst/>
              <a:defRPr lang="fr-FR" sz="28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600"/>
              </a:spcBef>
              <a:spcAft>
                <a:spcPts val="0"/>
              </a:spcAft>
              <a:buSzPct val="100000"/>
              <a:buChar char="-"/>
              <a:tabLst/>
              <a:defRPr lang="fr-FR" sz="24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txBox="1">
            <a:spLocks noGrp="1"/>
          </p:cNvSpPr>
          <p:nvPr>
            <p:ph type="body" sz="half" idx="2"/>
          </p:nvPr>
        </p:nvSpPr>
        <p:spPr>
          <a:xfrm>
            <a:off x="457200" y="1435095"/>
            <a:ext cx="3008311" cy="46910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792288" y="4800600"/>
            <a:ext cx="5486400" cy="566735"/>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pour une image  2"/>
          <p:cNvSpPr txBox="1">
            <a:spLocks noGrp="1"/>
          </p:cNvSpPr>
          <p:nvPr>
            <p:ph type="pic" idx="1"/>
          </p:nvPr>
        </p:nvSpPr>
        <p:spPr>
          <a:xfrm>
            <a:off x="1792288" y="612776"/>
            <a:ext cx="5486400" cy="4114800"/>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800"/>
              </a:spcBef>
              <a:spcAft>
                <a:spcPts val="0"/>
              </a:spcAft>
              <a:buNone/>
              <a:tabLst/>
              <a:defRPr lang="fr-FR" sz="3200" b="0" i="0" u="none" strike="noStrike" kern="0" cap="none" spc="0" baseline="0">
                <a:solidFill>
                  <a:srgbClr val="000000"/>
                </a:solidFill>
                <a:uFillTx/>
                <a:latin typeface="Arial"/>
              </a:defRPr>
            </a:lvl1pPr>
          </a:lstStyle>
          <a:p>
            <a:pPr lvl="0"/>
            <a:endParaRPr lang="fr-FR" noProof="0"/>
          </a:p>
        </p:txBody>
      </p:sp>
      <p:sp>
        <p:nvSpPr>
          <p:cNvPr id="4" name="Espace réservé du texte 3"/>
          <p:cNvSpPr txBox="1">
            <a:spLocks noGrp="1"/>
          </p:cNvSpPr>
          <p:nvPr>
            <p:ph type="body" sz="half" idx="2"/>
          </p:nvPr>
        </p:nvSpPr>
        <p:spPr>
          <a:xfrm>
            <a:off x="1792288" y="5367335"/>
            <a:ext cx="5486400" cy="8048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4" descr="ARS-TERRITOIRE GRAPHIQUE"/>
          <p:cNvPicPr>
            <a:picLocks noChangeAspect="1"/>
          </p:cNvPicPr>
          <p:nvPr/>
        </p:nvPicPr>
        <p:blipFill>
          <a:blip r:embed="rId13" cstate="print"/>
          <a:srcRect/>
          <a:stretch>
            <a:fillRect/>
          </a:stretch>
        </p:blipFill>
        <p:spPr bwMode="auto">
          <a:xfrm>
            <a:off x="0" y="-100013"/>
            <a:ext cx="9144000" cy="26035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Arial" pitchFamily="34" charset="0"/>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ansm.sante.fr/sending/continue/4701/18e4d5f35c7a468dd94d6446831ea429/aHR0cDovL2Fuc20uc2FudGUuZnIvUy1pbmZvcm1lci9Qb2ludHMtZC1pbmZvcm1hdGlvbi1Qb2ludHMtZC1pbmZvcm1hdGlvbi9WYWNjaW5hdGlvbi1jb250cmUtbGVzLWluZmVjdGlvbnMtYS1IUFYtZXQtcmlzcXVlLWRlLW1hbGFkaWVzLWF1dG8taW1tdW5lcy11bmUtZXR1ZGUtQ25hbXRzLUFOU00tcmFzc3VyYW50ZS1Qb2ludC1kLWluZm9ybWF0aW9u"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ansm.sante.fr/var/ansm_site/storage/original/application/c748fe78d10580501c36a3528f5544aa.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var/ansm_site/storage/original/application/d255b854ef34582bb8059d03789bdd83.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txBox="1">
            <a:spLocks noGrp="1"/>
          </p:cNvSpPr>
          <p:nvPr>
            <p:ph type="title"/>
          </p:nvPr>
        </p:nvSpPr>
        <p:spPr bwMode="auto">
          <a:xfrm>
            <a:off x="900113" y="2205038"/>
            <a:ext cx="7993062" cy="2519362"/>
          </a:xfrm>
          <a:noFill/>
          <a:ln>
            <a:miter lim="800000"/>
            <a:headEnd/>
            <a:tailEnd/>
          </a:ln>
        </p:spPr>
        <p:txBody>
          <a:bodyPr numCol="1" anchor="ctr">
            <a:prstTxWarp prst="textNoShape">
              <a:avLst/>
            </a:prstTxWarp>
          </a:bodyPr>
          <a:lstStyle/>
          <a:p>
            <a:pPr marL="1079500" indent="0" defTabSz="511175" eaLnBrk="1" fontAlgn="base" hangingPunct="1">
              <a:spcBef>
                <a:spcPct val="0"/>
              </a:spcBef>
              <a:spcAft>
                <a:spcPct val="0"/>
              </a:spcAft>
              <a:buSzPts val="1100"/>
              <a:tabLst>
                <a:tab pos="809625" algn="l"/>
                <a:tab pos="5241925" algn="l"/>
              </a:tabLst>
            </a:pPr>
            <a:r>
              <a:rPr sz="4000" dirty="0" smtClean="0">
                <a:latin typeface="Arial" charset="0"/>
              </a:rPr>
              <a:t>  Veille des </a:t>
            </a:r>
            <a:r>
              <a:rPr sz="4000" dirty="0" err="1" smtClean="0">
                <a:latin typeface="Arial" charset="0"/>
              </a:rPr>
              <a:t>Agences</a:t>
            </a:r>
            <a:r>
              <a:rPr sz="4000" dirty="0" smtClean="0">
                <a:latin typeface="Arial" charset="0"/>
              </a:rPr>
              <a:t> </a:t>
            </a:r>
            <a:r>
              <a:rPr sz="2500" dirty="0" smtClean="0">
                <a:latin typeface="Arial" charset="0"/>
              </a:rPr>
              <a:t/>
            </a:r>
            <a:br>
              <a:rPr sz="2500" dirty="0" smtClean="0">
                <a:latin typeface="Arial" charset="0"/>
              </a:rPr>
            </a:br>
            <a:endParaRPr sz="2500" b="0" i="1" dirty="0" smtClean="0">
              <a:solidFill>
                <a:srgbClr val="98C81E"/>
              </a:solidFill>
              <a:latin typeface="Arial" charset="0"/>
            </a:endParaRPr>
          </a:p>
        </p:txBody>
      </p:sp>
      <p:pic>
        <p:nvPicPr>
          <p:cNvPr id="15362" name="Picture 5" descr="arsPaca"/>
          <p:cNvPicPr>
            <a:picLocks noChangeAspect="1"/>
          </p:cNvPicPr>
          <p:nvPr/>
        </p:nvPicPr>
        <p:blipFill>
          <a:blip r:embed="rId3" cstate="print"/>
          <a:srcRect b="22845"/>
          <a:stretch>
            <a:fillRect/>
          </a:stretch>
        </p:blipFill>
        <p:spPr bwMode="auto">
          <a:xfrm>
            <a:off x="0" y="0"/>
            <a:ext cx="3132138" cy="1916113"/>
          </a:xfrm>
          <a:prstGeom prst="rect">
            <a:avLst/>
          </a:prstGeom>
          <a:noFill/>
          <a:ln w="9525">
            <a:noFill/>
            <a:miter lim="800000"/>
            <a:headEnd/>
            <a:tailEnd/>
          </a:ln>
        </p:spPr>
      </p:pic>
      <p:pic>
        <p:nvPicPr>
          <p:cNvPr id="15363" name="Picture 6" descr="LOGO_ARS_territoire graphique_1"/>
          <p:cNvPicPr>
            <a:picLocks noChangeAspect="1"/>
          </p:cNvPicPr>
          <p:nvPr/>
        </p:nvPicPr>
        <p:blipFill>
          <a:blip r:embed="rId4" cstate="print"/>
          <a:srcRect/>
          <a:stretch>
            <a:fillRect/>
          </a:stretch>
        </p:blipFill>
        <p:spPr bwMode="auto">
          <a:xfrm>
            <a:off x="2700338" y="620713"/>
            <a:ext cx="5767387" cy="1036637"/>
          </a:xfrm>
          <a:prstGeom prst="rect">
            <a:avLst/>
          </a:prstGeom>
          <a:noFill/>
          <a:ln w="9525">
            <a:noFill/>
            <a:miter lim="800000"/>
            <a:headEnd/>
            <a:tailEnd/>
          </a:ln>
        </p:spPr>
      </p:pic>
      <p:sp>
        <p:nvSpPr>
          <p:cNvPr id="15364" name="Rectangle 7"/>
          <p:cNvSpPr>
            <a:spLocks noChangeArrowheads="1"/>
          </p:cNvSpPr>
          <p:nvPr/>
        </p:nvSpPr>
        <p:spPr bwMode="auto">
          <a:xfrm>
            <a:off x="0" y="-171450"/>
            <a:ext cx="9324975" cy="576263"/>
          </a:xfrm>
          <a:prstGeom prst="rect">
            <a:avLst/>
          </a:prstGeom>
          <a:noFill/>
          <a:ln w="9525">
            <a:noFill/>
            <a:miter lim="800000"/>
            <a:headEnd/>
            <a:tailEnd/>
          </a:ln>
        </p:spPr>
        <p:txBody>
          <a:bodyPr anchor="ctr">
            <a:spAutoFit/>
          </a:bodyPr>
          <a:lstStyle/>
          <a:p>
            <a:pPr>
              <a:spcBef>
                <a:spcPts val="600"/>
              </a:spcBef>
            </a:pPr>
            <a:endParaRPr lang="en-US" sz="1000">
              <a:solidFill>
                <a:srgbClr val="002395"/>
              </a:solidFill>
            </a:endParaRPr>
          </a:p>
        </p:txBody>
      </p:sp>
      <p:sp>
        <p:nvSpPr>
          <p:cNvPr id="15365" name="Rectangle 9"/>
          <p:cNvSpPr>
            <a:spLocks noChangeArrowheads="1"/>
          </p:cNvSpPr>
          <p:nvPr/>
        </p:nvSpPr>
        <p:spPr bwMode="auto">
          <a:xfrm>
            <a:off x="-324544" y="0"/>
            <a:ext cx="9144000" cy="504826"/>
          </a:xfrm>
          <a:prstGeom prst="rect">
            <a:avLst/>
          </a:prstGeom>
          <a:solidFill>
            <a:srgbClr val="FFFFFF"/>
          </a:solidFill>
          <a:ln w="9525">
            <a:noFill/>
            <a:miter lim="800000"/>
            <a:headEnd/>
            <a:tailEnd/>
          </a:ln>
        </p:spPr>
        <p:txBody>
          <a:bodyPr anchor="ctr">
            <a:spAutoFit/>
          </a:bodyPr>
          <a:lstStyle/>
          <a:p>
            <a:pPr>
              <a:spcBef>
                <a:spcPts val="600"/>
              </a:spcBef>
            </a:pPr>
            <a:endParaRPr lang="en-US" sz="1000">
              <a:solidFill>
                <a:srgbClr val="002395"/>
              </a:solidFill>
            </a:endParaRPr>
          </a:p>
        </p:txBody>
      </p:sp>
      <p:pic>
        <p:nvPicPr>
          <p:cNvPr id="15366" name="Picture 2" descr="N:\DONNEES OMIT\OMIT 2011\QUALITE\Plaquette erreurs medicamenteuses\Logo Omédit.jpeg"/>
          <p:cNvPicPr>
            <a:picLocks noChangeAspect="1"/>
          </p:cNvPicPr>
          <p:nvPr/>
        </p:nvPicPr>
        <p:blipFill>
          <a:blip r:embed="rId5" cstate="print"/>
          <a:srcRect/>
          <a:stretch>
            <a:fillRect/>
          </a:stretch>
        </p:blipFill>
        <p:spPr bwMode="auto">
          <a:xfrm>
            <a:off x="8101013" y="1268413"/>
            <a:ext cx="714375" cy="576262"/>
          </a:xfrm>
          <a:prstGeom prst="rect">
            <a:avLst/>
          </a:prstGeom>
          <a:noFill/>
          <a:ln w="9525">
            <a:noFill/>
            <a:miter lim="800000"/>
            <a:headEnd/>
            <a:tailEnd/>
          </a:ln>
        </p:spPr>
      </p:pic>
      <p:sp>
        <p:nvSpPr>
          <p:cNvPr id="15367"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r"/>
            <a:r>
              <a:rPr lang="fr-FR" sz="2400" dirty="0" smtClean="0">
                <a:solidFill>
                  <a:srgbClr val="0056E2"/>
                </a:solidFill>
              </a:rPr>
              <a:t>Marie-Hélène </a:t>
            </a:r>
            <a:r>
              <a:rPr lang="fr-FR" sz="2400" dirty="0" err="1" smtClean="0">
                <a:solidFill>
                  <a:srgbClr val="0056E2"/>
                </a:solidFill>
              </a:rPr>
              <a:t>Bertocchio</a:t>
            </a:r>
            <a:r>
              <a:rPr lang="fr-FR" sz="2400" dirty="0" smtClean="0">
                <a:solidFill>
                  <a:srgbClr val="0056E2"/>
                </a:solidFill>
              </a:rPr>
              <a:t> -   </a:t>
            </a:r>
            <a:r>
              <a:rPr lang="fr-FR" sz="2400" dirty="0">
                <a:solidFill>
                  <a:srgbClr val="0056E2"/>
                </a:solidFill>
              </a:rPr>
              <a:t>Véronique </a:t>
            </a:r>
            <a:r>
              <a:rPr lang="fr-FR" sz="2400" dirty="0" err="1">
                <a:solidFill>
                  <a:srgbClr val="0056E2"/>
                </a:solidFill>
              </a:rPr>
              <a:t>Pellissier</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1400" dirty="0" smtClean="0"/>
              <a:t/>
            </a:r>
            <a:br>
              <a:rPr lang="fr-FR" sz="1400" dirty="0" smtClean="0"/>
            </a:br>
            <a:r>
              <a:rPr lang="fr-FR" sz="1400" dirty="0" smtClean="0">
                <a:hlinkClick r:id="rId2" tooltip="http://ansm.sante.fr/sending/continue/4701/18e4d5f35c7a468dd94d6446831ea429/aHR0cDovL2Fuc20uc2FudGUuZnIvUy1pbmZvcm1lci9Qb2ludHMtZC1pbmZvcm1hdGlvbi1Qb2ludHMtZC1pbmZvcm1hdGlvbi9WYWNjaW5hdGlvbi1jb250cmUtbGVzLWluZmVjdGlvbnMtYS1IUFYtZXQtcmlzcXVlLWRlLW1hbGFkaWVzLWF1dG8taW1tdW5lcy11bmUtZXR1ZGUtQ25hbXRzLUFOU00tcmFzc3VyYW50ZS1Qb2ludC1kLWluZm9ybWF0aW9u"/>
              </a:rPr>
              <a:t>Vaccination contre les infections à HPV et risque de maladies auto-immunes : une étude </a:t>
            </a:r>
            <a:r>
              <a:rPr lang="fr-FR" sz="1400" dirty="0" err="1" smtClean="0">
                <a:hlinkClick r:id="rId2" tooltip="http://ansm.sante.fr/sending/continue/4701/18e4d5f35c7a468dd94d6446831ea429/aHR0cDovL2Fuc20uc2FudGUuZnIvUy1pbmZvcm1lci9Qb2ludHMtZC1pbmZvcm1hdGlvbi1Qb2ludHMtZC1pbmZvcm1hdGlvbi9WYWNjaW5hdGlvbi1jb250cmUtbGVzLWluZmVjdGlvbnMtYS1IUFYtZXQtcmlzcXVlLWRlLW1hbGFkaWVzLWF1dG8taW1tdW5lcy11bmUtZXR1ZGUtQ25hbXRzLUFOU00tcmFzc3VyYW50ZS1Qb2ludC1kLWluZm9ybWF0aW9u"/>
              </a:rPr>
              <a:t>Cnamts</a:t>
            </a:r>
            <a:r>
              <a:rPr lang="fr-FR" sz="1400" dirty="0" smtClean="0">
                <a:hlinkClick r:id="rId2" tooltip="http://ansm.sante.fr/sending/continue/4701/18e4d5f35c7a468dd94d6446831ea429/aHR0cDovL2Fuc20uc2FudGUuZnIvUy1pbmZvcm1lci9Qb2ludHMtZC1pbmZvcm1hdGlvbi1Qb2ludHMtZC1pbmZvcm1hdGlvbi9WYWNjaW5hdGlvbi1jb250cmUtbGVzLWluZmVjdGlvbnMtYS1IUFYtZXQtcmlzcXVlLWRlLW1hbGFkaWVzLWF1dG8taW1tdW5lcy11bmUtZXR1ZGUtQ25hbXRzLUFOU00tcmFzc3VyYW50ZS1Qb2ludC1kLWluZm9ybWF0aW9u"/>
              </a:rPr>
              <a:t>/ANSM rassurante</a:t>
            </a:r>
            <a:endParaRPr lang="fr-FR" sz="1400" dirty="0" smtClean="0"/>
          </a:p>
          <a:p>
            <a:r>
              <a:rPr lang="fr-FR" sz="1400" b="1" dirty="0" smtClean="0"/>
              <a:t>Les résultats de l’étude réalisée conjointement par l’ANSM et l’Assurance Maladie, portant sur une cohorte de 2,2 millions de jeunes filles âgées de 13 à 16 ans, montrent que la vaccination contre les infections à papillomavirus humains (HPV) par </a:t>
            </a:r>
            <a:r>
              <a:rPr lang="fr-FR" sz="1400" b="1" dirty="0" err="1" smtClean="0"/>
              <a:t>Gardasil</a:t>
            </a:r>
            <a:r>
              <a:rPr lang="fr-FR" sz="1400" b="1" dirty="0" smtClean="0"/>
              <a:t> ou </a:t>
            </a:r>
            <a:r>
              <a:rPr lang="fr-FR" sz="1400" b="1" dirty="0" err="1" smtClean="0"/>
              <a:t>Cervarix</a:t>
            </a:r>
            <a:r>
              <a:rPr lang="fr-FR" sz="1400" b="1" dirty="0" smtClean="0"/>
              <a:t> n’entraîne pas d’augmentation du risque global de survenue de maladies auto-immunes, confirmant ainsi les données de la littérature française et internationale. </a:t>
            </a:r>
          </a:p>
          <a:p>
            <a:r>
              <a:rPr lang="fr-FR" sz="1400" b="1" dirty="0" smtClean="0"/>
              <a:t>Une augmentation du risque de syndrome de Guillain-Barré après vaccination contre les infections à HPV apparaît toutefois probable. Ce syndrome est déjà identifié dans l’autorisation de mise sur le marché (AMM) du produit. De surcroît, ses conséquences sont limitées (1 à 2 cas pour 100 000 filles vaccinées) compte tenu de la rareté de la maladie et les deux institutions estiment que les résultats de cette étude ne remettent pas en cause la balance bénéfice-risque pour les vaccins concernés. </a:t>
            </a:r>
          </a:p>
          <a:p>
            <a:endParaRPr lang="fr-FR" sz="1400" dirty="0" smtClean="0"/>
          </a:p>
          <a:p>
            <a:endParaRPr lang="fr-FR" sz="1400" dirty="0"/>
          </a:p>
        </p:txBody>
      </p:sp>
      <p:pic>
        <p:nvPicPr>
          <p:cNvPr id="4"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pic>
        <p:nvPicPr>
          <p:cNvPr id="5" name="Picture 4"/>
          <p:cNvPicPr>
            <a:picLocks noChangeAspect="1" noChangeArrowheads="1"/>
          </p:cNvPicPr>
          <p:nvPr/>
        </p:nvPicPr>
        <p:blipFill>
          <a:blip r:embed="rId4" cstate="print"/>
          <a:srcRect/>
          <a:stretch>
            <a:fillRect/>
          </a:stretch>
        </p:blipFill>
        <p:spPr bwMode="auto">
          <a:xfrm>
            <a:off x="1331640" y="188640"/>
            <a:ext cx="3724275" cy="1019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1600" dirty="0" smtClean="0">
                <a:solidFill>
                  <a:srgbClr val="FF0000"/>
                </a:solidFill>
              </a:rPr>
              <a:t>Dispositifs médicaux utilisés en néonatalogie et en pédiatrie stérilisés à l’oxyde d’éthylène</a:t>
            </a:r>
          </a:p>
          <a:p>
            <a:r>
              <a:rPr lang="fr-FR" dirty="0" smtClean="0"/>
              <a:t>Dispositifs médicaux utilisés en néonatalogie et en pédiatrie stérilisés à l’oxyde d’éthylène : mise en </a:t>
            </a:r>
            <a:r>
              <a:rPr lang="fr-FR" dirty="0" err="1" smtClean="0"/>
              <a:t>oeuvre</a:t>
            </a:r>
            <a:r>
              <a:rPr lang="fr-FR" dirty="0" smtClean="0"/>
              <a:t> de la norme NF EN ISO 10993-7, ANSM, Octobre 2015. Le rapport bénéfice risque reste favorable.</a:t>
            </a:r>
          </a:p>
          <a:p>
            <a:r>
              <a:rPr lang="fr-FR" dirty="0" smtClean="0"/>
              <a:t> L’oxyde d’éthylène est un agent stérilisant très largement utilisé, notamment pour les dispositifs médicaux à usage unique, et qui a fait ses preuves en matière d’efficacité microbiologique.</a:t>
            </a:r>
          </a:p>
          <a:p>
            <a:r>
              <a:rPr lang="fr-FR" dirty="0" smtClean="0"/>
              <a:t>L’Agence nationale de sécurité du médicament et des produits de santé (ANSM) a analysé, au travers d’un contrôle du marché, la qualité de la mise en œuvre de cette méthode de stérilisation pour des dispositifs médicaux utilisés en service de néonatalogie et de pédiatrie. Il a été constaté une hétérogénéité dans le respect de certaines exigences normatives, notamment concernant les limites admissibles de résidus d’oxyde d’éthylène pour cette population.</a:t>
            </a:r>
          </a:p>
          <a:p>
            <a:endParaRPr lang="fr-FR" dirty="0"/>
          </a:p>
        </p:txBody>
      </p:sp>
      <p:pic>
        <p:nvPicPr>
          <p:cNvPr id="5"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6"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Bulletin des vigilances</a:t>
            </a:r>
            <a:br>
              <a:rPr lang="fr-FR" dirty="0" smtClean="0"/>
            </a:br>
            <a:r>
              <a:rPr lang="fr-FR" sz="1050" dirty="0" smtClean="0">
                <a:hlinkClick r:id="rId2"/>
              </a:rPr>
              <a:t>http://ansm.sante.fr/var/ansm_site/storage/original/application/c748fe78d10580501c36a3528f5544aa.pdf</a:t>
            </a:r>
            <a:r>
              <a:rPr lang="fr-FR" sz="1050" dirty="0" smtClean="0"/>
              <a:t/>
            </a:r>
            <a:br>
              <a:rPr lang="fr-FR" sz="1050" dirty="0" smtClean="0"/>
            </a:br>
            <a:endParaRPr lang="fr-FR" sz="1050" dirty="0"/>
          </a:p>
        </p:txBody>
      </p:sp>
      <p:pic>
        <p:nvPicPr>
          <p:cNvPr id="4" name="Espace réservé du contenu 3"/>
          <p:cNvPicPr>
            <a:picLocks noGrp="1"/>
          </p:cNvPicPr>
          <p:nvPr>
            <p:ph idx="1"/>
          </p:nvPr>
        </p:nvPicPr>
        <p:blipFill>
          <a:blip r:embed="rId3" cstate="print"/>
          <a:srcRect l="9631" t="6439" r="10912" b="3300"/>
          <a:stretch>
            <a:fillRect/>
          </a:stretch>
        </p:blipFill>
        <p:spPr bwMode="auto">
          <a:xfrm>
            <a:off x="1384626" y="1600200"/>
            <a:ext cx="6374748" cy="4525963"/>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2348881"/>
            <a:ext cx="8229600" cy="3024336"/>
          </a:xfrm>
        </p:spPr>
        <p:txBody>
          <a:bodyPr/>
          <a:lstStyle/>
          <a:p>
            <a:r>
              <a:rPr lang="fr-FR" sz="2400" b="1" dirty="0" smtClean="0"/>
              <a:t>CREATION DE GROUPE(S) GENERIQUE(S)</a:t>
            </a:r>
          </a:p>
          <a:p>
            <a:pPr lvl="1"/>
            <a:r>
              <a:rPr lang="fr-FR" sz="1800" b="1" dirty="0" smtClean="0"/>
              <a:t>ARIPIPRAZOLE</a:t>
            </a:r>
          </a:p>
          <a:p>
            <a:pPr lvl="1"/>
            <a:r>
              <a:rPr lang="fr-FR" sz="1800" b="1" dirty="0" smtClean="0"/>
              <a:t>OMÉGA-3 (ESTERS ÉTHYLIQUES 90 D'ACIDES)((POISSON))</a:t>
            </a:r>
          </a:p>
          <a:p>
            <a:pPr lvl="1"/>
            <a:r>
              <a:rPr lang="fr-FR" sz="1800" b="1" dirty="0" smtClean="0"/>
              <a:t>PRÉGABALINE</a:t>
            </a:r>
          </a:p>
          <a:p>
            <a:pPr lvl="1"/>
            <a:r>
              <a:rPr lang="fr-FR" sz="1800" b="1" dirty="0" smtClean="0"/>
              <a:t>RASAGILINE (MÉSILATE DE)</a:t>
            </a:r>
          </a:p>
          <a:p>
            <a:pPr lvl="1"/>
            <a:r>
              <a:rPr lang="fr-FR" sz="1800" b="1" dirty="0" smtClean="0"/>
              <a:t>TADALAFIL</a:t>
            </a:r>
          </a:p>
          <a:p>
            <a:pPr lvl="1"/>
            <a:r>
              <a:rPr lang="fr-FR" dirty="0" smtClean="0">
                <a:hlinkClick r:id="rId2"/>
              </a:rPr>
              <a:t>http://ansm.sante.fr/var/ansm_site/storage/original/application/d255b854ef34582bb8059d03789bdd83.pdf</a:t>
            </a:r>
            <a:endParaRPr lang="fr-FR" dirty="0" smtClean="0"/>
          </a:p>
          <a:p>
            <a:pPr lvl="1"/>
            <a:endParaRPr lang="fr-FR" dirty="0"/>
          </a:p>
        </p:txBody>
      </p:sp>
      <p:pic>
        <p:nvPicPr>
          <p:cNvPr id="5"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6"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AMM européenne pour le traitement du myélome multiple </a:t>
            </a:r>
            <a:r>
              <a:rPr lang="fr-FR" dirty="0" err="1" smtClean="0"/>
              <a:t>Farydak</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autorisation de mise sur le marché (AMM) européenne centralisée pour son traitement du myélome multiple </a:t>
            </a:r>
            <a:r>
              <a:rPr lang="fr-FR" dirty="0" err="1" smtClean="0"/>
              <a:t>Farydak</a:t>
            </a:r>
            <a:r>
              <a:rPr lang="fr-FR" dirty="0" smtClean="0"/>
              <a:t>* (</a:t>
            </a:r>
            <a:r>
              <a:rPr lang="fr-FR" dirty="0" err="1" smtClean="0"/>
              <a:t>panobinostat</a:t>
            </a:r>
            <a:r>
              <a:rPr lang="fr-FR" dirty="0" smtClean="0"/>
              <a:t>).</a:t>
            </a:r>
          </a:p>
          <a:p>
            <a:r>
              <a:rPr lang="fr-FR" dirty="0" err="1" smtClean="0"/>
              <a:t>Farydak</a:t>
            </a:r>
            <a:r>
              <a:rPr lang="fr-FR" dirty="0" smtClean="0"/>
              <a:t>* est indiqué en association avec le </a:t>
            </a:r>
            <a:r>
              <a:rPr lang="fr-FR" dirty="0" err="1" smtClean="0"/>
              <a:t>bortézomib</a:t>
            </a:r>
            <a:r>
              <a:rPr lang="fr-FR" dirty="0" smtClean="0"/>
              <a:t> (</a:t>
            </a:r>
            <a:r>
              <a:rPr lang="fr-FR" dirty="0" err="1" smtClean="0"/>
              <a:t>Velcade</a:t>
            </a:r>
            <a:r>
              <a:rPr lang="fr-FR" dirty="0" smtClean="0"/>
              <a:t>*, Janssen, groupe Johnson &amp; Johnson) et la </a:t>
            </a:r>
            <a:r>
              <a:rPr lang="fr-FR" dirty="0" err="1" smtClean="0"/>
              <a:t>dexaméthasone</a:t>
            </a:r>
            <a:r>
              <a:rPr lang="fr-FR" dirty="0" smtClean="0"/>
              <a:t> chez les patients adultes atteints d'un myélome multiple en rechute et/ou réfractaire après au moins deux lignes de traitement, dont le </a:t>
            </a:r>
            <a:r>
              <a:rPr lang="fr-FR" dirty="0" err="1" smtClean="0"/>
              <a:t>bortézomib</a:t>
            </a:r>
            <a:r>
              <a:rPr lang="fr-FR" dirty="0" smtClean="0"/>
              <a:t> et un agent </a:t>
            </a:r>
            <a:r>
              <a:rPr lang="fr-FR" dirty="0" err="1" smtClean="0"/>
              <a:t>immunomodulateur</a:t>
            </a:r>
            <a:r>
              <a:rPr lang="fr-FR" dirty="0" smtClean="0"/>
              <a:t>.</a:t>
            </a:r>
          </a:p>
          <a:p>
            <a:r>
              <a:rPr lang="fr-FR" dirty="0" smtClean="0"/>
              <a:t>première homologation en Europe d'un inhibiteur de la pan-</a:t>
            </a:r>
            <a:r>
              <a:rPr lang="fr-FR" dirty="0" err="1" smtClean="0"/>
              <a:t>déacétylase</a:t>
            </a:r>
            <a:r>
              <a:rPr lang="fr-FR" dirty="0" smtClean="0"/>
              <a:t>.</a:t>
            </a:r>
          </a:p>
          <a:p>
            <a:endParaRPr lang="fr-FR"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40"/>
            <a:ext cx="8229600" cy="1642192"/>
          </a:xfrm>
        </p:spPr>
        <p:txBody>
          <a:bodyPr/>
          <a:lstStyle/>
          <a:p>
            <a:pPr>
              <a:buNone/>
            </a:pPr>
            <a:r>
              <a:rPr lang="fr-FR" dirty="0" smtClean="0"/>
              <a:t/>
            </a:r>
            <a:br>
              <a:rPr lang="fr-FR" dirty="0" smtClean="0"/>
            </a:br>
            <a:r>
              <a:rPr lang="fr-FR" sz="1800" dirty="0" smtClean="0"/>
              <a:t>Dépense de santé – consommation de soins – biens médicaux - Direction de la recherche, des études, de l’évaluation et des statistiques (DREES) (Etudes et résultats n° 935, septembre 2015) (www.drees.sante.gouv.fr) </a:t>
            </a:r>
            <a:r>
              <a:rPr lang="fr-FR" dirty="0" smtClean="0"/>
              <a:t/>
            </a:r>
            <a:br>
              <a:rPr lang="fr-FR" dirty="0" smtClean="0"/>
            </a:br>
            <a:endParaRPr lang="fr-FR" dirty="0"/>
          </a:p>
        </p:txBody>
      </p:sp>
      <p:sp>
        <p:nvSpPr>
          <p:cNvPr id="3" name="Espace réservé du contenu 2"/>
          <p:cNvSpPr>
            <a:spLocks noGrp="1"/>
          </p:cNvSpPr>
          <p:nvPr>
            <p:ph idx="1"/>
          </p:nvPr>
        </p:nvSpPr>
        <p:spPr>
          <a:xfrm>
            <a:off x="457200" y="2204864"/>
            <a:ext cx="8229600" cy="3921295"/>
          </a:xfrm>
        </p:spPr>
        <p:txBody>
          <a:bodyPr/>
          <a:lstStyle/>
          <a:p>
            <a:r>
              <a:rPr lang="fr-FR" dirty="0" smtClean="0"/>
              <a:t>Etude de la Drees de septembre 2015 intitulée : « </a:t>
            </a:r>
            <a:r>
              <a:rPr lang="fr-FR" i="1" dirty="0" smtClean="0"/>
              <a:t>Les dépenses de santé en 2014 ». Selon l’étude, en 2014 la consommation de soins et de biens médicaux (CSBM), qui représente la valeur totale des biens et services qui concourent au traitement d’une perturbation provisoire de l’état de santé, est évaluée à 190,6 milliards d’euros, soit 8,9% du PIB. Ce pourcentage croît légèrement depuis 2012. </a:t>
            </a:r>
            <a:endParaRPr lang="fr-FR" dirty="0"/>
          </a:p>
        </p:txBody>
      </p:sp>
    </p:spTree>
  </p:cSld>
  <p:clrMapOvr>
    <a:masterClrMapping/>
  </p:clrMapOvr>
  <p:transition/>
</p:sld>
</file>

<file path=ppt/theme/theme1.xml><?xml version="1.0" encoding="utf-8"?>
<a:theme xmlns:a="http://schemas.openxmlformats.org/drawingml/2006/main" name="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5477</TotalTime>
  <Words>267</Words>
  <Application>Microsoft Office PowerPoint</Application>
  <PresentationFormat>Affichage à l'écran (4:3)</PresentationFormat>
  <Paragraphs>25</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Modèle par défaut</vt:lpstr>
      <vt:lpstr>  Veille des Agences  </vt:lpstr>
      <vt:lpstr>Diapositive 2</vt:lpstr>
      <vt:lpstr>Diapositive 3</vt:lpstr>
      <vt:lpstr>Bulletin des vigilances http://ansm.sante.fr/var/ansm_site/storage/original/application/c748fe78d10580501c36a3528f5544aa.pdf </vt:lpstr>
      <vt:lpstr>Diapositive 5</vt:lpstr>
      <vt:lpstr>AMM européenne pour le traitement du myélome multiple Farydak* </vt:lpstr>
      <vt:lpstr> Dépense de santé – consommation de soins – biens médicaux - Direction de la recherche, des études, de l’évaluation et des statistiques (DREES) (Etudes et résultats n° 935, septembre 2015) (www.drees.sante.gouv.fr)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Service Info</dc:creator>
  <cp:lastModifiedBy>*</cp:lastModifiedBy>
  <cp:revision>675</cp:revision>
  <dcterms:created xsi:type="dcterms:W3CDTF">2010-01-06T10:10:18Z</dcterms:created>
  <dcterms:modified xsi:type="dcterms:W3CDTF">2015-11-18T10:15:33Z</dcterms:modified>
</cp:coreProperties>
</file>