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72" r:id="rId2"/>
    <p:sldId id="274" r:id="rId3"/>
    <p:sldId id="27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264E69-6A45-4973-9E02-5939E7FE4FD1}" type="datetimeFigureOut">
              <a:rPr lang="fr-FR" smtClean="0"/>
              <a:pPr/>
              <a:t>18/11/2015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397A87-3DCE-43D2-8352-CE4E6A2F163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6C22CB8-CD5B-492F-9EB3-A23596D2E087}" type="datetime1">
              <a:rPr lang="fr-FR" smtClean="0"/>
              <a:pPr/>
              <a:t>18/11/2015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CF53FF6-79BB-4BEF-B1BD-1A196A586C8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3EB87C0-0328-4CF0-B49E-F5326E8B2105}" type="datetime1">
              <a:rPr lang="fr-FR" smtClean="0"/>
              <a:pPr/>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F53FF6-79BB-4BEF-B1BD-1A196A586C8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4483F2-2477-4F72-B353-FEAACA4766CD}" type="datetime1">
              <a:rPr lang="fr-FR" smtClean="0"/>
              <a:pPr/>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F53FF6-79BB-4BEF-B1BD-1A196A586C8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8BB2735-59B2-466E-BC7D-081EE9C8870C}" type="datetime1">
              <a:rPr lang="fr-FR" smtClean="0"/>
              <a:pPr/>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F53FF6-79BB-4BEF-B1BD-1A196A586C8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1DB3004-A857-493E-8F87-1727A911CC29}" type="datetime1">
              <a:rPr lang="fr-FR" smtClean="0"/>
              <a:pPr/>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F53FF6-79BB-4BEF-B1BD-1A196A586C8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2C492E1-4DB9-4FB7-BBF6-F5CB1375D746}" type="datetime1">
              <a:rPr lang="fr-FR" smtClean="0"/>
              <a:pPr/>
              <a:t>18/11/2015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F53FF6-79BB-4BEF-B1BD-1A196A586C8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CCC59AA-2560-4A88-922B-B34CE7EED6BC}" type="datetime1">
              <a:rPr lang="fr-FR" smtClean="0"/>
              <a:pPr/>
              <a:t>18/11/2015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CF53FF6-79BB-4BEF-B1BD-1A196A586C8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7624572-B743-477F-BF9E-CF220C67B973}" type="datetime1">
              <a:rPr lang="fr-FR" smtClean="0"/>
              <a:pPr/>
              <a:t>18/11/2015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CF53FF6-79BB-4BEF-B1BD-1A196A586C8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9C96EC-2A0E-468D-9D62-E28FFECBB4C3}" type="datetime1">
              <a:rPr lang="fr-FR" smtClean="0"/>
              <a:pPr/>
              <a:t>18/11/2015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F53FF6-79BB-4BEF-B1BD-1A196A586C8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D815DE5-C50B-4055-A4A1-0EB7D3B2C9F3}" type="datetime1">
              <a:rPr lang="fr-FR" smtClean="0"/>
              <a:pPr/>
              <a:t>18/11/2015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F53FF6-79BB-4BEF-B1BD-1A196A586C8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D28F638-F8CF-4611-9D27-DB74EC84C31B}" type="datetime1">
              <a:rPr lang="fr-FR" smtClean="0"/>
              <a:pPr/>
              <a:t>18/11/2015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CF53FF6-79BB-4BEF-B1BD-1A196A586C8F}"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FC18E9-A227-4826-874B-EE986AC05A6F}" type="datetime1">
              <a:rPr lang="fr-FR" smtClean="0"/>
              <a:pPr/>
              <a:t>18/11/2015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F53FF6-79BB-4BEF-B1BD-1A196A586C8F}"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48680"/>
            <a:ext cx="8229600" cy="4608512"/>
          </a:xfrm>
        </p:spPr>
        <p:txBody>
          <a:bodyPr>
            <a:normAutofit/>
          </a:bodyPr>
          <a:lstStyle/>
          <a:p>
            <a:pPr algn="ctr"/>
            <a:r>
              <a:rPr lang="fr-FR" sz="5300" dirty="0" smtClean="0">
                <a:latin typeface="Caracteres L1" pitchFamily="2" charset="0"/>
              </a:rPr>
              <a:t>RESULTATS DE L’ENQUETE NATIONALE SUR LE DEPLOIEMENT DE LA CONCILIATION MEDICAMENTEUSE 2015</a:t>
            </a:r>
            <a:endParaRPr lang="fr-FR" sz="5300" dirty="0">
              <a:latin typeface="Caracteres L1" pitchFamily="2" charset="0"/>
            </a:endParaRPr>
          </a:p>
        </p:txBody>
      </p:sp>
      <p:pic>
        <p:nvPicPr>
          <p:cNvPr id="29698" name="Picture 2" descr="http://fontmeme.com/embed.php?text=RESULTATS%20DE%20L%u2019ENQUETE%20NATIONALE%20SUR%20LE%20DEPLOIEMENT%20DE%20LA%20CONCILIATION%20MEDICAMENTEUSE%202015&amp;name=waltographUI.ttf&amp;size=60&amp;style_color=15155E"/>
          <p:cNvPicPr>
            <a:picLocks noChangeAspect="1" noChangeArrowheads="1"/>
          </p:cNvPicPr>
          <p:nvPr/>
        </p:nvPicPr>
        <p:blipFill>
          <a:blip r:embed="rId2" cstate="print"/>
          <a:srcRect/>
          <a:stretch>
            <a:fillRect/>
          </a:stretch>
        </p:blipFill>
        <p:spPr bwMode="auto">
          <a:xfrm flipV="1">
            <a:off x="10980712" y="1592533"/>
            <a:ext cx="28954637" cy="660144"/>
          </a:xfrm>
          <a:prstGeom prst="rect">
            <a:avLst/>
          </a:prstGeom>
          <a:noFill/>
        </p:spPr>
      </p:pic>
      <p:sp>
        <p:nvSpPr>
          <p:cNvPr id="5" name="Espace réservé du numéro de diapositive 4"/>
          <p:cNvSpPr>
            <a:spLocks noGrp="1"/>
          </p:cNvSpPr>
          <p:nvPr>
            <p:ph type="sldNum" sz="quarter" idx="12"/>
          </p:nvPr>
        </p:nvSpPr>
        <p:spPr/>
        <p:txBody>
          <a:bodyPr/>
          <a:lstStyle/>
          <a:p>
            <a:fld id="{6CF53FF6-79BB-4BEF-B1BD-1A196A586C8F}"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23527" y="548680"/>
          <a:ext cx="8064897" cy="5981546"/>
        </p:xfrm>
        <a:graphic>
          <a:graphicData uri="http://schemas.openxmlformats.org/drawingml/2006/table">
            <a:tbl>
              <a:tblPr/>
              <a:tblGrid>
                <a:gridCol w="4137328"/>
                <a:gridCol w="735450"/>
                <a:gridCol w="876496"/>
                <a:gridCol w="735450"/>
                <a:gridCol w="876496"/>
                <a:gridCol w="703677"/>
              </a:tblGrid>
              <a:tr h="449510">
                <a:tc>
                  <a:txBody>
                    <a:bodyPr/>
                    <a:lstStyle/>
                    <a:p>
                      <a:pPr algn="r" fontAlgn="ctr"/>
                      <a:r>
                        <a:rPr lang="fr-FR" sz="800" b="1" i="0" u="none" strike="noStrike" dirty="0">
                          <a:solidFill>
                            <a:srgbClr val="000000"/>
                          </a:solidFill>
                          <a:latin typeface="Calibri"/>
                        </a:rPr>
                        <a:t> </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fr-FR" sz="1800" b="0" i="0" u="none" strike="noStrike">
                          <a:solidFill>
                            <a:srgbClr val="000000"/>
                          </a:solidFill>
                          <a:latin typeface="Aharoni"/>
                        </a:rPr>
                        <a:t>France</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1800" b="0" i="0" u="none" strike="noStrike" dirty="0" smtClean="0">
                          <a:solidFill>
                            <a:srgbClr val="000000"/>
                          </a:solidFill>
                          <a:latin typeface="Aharoni"/>
                        </a:rPr>
                        <a:t>PACA-Corse</a:t>
                      </a:r>
                      <a:endParaRPr lang="fr-FR" sz="1800" b="0" i="0" u="none" strike="noStrike" dirty="0">
                        <a:solidFill>
                          <a:srgbClr val="000000"/>
                        </a:solidFill>
                        <a:latin typeface="Aharoni"/>
                      </a:endParaRP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800" b="0" i="0" u="none" strike="noStrike">
                          <a:solidFill>
                            <a:srgbClr val="000000"/>
                          </a:solidFill>
                          <a:latin typeface="Calibri"/>
                        </a:rPr>
                        <a:t> </a:t>
                      </a:r>
                    </a:p>
                  </a:txBody>
                  <a:tcPr marL="6660" marR="6660" marT="666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7543">
                <a:tc>
                  <a:txBody>
                    <a:bodyPr/>
                    <a:lstStyle/>
                    <a:p>
                      <a:pPr algn="ctr" fontAlgn="ctr"/>
                      <a:r>
                        <a:rPr lang="fr-FR" sz="1200" b="1" i="0" u="none" strike="noStrike" dirty="0" smtClean="0">
                          <a:solidFill>
                            <a:srgbClr val="002060"/>
                          </a:solidFill>
                          <a:latin typeface="Calibri"/>
                        </a:rPr>
                        <a:t>Q8) Dans </a:t>
                      </a:r>
                      <a:r>
                        <a:rPr lang="fr-FR" sz="1200" b="1" i="0" u="none" strike="noStrike" dirty="0">
                          <a:solidFill>
                            <a:srgbClr val="002060"/>
                          </a:solidFill>
                          <a:latin typeface="Calibri"/>
                        </a:rPr>
                        <a:t>quel(s) secteur(s) d'activité est réalisée la conciliation médicamenteuse? </a:t>
                      </a:r>
                    </a:p>
                  </a:txBody>
                  <a:tcPr marL="6660" marR="6660" marT="66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6660" marR="6660" marT="666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 </a:t>
                      </a:r>
                    </a:p>
                  </a:txBody>
                  <a:tcPr marL="6660" marR="6660" marT="666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4528">
                <a:tc rowSpan="2">
                  <a:txBody>
                    <a:bodyPr/>
                    <a:lstStyle/>
                    <a:p>
                      <a:pPr algn="r" fontAlgn="ctr"/>
                      <a:r>
                        <a:rPr lang="fr-FR" sz="1200" b="1" i="0" u="none" strike="noStrike" dirty="0">
                          <a:solidFill>
                            <a:srgbClr val="002060"/>
                          </a:solidFill>
                          <a:latin typeface="Calibri"/>
                        </a:rPr>
                        <a:t>Médecine hors urgences</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1" i="0" u="none" strike="noStrike" dirty="0">
                          <a:solidFill>
                            <a:srgbClr val="FF0000"/>
                          </a:solidFill>
                          <a:latin typeface="Calibri"/>
                        </a:rPr>
                        <a:t>173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55,6%</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12</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54,5%</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28">
                <a:tc vMerge="1">
                  <a:txBody>
                    <a:bodyPr/>
                    <a:lstStyle/>
                    <a:p>
                      <a:endParaRPr lang="fr-FR"/>
                    </a:p>
                  </a:txBody>
                  <a:tcPr/>
                </a:tc>
                <a:tc>
                  <a:txBody>
                    <a:bodyPr/>
                    <a:lstStyle/>
                    <a:p>
                      <a:pPr algn="ctr" fontAlgn="b"/>
                      <a:r>
                        <a:rPr lang="fr-FR" sz="1200" b="0" i="0" u="none" strike="noStrike">
                          <a:solidFill>
                            <a:srgbClr val="000000"/>
                          </a:solidFill>
                          <a:latin typeface="Calibri"/>
                        </a:rPr>
                        <a:t>138</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44,4%</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10</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45,5%</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28">
                <a:tc rowSpan="2">
                  <a:txBody>
                    <a:bodyPr/>
                    <a:lstStyle/>
                    <a:p>
                      <a:pPr algn="r" fontAlgn="ctr"/>
                      <a:r>
                        <a:rPr lang="fr-FR" sz="1200" b="1" i="0" u="none" strike="noStrike" dirty="0">
                          <a:solidFill>
                            <a:srgbClr val="002060"/>
                          </a:solidFill>
                          <a:latin typeface="Calibri"/>
                        </a:rPr>
                        <a:t>Urgences</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64</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23,1%</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29,4%</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28">
                <a:tc vMerge="1">
                  <a:txBody>
                    <a:bodyPr/>
                    <a:lstStyle/>
                    <a:p>
                      <a:endParaRPr lang="fr-FR"/>
                    </a:p>
                  </a:txBody>
                  <a:tcPr/>
                </a:tc>
                <a:tc>
                  <a:txBody>
                    <a:bodyPr/>
                    <a:lstStyle/>
                    <a:p>
                      <a:pPr algn="ctr" fontAlgn="b"/>
                      <a:r>
                        <a:rPr lang="fr-FR" sz="1200" b="0" i="0" u="none" strike="noStrike">
                          <a:solidFill>
                            <a:srgbClr val="000000"/>
                          </a:solidFill>
                          <a:latin typeface="Calibri"/>
                        </a:rPr>
                        <a:t>213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76,9%</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12</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70,6%</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Non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28">
                <a:tc rowSpan="2">
                  <a:txBody>
                    <a:bodyPr/>
                    <a:lstStyle/>
                    <a:p>
                      <a:pPr algn="r" fontAlgn="ctr"/>
                      <a:r>
                        <a:rPr lang="fr-FR" sz="1200" b="1" i="0" u="none" strike="noStrike" dirty="0">
                          <a:solidFill>
                            <a:srgbClr val="002060"/>
                          </a:solidFill>
                          <a:latin typeface="Calibri"/>
                        </a:rPr>
                        <a:t>Gériatrie</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1" i="0" u="none" strike="noStrike" dirty="0">
                          <a:solidFill>
                            <a:srgbClr val="FF0000"/>
                          </a:solidFill>
                          <a:latin typeface="Calibri"/>
                        </a:rPr>
                        <a:t>147</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47,9%</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9</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42,9%</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28">
                <a:tc vMerge="1">
                  <a:txBody>
                    <a:bodyPr/>
                    <a:lstStyle/>
                    <a:p>
                      <a:endParaRPr lang="fr-FR"/>
                    </a:p>
                  </a:txBody>
                  <a:tcPr/>
                </a:tc>
                <a:tc>
                  <a:txBody>
                    <a:bodyPr/>
                    <a:lstStyle/>
                    <a:p>
                      <a:pPr algn="ctr" fontAlgn="b"/>
                      <a:r>
                        <a:rPr lang="fr-FR" sz="1200" b="0" i="0" u="none" strike="noStrike">
                          <a:solidFill>
                            <a:srgbClr val="000000"/>
                          </a:solidFill>
                          <a:latin typeface="Calibri"/>
                        </a:rPr>
                        <a:t>160</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52,1%</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12</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57,1%</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28">
                <a:tc rowSpan="2">
                  <a:txBody>
                    <a:bodyPr/>
                    <a:lstStyle/>
                    <a:p>
                      <a:pPr algn="r" fontAlgn="ctr"/>
                      <a:r>
                        <a:rPr lang="fr-FR" sz="1200" b="1" i="0" u="none" strike="noStrike" dirty="0">
                          <a:solidFill>
                            <a:srgbClr val="002060"/>
                          </a:solidFill>
                          <a:latin typeface="Calibri"/>
                        </a:rPr>
                        <a:t>Chirurgie</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124</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41,3%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14</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63,6%</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28">
                <a:tc vMerge="1">
                  <a:txBody>
                    <a:bodyPr/>
                    <a:lstStyle/>
                    <a:p>
                      <a:endParaRPr lang="fr-FR"/>
                    </a:p>
                  </a:txBody>
                  <a:tcPr/>
                </a:tc>
                <a:tc>
                  <a:txBody>
                    <a:bodyPr/>
                    <a:lstStyle/>
                    <a:p>
                      <a:pPr algn="ctr" fontAlgn="b"/>
                      <a:r>
                        <a:rPr lang="fr-FR" sz="1200" b="0" i="0" u="none" strike="noStrike">
                          <a:solidFill>
                            <a:srgbClr val="000000"/>
                          </a:solidFill>
                          <a:latin typeface="Calibri"/>
                        </a:rPr>
                        <a:t>176</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58,7%</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36,4%</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Non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28">
                <a:tc rowSpan="2">
                  <a:txBody>
                    <a:bodyPr/>
                    <a:lstStyle/>
                    <a:p>
                      <a:pPr algn="r" fontAlgn="ctr"/>
                      <a:r>
                        <a:rPr lang="fr-FR" sz="1200" b="1" i="0" u="none" strike="noStrike" dirty="0">
                          <a:solidFill>
                            <a:srgbClr val="002060"/>
                          </a:solidFill>
                          <a:latin typeface="Calibri"/>
                        </a:rPr>
                        <a:t>Obstétrique</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25</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9,8%</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18,8%</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Oui</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28">
                <a:tc vMerge="1">
                  <a:txBody>
                    <a:bodyPr/>
                    <a:lstStyle/>
                    <a:p>
                      <a:endParaRPr lang="fr-FR"/>
                    </a:p>
                  </a:txBody>
                  <a:tcPr/>
                </a:tc>
                <a:tc>
                  <a:txBody>
                    <a:bodyPr/>
                    <a:lstStyle/>
                    <a:p>
                      <a:pPr algn="ctr" fontAlgn="b"/>
                      <a:r>
                        <a:rPr lang="fr-FR" sz="1200" b="0" i="0" u="none" strike="noStrike">
                          <a:solidFill>
                            <a:srgbClr val="000000"/>
                          </a:solidFill>
                          <a:latin typeface="Calibri"/>
                        </a:rPr>
                        <a:t>230</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90,2%</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81,3%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Non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28">
                <a:tc rowSpan="2">
                  <a:txBody>
                    <a:bodyPr/>
                    <a:lstStyle/>
                    <a:p>
                      <a:pPr algn="r" fontAlgn="ctr"/>
                      <a:r>
                        <a:rPr lang="fr-FR" sz="1200" b="1" i="0" u="none" strike="noStrike" dirty="0">
                          <a:solidFill>
                            <a:srgbClr val="002060"/>
                          </a:solidFill>
                          <a:latin typeface="Calibri"/>
                        </a:rPr>
                        <a:t>HAD</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47</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17,9%</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31,3%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28">
                <a:tc vMerge="1">
                  <a:txBody>
                    <a:bodyPr/>
                    <a:lstStyle/>
                    <a:p>
                      <a:endParaRPr lang="fr-FR"/>
                    </a:p>
                  </a:txBody>
                  <a:tcPr/>
                </a:tc>
                <a:tc>
                  <a:txBody>
                    <a:bodyPr/>
                    <a:lstStyle/>
                    <a:p>
                      <a:pPr algn="ctr" fontAlgn="b"/>
                      <a:r>
                        <a:rPr lang="fr-FR" sz="1200" b="0" i="0" u="none" strike="noStrike">
                          <a:solidFill>
                            <a:srgbClr val="000000"/>
                          </a:solidFill>
                          <a:latin typeface="Calibri"/>
                        </a:rPr>
                        <a:t>216</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82,1%</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11</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68,8%</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28">
                <a:tc rowSpan="2">
                  <a:txBody>
                    <a:bodyPr/>
                    <a:lstStyle/>
                    <a:p>
                      <a:pPr algn="r" fontAlgn="ctr"/>
                      <a:r>
                        <a:rPr lang="fr-FR" sz="1200" b="1" i="0" u="none" strike="noStrike" dirty="0">
                          <a:solidFill>
                            <a:srgbClr val="002060"/>
                          </a:solidFill>
                          <a:latin typeface="Calibri"/>
                        </a:rPr>
                        <a:t>Santé Mentale</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60</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22,4%</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18,8%</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28">
                <a:tc vMerge="1">
                  <a:txBody>
                    <a:bodyPr/>
                    <a:lstStyle/>
                    <a:p>
                      <a:endParaRPr lang="fr-FR"/>
                    </a:p>
                  </a:txBody>
                  <a:tcPr/>
                </a:tc>
                <a:tc>
                  <a:txBody>
                    <a:bodyPr/>
                    <a:lstStyle/>
                    <a:p>
                      <a:pPr algn="ctr" fontAlgn="b"/>
                      <a:r>
                        <a:rPr lang="fr-FR" sz="1200" b="0" i="0" u="none" strike="noStrike">
                          <a:solidFill>
                            <a:srgbClr val="000000"/>
                          </a:solidFill>
                          <a:latin typeface="Calibri"/>
                        </a:rPr>
                        <a:t>208</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77,6%</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81,3%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28">
                <a:tc rowSpan="2">
                  <a:txBody>
                    <a:bodyPr/>
                    <a:lstStyle/>
                    <a:p>
                      <a:pPr algn="r" fontAlgn="ctr"/>
                      <a:r>
                        <a:rPr lang="fr-FR" sz="1200" b="1" i="0" u="none" strike="noStrike" dirty="0">
                          <a:solidFill>
                            <a:srgbClr val="002060"/>
                          </a:solidFill>
                          <a:latin typeface="Calibri"/>
                        </a:rPr>
                        <a:t>SSR</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1" i="0" u="none" strike="noStrike" dirty="0">
                          <a:solidFill>
                            <a:srgbClr val="FF0000"/>
                          </a:solidFill>
                          <a:latin typeface="Calibri"/>
                        </a:rPr>
                        <a:t>218</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58,9%</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16</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72,7%</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28">
                <a:tc vMerge="1">
                  <a:txBody>
                    <a:bodyPr/>
                    <a:lstStyle/>
                    <a:p>
                      <a:endParaRPr lang="fr-FR"/>
                    </a:p>
                  </a:txBody>
                  <a:tcPr/>
                </a:tc>
                <a:tc>
                  <a:txBody>
                    <a:bodyPr/>
                    <a:lstStyle/>
                    <a:p>
                      <a:pPr algn="ctr" fontAlgn="b"/>
                      <a:r>
                        <a:rPr lang="fr-FR" sz="1200" b="0" i="0" u="none" strike="noStrike">
                          <a:solidFill>
                            <a:srgbClr val="000000"/>
                          </a:solidFill>
                          <a:latin typeface="Calibri"/>
                        </a:rPr>
                        <a:t>152</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41,1%</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6</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27,3%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Non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28">
                <a:tc rowSpan="2">
                  <a:txBody>
                    <a:bodyPr/>
                    <a:lstStyle/>
                    <a:p>
                      <a:pPr algn="r" fontAlgn="ctr"/>
                      <a:r>
                        <a:rPr lang="fr-FR" sz="1200" b="1" i="0" u="none" strike="noStrike">
                          <a:solidFill>
                            <a:srgbClr val="002060"/>
                          </a:solidFill>
                          <a:latin typeface="Calibri"/>
                        </a:rPr>
                        <a:t>SLD</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50</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19,2%</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25,0%</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28">
                <a:tc vMerge="1">
                  <a:txBody>
                    <a:bodyPr/>
                    <a:lstStyle/>
                    <a:p>
                      <a:endParaRPr lang="fr-FR"/>
                    </a:p>
                  </a:txBody>
                  <a:tcPr/>
                </a:tc>
                <a:tc>
                  <a:txBody>
                    <a:bodyPr/>
                    <a:lstStyle/>
                    <a:p>
                      <a:pPr algn="ctr" fontAlgn="b"/>
                      <a:r>
                        <a:rPr lang="fr-FR" sz="1200" b="0" i="0" u="none" strike="noStrike">
                          <a:solidFill>
                            <a:srgbClr val="000000"/>
                          </a:solidFill>
                          <a:latin typeface="Calibri"/>
                        </a:rPr>
                        <a:t>211</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80,8%</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12</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75,0%</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28">
                <a:tc rowSpan="2">
                  <a:txBody>
                    <a:bodyPr/>
                    <a:lstStyle/>
                    <a:p>
                      <a:pPr algn="r" fontAlgn="ctr"/>
                      <a:r>
                        <a:rPr lang="fr-FR" sz="1200" b="1" i="0" u="none" strike="noStrike" dirty="0">
                          <a:solidFill>
                            <a:srgbClr val="002060"/>
                          </a:solidFill>
                          <a:latin typeface="Calibri"/>
                        </a:rPr>
                        <a:t>EHPAD</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58</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22,3%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26,7%</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28">
                <a:tc vMerge="1">
                  <a:txBody>
                    <a:bodyPr/>
                    <a:lstStyle/>
                    <a:p>
                      <a:endParaRPr lang="fr-FR"/>
                    </a:p>
                  </a:txBody>
                  <a:tcPr/>
                </a:tc>
                <a:tc>
                  <a:txBody>
                    <a:bodyPr/>
                    <a:lstStyle/>
                    <a:p>
                      <a:pPr algn="ctr" fontAlgn="b"/>
                      <a:r>
                        <a:rPr lang="fr-FR" sz="1200" b="0" i="0" u="none" strike="noStrike">
                          <a:solidFill>
                            <a:srgbClr val="000000"/>
                          </a:solidFill>
                          <a:latin typeface="Calibri"/>
                        </a:rPr>
                        <a:t>202</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77,7%</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11</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73,3%</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528">
                <a:tc rowSpan="2">
                  <a:txBody>
                    <a:bodyPr/>
                    <a:lstStyle/>
                    <a:p>
                      <a:pPr algn="r" fontAlgn="ctr"/>
                      <a:r>
                        <a:rPr lang="fr-FR" sz="1200" b="1" i="0" u="none" strike="noStrike" dirty="0">
                          <a:solidFill>
                            <a:srgbClr val="002060"/>
                          </a:solidFill>
                          <a:latin typeface="Calibri"/>
                        </a:rPr>
                        <a:t>Autre</a:t>
                      </a:r>
                    </a:p>
                  </a:txBody>
                  <a:tcPr marL="6660" marR="6660" marT="66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54</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47,4%</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50,0%</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Oui</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28">
                <a:tc vMerge="1">
                  <a:txBody>
                    <a:bodyPr/>
                    <a:lstStyle/>
                    <a:p>
                      <a:endParaRPr lang="fr-FR"/>
                    </a:p>
                  </a:txBody>
                  <a:tcPr/>
                </a:tc>
                <a:tc>
                  <a:txBody>
                    <a:bodyPr/>
                    <a:lstStyle/>
                    <a:p>
                      <a:pPr algn="ctr" fontAlgn="b"/>
                      <a:r>
                        <a:rPr lang="fr-FR" sz="1200" b="0" i="0" u="none" strike="noStrike">
                          <a:solidFill>
                            <a:srgbClr val="000000"/>
                          </a:solidFill>
                          <a:latin typeface="Calibri"/>
                        </a:rPr>
                        <a:t>60</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52,6%</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50,0%</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660" marR="6660" marT="66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79512" y="116632"/>
          <a:ext cx="8640960" cy="6564006"/>
        </p:xfrm>
        <a:graphic>
          <a:graphicData uri="http://schemas.openxmlformats.org/drawingml/2006/table">
            <a:tbl>
              <a:tblPr/>
              <a:tblGrid>
                <a:gridCol w="4535892"/>
                <a:gridCol w="806298"/>
                <a:gridCol w="960932"/>
                <a:gridCol w="806298"/>
                <a:gridCol w="960932"/>
                <a:gridCol w="570608"/>
              </a:tblGrid>
              <a:tr h="323567">
                <a:tc>
                  <a:txBody>
                    <a:bodyPr/>
                    <a:lstStyle/>
                    <a:p>
                      <a:pPr algn="r" fontAlgn="ctr"/>
                      <a:r>
                        <a:rPr lang="fr-FR" sz="700" b="1" i="0" u="none" strike="noStrike" dirty="0">
                          <a:solidFill>
                            <a:srgbClr val="000000"/>
                          </a:solidFill>
                          <a:latin typeface="Calibri"/>
                        </a:rPr>
                        <a:t> </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fontAlgn="b"/>
                      <a:r>
                        <a:rPr lang="fr-FR" sz="1600" b="0" i="0" u="none" strike="noStrike">
                          <a:solidFill>
                            <a:srgbClr val="000000"/>
                          </a:solidFill>
                          <a:latin typeface="Aharoni"/>
                        </a:rPr>
                        <a:t>France</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1600" b="0" i="0" u="none" strike="noStrike" dirty="0" smtClean="0">
                          <a:solidFill>
                            <a:srgbClr val="000000"/>
                          </a:solidFill>
                          <a:latin typeface="Aharoni"/>
                        </a:rPr>
                        <a:t>PACA-Corse</a:t>
                      </a:r>
                      <a:endParaRPr lang="fr-FR" sz="1600" b="0" i="0" u="none" strike="noStrike" dirty="0">
                        <a:solidFill>
                          <a:srgbClr val="000000"/>
                        </a:solidFill>
                        <a:latin typeface="Aharoni"/>
                      </a:endParaRP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700" b="0" i="0" u="none" strike="noStrike">
                          <a:solidFill>
                            <a:srgbClr val="000000"/>
                          </a:solidFill>
                          <a:latin typeface="Calibri"/>
                        </a:rPr>
                        <a:t> </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05918">
                <a:tc>
                  <a:txBody>
                    <a:bodyPr/>
                    <a:lstStyle/>
                    <a:p>
                      <a:pPr algn="ctr" fontAlgn="ctr"/>
                      <a:r>
                        <a:rPr lang="fr-FR" sz="1200" b="1" i="0" u="none" strike="noStrike" dirty="0" smtClean="0">
                          <a:solidFill>
                            <a:srgbClr val="002060"/>
                          </a:solidFill>
                          <a:latin typeface="Calibri"/>
                        </a:rPr>
                        <a:t>Q9) Ciblez </a:t>
                      </a:r>
                      <a:r>
                        <a:rPr lang="fr-FR" sz="1200" b="1" i="0" u="none" strike="noStrike" dirty="0">
                          <a:solidFill>
                            <a:srgbClr val="002060"/>
                          </a:solidFill>
                          <a:latin typeface="Calibri"/>
                        </a:rPr>
                        <a:t>vous la mise en </a:t>
                      </a:r>
                      <a:r>
                        <a:rPr lang="fr-FR" sz="1200" b="1" i="0" u="none" strike="noStrike" dirty="0" smtClean="0">
                          <a:solidFill>
                            <a:srgbClr val="002060"/>
                          </a:solidFill>
                          <a:latin typeface="Calibri"/>
                        </a:rPr>
                        <a:t>œuvre </a:t>
                      </a:r>
                      <a:r>
                        <a:rPr lang="fr-FR" sz="1200" b="1" i="0" u="none" strike="noStrike" dirty="0">
                          <a:solidFill>
                            <a:srgbClr val="002060"/>
                          </a:solidFill>
                          <a:latin typeface="Calibri"/>
                        </a:rPr>
                        <a:t>de la conciliation médicamenteuse chez des patients à </a:t>
                      </a:r>
                      <a:r>
                        <a:rPr lang="fr-FR" sz="1200" b="1" i="0" u="none" strike="noStrike" dirty="0" smtClean="0">
                          <a:solidFill>
                            <a:srgbClr val="002060"/>
                          </a:solidFill>
                          <a:latin typeface="Calibri"/>
                        </a:rPr>
                        <a:t>risques ?  </a:t>
                      </a:r>
                      <a:endParaRPr lang="fr-FR" sz="1200" b="1" i="0" u="none" strike="noStrike" dirty="0">
                        <a:solidFill>
                          <a:srgbClr val="002060"/>
                        </a:solidFill>
                        <a:latin typeface="Calibri"/>
                      </a:endParaRP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 </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17661">
                <a:tc rowSpan="2">
                  <a:txBody>
                    <a:bodyPr/>
                    <a:lstStyle/>
                    <a:p>
                      <a:pPr algn="r" fontAlgn="ctr"/>
                      <a:r>
                        <a:rPr lang="fr-FR" sz="1200" b="1" i="0" u="none" strike="noStrike" dirty="0">
                          <a:solidFill>
                            <a:srgbClr val="002060"/>
                          </a:solidFill>
                          <a:latin typeface="Calibri"/>
                        </a:rPr>
                        <a:t>Patients de plus 75 en perte d'autonomie</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200" b="1" i="0" u="none" strike="noStrike" dirty="0">
                          <a:solidFill>
                            <a:srgbClr val="FF0000"/>
                          </a:solidFill>
                          <a:latin typeface="Calibri"/>
                        </a:rPr>
                        <a:t>256</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61,1%</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30</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78,9%</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544">
                <a:tc vMerge="1">
                  <a:txBody>
                    <a:bodyPr/>
                    <a:lstStyle/>
                    <a:p>
                      <a:endParaRPr lang="fr-FR"/>
                    </a:p>
                  </a:txBody>
                  <a:tcPr/>
                </a:tc>
                <a:tc>
                  <a:txBody>
                    <a:bodyPr/>
                    <a:lstStyle/>
                    <a:p>
                      <a:pPr algn="ctr" fontAlgn="b"/>
                      <a:r>
                        <a:rPr lang="fr-FR" sz="1200" b="0" i="0" u="none" strike="noStrike">
                          <a:solidFill>
                            <a:srgbClr val="000000"/>
                          </a:solidFill>
                          <a:latin typeface="Calibri"/>
                        </a:rPr>
                        <a:t>163</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38,9%</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21,1%</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661">
                <a:tc rowSpan="2">
                  <a:txBody>
                    <a:bodyPr/>
                    <a:lstStyle/>
                    <a:p>
                      <a:pPr algn="r" fontAlgn="ctr"/>
                      <a:r>
                        <a:rPr lang="fr-FR" sz="1200" b="1" i="0" u="none" strike="noStrike" dirty="0">
                          <a:solidFill>
                            <a:srgbClr val="002060"/>
                          </a:solidFill>
                          <a:latin typeface="Calibri"/>
                        </a:rPr>
                        <a:t>Patients de plus de 65 ans</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200" b="1" i="0" u="none" strike="noStrike" dirty="0">
                          <a:solidFill>
                            <a:srgbClr val="FF0000"/>
                          </a:solidFill>
                          <a:latin typeface="Calibri"/>
                        </a:rPr>
                        <a:t>294</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68,4%</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30</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83,3%</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Oui</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544">
                <a:tc vMerge="1">
                  <a:txBody>
                    <a:bodyPr/>
                    <a:lstStyle/>
                    <a:p>
                      <a:endParaRPr lang="fr-FR"/>
                    </a:p>
                  </a:txBody>
                  <a:tcPr/>
                </a:tc>
                <a:tc>
                  <a:txBody>
                    <a:bodyPr/>
                    <a:lstStyle/>
                    <a:p>
                      <a:pPr algn="ctr" fontAlgn="b"/>
                      <a:r>
                        <a:rPr lang="fr-FR" sz="1200" b="0" i="0" u="none" strike="noStrike">
                          <a:solidFill>
                            <a:srgbClr val="000000"/>
                          </a:solidFill>
                          <a:latin typeface="Calibri"/>
                        </a:rPr>
                        <a:t>136</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31,6%</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16,7%</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661">
                <a:tc rowSpan="2">
                  <a:txBody>
                    <a:bodyPr/>
                    <a:lstStyle/>
                    <a:p>
                      <a:pPr algn="r" fontAlgn="ctr"/>
                      <a:r>
                        <a:rPr lang="fr-FR" sz="1200" b="1" i="0" u="none" strike="noStrike" dirty="0">
                          <a:solidFill>
                            <a:srgbClr val="002060"/>
                          </a:solidFill>
                          <a:latin typeface="Calibri"/>
                        </a:rPr>
                        <a:t>Patients polymédiqués</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200" b="1" i="0" u="none" strike="noStrike" dirty="0">
                          <a:solidFill>
                            <a:srgbClr val="FF0000"/>
                          </a:solidFill>
                          <a:latin typeface="Calibri"/>
                        </a:rPr>
                        <a:t>320</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73,9%</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33</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91,7%</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Oui</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544">
                <a:tc vMerge="1">
                  <a:txBody>
                    <a:bodyPr/>
                    <a:lstStyle/>
                    <a:p>
                      <a:endParaRPr lang="fr-FR"/>
                    </a:p>
                  </a:txBody>
                  <a:tcPr/>
                </a:tc>
                <a:tc>
                  <a:txBody>
                    <a:bodyPr/>
                    <a:lstStyle/>
                    <a:p>
                      <a:pPr algn="ctr" fontAlgn="b"/>
                      <a:r>
                        <a:rPr lang="fr-FR" sz="1200" b="0" i="0" u="none" strike="noStrike">
                          <a:solidFill>
                            <a:srgbClr val="000000"/>
                          </a:solidFill>
                          <a:latin typeface="Calibri"/>
                        </a:rPr>
                        <a:t>113</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26,1%</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8,3%</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661">
                <a:tc rowSpan="2">
                  <a:txBody>
                    <a:bodyPr/>
                    <a:lstStyle/>
                    <a:p>
                      <a:pPr algn="r" fontAlgn="ctr"/>
                      <a:r>
                        <a:rPr lang="fr-FR" sz="1200" b="1" i="0" u="none" strike="noStrike" dirty="0">
                          <a:solidFill>
                            <a:srgbClr val="002060"/>
                          </a:solidFill>
                          <a:latin typeface="Calibri"/>
                        </a:rPr>
                        <a:t>Autre</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200" b="0" i="0" u="none" strike="noStrike" dirty="0">
                          <a:solidFill>
                            <a:srgbClr val="000000"/>
                          </a:solidFill>
                          <a:latin typeface="Calibri"/>
                        </a:rPr>
                        <a:t>139</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68,1%</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15</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78,9%</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544">
                <a:tc vMerge="1">
                  <a:txBody>
                    <a:bodyPr/>
                    <a:lstStyle/>
                    <a:p>
                      <a:endParaRPr lang="fr-FR"/>
                    </a:p>
                  </a:txBody>
                  <a:tcPr/>
                </a:tc>
                <a:tc>
                  <a:txBody>
                    <a:bodyPr/>
                    <a:lstStyle/>
                    <a:p>
                      <a:pPr algn="ctr" fontAlgn="b"/>
                      <a:r>
                        <a:rPr lang="fr-FR" sz="1200" b="0" i="0" u="none" strike="noStrike">
                          <a:solidFill>
                            <a:srgbClr val="000000"/>
                          </a:solidFill>
                          <a:latin typeface="Calibri"/>
                        </a:rPr>
                        <a:t>65</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31,9%</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21,1%</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942">
                <a:tc>
                  <a:txBody>
                    <a:bodyPr/>
                    <a:lstStyle/>
                    <a:p>
                      <a:pPr algn="r" fontAlgn="ctr"/>
                      <a:endParaRPr lang="fr-FR" sz="100" b="1" i="0" u="none" strike="noStrike" dirty="0">
                        <a:solidFill>
                          <a:srgbClr val="002060"/>
                        </a:solidFill>
                        <a:latin typeface="Calibri"/>
                      </a:endParaRP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endParaRPr lang="fr-FR" sz="100" b="0" i="0" u="none" strike="noStrike" dirty="0">
                        <a:solidFill>
                          <a:srgbClr val="000000"/>
                        </a:solidFill>
                        <a:latin typeface="Calibri"/>
                      </a:endParaRP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endParaRPr lang="fr-FR" sz="100" b="0" i="0" u="none" strike="noStrike" dirty="0">
                        <a:solidFill>
                          <a:srgbClr val="000000"/>
                        </a:solidFill>
                        <a:latin typeface="Calibri"/>
                      </a:endParaRP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endParaRPr lang="fr-FR" sz="1200" b="0" i="0" u="none" strike="noStrike" dirty="0">
                        <a:solidFill>
                          <a:srgbClr val="000000"/>
                        </a:solidFill>
                        <a:latin typeface="Calibri"/>
                      </a:endParaRP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endParaRPr lang="fr-FR" sz="1200" b="0" i="0" u="none" strike="noStrike" dirty="0">
                        <a:solidFill>
                          <a:srgbClr val="000000"/>
                        </a:solidFill>
                        <a:latin typeface="Calibri"/>
                      </a:endParaRP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endParaRPr lang="fr-FR" sz="1200" b="0" i="0" u="none" strike="noStrike" dirty="0">
                        <a:solidFill>
                          <a:srgbClr val="000000"/>
                        </a:solidFill>
                        <a:latin typeface="Calibri"/>
                      </a:endParaRP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241204">
                <a:tc>
                  <a:txBody>
                    <a:bodyPr/>
                    <a:lstStyle/>
                    <a:p>
                      <a:pPr algn="ctr" fontAlgn="ctr"/>
                      <a:r>
                        <a:rPr lang="fr-FR" sz="1200" b="1" i="0" u="none" strike="noStrike" dirty="0" smtClean="0">
                          <a:solidFill>
                            <a:srgbClr val="002060"/>
                          </a:solidFill>
                          <a:latin typeface="Calibri"/>
                        </a:rPr>
                        <a:t>Q10) A </a:t>
                      </a:r>
                      <a:r>
                        <a:rPr lang="fr-FR" sz="1200" b="1" i="0" u="none" strike="noStrike" dirty="0">
                          <a:solidFill>
                            <a:srgbClr val="002060"/>
                          </a:solidFill>
                          <a:latin typeface="Calibri"/>
                        </a:rPr>
                        <a:t>quel(s) point(s) de transition, la conciliation médicamenteuse est-elle mise en </a:t>
                      </a:r>
                      <a:r>
                        <a:rPr lang="fr-FR" sz="1200" b="1" i="0" u="none" strike="noStrike" dirty="0" smtClean="0">
                          <a:solidFill>
                            <a:srgbClr val="002060"/>
                          </a:solidFill>
                          <a:latin typeface="Calibri"/>
                        </a:rPr>
                        <a:t>œuvre? </a:t>
                      </a:r>
                      <a:endParaRPr lang="fr-FR" sz="1200" b="1" i="0" u="none" strike="noStrike" dirty="0">
                        <a:solidFill>
                          <a:srgbClr val="002060"/>
                        </a:solidFill>
                        <a:latin typeface="Calibri"/>
                      </a:endParaRP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n</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5883" marR="5883" marT="58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17661">
                <a:tc rowSpan="2">
                  <a:txBody>
                    <a:bodyPr/>
                    <a:lstStyle/>
                    <a:p>
                      <a:pPr algn="r" fontAlgn="ctr"/>
                      <a:r>
                        <a:rPr lang="fr-FR" sz="1200" b="1" i="0" u="none" strike="noStrike" dirty="0">
                          <a:solidFill>
                            <a:srgbClr val="002060"/>
                          </a:solidFill>
                          <a:latin typeface="Calibri"/>
                        </a:rPr>
                        <a:t>Admission</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b="1" i="0" u="none" strike="noStrike" dirty="0">
                          <a:solidFill>
                            <a:srgbClr val="FF0000"/>
                          </a:solidFill>
                          <a:latin typeface="Calibri"/>
                        </a:rPr>
                        <a:t>478</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dirty="0">
                          <a:solidFill>
                            <a:srgbClr val="FF0000"/>
                          </a:solidFill>
                          <a:latin typeface="Calibri"/>
                        </a:rPr>
                        <a:t>95,2%</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dirty="0">
                          <a:solidFill>
                            <a:srgbClr val="FF0000"/>
                          </a:solidFill>
                          <a:latin typeface="Calibri"/>
                        </a:rPr>
                        <a:t>42</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1" i="0" u="none" strike="noStrike" dirty="0">
                          <a:solidFill>
                            <a:srgbClr val="FF0000"/>
                          </a:solidFill>
                          <a:latin typeface="Calibri"/>
                        </a:rPr>
                        <a:t>100,0%</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Oui</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544">
                <a:tc vMerge="1">
                  <a:txBody>
                    <a:bodyPr/>
                    <a:lstStyle/>
                    <a:p>
                      <a:endParaRPr lang="fr-FR"/>
                    </a:p>
                  </a:txBody>
                  <a:tcPr/>
                </a:tc>
                <a:tc>
                  <a:txBody>
                    <a:bodyPr/>
                    <a:lstStyle/>
                    <a:p>
                      <a:pPr algn="ctr" fontAlgn="ctr"/>
                      <a:r>
                        <a:rPr lang="fr-FR" sz="1200" b="0" i="0" u="none" strike="noStrike">
                          <a:solidFill>
                            <a:srgbClr val="000000"/>
                          </a:solidFill>
                          <a:latin typeface="Calibri"/>
                        </a:rPr>
                        <a:t>24</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4,8%</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0</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a:solidFill>
                            <a:srgbClr val="000000"/>
                          </a:solidFill>
                          <a:latin typeface="Calibri"/>
                        </a:rPr>
                        <a:t>0,0%</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Non</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661">
                <a:tc rowSpan="2">
                  <a:txBody>
                    <a:bodyPr/>
                    <a:lstStyle/>
                    <a:p>
                      <a:pPr algn="r" fontAlgn="ctr"/>
                      <a:r>
                        <a:rPr lang="fr-FR" sz="1200" b="1" i="0" u="none" strike="noStrike" dirty="0">
                          <a:solidFill>
                            <a:srgbClr val="002060"/>
                          </a:solidFill>
                          <a:latin typeface="Calibri"/>
                        </a:rPr>
                        <a:t>Sortie</a:t>
                      </a:r>
                      <a:br>
                        <a:rPr lang="fr-FR" sz="1200" b="1" i="0" u="none" strike="noStrike" dirty="0">
                          <a:solidFill>
                            <a:srgbClr val="002060"/>
                          </a:solidFill>
                          <a:latin typeface="Calibri"/>
                        </a:rPr>
                      </a:br>
                      <a:r>
                        <a:rPr lang="fr-FR" sz="1200" b="1" i="1" u="none" strike="noStrike" dirty="0">
                          <a:solidFill>
                            <a:srgbClr val="002060"/>
                          </a:solidFill>
                          <a:latin typeface="Calibri"/>
                        </a:rPr>
                        <a:t>(Réponses globales)</a:t>
                      </a:r>
                      <a:endParaRPr lang="fr-FR" sz="1200" b="1" i="0" u="none" strike="noStrike" dirty="0">
                        <a:solidFill>
                          <a:srgbClr val="002060"/>
                        </a:solidFill>
                        <a:latin typeface="Calibri"/>
                      </a:endParaRP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FF0000"/>
                          </a:solidFill>
                          <a:latin typeface="Calibri"/>
                        </a:rPr>
                        <a:t>320</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dirty="0">
                          <a:solidFill>
                            <a:srgbClr val="FF0000"/>
                          </a:solidFill>
                          <a:latin typeface="Calibri"/>
                        </a:rPr>
                        <a:t>68,1%</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33</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1" i="0" u="none" strike="noStrike" dirty="0">
                          <a:solidFill>
                            <a:srgbClr val="FF0000"/>
                          </a:solidFill>
                          <a:latin typeface="Calibri"/>
                        </a:rPr>
                        <a:t>84,6%</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Oui</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544">
                <a:tc vMerge="1">
                  <a:txBody>
                    <a:bodyPr/>
                    <a:lstStyle/>
                    <a:p>
                      <a:endParaRPr lang="fr-FR"/>
                    </a:p>
                  </a:txBody>
                  <a:tcPr/>
                </a:tc>
                <a:tc>
                  <a:txBody>
                    <a:bodyPr/>
                    <a:lstStyle/>
                    <a:p>
                      <a:pPr algn="ctr" fontAlgn="ctr"/>
                      <a:r>
                        <a:rPr lang="fr-FR" sz="1200" b="0" i="0" u="none" strike="noStrike">
                          <a:solidFill>
                            <a:srgbClr val="000000"/>
                          </a:solidFill>
                          <a:latin typeface="Calibri"/>
                        </a:rPr>
                        <a:t>150</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31,9%</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6</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a:solidFill>
                            <a:srgbClr val="000000"/>
                          </a:solidFill>
                          <a:latin typeface="Calibri"/>
                        </a:rPr>
                        <a:t>15,4%</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Non</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25">
                <a:tc rowSpan="2">
                  <a:txBody>
                    <a:bodyPr/>
                    <a:lstStyle/>
                    <a:p>
                      <a:pPr algn="r" fontAlgn="ctr"/>
                      <a:r>
                        <a:rPr lang="fr-FR" sz="1200" b="1" i="0" u="none" strike="noStrike" dirty="0">
                          <a:solidFill>
                            <a:srgbClr val="002060"/>
                          </a:solidFill>
                          <a:latin typeface="Calibri"/>
                        </a:rPr>
                        <a:t>Sortie</a:t>
                      </a:r>
                      <a:br>
                        <a:rPr lang="fr-FR" sz="1200" b="1" i="0" u="none" strike="noStrike" dirty="0">
                          <a:solidFill>
                            <a:srgbClr val="002060"/>
                          </a:solidFill>
                          <a:latin typeface="Calibri"/>
                        </a:rPr>
                      </a:br>
                      <a:r>
                        <a:rPr lang="fr-FR" sz="1200" b="1" i="1" u="none" strike="noStrike" dirty="0">
                          <a:solidFill>
                            <a:srgbClr val="002060"/>
                          </a:solidFill>
                          <a:latin typeface="Calibri"/>
                        </a:rPr>
                        <a:t>(Réponses des établissements transmettant aux patients une information d'explication des traitements médicamenteux entre sa sortie et son admission)</a:t>
                      </a:r>
                      <a:endParaRPr lang="fr-FR" sz="1200" b="1" i="0" u="none" strike="noStrike" dirty="0">
                        <a:solidFill>
                          <a:srgbClr val="002060"/>
                        </a:solidFill>
                        <a:latin typeface="Calibri"/>
                      </a:endParaRP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fr-FR" sz="1200" b="1" i="0" u="none" strike="noStrike">
                          <a:solidFill>
                            <a:srgbClr val="FF0000"/>
                          </a:solidFill>
                          <a:latin typeface="Calibri"/>
                        </a:rPr>
                        <a:t>256</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71,3%</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28</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1" i="0" u="none" strike="noStrike" dirty="0">
                          <a:solidFill>
                            <a:srgbClr val="FF0000"/>
                          </a:solidFill>
                          <a:latin typeface="Calibri"/>
                        </a:rPr>
                        <a:t>87,5%</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a:solidFill>
                            <a:srgbClr val="000000"/>
                          </a:solidFill>
                          <a:latin typeface="Calibri"/>
                        </a:rPr>
                        <a:t>Oui</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25">
                <a:tc vMerge="1">
                  <a:txBody>
                    <a:bodyPr/>
                    <a:lstStyle/>
                    <a:p>
                      <a:endParaRPr lang="fr-FR"/>
                    </a:p>
                  </a:txBody>
                  <a:tcPr/>
                </a:tc>
                <a:tc>
                  <a:txBody>
                    <a:bodyPr/>
                    <a:lstStyle/>
                    <a:p>
                      <a:pPr algn="ctr" fontAlgn="ctr"/>
                      <a:r>
                        <a:rPr lang="fr-FR" sz="1200" b="0" i="0" u="none" strike="noStrike">
                          <a:solidFill>
                            <a:srgbClr val="000000"/>
                          </a:solidFill>
                          <a:latin typeface="Calibri"/>
                        </a:rPr>
                        <a:t>103</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28,7%</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4</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a:solidFill>
                            <a:srgbClr val="000000"/>
                          </a:solidFill>
                          <a:latin typeface="Calibri"/>
                        </a:rPr>
                        <a:t>12,5%</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Non</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8842">
                <a:tc rowSpan="2">
                  <a:txBody>
                    <a:bodyPr/>
                    <a:lstStyle/>
                    <a:p>
                      <a:pPr algn="r" fontAlgn="ctr"/>
                      <a:r>
                        <a:rPr lang="fr-FR" sz="1200" b="1" i="0" u="none" strike="noStrike" dirty="0">
                          <a:solidFill>
                            <a:srgbClr val="002060"/>
                          </a:solidFill>
                          <a:latin typeface="Calibri"/>
                        </a:rPr>
                        <a:t>Sortie</a:t>
                      </a:r>
                      <a:br>
                        <a:rPr lang="fr-FR" sz="1200" b="1" i="0" u="none" strike="noStrike" dirty="0">
                          <a:solidFill>
                            <a:srgbClr val="002060"/>
                          </a:solidFill>
                          <a:latin typeface="Calibri"/>
                        </a:rPr>
                      </a:br>
                      <a:r>
                        <a:rPr lang="fr-FR" sz="1200" b="1" i="1" u="none" strike="noStrike" dirty="0">
                          <a:solidFill>
                            <a:srgbClr val="002060"/>
                          </a:solidFill>
                          <a:latin typeface="Calibri"/>
                        </a:rPr>
                        <a:t>(Réponses des établissements ne transmettant pas aux patients une information d'explication de ses traitements médicamenteux entre sa sortie et son admission)</a:t>
                      </a:r>
                      <a:endParaRPr lang="fr-FR" sz="1200" b="1" i="0" u="none" strike="noStrike" dirty="0">
                        <a:solidFill>
                          <a:srgbClr val="002060"/>
                        </a:solidFill>
                        <a:latin typeface="Calibri"/>
                      </a:endParaRP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fr-FR" sz="1200" b="1" i="0" u="none" strike="noStrike" dirty="0">
                          <a:solidFill>
                            <a:srgbClr val="FF0000"/>
                          </a:solidFill>
                          <a:latin typeface="Calibri"/>
                        </a:rPr>
                        <a:t>64</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57,7%</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5</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1" i="0" u="none" strike="noStrike" dirty="0">
                          <a:solidFill>
                            <a:srgbClr val="FF0000"/>
                          </a:solidFill>
                          <a:latin typeface="Calibri"/>
                        </a:rPr>
                        <a:t>71,4%</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Oui</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548">
                <a:tc vMerge="1">
                  <a:txBody>
                    <a:bodyPr/>
                    <a:lstStyle/>
                    <a:p>
                      <a:endParaRPr lang="fr-FR"/>
                    </a:p>
                  </a:txBody>
                  <a:tcPr/>
                </a:tc>
                <a:tc>
                  <a:txBody>
                    <a:bodyPr/>
                    <a:lstStyle/>
                    <a:p>
                      <a:pPr algn="ctr" fontAlgn="ctr"/>
                      <a:r>
                        <a:rPr lang="fr-FR" sz="1200" b="0" i="0" u="none" strike="noStrike">
                          <a:solidFill>
                            <a:srgbClr val="000000"/>
                          </a:solidFill>
                          <a:latin typeface="Calibri"/>
                        </a:rPr>
                        <a:t>47</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42,3%</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2</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a:solidFill>
                            <a:srgbClr val="000000"/>
                          </a:solidFill>
                          <a:latin typeface="Calibri"/>
                        </a:rPr>
                        <a:t>28,6%</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Non</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661">
                <a:tc rowSpan="2">
                  <a:txBody>
                    <a:bodyPr/>
                    <a:lstStyle/>
                    <a:p>
                      <a:pPr algn="r" fontAlgn="ctr"/>
                      <a:r>
                        <a:rPr lang="fr-FR" sz="1200" b="1" i="0" u="none" strike="noStrike" dirty="0">
                          <a:solidFill>
                            <a:srgbClr val="002060"/>
                          </a:solidFill>
                          <a:latin typeface="Calibri"/>
                        </a:rPr>
                        <a:t>Transfert intra</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b="1" i="0" u="none" strike="noStrike">
                          <a:solidFill>
                            <a:srgbClr val="FF0000"/>
                          </a:solidFill>
                          <a:latin typeface="Calibri"/>
                        </a:rPr>
                        <a:t>225</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52,7%</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18</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1" i="0" u="none" strike="noStrike" dirty="0">
                          <a:solidFill>
                            <a:srgbClr val="FF0000"/>
                          </a:solidFill>
                          <a:latin typeface="Calibri"/>
                        </a:rPr>
                        <a:t>60,0%</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Oui</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544">
                <a:tc vMerge="1">
                  <a:txBody>
                    <a:bodyPr/>
                    <a:lstStyle/>
                    <a:p>
                      <a:endParaRPr lang="fr-FR"/>
                    </a:p>
                  </a:txBody>
                  <a:tcPr/>
                </a:tc>
                <a:tc>
                  <a:txBody>
                    <a:bodyPr/>
                    <a:lstStyle/>
                    <a:p>
                      <a:pPr algn="ctr" fontAlgn="ctr"/>
                      <a:r>
                        <a:rPr lang="fr-FR" sz="1200" b="0" i="0" u="none" strike="noStrike">
                          <a:solidFill>
                            <a:srgbClr val="000000"/>
                          </a:solidFill>
                          <a:latin typeface="Calibri"/>
                        </a:rPr>
                        <a:t>202</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47,3%</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12</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a:solidFill>
                            <a:srgbClr val="000000"/>
                          </a:solidFill>
                          <a:latin typeface="Calibri"/>
                        </a:rPr>
                        <a:t>40,0%</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Non</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661">
                <a:tc rowSpan="2">
                  <a:txBody>
                    <a:bodyPr/>
                    <a:lstStyle/>
                    <a:p>
                      <a:pPr algn="r" fontAlgn="ctr"/>
                      <a:r>
                        <a:rPr lang="fr-FR" sz="1200" b="1" i="0" u="none" strike="noStrike" dirty="0">
                          <a:solidFill>
                            <a:srgbClr val="002060"/>
                          </a:solidFill>
                          <a:latin typeface="Calibri"/>
                        </a:rPr>
                        <a:t>Transfert inter</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b="1" i="0" u="none" strike="noStrike">
                          <a:solidFill>
                            <a:srgbClr val="FF0000"/>
                          </a:solidFill>
                          <a:latin typeface="Calibri"/>
                        </a:rPr>
                        <a:t>272</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62,1%</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29</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1" i="0" u="none" strike="noStrike" dirty="0">
                          <a:solidFill>
                            <a:srgbClr val="FF0000"/>
                          </a:solidFill>
                          <a:latin typeface="Calibri"/>
                        </a:rPr>
                        <a:t>76,3%</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Oui</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544">
                <a:tc vMerge="1">
                  <a:txBody>
                    <a:bodyPr/>
                    <a:lstStyle/>
                    <a:p>
                      <a:endParaRPr lang="fr-FR"/>
                    </a:p>
                  </a:txBody>
                  <a:tcPr/>
                </a:tc>
                <a:tc>
                  <a:txBody>
                    <a:bodyPr/>
                    <a:lstStyle/>
                    <a:p>
                      <a:pPr algn="ctr" fontAlgn="ctr"/>
                      <a:r>
                        <a:rPr lang="fr-FR" sz="1200" b="0" i="0" u="none" strike="noStrike">
                          <a:solidFill>
                            <a:srgbClr val="000000"/>
                          </a:solidFill>
                          <a:latin typeface="Calibri"/>
                        </a:rPr>
                        <a:t>166</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37,9%</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9</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a:solidFill>
                            <a:srgbClr val="000000"/>
                          </a:solidFill>
                          <a:latin typeface="Calibri"/>
                        </a:rPr>
                        <a:t>23,7%</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a:solidFill>
                            <a:srgbClr val="000000"/>
                          </a:solidFill>
                          <a:latin typeface="Calibri"/>
                        </a:rPr>
                        <a:t>Non</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661">
                <a:tc rowSpan="2">
                  <a:txBody>
                    <a:bodyPr/>
                    <a:lstStyle/>
                    <a:p>
                      <a:pPr algn="r" fontAlgn="ctr"/>
                      <a:r>
                        <a:rPr lang="fr-FR" sz="1200" b="1" i="0" u="none" strike="noStrike" dirty="0">
                          <a:solidFill>
                            <a:srgbClr val="002060"/>
                          </a:solidFill>
                          <a:latin typeface="Calibri"/>
                        </a:rPr>
                        <a:t>Transfert impliquant EHPAD</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b="1" i="0" u="none" strike="noStrike">
                          <a:solidFill>
                            <a:srgbClr val="FF0000"/>
                          </a:solidFill>
                          <a:latin typeface="Calibri"/>
                        </a:rPr>
                        <a:t>233</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56,4%</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27</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1" i="0" u="none" strike="noStrike" dirty="0">
                          <a:solidFill>
                            <a:srgbClr val="FF0000"/>
                          </a:solidFill>
                          <a:latin typeface="Calibri"/>
                        </a:rPr>
                        <a:t>81,8%</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Oui</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544">
                <a:tc vMerge="1">
                  <a:txBody>
                    <a:bodyPr/>
                    <a:lstStyle/>
                    <a:p>
                      <a:endParaRPr lang="fr-FR"/>
                    </a:p>
                  </a:txBody>
                  <a:tcPr/>
                </a:tc>
                <a:tc>
                  <a:txBody>
                    <a:bodyPr/>
                    <a:lstStyle/>
                    <a:p>
                      <a:pPr algn="ctr" fontAlgn="ctr"/>
                      <a:r>
                        <a:rPr lang="fr-FR" sz="1200" b="0" i="0" u="none" strike="noStrike">
                          <a:solidFill>
                            <a:srgbClr val="000000"/>
                          </a:solidFill>
                          <a:latin typeface="Calibri"/>
                        </a:rPr>
                        <a:t>180</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43,6%</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6</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a:solidFill>
                            <a:srgbClr val="000000"/>
                          </a:solidFill>
                          <a:latin typeface="Calibri"/>
                        </a:rPr>
                        <a:t>18,2%</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Non</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7087">
                <a:tc rowSpan="2">
                  <a:txBody>
                    <a:bodyPr/>
                    <a:lstStyle/>
                    <a:p>
                      <a:pPr algn="r" fontAlgn="ctr"/>
                      <a:r>
                        <a:rPr lang="fr-FR" sz="1200" b="1" i="0" u="none" strike="noStrike" dirty="0">
                          <a:solidFill>
                            <a:srgbClr val="002060"/>
                          </a:solidFill>
                          <a:latin typeface="Calibri"/>
                        </a:rPr>
                        <a:t>Transfert réseau</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b="1" i="0" u="none" strike="noStrike">
                          <a:solidFill>
                            <a:srgbClr val="FF0000"/>
                          </a:solidFill>
                          <a:latin typeface="Calibri"/>
                        </a:rPr>
                        <a:t>167</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49,3%</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FF0000"/>
                          </a:solidFill>
                          <a:latin typeface="Calibri"/>
                        </a:rPr>
                        <a:t>18</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1" i="0" u="none" strike="noStrike" dirty="0">
                          <a:solidFill>
                            <a:srgbClr val="FF0000"/>
                          </a:solidFill>
                          <a:latin typeface="Calibri"/>
                        </a:rPr>
                        <a:t>62,1%</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Oui</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544">
                <a:tc vMerge="1">
                  <a:txBody>
                    <a:bodyPr/>
                    <a:lstStyle/>
                    <a:p>
                      <a:endParaRPr lang="fr-FR"/>
                    </a:p>
                  </a:txBody>
                  <a:tcPr/>
                </a:tc>
                <a:tc>
                  <a:txBody>
                    <a:bodyPr/>
                    <a:lstStyle/>
                    <a:p>
                      <a:pPr algn="ctr" fontAlgn="ctr"/>
                      <a:r>
                        <a:rPr lang="fr-FR" sz="1200" b="0" i="0" u="none" strike="noStrike">
                          <a:solidFill>
                            <a:srgbClr val="000000"/>
                          </a:solidFill>
                          <a:latin typeface="Calibri"/>
                        </a:rPr>
                        <a:t>172</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50,7%</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11</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a:solidFill>
                            <a:srgbClr val="000000"/>
                          </a:solidFill>
                          <a:latin typeface="Calibri"/>
                        </a:rPr>
                        <a:t>37,9%</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dirty="0">
                          <a:solidFill>
                            <a:srgbClr val="000000"/>
                          </a:solidFill>
                          <a:latin typeface="Calibri"/>
                        </a:rPr>
                        <a:t>Non</a:t>
                      </a:r>
                    </a:p>
                  </a:txBody>
                  <a:tcPr marL="5883" marR="5883" marT="5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79513" y="116632"/>
          <a:ext cx="8856984" cy="6676606"/>
        </p:xfrm>
        <a:graphic>
          <a:graphicData uri="http://schemas.openxmlformats.org/drawingml/2006/table">
            <a:tbl>
              <a:tblPr/>
              <a:tblGrid>
                <a:gridCol w="5163479"/>
                <a:gridCol w="713057"/>
                <a:gridCol w="849807"/>
                <a:gridCol w="713057"/>
                <a:gridCol w="849807"/>
                <a:gridCol w="567777"/>
              </a:tblGrid>
              <a:tr h="288032">
                <a:tc>
                  <a:txBody>
                    <a:bodyPr/>
                    <a:lstStyle/>
                    <a:p>
                      <a:pPr algn="r" fontAlgn="ctr"/>
                      <a:r>
                        <a:rPr lang="fr-FR" sz="600" b="1" i="0" u="none" strike="noStrike" dirty="0">
                          <a:solidFill>
                            <a:srgbClr val="000000"/>
                          </a:solidFill>
                          <a:latin typeface="Calibri"/>
                        </a:rPr>
                        <a:t> </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fontAlgn="b"/>
                      <a:r>
                        <a:rPr lang="fr-FR" sz="1800" b="0" i="0" u="none" strike="noStrike" dirty="0">
                          <a:solidFill>
                            <a:srgbClr val="000000"/>
                          </a:solidFill>
                          <a:latin typeface="Aharoni"/>
                        </a:rPr>
                        <a:t>France</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1800" b="0" i="0" u="none" strike="noStrike" dirty="0" smtClean="0">
                          <a:solidFill>
                            <a:srgbClr val="000000"/>
                          </a:solidFill>
                          <a:latin typeface="Aharoni"/>
                        </a:rPr>
                        <a:t>PACA-Corse</a:t>
                      </a:r>
                      <a:endParaRPr lang="fr-FR" sz="1800" b="0" i="0" u="none" strike="noStrike" dirty="0">
                        <a:solidFill>
                          <a:srgbClr val="000000"/>
                        </a:solidFill>
                        <a:latin typeface="Aharoni"/>
                      </a:endParaRP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600" b="0" i="0" u="none" strike="noStrike">
                          <a:solidFill>
                            <a:srgbClr val="000000"/>
                          </a:solidFill>
                          <a:latin typeface="Calibri"/>
                        </a:rPr>
                        <a:t> </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12545">
                <a:tc>
                  <a:txBody>
                    <a:bodyPr/>
                    <a:lstStyle/>
                    <a:p>
                      <a:pPr algn="ctr" fontAlgn="t"/>
                      <a:r>
                        <a:rPr lang="fr-FR" sz="1100" b="1" i="0" u="none" strike="noStrike" dirty="0" smtClean="0">
                          <a:solidFill>
                            <a:srgbClr val="002060"/>
                          </a:solidFill>
                          <a:latin typeface="Calibri"/>
                        </a:rPr>
                        <a:t>Q11) Quels </a:t>
                      </a:r>
                      <a:r>
                        <a:rPr lang="fr-FR" sz="1100" b="1" i="0" u="none" strike="noStrike" dirty="0">
                          <a:solidFill>
                            <a:srgbClr val="002060"/>
                          </a:solidFill>
                          <a:latin typeface="Calibri"/>
                        </a:rPr>
                        <a:t>sont les professionnels impliqués directement, dans une logique d'équipe, dans la mise en </a:t>
                      </a:r>
                      <a:r>
                        <a:rPr lang="fr-FR" sz="1100" b="1" i="0" u="none" strike="noStrike" dirty="0" smtClean="0">
                          <a:solidFill>
                            <a:srgbClr val="002060"/>
                          </a:solidFill>
                          <a:latin typeface="Calibri"/>
                        </a:rPr>
                        <a:t>œuvre </a:t>
                      </a:r>
                      <a:r>
                        <a:rPr lang="fr-FR" sz="1100" b="1" i="0" u="none" strike="noStrike" dirty="0">
                          <a:solidFill>
                            <a:srgbClr val="002060"/>
                          </a:solidFill>
                          <a:latin typeface="Calibri"/>
                        </a:rPr>
                        <a:t>de la conciliation médicamenteuse au sein de votre </a:t>
                      </a:r>
                      <a:r>
                        <a:rPr lang="fr-FR" sz="1100" b="1" i="0" u="none" strike="noStrike" dirty="0" smtClean="0">
                          <a:solidFill>
                            <a:srgbClr val="002060"/>
                          </a:solidFill>
                          <a:latin typeface="Calibri"/>
                        </a:rPr>
                        <a:t>établissement ?</a:t>
                      </a:r>
                      <a:endParaRPr lang="fr-FR" sz="1100" b="1" i="0" u="none" strike="noStrike" dirty="0">
                        <a:solidFill>
                          <a:srgbClr val="002060"/>
                        </a:solidFill>
                        <a:latin typeface="Calibri"/>
                      </a:endParaRPr>
                    </a:p>
                  </a:txBody>
                  <a:tcPr marL="5292" marR="5292" marT="52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fr-FR" sz="1200" b="0" i="0" u="none" strike="noStrike">
                          <a:solidFill>
                            <a:srgbClr val="000000"/>
                          </a:solidFill>
                          <a:latin typeface="Calibri"/>
                        </a:rPr>
                        <a:t>n</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200" b="0" i="0" u="none" strike="noStrike">
                          <a:solidFill>
                            <a:srgbClr val="000000"/>
                          </a:solidFill>
                          <a:latin typeface="Calibri"/>
                        </a:rPr>
                        <a:t>n</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200" b="0" i="0" u="none" strike="noStrike">
                          <a:solidFill>
                            <a:srgbClr val="000000"/>
                          </a:solidFill>
                          <a:latin typeface="Calibri"/>
                        </a:rPr>
                        <a:t>%</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 </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53467">
                <a:tc rowSpan="2">
                  <a:txBody>
                    <a:bodyPr/>
                    <a:lstStyle/>
                    <a:p>
                      <a:pPr algn="r" fontAlgn="ctr"/>
                      <a:r>
                        <a:rPr lang="fr-FR" sz="1100" b="1" i="0" u="none" strike="noStrike" dirty="0">
                          <a:solidFill>
                            <a:srgbClr val="002060"/>
                          </a:solidFill>
                          <a:latin typeface="Calibri"/>
                        </a:rPr>
                        <a:t>Médecin sénior</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i="0" u="none" strike="noStrike">
                          <a:solidFill>
                            <a:srgbClr val="FF0000"/>
                          </a:solidFill>
                          <a:latin typeface="Calibri"/>
                        </a:rPr>
                        <a:t>456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93,3%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39</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97,5%</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a:solidFill>
                            <a:srgbClr val="000000"/>
                          </a:solidFill>
                          <a:latin typeface="Calibri"/>
                        </a:rPr>
                        <a:t>33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6,7%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dirty="0">
                          <a:solidFill>
                            <a:srgbClr val="000000"/>
                          </a:solidFill>
                          <a:latin typeface="Calibri"/>
                        </a:rPr>
                        <a:t>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2,5%</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0" u="none" strike="noStrike" dirty="0">
                          <a:solidFill>
                            <a:srgbClr val="002060"/>
                          </a:solidFill>
                          <a:latin typeface="Calibri"/>
                        </a:rPr>
                        <a:t>Médecin junior</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208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60,5%</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14</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56,0%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a:solidFill>
                            <a:srgbClr val="000000"/>
                          </a:solidFill>
                          <a:latin typeface="Calibri"/>
                        </a:rPr>
                        <a:t>136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39,5%</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44,0%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0" u="none" strike="noStrike" dirty="0">
                          <a:solidFill>
                            <a:srgbClr val="002060"/>
                          </a:solidFill>
                          <a:latin typeface="Calibri"/>
                        </a:rPr>
                        <a:t>Pharmacien sénior</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i="0" u="none" strike="noStrike" dirty="0">
                          <a:solidFill>
                            <a:srgbClr val="FF0000"/>
                          </a:solidFill>
                          <a:latin typeface="Calibri"/>
                        </a:rPr>
                        <a:t>418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dirty="0">
                          <a:solidFill>
                            <a:srgbClr val="FF0000"/>
                          </a:solidFill>
                          <a:latin typeface="Calibri"/>
                        </a:rPr>
                        <a:t>89,7%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dirty="0">
                          <a:solidFill>
                            <a:srgbClr val="FF0000"/>
                          </a:solidFill>
                          <a:latin typeface="Calibri"/>
                        </a:rPr>
                        <a:t>37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94,9%</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dirty="0">
                          <a:solidFill>
                            <a:srgbClr val="000000"/>
                          </a:solidFill>
                          <a:latin typeface="Calibri"/>
                        </a:rPr>
                        <a:t>48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10,3%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5,1%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0" u="none" strike="noStrike" dirty="0">
                          <a:solidFill>
                            <a:srgbClr val="002060"/>
                          </a:solidFill>
                          <a:latin typeface="Calibri"/>
                        </a:rPr>
                        <a:t>Pharmacien junior</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126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43,0%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34,8%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dirty="0">
                          <a:solidFill>
                            <a:srgbClr val="000000"/>
                          </a:solidFill>
                          <a:latin typeface="Calibri"/>
                        </a:rPr>
                        <a:t>167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57,0%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15</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65,2%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0" u="none" strike="noStrike" dirty="0">
                          <a:solidFill>
                            <a:srgbClr val="002060"/>
                          </a:solidFill>
                          <a:latin typeface="Calibri"/>
                        </a:rPr>
                        <a:t> Etudiant en Pharmacie</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82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dirty="0">
                          <a:solidFill>
                            <a:srgbClr val="000000"/>
                          </a:solidFill>
                          <a:latin typeface="Calibri"/>
                        </a:rPr>
                        <a:t>28,9%</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18,2%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a:solidFill>
                            <a:srgbClr val="000000"/>
                          </a:solidFill>
                          <a:latin typeface="Calibri"/>
                        </a:rPr>
                        <a:t>202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dirty="0">
                          <a:solidFill>
                            <a:srgbClr val="000000"/>
                          </a:solidFill>
                          <a:latin typeface="Calibri"/>
                        </a:rPr>
                        <a:t>71,1%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81,8%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0" u="none" strike="noStrike" dirty="0">
                          <a:solidFill>
                            <a:srgbClr val="002060"/>
                          </a:solidFill>
                          <a:latin typeface="Calibri"/>
                        </a:rPr>
                        <a:t> Etudiant en médecine</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66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dirty="0">
                          <a:solidFill>
                            <a:srgbClr val="000000"/>
                          </a:solidFill>
                          <a:latin typeface="Calibri"/>
                        </a:rPr>
                        <a:t>22,6%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dirty="0">
                          <a:solidFill>
                            <a:srgbClr val="000000"/>
                          </a:solidFill>
                          <a:latin typeface="Calibri"/>
                        </a:rPr>
                        <a:t>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33,3%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dirty="0">
                          <a:solidFill>
                            <a:srgbClr val="000000"/>
                          </a:solidFill>
                          <a:latin typeface="Calibri"/>
                        </a:rPr>
                        <a:t>226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77,4%</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dirty="0">
                          <a:solidFill>
                            <a:srgbClr val="000000"/>
                          </a:solidFill>
                          <a:latin typeface="Calibri"/>
                        </a:rPr>
                        <a:t>14</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dirty="0">
                          <a:solidFill>
                            <a:srgbClr val="000000"/>
                          </a:solidFill>
                          <a:latin typeface="Calibri"/>
                        </a:rPr>
                        <a:t>66,7%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0" u="none" strike="noStrike" dirty="0">
                          <a:solidFill>
                            <a:srgbClr val="002060"/>
                          </a:solidFill>
                          <a:latin typeface="Calibri"/>
                        </a:rPr>
                        <a:t> Préparateur Pharmacie</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176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47,8%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dirty="0">
                          <a:solidFill>
                            <a:srgbClr val="000000"/>
                          </a:solidFill>
                          <a:latin typeface="Calibri"/>
                        </a:rPr>
                        <a:t>59,3%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dirty="0">
                          <a:solidFill>
                            <a:srgbClr val="000000"/>
                          </a:solidFill>
                          <a:latin typeface="Calibri"/>
                        </a:rPr>
                        <a:t>192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52,2%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40,7%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1" u="none" strike="noStrike" dirty="0">
                          <a:solidFill>
                            <a:srgbClr val="002060"/>
                          </a:solidFill>
                          <a:latin typeface="Calibri"/>
                        </a:rPr>
                        <a:t>préparateurs Pharmacie (ES Publics)</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60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40,3%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66,7%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dirty="0">
                          <a:solidFill>
                            <a:srgbClr val="000000"/>
                          </a:solidFill>
                          <a:latin typeface="Calibri"/>
                        </a:rPr>
                        <a:t>89</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59,7%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33,3%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1" u="none" strike="noStrike" dirty="0">
                          <a:solidFill>
                            <a:srgbClr val="002060"/>
                          </a:solidFill>
                          <a:latin typeface="Calibri"/>
                        </a:rPr>
                        <a:t>préparateurs Pharmacie (ES Privés)</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86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54,8%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61,1%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dirty="0">
                          <a:solidFill>
                            <a:srgbClr val="000000"/>
                          </a:solidFill>
                          <a:latin typeface="Calibri"/>
                        </a:rPr>
                        <a:t>71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45,2%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38,9%</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1" u="none" strike="noStrike" dirty="0">
                          <a:solidFill>
                            <a:srgbClr val="002060"/>
                          </a:solidFill>
                          <a:latin typeface="Calibri"/>
                        </a:rPr>
                        <a:t>préparateurs Pharmacie (ES ESPIC)</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24</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46,2%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33,3%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a:solidFill>
                            <a:srgbClr val="000000"/>
                          </a:solidFill>
                          <a:latin typeface="Calibri"/>
                        </a:rPr>
                        <a:t>28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53,8%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66,7%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0" u="none" strike="noStrike" dirty="0">
                          <a:solidFill>
                            <a:srgbClr val="002060"/>
                          </a:solidFill>
                          <a:latin typeface="Calibri"/>
                        </a:rPr>
                        <a:t>IDE </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i="0" u="none" strike="noStrike" dirty="0">
                          <a:solidFill>
                            <a:srgbClr val="FF0000"/>
                          </a:solidFill>
                          <a:latin typeface="Calibri"/>
                        </a:rPr>
                        <a:t>346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dirty="0">
                          <a:solidFill>
                            <a:srgbClr val="FF0000"/>
                          </a:solidFill>
                          <a:latin typeface="Calibri"/>
                        </a:rPr>
                        <a:t>79,9%</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dirty="0">
                          <a:solidFill>
                            <a:srgbClr val="FF0000"/>
                          </a:solidFill>
                          <a:latin typeface="Calibri"/>
                        </a:rPr>
                        <a:t>34</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89,5%</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dirty="0">
                          <a:solidFill>
                            <a:srgbClr val="000000"/>
                          </a:solidFill>
                          <a:latin typeface="Calibri"/>
                        </a:rPr>
                        <a:t>87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20,1%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10,5%</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1" u="none" strike="noStrike" dirty="0">
                          <a:solidFill>
                            <a:srgbClr val="002060"/>
                          </a:solidFill>
                          <a:latin typeface="Calibri"/>
                        </a:rPr>
                        <a:t>IDE Pharmacie (ES Publics)</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i="0" u="none" strike="noStrike" dirty="0">
                          <a:solidFill>
                            <a:srgbClr val="FF0000"/>
                          </a:solidFill>
                          <a:latin typeface="Calibri"/>
                        </a:rPr>
                        <a:t>97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dirty="0">
                          <a:solidFill>
                            <a:srgbClr val="FF0000"/>
                          </a:solidFill>
                          <a:latin typeface="Calibri"/>
                        </a:rPr>
                        <a:t>62,2%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dirty="0">
                          <a:solidFill>
                            <a:srgbClr val="FF0000"/>
                          </a:solidFill>
                          <a:latin typeface="Calibri"/>
                        </a:rPr>
                        <a:t>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87,5%</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a:solidFill>
                            <a:srgbClr val="000000"/>
                          </a:solidFill>
                          <a:latin typeface="Calibri"/>
                        </a:rPr>
                        <a:t>59</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dirty="0">
                          <a:solidFill>
                            <a:srgbClr val="000000"/>
                          </a:solidFill>
                          <a:latin typeface="Calibri"/>
                        </a:rPr>
                        <a:t>37,8%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12,5%</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1" u="none" strike="noStrike" dirty="0">
                          <a:solidFill>
                            <a:srgbClr val="002060"/>
                          </a:solidFill>
                          <a:latin typeface="Calibri"/>
                        </a:rPr>
                        <a:t>IDE Pharmacie (ES Privés)</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i="0" u="none" strike="noStrike">
                          <a:solidFill>
                            <a:srgbClr val="FF0000"/>
                          </a:solidFill>
                          <a:latin typeface="Calibri"/>
                        </a:rPr>
                        <a:t>182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dirty="0">
                          <a:solidFill>
                            <a:srgbClr val="FF0000"/>
                          </a:solidFill>
                          <a:latin typeface="Calibri"/>
                        </a:rPr>
                        <a:t>91,5%</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dirty="0">
                          <a:solidFill>
                            <a:srgbClr val="FF0000"/>
                          </a:solidFill>
                          <a:latin typeface="Calibri"/>
                        </a:rPr>
                        <a:t>24</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92,3%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a:solidFill>
                            <a:srgbClr val="000000"/>
                          </a:solidFill>
                          <a:latin typeface="Calibri"/>
                        </a:rPr>
                        <a:t>17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8,5%</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7,7%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1" u="none" strike="noStrike" dirty="0">
                          <a:solidFill>
                            <a:srgbClr val="002060"/>
                          </a:solidFill>
                          <a:latin typeface="Calibri"/>
                        </a:rPr>
                        <a:t>IDE Pharmacie (ES ESPIC)</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56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84,8%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75,0%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a:solidFill>
                            <a:srgbClr val="000000"/>
                          </a:solidFill>
                          <a:latin typeface="Calibri"/>
                        </a:rPr>
                        <a:t>10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15,2%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25,0%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rowSpan="2">
                  <a:txBody>
                    <a:bodyPr/>
                    <a:lstStyle/>
                    <a:p>
                      <a:pPr algn="r" fontAlgn="ctr"/>
                      <a:r>
                        <a:rPr lang="fr-FR" sz="1100" b="1" i="0" u="none" strike="noStrike" dirty="0">
                          <a:solidFill>
                            <a:srgbClr val="002060"/>
                          </a:solidFill>
                          <a:latin typeface="Calibri"/>
                        </a:rPr>
                        <a:t>Autre</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dirty="0">
                          <a:solidFill>
                            <a:srgbClr val="000000"/>
                          </a:solidFill>
                          <a:latin typeface="Calibri"/>
                        </a:rPr>
                        <a:t>78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dirty="0">
                          <a:solidFill>
                            <a:srgbClr val="000000"/>
                          </a:solidFill>
                          <a:latin typeface="Calibri"/>
                        </a:rPr>
                        <a:t>53,1%</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dirty="0">
                          <a:solidFill>
                            <a:srgbClr val="000000"/>
                          </a:solidFill>
                          <a:latin typeface="Calibri"/>
                        </a:rPr>
                        <a:t>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dirty="0">
                          <a:solidFill>
                            <a:srgbClr val="000000"/>
                          </a:solidFill>
                          <a:latin typeface="Calibri"/>
                        </a:rPr>
                        <a:t>53,8%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67">
                <a:tc vMerge="1">
                  <a:txBody>
                    <a:bodyPr/>
                    <a:lstStyle/>
                    <a:p>
                      <a:endParaRPr lang="fr-FR"/>
                    </a:p>
                  </a:txBody>
                  <a:tcPr/>
                </a:tc>
                <a:tc>
                  <a:txBody>
                    <a:bodyPr/>
                    <a:lstStyle/>
                    <a:p>
                      <a:pPr algn="ctr" fontAlgn="ctr"/>
                      <a:r>
                        <a:rPr lang="fr-FR" sz="1100" b="0" i="0" u="none" strike="noStrike">
                          <a:solidFill>
                            <a:srgbClr val="000000"/>
                          </a:solidFill>
                          <a:latin typeface="Calibri"/>
                        </a:rPr>
                        <a:t>69</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46,9%</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dirty="0">
                          <a:solidFill>
                            <a:srgbClr val="000000"/>
                          </a:solidFill>
                          <a:latin typeface="Calibri"/>
                        </a:rPr>
                        <a:t>6</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dirty="0">
                          <a:solidFill>
                            <a:srgbClr val="000000"/>
                          </a:solidFill>
                          <a:latin typeface="Calibri"/>
                        </a:rPr>
                        <a:t>46,2%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5018">
                <a:tc rowSpan="2">
                  <a:txBody>
                    <a:bodyPr/>
                    <a:lstStyle/>
                    <a:p>
                      <a:pPr algn="r" fontAlgn="ctr"/>
                      <a:r>
                        <a:rPr lang="fr-FR" sz="1100" b="1" i="0" u="none" strike="noStrike" dirty="0">
                          <a:solidFill>
                            <a:srgbClr val="002060"/>
                          </a:solidFill>
                          <a:latin typeface="Calibri"/>
                        </a:rPr>
                        <a:t>Au moins un médecin </a:t>
                      </a:r>
                      <a:r>
                        <a:rPr lang="fr-FR" sz="1100" b="1" i="0" u="sng" strike="noStrike" dirty="0">
                          <a:solidFill>
                            <a:srgbClr val="002060"/>
                          </a:solidFill>
                          <a:latin typeface="Calibri"/>
                        </a:rPr>
                        <a:t>OU</a:t>
                      </a:r>
                      <a:r>
                        <a:rPr lang="fr-FR" sz="1100" b="1" i="0" u="none" strike="noStrike" dirty="0">
                          <a:solidFill>
                            <a:srgbClr val="002060"/>
                          </a:solidFill>
                          <a:latin typeface="Calibri"/>
                        </a:rPr>
                        <a:t> un pharmacien impliqué</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88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5,2%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2,0%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269">
                <a:tc vMerge="1">
                  <a:txBody>
                    <a:bodyPr/>
                    <a:lstStyle/>
                    <a:p>
                      <a:endParaRPr lang="fr-FR"/>
                    </a:p>
                  </a:txBody>
                  <a:tcPr/>
                </a:tc>
                <a:tc>
                  <a:txBody>
                    <a:bodyPr/>
                    <a:lstStyle/>
                    <a:p>
                      <a:pPr algn="ctr" fontAlgn="ctr"/>
                      <a:r>
                        <a:rPr lang="fr-FR" sz="1100" b="0" i="0" u="none" strike="noStrike">
                          <a:solidFill>
                            <a:srgbClr val="000000"/>
                          </a:solidFill>
                          <a:latin typeface="Calibri"/>
                        </a:rPr>
                        <a:t>1600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94,8%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148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98,0%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5018">
                <a:tc rowSpan="2">
                  <a:txBody>
                    <a:bodyPr/>
                    <a:lstStyle/>
                    <a:p>
                      <a:pPr algn="r" fontAlgn="ctr"/>
                      <a:r>
                        <a:rPr lang="fr-FR" sz="1100" b="1" i="0" u="none" strike="noStrike" dirty="0">
                          <a:solidFill>
                            <a:srgbClr val="002060"/>
                          </a:solidFill>
                          <a:latin typeface="Calibri"/>
                        </a:rPr>
                        <a:t>Au moins un médecin </a:t>
                      </a:r>
                      <a:r>
                        <a:rPr lang="fr-FR" sz="1100" b="1" i="0" u="sng" strike="noStrike" dirty="0">
                          <a:solidFill>
                            <a:srgbClr val="002060"/>
                          </a:solidFill>
                          <a:latin typeface="Calibri"/>
                        </a:rPr>
                        <a:t>ET</a:t>
                      </a:r>
                      <a:r>
                        <a:rPr lang="fr-FR" sz="1100" b="1" i="0" u="none" strike="noStrike" dirty="0">
                          <a:solidFill>
                            <a:srgbClr val="002060"/>
                          </a:solidFill>
                          <a:latin typeface="Calibri"/>
                        </a:rPr>
                        <a:t> un pharmacien impliqué</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410</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24,3%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38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25,2%</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Oui</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269">
                <a:tc vMerge="1">
                  <a:txBody>
                    <a:bodyPr/>
                    <a:lstStyle/>
                    <a:p>
                      <a:endParaRPr lang="fr-FR"/>
                    </a:p>
                  </a:txBody>
                  <a:tcPr/>
                </a:tc>
                <a:tc>
                  <a:txBody>
                    <a:bodyPr/>
                    <a:lstStyle/>
                    <a:p>
                      <a:pPr algn="ctr" fontAlgn="ctr"/>
                      <a:r>
                        <a:rPr lang="fr-FR" sz="1100" b="0" i="0" u="none" strike="noStrike">
                          <a:solidFill>
                            <a:srgbClr val="000000"/>
                          </a:solidFill>
                          <a:latin typeface="Calibri"/>
                        </a:rPr>
                        <a:t>1278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75,7%</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113</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74,8%</a:t>
                      </a:r>
                    </a:p>
                  </a:txBody>
                  <a:tcPr marL="5292" marR="5292" marT="5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Non</a:t>
                      </a:r>
                    </a:p>
                  </a:txBody>
                  <a:tcPr marL="5292" marR="5292" marT="52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07504" y="692696"/>
          <a:ext cx="8856984" cy="5544616"/>
        </p:xfrm>
        <a:graphic>
          <a:graphicData uri="http://schemas.openxmlformats.org/drawingml/2006/table">
            <a:tbl>
              <a:tblPr/>
              <a:tblGrid>
                <a:gridCol w="2907147"/>
                <a:gridCol w="516773"/>
                <a:gridCol w="615882"/>
                <a:gridCol w="516773"/>
                <a:gridCol w="916033"/>
                <a:gridCol w="3384376"/>
              </a:tblGrid>
              <a:tr h="324601">
                <a:tc>
                  <a:txBody>
                    <a:bodyPr/>
                    <a:lstStyle/>
                    <a:p>
                      <a:pPr algn="r" fontAlgn="ctr"/>
                      <a:r>
                        <a:rPr lang="fr-FR" sz="700" b="1" i="0" u="none" strike="noStrike" dirty="0">
                          <a:solidFill>
                            <a:srgbClr val="000000"/>
                          </a:solidFill>
                          <a:latin typeface="Calibri"/>
                        </a:rPr>
                        <a:t> </a:t>
                      </a:r>
                    </a:p>
                  </a:txBody>
                  <a:tcPr marL="5873" marR="5873" marT="58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fr-FR" sz="2000" b="0" i="0" u="none" strike="noStrike" dirty="0">
                          <a:solidFill>
                            <a:srgbClr val="000000"/>
                          </a:solidFill>
                          <a:latin typeface="Aharoni"/>
                        </a:rPr>
                        <a:t>France</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2000" b="0" i="0" u="none" strike="noStrike" dirty="0" smtClean="0">
                          <a:solidFill>
                            <a:srgbClr val="000000"/>
                          </a:solidFill>
                          <a:latin typeface="Aharoni"/>
                        </a:rPr>
                        <a:t>PACA-Corse</a:t>
                      </a:r>
                      <a:endParaRPr lang="fr-FR" sz="2000" b="0" i="0" u="none" strike="noStrike" dirty="0">
                        <a:solidFill>
                          <a:srgbClr val="000000"/>
                        </a:solidFill>
                        <a:latin typeface="Aharoni"/>
                      </a:endParaRP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700" b="0" i="0" u="none" strike="noStrike">
                          <a:solidFill>
                            <a:srgbClr val="000000"/>
                          </a:solidFill>
                          <a:latin typeface="Calibri"/>
                        </a:rPr>
                        <a:t> </a:t>
                      </a:r>
                    </a:p>
                  </a:txBody>
                  <a:tcPr marL="5873" marR="5873" marT="587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9319">
                <a:tc>
                  <a:txBody>
                    <a:bodyPr/>
                    <a:lstStyle/>
                    <a:p>
                      <a:pPr algn="ctr" fontAlgn="ctr"/>
                      <a:r>
                        <a:rPr lang="fr-FR" sz="1100" b="1" i="0" u="none" strike="noStrike" dirty="0" smtClean="0">
                          <a:solidFill>
                            <a:srgbClr val="002060"/>
                          </a:solidFill>
                          <a:latin typeface="Calibri"/>
                        </a:rPr>
                        <a:t>Q12) Quelle </a:t>
                      </a:r>
                      <a:r>
                        <a:rPr lang="fr-FR" sz="1100" b="1" i="0" u="none" strike="noStrike" dirty="0">
                          <a:solidFill>
                            <a:srgbClr val="002060"/>
                          </a:solidFill>
                          <a:latin typeface="Calibri"/>
                        </a:rPr>
                        <a:t>est l'implication des professionnels dans les 2 étapes citées du processus de conciliation médicamenteuse</a:t>
                      </a:r>
                    </a:p>
                  </a:txBody>
                  <a:tcPr marL="5873" marR="5873" marT="58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100" b="0" i="0" u="none" strike="noStrike">
                          <a:solidFill>
                            <a:srgbClr val="000000"/>
                          </a:solidFill>
                          <a:latin typeface="Calibri"/>
                        </a:rPr>
                        <a:t>n</a:t>
                      </a:r>
                    </a:p>
                  </a:txBody>
                  <a:tcPr marL="5873" marR="5873" marT="58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n</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a:t>
                      </a:r>
                    </a:p>
                  </a:txBody>
                  <a:tcPr marL="5873" marR="5873" marT="587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 </a:t>
                      </a:r>
                    </a:p>
                  </a:txBody>
                  <a:tcPr marL="5873" marR="5873" marT="58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1132">
                <a:tc rowSpan="4">
                  <a:txBody>
                    <a:bodyPr/>
                    <a:lstStyle/>
                    <a:p>
                      <a:pPr algn="r" fontAlgn="ctr"/>
                      <a:r>
                        <a:rPr lang="fr-FR" sz="1100" b="1" i="0" u="none" strike="noStrike" dirty="0">
                          <a:solidFill>
                            <a:srgbClr val="002060"/>
                          </a:solidFill>
                          <a:latin typeface="Calibri"/>
                        </a:rPr>
                        <a:t>Médecin sénior</a:t>
                      </a:r>
                    </a:p>
                  </a:txBody>
                  <a:tcPr marL="5873" marR="5873" marT="58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21</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4,6%</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5,1%</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Aucune</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22">
                <a:tc vMerge="1">
                  <a:txBody>
                    <a:bodyPr/>
                    <a:lstStyle/>
                    <a:p>
                      <a:endParaRPr lang="fr-FR"/>
                    </a:p>
                  </a:txBody>
                  <a:tcPr/>
                </a:tc>
                <a:tc>
                  <a:txBody>
                    <a:bodyPr/>
                    <a:lstStyle/>
                    <a:p>
                      <a:pPr algn="ctr" fontAlgn="ctr"/>
                      <a:r>
                        <a:rPr lang="fr-FR" sz="1100" b="0" i="0" u="none" strike="noStrike">
                          <a:solidFill>
                            <a:srgbClr val="000000"/>
                          </a:solidFill>
                          <a:latin typeface="Calibri"/>
                        </a:rPr>
                        <a:t>53</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11,6%</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5,1%</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22">
                <a:tc vMerge="1">
                  <a:txBody>
                    <a:bodyPr/>
                    <a:lstStyle/>
                    <a:p>
                      <a:endParaRPr lang="fr-FR"/>
                    </a:p>
                  </a:txBody>
                  <a:tcPr/>
                </a:tc>
                <a:tc>
                  <a:txBody>
                    <a:bodyPr/>
                    <a:lstStyle/>
                    <a:p>
                      <a:pPr algn="ctr" fontAlgn="ctr"/>
                      <a:r>
                        <a:rPr lang="fr-FR" sz="1100" b="0" i="0" u="none" strike="noStrike">
                          <a:solidFill>
                            <a:srgbClr val="000000"/>
                          </a:solidFill>
                          <a:latin typeface="Calibri"/>
                        </a:rPr>
                        <a:t>110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24,0%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8</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20,5%</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Gestion des divergences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449">
                <a:tc vMerge="1">
                  <a:txBody>
                    <a:bodyPr/>
                    <a:lstStyle/>
                    <a:p>
                      <a:endParaRPr lang="fr-FR"/>
                    </a:p>
                  </a:txBody>
                  <a:tcPr/>
                </a:tc>
                <a:tc>
                  <a:txBody>
                    <a:bodyPr/>
                    <a:lstStyle/>
                    <a:p>
                      <a:pPr algn="ctr" fontAlgn="ctr"/>
                      <a:r>
                        <a:rPr lang="fr-FR" sz="1100" b="1" i="0" u="none" strike="noStrike">
                          <a:solidFill>
                            <a:srgbClr val="FF0000"/>
                          </a:solidFill>
                          <a:latin typeface="Calibri"/>
                        </a:rPr>
                        <a:t>274</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59,8%</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27</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69,2%</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Recueil des informations ET Gestion des divergences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32">
                <a:tc rowSpan="4">
                  <a:txBody>
                    <a:bodyPr/>
                    <a:lstStyle/>
                    <a:p>
                      <a:pPr algn="r" fontAlgn="ctr"/>
                      <a:r>
                        <a:rPr lang="fr-FR" sz="1100" b="1" i="0" u="none" strike="noStrike" dirty="0">
                          <a:solidFill>
                            <a:srgbClr val="002060"/>
                          </a:solidFill>
                          <a:latin typeface="Calibri"/>
                        </a:rPr>
                        <a:t>Médecin junior</a:t>
                      </a:r>
                    </a:p>
                  </a:txBody>
                  <a:tcPr marL="5873" marR="5873" marT="58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79</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28,7%</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3</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17,6%</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Aucune</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22">
                <a:tc vMerge="1">
                  <a:txBody>
                    <a:bodyPr/>
                    <a:lstStyle/>
                    <a:p>
                      <a:endParaRPr lang="fr-FR"/>
                    </a:p>
                  </a:txBody>
                  <a:tcPr/>
                </a:tc>
                <a:tc>
                  <a:txBody>
                    <a:bodyPr/>
                    <a:lstStyle/>
                    <a:p>
                      <a:pPr algn="ctr" fontAlgn="ctr"/>
                      <a:r>
                        <a:rPr lang="fr-FR" sz="1100" b="0" i="0" u="none" strike="noStrike">
                          <a:solidFill>
                            <a:srgbClr val="000000"/>
                          </a:solidFill>
                          <a:latin typeface="Calibri"/>
                        </a:rPr>
                        <a:t>33</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12,0%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5,9%</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22">
                <a:tc vMerge="1">
                  <a:txBody>
                    <a:bodyPr/>
                    <a:lstStyle/>
                    <a:p>
                      <a:endParaRPr lang="fr-FR"/>
                    </a:p>
                  </a:txBody>
                  <a:tcPr/>
                </a:tc>
                <a:tc>
                  <a:txBody>
                    <a:bodyPr/>
                    <a:lstStyle/>
                    <a:p>
                      <a:pPr algn="ctr" fontAlgn="ctr"/>
                      <a:r>
                        <a:rPr lang="fr-FR" sz="1100" b="0" i="0" u="none" strike="noStrike">
                          <a:solidFill>
                            <a:srgbClr val="000000"/>
                          </a:solidFill>
                          <a:latin typeface="Calibri"/>
                        </a:rPr>
                        <a:t>66</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24,0%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5</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29,4%</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Gestion des divergences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747">
                <a:tc vMerge="1">
                  <a:txBody>
                    <a:bodyPr/>
                    <a:lstStyle/>
                    <a:p>
                      <a:endParaRPr lang="fr-FR"/>
                    </a:p>
                  </a:txBody>
                  <a:tcPr/>
                </a:tc>
                <a:tc>
                  <a:txBody>
                    <a:bodyPr/>
                    <a:lstStyle/>
                    <a:p>
                      <a:pPr algn="ctr" fontAlgn="ctr"/>
                      <a:r>
                        <a:rPr lang="fr-FR" sz="1100" b="1" i="0" u="none" strike="noStrike">
                          <a:solidFill>
                            <a:srgbClr val="FF0000"/>
                          </a:solidFill>
                          <a:latin typeface="Calibri"/>
                        </a:rPr>
                        <a:t>97</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35,3%</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8</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47,1%</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Recueil des informations ET Gestion des divergences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32">
                <a:tc rowSpan="4">
                  <a:txBody>
                    <a:bodyPr/>
                    <a:lstStyle/>
                    <a:p>
                      <a:pPr algn="r" fontAlgn="ctr"/>
                      <a:r>
                        <a:rPr lang="fr-FR" sz="1100" b="1" i="0" u="none" strike="noStrike" dirty="0">
                          <a:solidFill>
                            <a:srgbClr val="002060"/>
                          </a:solidFill>
                          <a:latin typeface="Calibri"/>
                        </a:rPr>
                        <a:t>Pharmacien sénior</a:t>
                      </a:r>
                    </a:p>
                  </a:txBody>
                  <a:tcPr marL="5873" marR="5873" marT="58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39</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9,5%</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2,9%</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Aucune</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22">
                <a:tc vMerge="1">
                  <a:txBody>
                    <a:bodyPr/>
                    <a:lstStyle/>
                    <a:p>
                      <a:endParaRPr lang="fr-FR"/>
                    </a:p>
                  </a:txBody>
                  <a:tcPr/>
                </a:tc>
                <a:tc>
                  <a:txBody>
                    <a:bodyPr/>
                    <a:lstStyle/>
                    <a:p>
                      <a:pPr algn="ctr" fontAlgn="ctr"/>
                      <a:r>
                        <a:rPr lang="fr-FR" sz="1100" b="0" i="0" u="none" strike="noStrike">
                          <a:solidFill>
                            <a:srgbClr val="000000"/>
                          </a:solidFill>
                          <a:latin typeface="Calibri"/>
                        </a:rPr>
                        <a:t>26</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6,4%</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0,0%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22">
                <a:tc vMerge="1">
                  <a:txBody>
                    <a:bodyPr/>
                    <a:lstStyle/>
                    <a:p>
                      <a:endParaRPr lang="fr-FR"/>
                    </a:p>
                  </a:txBody>
                  <a:tcPr/>
                </a:tc>
                <a:tc>
                  <a:txBody>
                    <a:bodyPr/>
                    <a:lstStyle/>
                    <a:p>
                      <a:pPr algn="ctr" fontAlgn="ctr"/>
                      <a:r>
                        <a:rPr lang="fr-FR" sz="1100" b="0" i="0" u="none" strike="noStrike">
                          <a:solidFill>
                            <a:srgbClr val="000000"/>
                          </a:solidFill>
                          <a:latin typeface="Calibri"/>
                        </a:rPr>
                        <a:t>108</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26,4%</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13</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38,2%</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Gestion des divergences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747">
                <a:tc vMerge="1">
                  <a:txBody>
                    <a:bodyPr/>
                    <a:lstStyle/>
                    <a:p>
                      <a:endParaRPr lang="fr-FR"/>
                    </a:p>
                  </a:txBody>
                  <a:tcPr/>
                </a:tc>
                <a:tc>
                  <a:txBody>
                    <a:bodyPr/>
                    <a:lstStyle/>
                    <a:p>
                      <a:pPr algn="ctr" fontAlgn="ctr"/>
                      <a:r>
                        <a:rPr lang="fr-FR" sz="1100" b="1" i="0" u="none" strike="noStrike">
                          <a:solidFill>
                            <a:srgbClr val="FF0000"/>
                          </a:solidFill>
                          <a:latin typeface="Calibri"/>
                        </a:rPr>
                        <a:t>236</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57,7%</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20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58,8%</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 ET Gestion des divergences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32">
                <a:tc rowSpan="4">
                  <a:txBody>
                    <a:bodyPr/>
                    <a:lstStyle/>
                    <a:p>
                      <a:pPr algn="r" fontAlgn="ctr"/>
                      <a:r>
                        <a:rPr lang="fr-FR" sz="1100" b="1" i="0" u="none" strike="noStrike" dirty="0">
                          <a:solidFill>
                            <a:srgbClr val="002060"/>
                          </a:solidFill>
                          <a:latin typeface="Calibri"/>
                        </a:rPr>
                        <a:t>Pharmacien junior</a:t>
                      </a:r>
                    </a:p>
                  </a:txBody>
                  <a:tcPr marL="5873" marR="5873" marT="58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90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43,1%</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5</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35,7%</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Aucune</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22">
                <a:tc vMerge="1">
                  <a:txBody>
                    <a:bodyPr/>
                    <a:lstStyle/>
                    <a:p>
                      <a:endParaRPr lang="fr-FR"/>
                    </a:p>
                  </a:txBody>
                  <a:tcPr/>
                </a:tc>
                <a:tc>
                  <a:txBody>
                    <a:bodyPr/>
                    <a:lstStyle/>
                    <a:p>
                      <a:pPr algn="ctr" fontAlgn="ctr"/>
                      <a:r>
                        <a:rPr lang="fr-FR" sz="1100" b="0" i="0" u="none" strike="noStrike">
                          <a:solidFill>
                            <a:srgbClr val="000000"/>
                          </a:solidFill>
                          <a:latin typeface="Calibri"/>
                        </a:rPr>
                        <a:t>14</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6,7%</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0,0%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22">
                <a:tc vMerge="1">
                  <a:txBody>
                    <a:bodyPr/>
                    <a:lstStyle/>
                    <a:p>
                      <a:endParaRPr lang="fr-FR"/>
                    </a:p>
                  </a:txBody>
                  <a:tcPr/>
                </a:tc>
                <a:tc>
                  <a:txBody>
                    <a:bodyPr/>
                    <a:lstStyle/>
                    <a:p>
                      <a:pPr algn="ctr" fontAlgn="ctr"/>
                      <a:r>
                        <a:rPr lang="fr-FR" sz="1100" b="0" i="0" u="none" strike="noStrike">
                          <a:solidFill>
                            <a:srgbClr val="000000"/>
                          </a:solidFill>
                          <a:latin typeface="Calibri"/>
                        </a:rPr>
                        <a:t>14</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6,7%</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3</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21,4%</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Gestion des divergences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747">
                <a:tc vMerge="1">
                  <a:txBody>
                    <a:bodyPr/>
                    <a:lstStyle/>
                    <a:p>
                      <a:endParaRPr lang="fr-FR"/>
                    </a:p>
                  </a:txBody>
                  <a:tcPr/>
                </a:tc>
                <a:tc>
                  <a:txBody>
                    <a:bodyPr/>
                    <a:lstStyle/>
                    <a:p>
                      <a:pPr algn="ctr" fontAlgn="ctr"/>
                      <a:r>
                        <a:rPr lang="fr-FR" sz="1100" b="1" i="0" u="none" strike="noStrike">
                          <a:solidFill>
                            <a:srgbClr val="FF0000"/>
                          </a:solidFill>
                          <a:latin typeface="Calibri"/>
                        </a:rPr>
                        <a:t>91</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43,5%</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6</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42,9%</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 ET Gestion des divergences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32">
                <a:tc rowSpan="4">
                  <a:txBody>
                    <a:bodyPr/>
                    <a:lstStyle/>
                    <a:p>
                      <a:pPr algn="r" fontAlgn="ctr"/>
                      <a:r>
                        <a:rPr lang="fr-FR" sz="1100" b="1" i="0" u="none" strike="noStrike" dirty="0">
                          <a:solidFill>
                            <a:srgbClr val="002060"/>
                          </a:solidFill>
                          <a:latin typeface="Calibri"/>
                        </a:rPr>
                        <a:t>Etudiant en Pharmacie</a:t>
                      </a:r>
                    </a:p>
                  </a:txBody>
                  <a:tcPr marL="5873" marR="5873" marT="58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1" i="0" u="none" strike="noStrike">
                          <a:solidFill>
                            <a:srgbClr val="FF0000"/>
                          </a:solidFill>
                          <a:latin typeface="Calibri"/>
                        </a:rPr>
                        <a:t>122</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61,6%</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8</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66,7%</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Aucune</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22">
                <a:tc vMerge="1">
                  <a:txBody>
                    <a:bodyPr/>
                    <a:lstStyle/>
                    <a:p>
                      <a:endParaRPr lang="fr-FR"/>
                    </a:p>
                  </a:txBody>
                  <a:tcPr/>
                </a:tc>
                <a:tc>
                  <a:txBody>
                    <a:bodyPr/>
                    <a:lstStyle/>
                    <a:p>
                      <a:pPr algn="ctr" fontAlgn="ctr"/>
                      <a:r>
                        <a:rPr lang="fr-FR" sz="1100" b="0" i="0" u="none" strike="noStrike">
                          <a:solidFill>
                            <a:srgbClr val="000000"/>
                          </a:solidFill>
                          <a:latin typeface="Calibri"/>
                        </a:rPr>
                        <a:t>42</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21,2%</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16,7%</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422">
                <a:tc vMerge="1">
                  <a:txBody>
                    <a:bodyPr/>
                    <a:lstStyle/>
                    <a:p>
                      <a:endParaRPr lang="fr-FR"/>
                    </a:p>
                  </a:txBody>
                  <a:tcPr/>
                </a:tc>
                <a:tc>
                  <a:txBody>
                    <a:bodyPr/>
                    <a:lstStyle/>
                    <a:p>
                      <a:pPr algn="ctr" fontAlgn="ctr"/>
                      <a:r>
                        <a:rPr lang="fr-FR" sz="1100" b="0" i="0" u="none" strike="noStrike">
                          <a:solidFill>
                            <a:srgbClr val="000000"/>
                          </a:solidFill>
                          <a:latin typeface="Calibri"/>
                        </a:rPr>
                        <a:t>1</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0,5%</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0,0%</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Gestion des divergences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747">
                <a:tc vMerge="1">
                  <a:txBody>
                    <a:bodyPr/>
                    <a:lstStyle/>
                    <a:p>
                      <a:endParaRPr lang="fr-FR"/>
                    </a:p>
                  </a:txBody>
                  <a:tcPr/>
                </a:tc>
                <a:tc>
                  <a:txBody>
                    <a:bodyPr/>
                    <a:lstStyle/>
                    <a:p>
                      <a:pPr algn="ctr" fontAlgn="ctr"/>
                      <a:r>
                        <a:rPr lang="fr-FR" sz="1100" b="0" i="0" u="none" strike="noStrike">
                          <a:solidFill>
                            <a:srgbClr val="000000"/>
                          </a:solidFill>
                          <a:latin typeface="Calibri"/>
                        </a:rPr>
                        <a:t>33</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16,7%</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16,7%</a:t>
                      </a:r>
                    </a:p>
                  </a:txBody>
                  <a:tcPr marL="5873" marR="5873" marT="58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Recueil des informations ET Gestion des divergences</a:t>
                      </a:r>
                    </a:p>
                  </a:txBody>
                  <a:tcPr marL="5873" marR="5873" marT="58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51520" y="116632"/>
          <a:ext cx="8712968" cy="6603260"/>
        </p:xfrm>
        <a:graphic>
          <a:graphicData uri="http://schemas.openxmlformats.org/drawingml/2006/table">
            <a:tbl>
              <a:tblPr/>
              <a:tblGrid>
                <a:gridCol w="3702787"/>
                <a:gridCol w="658206"/>
                <a:gridCol w="784437"/>
                <a:gridCol w="658206"/>
                <a:gridCol w="1037124"/>
                <a:gridCol w="1872208"/>
              </a:tblGrid>
              <a:tr h="450022">
                <a:tc>
                  <a:txBody>
                    <a:bodyPr/>
                    <a:lstStyle/>
                    <a:p>
                      <a:pPr algn="r" fontAlgn="ctr"/>
                      <a:r>
                        <a:rPr lang="fr-FR" sz="700" b="1" i="0" u="none" strike="noStrike" dirty="0">
                          <a:solidFill>
                            <a:srgbClr val="000000"/>
                          </a:solidFill>
                          <a:latin typeface="Calibri"/>
                        </a:rPr>
                        <a:t> </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fontAlgn="b"/>
                      <a:r>
                        <a:rPr lang="fr-FR" sz="1800" b="0" i="0" u="none" strike="noStrike">
                          <a:solidFill>
                            <a:srgbClr val="000000"/>
                          </a:solidFill>
                          <a:latin typeface="Aharoni"/>
                        </a:rPr>
                        <a:t>France</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1800" b="0" i="0" u="none" strike="noStrike" dirty="0" smtClean="0">
                          <a:solidFill>
                            <a:srgbClr val="000000"/>
                          </a:solidFill>
                          <a:latin typeface="Aharoni"/>
                        </a:rPr>
                        <a:t>PACA-Corse</a:t>
                      </a:r>
                      <a:endParaRPr lang="fr-FR" sz="1800" b="0" i="0" u="none" strike="noStrike" dirty="0">
                        <a:solidFill>
                          <a:srgbClr val="000000"/>
                        </a:solidFill>
                        <a:latin typeface="Aharoni"/>
                      </a:endParaRP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700" b="0" i="0" u="none" strike="noStrike">
                          <a:solidFill>
                            <a:srgbClr val="000000"/>
                          </a:solidFill>
                          <a:latin typeface="Calibri"/>
                        </a:rPr>
                        <a:t> </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0544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FR" sz="1100" b="1" i="0" u="none" strike="noStrike" kern="1200" cap="none" spc="0" normalizeH="0" baseline="0" noProof="0" dirty="0" smtClean="0">
                          <a:ln>
                            <a:noFill/>
                          </a:ln>
                          <a:solidFill>
                            <a:srgbClr val="002060"/>
                          </a:solidFill>
                          <a:effectLst/>
                          <a:uLnTx/>
                          <a:uFillTx/>
                          <a:latin typeface="+mn-lt"/>
                          <a:ea typeface="+mn-ea"/>
                          <a:cs typeface="+mn-cs"/>
                        </a:rPr>
                        <a:t>Q12) Quelle est l'implication des professionnels dans les 2 étapes citées du processus de conciliation médicamenteuse</a:t>
                      </a:r>
                    </a:p>
                    <a:p>
                      <a:pPr algn="r" fontAlgn="ctr"/>
                      <a:r>
                        <a:rPr lang="fr-FR" sz="700" b="1" i="0" u="none" strike="noStrike" dirty="0">
                          <a:solidFill>
                            <a:srgbClr val="002060"/>
                          </a:solidFill>
                          <a:latin typeface="Calibri"/>
                        </a:rPr>
                        <a:t> </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100" b="0" i="0" u="none" strike="noStrike" dirty="0">
                          <a:solidFill>
                            <a:srgbClr val="000000"/>
                          </a:solidFill>
                          <a:latin typeface="Calibri"/>
                        </a:rPr>
                        <a:t>n</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100" b="0" i="0" u="none" strike="noStrike" dirty="0">
                          <a:solidFill>
                            <a:srgbClr val="000000"/>
                          </a:solidFill>
                          <a:latin typeface="Calibri"/>
                        </a:rPr>
                        <a:t>%</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100" b="0" i="0" u="none" strike="noStrike" dirty="0">
                          <a:solidFill>
                            <a:srgbClr val="000000"/>
                          </a:solidFill>
                          <a:latin typeface="Calibri"/>
                        </a:rPr>
                        <a:t>n</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700" b="0" i="0" u="none" strike="noStrike">
                          <a:solidFill>
                            <a:srgbClr val="000000"/>
                          </a:solidFill>
                          <a:latin typeface="Calibri"/>
                        </a:rPr>
                        <a:t> </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95661">
                <a:tc rowSpan="4">
                  <a:txBody>
                    <a:bodyPr/>
                    <a:lstStyle/>
                    <a:p>
                      <a:pPr algn="r" fontAlgn="ctr"/>
                      <a:r>
                        <a:rPr lang="fr-FR" sz="1100" b="1" i="0" u="none" strike="noStrike" dirty="0">
                          <a:solidFill>
                            <a:srgbClr val="002060"/>
                          </a:solidFill>
                          <a:latin typeface="Calibri"/>
                        </a:rPr>
                        <a:t>Etudiant en médecine</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i="0" u="none" strike="noStrike">
                          <a:solidFill>
                            <a:srgbClr val="FF0000"/>
                          </a:solidFill>
                          <a:latin typeface="Calibri"/>
                        </a:rPr>
                        <a:t>147</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73,1%</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6</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54,5%</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Aucune</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vMerge="1">
                  <a:txBody>
                    <a:bodyPr/>
                    <a:lstStyle/>
                    <a:p>
                      <a:endParaRPr lang="fr-FR"/>
                    </a:p>
                  </a:txBody>
                  <a:tcPr/>
                </a:tc>
                <a:tc>
                  <a:txBody>
                    <a:bodyPr/>
                    <a:lstStyle/>
                    <a:p>
                      <a:pPr algn="ctr" fontAlgn="ctr"/>
                      <a:r>
                        <a:rPr lang="fr-FR" sz="1100" b="0" i="0" u="none" strike="noStrike">
                          <a:solidFill>
                            <a:srgbClr val="000000"/>
                          </a:solidFill>
                          <a:latin typeface="Calibri"/>
                        </a:rPr>
                        <a:t>38</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18,9%</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dirty="0">
                          <a:solidFill>
                            <a:srgbClr val="000000"/>
                          </a:solidFill>
                          <a:latin typeface="Calibri"/>
                        </a:rPr>
                        <a:t>18,2%</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vMerge="1">
                  <a:txBody>
                    <a:bodyPr/>
                    <a:lstStyle/>
                    <a:p>
                      <a:endParaRPr lang="fr-FR"/>
                    </a:p>
                  </a:txBody>
                  <a:tcPr/>
                </a:tc>
                <a:tc>
                  <a:txBody>
                    <a:bodyPr/>
                    <a:lstStyle/>
                    <a:p>
                      <a:pPr algn="ctr" fontAlgn="ctr"/>
                      <a:r>
                        <a:rPr lang="fr-FR" sz="1100" b="0" i="0" u="none" strike="noStrike">
                          <a:solidFill>
                            <a:srgbClr val="000000"/>
                          </a:solidFill>
                          <a:latin typeface="Calibri"/>
                        </a:rPr>
                        <a:t>5</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2,5%</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9,1%</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Gestion des divergences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768">
                <a:tc vMerge="1">
                  <a:txBody>
                    <a:bodyPr/>
                    <a:lstStyle/>
                    <a:p>
                      <a:endParaRPr lang="fr-FR"/>
                    </a:p>
                  </a:txBody>
                  <a:tcPr/>
                </a:tc>
                <a:tc>
                  <a:txBody>
                    <a:bodyPr/>
                    <a:lstStyle/>
                    <a:p>
                      <a:pPr algn="ctr" fontAlgn="ctr"/>
                      <a:r>
                        <a:rPr lang="fr-FR" sz="1100" b="0" i="0" u="none" strike="noStrike">
                          <a:solidFill>
                            <a:srgbClr val="000000"/>
                          </a:solidFill>
                          <a:latin typeface="Calibri"/>
                        </a:rPr>
                        <a:t>11</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5,5%</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18,2%</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 ET Gestion des divergences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rowSpan="4">
                  <a:txBody>
                    <a:bodyPr/>
                    <a:lstStyle/>
                    <a:p>
                      <a:pPr algn="r" fontAlgn="ctr"/>
                      <a:r>
                        <a:rPr lang="fr-FR" sz="1100" b="1" i="0" u="none" strike="noStrike" dirty="0">
                          <a:solidFill>
                            <a:srgbClr val="002060"/>
                          </a:solidFill>
                          <a:latin typeface="Calibri"/>
                        </a:rPr>
                        <a:t>Préparateur Pharmacie</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141</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48,6%</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7</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31,8%</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Aucune</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vMerge="1">
                  <a:txBody>
                    <a:bodyPr/>
                    <a:lstStyle/>
                    <a:p>
                      <a:endParaRPr lang="fr-FR"/>
                    </a:p>
                  </a:txBody>
                  <a:tcPr/>
                </a:tc>
                <a:tc>
                  <a:txBody>
                    <a:bodyPr/>
                    <a:lstStyle/>
                    <a:p>
                      <a:pPr algn="ctr" fontAlgn="ctr"/>
                      <a:r>
                        <a:rPr lang="fr-FR" sz="1100" b="1" i="0" u="none" strike="noStrike">
                          <a:solidFill>
                            <a:srgbClr val="FF0000"/>
                          </a:solidFill>
                          <a:latin typeface="Calibri"/>
                        </a:rPr>
                        <a:t>106</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36,6%</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9</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40,9%</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Recueil des informations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vMerge="1">
                  <a:txBody>
                    <a:bodyPr/>
                    <a:lstStyle/>
                    <a:p>
                      <a:endParaRPr lang="fr-FR"/>
                    </a:p>
                  </a:txBody>
                  <a:tcPr/>
                </a:tc>
                <a:tc>
                  <a:txBody>
                    <a:bodyPr/>
                    <a:lstStyle/>
                    <a:p>
                      <a:pPr algn="ctr" fontAlgn="ctr"/>
                      <a:r>
                        <a:rPr lang="fr-FR" sz="1100" b="0" i="0" u="none" strike="noStrike">
                          <a:solidFill>
                            <a:srgbClr val="000000"/>
                          </a:solidFill>
                          <a:latin typeface="Calibri"/>
                        </a:rPr>
                        <a:t>23</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7,9%</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5</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22,7%</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Gestion des divergences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768">
                <a:tc vMerge="1">
                  <a:txBody>
                    <a:bodyPr/>
                    <a:lstStyle/>
                    <a:p>
                      <a:endParaRPr lang="fr-FR"/>
                    </a:p>
                  </a:txBody>
                  <a:tcPr/>
                </a:tc>
                <a:tc>
                  <a:txBody>
                    <a:bodyPr/>
                    <a:lstStyle/>
                    <a:p>
                      <a:pPr algn="ctr" fontAlgn="ctr"/>
                      <a:r>
                        <a:rPr lang="fr-FR" sz="1100" b="0" i="0" u="none" strike="noStrike">
                          <a:solidFill>
                            <a:srgbClr val="000000"/>
                          </a:solidFill>
                          <a:latin typeface="Calibri"/>
                        </a:rPr>
                        <a:t>20</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6,9%</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4,5%</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Recueil des informations ET Gestion des divergences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rowSpan="4">
                  <a:txBody>
                    <a:bodyPr/>
                    <a:lstStyle/>
                    <a:p>
                      <a:pPr algn="r" fontAlgn="ctr"/>
                      <a:r>
                        <a:rPr lang="fr-FR" sz="1100" b="1" i="0" u="none" strike="noStrike" dirty="0">
                          <a:solidFill>
                            <a:srgbClr val="002060"/>
                          </a:solidFill>
                          <a:latin typeface="Calibri"/>
                        </a:rPr>
                        <a:t>IDE </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65</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17,3%</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2,8%</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Aucune</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vMerge="1">
                  <a:txBody>
                    <a:bodyPr/>
                    <a:lstStyle/>
                    <a:p>
                      <a:endParaRPr lang="fr-FR"/>
                    </a:p>
                  </a:txBody>
                  <a:tcPr/>
                </a:tc>
                <a:tc>
                  <a:txBody>
                    <a:bodyPr/>
                    <a:lstStyle/>
                    <a:p>
                      <a:pPr algn="ctr" fontAlgn="ctr"/>
                      <a:r>
                        <a:rPr lang="fr-FR" sz="1100" b="1" i="0" u="none" strike="noStrike">
                          <a:solidFill>
                            <a:srgbClr val="FF0000"/>
                          </a:solidFill>
                          <a:latin typeface="Calibri"/>
                        </a:rPr>
                        <a:t>229</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60,9%</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1" i="0" u="none" strike="noStrike">
                          <a:solidFill>
                            <a:srgbClr val="FF0000"/>
                          </a:solidFill>
                          <a:latin typeface="Calibri"/>
                        </a:rPr>
                        <a:t>26</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1" i="0" u="none" strike="noStrike" dirty="0">
                          <a:solidFill>
                            <a:srgbClr val="FF0000"/>
                          </a:solidFill>
                          <a:latin typeface="Calibri"/>
                        </a:rPr>
                        <a:t>72,2%</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vMerge="1">
                  <a:txBody>
                    <a:bodyPr/>
                    <a:lstStyle/>
                    <a:p>
                      <a:endParaRPr lang="fr-FR"/>
                    </a:p>
                  </a:txBody>
                  <a:tcPr/>
                </a:tc>
                <a:tc>
                  <a:txBody>
                    <a:bodyPr/>
                    <a:lstStyle/>
                    <a:p>
                      <a:pPr algn="ctr" fontAlgn="ctr"/>
                      <a:r>
                        <a:rPr lang="fr-FR" sz="1100" b="0" i="0" u="none" strike="noStrike">
                          <a:solidFill>
                            <a:srgbClr val="000000"/>
                          </a:solidFill>
                          <a:latin typeface="Calibri"/>
                        </a:rPr>
                        <a:t>16</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4,3%</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0</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0,0%</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Gestion des divergences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768">
                <a:tc vMerge="1">
                  <a:txBody>
                    <a:bodyPr/>
                    <a:lstStyle/>
                    <a:p>
                      <a:endParaRPr lang="fr-FR"/>
                    </a:p>
                  </a:txBody>
                  <a:tcPr/>
                </a:tc>
                <a:tc>
                  <a:txBody>
                    <a:bodyPr/>
                    <a:lstStyle/>
                    <a:p>
                      <a:pPr algn="ctr" fontAlgn="ctr"/>
                      <a:r>
                        <a:rPr lang="fr-FR" sz="1100" b="0" i="0" u="none" strike="noStrike">
                          <a:solidFill>
                            <a:srgbClr val="000000"/>
                          </a:solidFill>
                          <a:latin typeface="Calibri"/>
                        </a:rPr>
                        <a:t>66</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17,6%</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dirty="0">
                          <a:solidFill>
                            <a:srgbClr val="000000"/>
                          </a:solidFill>
                          <a:latin typeface="Calibri"/>
                        </a:rPr>
                        <a:t>9</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25,0%</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 ET Gestion des divergences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rowSpan="4">
                  <a:txBody>
                    <a:bodyPr/>
                    <a:lstStyle/>
                    <a:p>
                      <a:pPr algn="r" fontAlgn="ctr"/>
                      <a:r>
                        <a:rPr lang="fr-FR" sz="1100" b="1" i="0" u="none" strike="noStrike" dirty="0">
                          <a:solidFill>
                            <a:srgbClr val="002060"/>
                          </a:solidFill>
                          <a:latin typeface="Calibri"/>
                        </a:rPr>
                        <a:t>Autre</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0" i="0" u="none" strike="noStrike">
                          <a:solidFill>
                            <a:srgbClr val="000000"/>
                          </a:solidFill>
                          <a:latin typeface="Calibri"/>
                        </a:rPr>
                        <a:t>51</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59,3%</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3</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50,0%</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Aucune</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vMerge="1">
                  <a:txBody>
                    <a:bodyPr/>
                    <a:lstStyle/>
                    <a:p>
                      <a:endParaRPr lang="fr-FR"/>
                    </a:p>
                  </a:txBody>
                  <a:tcPr/>
                </a:tc>
                <a:tc>
                  <a:txBody>
                    <a:bodyPr/>
                    <a:lstStyle/>
                    <a:p>
                      <a:pPr algn="ctr" fontAlgn="ctr"/>
                      <a:r>
                        <a:rPr lang="fr-FR" sz="1100" b="0" i="0" u="none" strike="noStrike">
                          <a:solidFill>
                            <a:srgbClr val="000000"/>
                          </a:solidFill>
                          <a:latin typeface="Calibri"/>
                        </a:rPr>
                        <a:t>20</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23,3%</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3</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50,0%</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Recueil des informations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vMerge="1">
                  <a:txBody>
                    <a:bodyPr/>
                    <a:lstStyle/>
                    <a:p>
                      <a:endParaRPr lang="fr-FR"/>
                    </a:p>
                  </a:txBody>
                  <a:tcPr/>
                </a:tc>
                <a:tc>
                  <a:txBody>
                    <a:bodyPr/>
                    <a:lstStyle/>
                    <a:p>
                      <a:pPr algn="ctr" fontAlgn="ctr"/>
                      <a:r>
                        <a:rPr lang="fr-FR" sz="1100" b="0" i="0" u="none" strike="noStrike">
                          <a:solidFill>
                            <a:srgbClr val="000000"/>
                          </a:solidFill>
                          <a:latin typeface="Calibri"/>
                        </a:rPr>
                        <a:t>2</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2,3%</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0</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a:solidFill>
                            <a:srgbClr val="000000"/>
                          </a:solidFill>
                          <a:latin typeface="Calibri"/>
                        </a:rPr>
                        <a:t>0,0%</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Gestion des divergences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768">
                <a:tc vMerge="1">
                  <a:txBody>
                    <a:bodyPr/>
                    <a:lstStyle/>
                    <a:p>
                      <a:endParaRPr lang="fr-FR"/>
                    </a:p>
                  </a:txBody>
                  <a:tcPr/>
                </a:tc>
                <a:tc>
                  <a:txBody>
                    <a:bodyPr/>
                    <a:lstStyle/>
                    <a:p>
                      <a:pPr algn="ctr" fontAlgn="ctr"/>
                      <a:r>
                        <a:rPr lang="fr-FR" sz="1100" b="0" i="0" u="none" strike="noStrike">
                          <a:solidFill>
                            <a:srgbClr val="000000"/>
                          </a:solidFill>
                          <a:latin typeface="Calibri"/>
                        </a:rPr>
                        <a:t>13</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15,1%</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ctr"/>
                      <a:r>
                        <a:rPr lang="fr-FR" sz="1100" b="0" i="0" u="none" strike="noStrike">
                          <a:solidFill>
                            <a:srgbClr val="000000"/>
                          </a:solidFill>
                          <a:latin typeface="Calibri"/>
                        </a:rPr>
                        <a:t>0</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ctr"/>
                      <a:r>
                        <a:rPr lang="fr-FR" sz="1100" b="0" i="0" u="none" strike="noStrike" dirty="0">
                          <a:solidFill>
                            <a:srgbClr val="000000"/>
                          </a:solidFill>
                          <a:latin typeface="Calibri"/>
                        </a:rPr>
                        <a:t>0,0%</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Recueil des informations ET Gestion des divergences</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rowSpan="2">
                  <a:txBody>
                    <a:bodyPr/>
                    <a:lstStyle/>
                    <a:p>
                      <a:pPr algn="r" fontAlgn="ctr"/>
                      <a:r>
                        <a:rPr lang="fr-FR" sz="1100" b="1" i="0" u="none" strike="noStrike" dirty="0">
                          <a:solidFill>
                            <a:srgbClr val="002060"/>
                          </a:solidFill>
                          <a:latin typeface="Calibri"/>
                        </a:rPr>
                        <a:t>Au moins un médecin </a:t>
                      </a:r>
                      <a:r>
                        <a:rPr lang="fr-FR" sz="1100" b="1" i="0" u="sng" strike="noStrike" dirty="0">
                          <a:solidFill>
                            <a:srgbClr val="002060"/>
                          </a:solidFill>
                          <a:latin typeface="Calibri"/>
                        </a:rPr>
                        <a:t>OU</a:t>
                      </a:r>
                      <a:r>
                        <a:rPr lang="fr-FR" sz="1100" b="1" i="0" u="none" strike="noStrike" dirty="0">
                          <a:solidFill>
                            <a:srgbClr val="002060"/>
                          </a:solidFill>
                          <a:latin typeface="Calibri"/>
                        </a:rPr>
                        <a:t> un pharmacien impliqué dans au moins une des deux étapes</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100" b="0" i="0" u="none" strike="noStrike">
                          <a:solidFill>
                            <a:srgbClr val="000000"/>
                          </a:solidFill>
                          <a:latin typeface="Calibri"/>
                        </a:rPr>
                        <a:t>98</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5,8%</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5</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3,3%</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Oui</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46">
                <a:tc vMerge="1">
                  <a:txBody>
                    <a:bodyPr/>
                    <a:lstStyle/>
                    <a:p>
                      <a:endParaRPr lang="fr-FR"/>
                    </a:p>
                  </a:txBody>
                  <a:tcPr/>
                </a:tc>
                <a:tc>
                  <a:txBody>
                    <a:bodyPr/>
                    <a:lstStyle/>
                    <a:p>
                      <a:pPr algn="ctr" fontAlgn="b"/>
                      <a:r>
                        <a:rPr lang="fr-FR" sz="1100" b="1" i="0" u="none" strike="noStrike">
                          <a:solidFill>
                            <a:srgbClr val="FF0000"/>
                          </a:solidFill>
                          <a:latin typeface="Calibri"/>
                        </a:rPr>
                        <a:t>1590</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100" b="1" i="0" u="none" strike="noStrike">
                          <a:solidFill>
                            <a:srgbClr val="FF0000"/>
                          </a:solidFill>
                          <a:latin typeface="Calibri"/>
                        </a:rPr>
                        <a:t>94,2%</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100" b="1" i="0" u="none" strike="noStrike">
                          <a:solidFill>
                            <a:srgbClr val="FF0000"/>
                          </a:solidFill>
                          <a:latin typeface="Calibri"/>
                        </a:rPr>
                        <a:t>146</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1" i="0" u="none" strike="noStrike" dirty="0">
                          <a:solidFill>
                            <a:srgbClr val="FF0000"/>
                          </a:solidFill>
                          <a:latin typeface="Calibri"/>
                        </a:rPr>
                        <a:t>96,7%</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Non</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661">
                <a:tc rowSpan="2">
                  <a:txBody>
                    <a:bodyPr/>
                    <a:lstStyle/>
                    <a:p>
                      <a:pPr algn="r" fontAlgn="ctr"/>
                      <a:r>
                        <a:rPr lang="fr-FR" sz="1100" b="1" i="0" u="none" strike="noStrike" dirty="0">
                          <a:solidFill>
                            <a:srgbClr val="002060"/>
                          </a:solidFill>
                          <a:latin typeface="Calibri"/>
                        </a:rPr>
                        <a:t>Au moins un médecin </a:t>
                      </a:r>
                      <a:r>
                        <a:rPr lang="fr-FR" sz="1100" b="1" i="0" u="sng" strike="noStrike" dirty="0">
                          <a:solidFill>
                            <a:srgbClr val="002060"/>
                          </a:solidFill>
                          <a:latin typeface="Calibri"/>
                        </a:rPr>
                        <a:t>ET</a:t>
                      </a:r>
                      <a:r>
                        <a:rPr lang="fr-FR" sz="1100" b="1" i="0" u="none" strike="noStrike" dirty="0">
                          <a:solidFill>
                            <a:srgbClr val="002060"/>
                          </a:solidFill>
                          <a:latin typeface="Calibri"/>
                        </a:rPr>
                        <a:t> un pharmacien impliqué dans au moins une des deux étapes</a:t>
                      </a:r>
                    </a:p>
                  </a:txBody>
                  <a:tcPr marL="6420" marR="6420" marT="6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100" b="0" i="0" u="none" strike="noStrike">
                          <a:solidFill>
                            <a:srgbClr val="000000"/>
                          </a:solidFill>
                          <a:latin typeface="Calibri"/>
                        </a:rPr>
                        <a:t>374</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22,2%</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35</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23,2%</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Oui</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46">
                <a:tc vMerge="1">
                  <a:txBody>
                    <a:bodyPr/>
                    <a:lstStyle/>
                    <a:p>
                      <a:endParaRPr lang="fr-FR"/>
                    </a:p>
                  </a:txBody>
                  <a:tcPr/>
                </a:tc>
                <a:tc>
                  <a:txBody>
                    <a:bodyPr/>
                    <a:lstStyle/>
                    <a:p>
                      <a:pPr algn="ctr" fontAlgn="b"/>
                      <a:r>
                        <a:rPr lang="fr-FR" sz="1100" b="1" i="0" u="none" strike="noStrike" dirty="0">
                          <a:solidFill>
                            <a:srgbClr val="FF0000"/>
                          </a:solidFill>
                          <a:latin typeface="Calibri"/>
                        </a:rPr>
                        <a:t>1314</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100" b="1" i="0" u="none" strike="noStrike" dirty="0">
                          <a:solidFill>
                            <a:srgbClr val="FF0000"/>
                          </a:solidFill>
                          <a:latin typeface="Calibri"/>
                        </a:rPr>
                        <a:t>77,8%</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100" b="1" i="0" u="none" strike="noStrike" dirty="0">
                          <a:solidFill>
                            <a:srgbClr val="FF0000"/>
                          </a:solidFill>
                          <a:latin typeface="Calibri"/>
                        </a:rPr>
                        <a:t>116</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100" b="1" i="0" u="none" strike="noStrike" dirty="0">
                          <a:solidFill>
                            <a:srgbClr val="FF0000"/>
                          </a:solidFill>
                          <a:latin typeface="Calibri"/>
                        </a:rPr>
                        <a:t>76,8%</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Non</a:t>
                      </a:r>
                    </a:p>
                  </a:txBody>
                  <a:tcPr marL="6420" marR="6420" marT="64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51520" y="116632"/>
          <a:ext cx="8568952" cy="6505276"/>
        </p:xfrm>
        <a:graphic>
          <a:graphicData uri="http://schemas.openxmlformats.org/drawingml/2006/table">
            <a:tbl>
              <a:tblPr/>
              <a:tblGrid>
                <a:gridCol w="3312901"/>
                <a:gridCol w="759936"/>
                <a:gridCol w="762859"/>
                <a:gridCol w="759936"/>
                <a:gridCol w="1414652"/>
                <a:gridCol w="1558668"/>
              </a:tblGrid>
              <a:tr h="366126">
                <a:tc>
                  <a:txBody>
                    <a:bodyPr/>
                    <a:lstStyle/>
                    <a:p>
                      <a:pPr algn="r" fontAlgn="ctr"/>
                      <a:r>
                        <a:rPr lang="fr-FR" sz="600" b="1" i="0" u="none" strike="noStrike" dirty="0">
                          <a:solidFill>
                            <a:srgbClr val="000000"/>
                          </a:solidFill>
                          <a:latin typeface="Calibri"/>
                        </a:rPr>
                        <a:t> </a:t>
                      </a:r>
                    </a:p>
                  </a:txBody>
                  <a:tcPr marL="5167" marR="5167" marT="51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fr-FR" sz="2000" b="0" i="0" u="none" strike="noStrike" dirty="0">
                          <a:solidFill>
                            <a:srgbClr val="000000"/>
                          </a:solidFill>
                          <a:latin typeface="Aharoni"/>
                        </a:rPr>
                        <a:t>France</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2000" b="0" i="0" u="none" strike="noStrike" dirty="0" smtClean="0">
                          <a:solidFill>
                            <a:srgbClr val="000000"/>
                          </a:solidFill>
                          <a:latin typeface="Aharoni"/>
                        </a:rPr>
                        <a:t>PACA-Corse</a:t>
                      </a:r>
                      <a:endParaRPr lang="fr-FR" sz="2000" b="0" i="0" u="none" strike="noStrike" dirty="0">
                        <a:solidFill>
                          <a:srgbClr val="000000"/>
                        </a:solidFill>
                        <a:latin typeface="Aharoni"/>
                      </a:endParaRP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600" b="0" i="0" u="none" strike="noStrike">
                          <a:solidFill>
                            <a:srgbClr val="000000"/>
                          </a:solidFill>
                          <a:latin typeface="Calibri"/>
                        </a:rPr>
                        <a:t> </a:t>
                      </a:r>
                    </a:p>
                  </a:txBody>
                  <a:tcPr marL="5167" marR="5167" marT="516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1946">
                <a:tc rowSpan="10">
                  <a:txBody>
                    <a:bodyPr/>
                    <a:lstStyle/>
                    <a:p>
                      <a:pPr algn="l" fontAlgn="ctr"/>
                      <a:r>
                        <a:rPr lang="fr-FR" sz="1100" b="1" i="0" u="none" strike="noStrike" dirty="0" smtClean="0">
                          <a:solidFill>
                            <a:srgbClr val="002060"/>
                          </a:solidFill>
                          <a:latin typeface="Calibri"/>
                        </a:rPr>
                        <a:t>Q13) Est </a:t>
                      </a:r>
                      <a:r>
                        <a:rPr lang="fr-FR" sz="1100" b="1" i="0" u="none" strike="noStrike" dirty="0">
                          <a:solidFill>
                            <a:srgbClr val="002060"/>
                          </a:solidFill>
                          <a:latin typeface="Calibri"/>
                        </a:rPr>
                        <a:t>ce que les différentes étapes de la conciliation médicamenteuse sont tracées dans le Dossier Patient (ou autre support)?</a:t>
                      </a:r>
                    </a:p>
                  </a:txBody>
                  <a:tcPr marL="5167" marR="5167" marT="516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fr-FR" sz="1100" b="0" i="1" u="none" strike="noStrike">
                          <a:solidFill>
                            <a:srgbClr val="000000"/>
                          </a:solidFill>
                          <a:latin typeface="Calibri"/>
                        </a:rPr>
                        <a:t>Réponses globales</a:t>
                      </a:r>
                    </a:p>
                  </a:txBody>
                  <a:tcPr marL="5167" marR="5167" marT="516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1100" b="0" i="0" u="none" strike="noStrike">
                          <a:solidFill>
                            <a:srgbClr val="000000"/>
                          </a:solidFill>
                          <a:latin typeface="Calibri"/>
                        </a:rPr>
                        <a:t> </a:t>
                      </a:r>
                    </a:p>
                  </a:txBody>
                  <a:tcPr marL="5167" marR="5167" marT="516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366126">
                <a:tc vMerge="1">
                  <a:txBody>
                    <a:bodyPr/>
                    <a:lstStyle/>
                    <a:p>
                      <a:endParaRPr lang="fr-FR"/>
                    </a:p>
                  </a:txBody>
                  <a:tcPr/>
                </a:tc>
                <a:tc>
                  <a:txBody>
                    <a:bodyPr/>
                    <a:lstStyle/>
                    <a:p>
                      <a:pPr algn="ctr" fontAlgn="b"/>
                      <a:r>
                        <a:rPr lang="fr-FR" sz="1100" b="0" i="0" u="none" strike="noStrike">
                          <a:solidFill>
                            <a:srgbClr val="000000"/>
                          </a:solidFill>
                          <a:latin typeface="Calibri"/>
                        </a:rPr>
                        <a:t>n</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n</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fr-FR" sz="1100" b="0" i="0" u="none" strike="noStrike">
                          <a:solidFill>
                            <a:srgbClr val="000000"/>
                          </a:solidFill>
                          <a:latin typeface="Calibri"/>
                        </a:rPr>
                        <a:t> </a:t>
                      </a:r>
                    </a:p>
                  </a:txBody>
                  <a:tcPr marL="5167" marR="5167" marT="51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366126">
                <a:tc vMerge="1">
                  <a:txBody>
                    <a:bodyPr/>
                    <a:lstStyle/>
                    <a:p>
                      <a:endParaRPr lang="fr-FR"/>
                    </a:p>
                  </a:txBody>
                  <a:tcPr/>
                </a:tc>
                <a:tc>
                  <a:txBody>
                    <a:bodyPr/>
                    <a:lstStyle/>
                    <a:p>
                      <a:pPr algn="ctr" fontAlgn="b"/>
                      <a:r>
                        <a:rPr lang="fr-FR" sz="1100" b="0" i="0" u="none" strike="noStrike">
                          <a:solidFill>
                            <a:srgbClr val="000000"/>
                          </a:solidFill>
                          <a:latin typeface="Calibri"/>
                        </a:rPr>
                        <a:t>293</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62,2%</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31</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72,1%</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smtClean="0">
                          <a:solidFill>
                            <a:srgbClr val="000000"/>
                          </a:solidFill>
                          <a:latin typeface="Calibri"/>
                        </a:rPr>
                        <a:t>  Oui</a:t>
                      </a:r>
                      <a:endParaRPr lang="fr-FR" sz="1100" b="0" i="0" u="none" strike="noStrike" dirty="0">
                        <a:solidFill>
                          <a:srgbClr val="000000"/>
                        </a:solidFill>
                        <a:latin typeface="Calibri"/>
                      </a:endParaRPr>
                    </a:p>
                  </a:txBody>
                  <a:tcPr marL="5167" marR="5167" marT="516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366126">
                <a:tc vMerge="1">
                  <a:txBody>
                    <a:bodyPr/>
                    <a:lstStyle/>
                    <a:p>
                      <a:endParaRPr lang="fr-FR"/>
                    </a:p>
                  </a:txBody>
                  <a:tcPr/>
                </a:tc>
                <a:tc>
                  <a:txBody>
                    <a:bodyPr/>
                    <a:lstStyle/>
                    <a:p>
                      <a:pPr algn="ctr" fontAlgn="b"/>
                      <a:r>
                        <a:rPr lang="fr-FR" sz="1100" b="0" i="0" u="none" strike="noStrike">
                          <a:solidFill>
                            <a:srgbClr val="000000"/>
                          </a:solidFill>
                          <a:latin typeface="Calibri"/>
                        </a:rPr>
                        <a:t>178</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37,8%</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12</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27,9%</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smtClean="0">
                          <a:solidFill>
                            <a:srgbClr val="000000"/>
                          </a:solidFill>
                          <a:latin typeface="Calibri"/>
                        </a:rPr>
                        <a:t>  Non</a:t>
                      </a:r>
                      <a:endParaRPr lang="fr-FR" sz="1100" b="0" i="0" u="none" strike="noStrike" dirty="0">
                        <a:solidFill>
                          <a:srgbClr val="000000"/>
                        </a:solidFill>
                        <a:latin typeface="Calibri"/>
                      </a:endParaRPr>
                    </a:p>
                  </a:txBody>
                  <a:tcPr marL="5167" marR="5167" marT="516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62723">
                <a:tc vMerge="1">
                  <a:txBody>
                    <a:bodyPr/>
                    <a:lstStyle/>
                    <a:p>
                      <a:endParaRPr lang="fr-FR"/>
                    </a:p>
                  </a:txBody>
                  <a:tcPr/>
                </a:tc>
                <a:tc rowSpan="3" gridSpan="4">
                  <a:txBody>
                    <a:bodyPr/>
                    <a:lstStyle/>
                    <a:p>
                      <a:pPr algn="ctr" fontAlgn="ctr"/>
                      <a:r>
                        <a:rPr lang="fr-FR" sz="1100" b="0" i="1" u="none" strike="noStrike">
                          <a:solidFill>
                            <a:srgbClr val="000000"/>
                          </a:solidFill>
                          <a:latin typeface="Calibri"/>
                        </a:rPr>
                        <a:t>Réponses des établissements ayant développé une activité de pharmacie clinique (conciliation médicamenteuse, analyse des prescriptions…)</a:t>
                      </a:r>
                    </a:p>
                  </a:txBody>
                  <a:tcPr marL="5167" marR="5167" marT="51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a:txBody>
                    <a:bodyPr/>
                    <a:lstStyle/>
                    <a:p>
                      <a:pPr algn="l" fontAlgn="b"/>
                      <a:r>
                        <a:rPr lang="fr-FR" sz="1100" b="0" i="0" u="none" strike="noStrike" dirty="0">
                          <a:solidFill>
                            <a:srgbClr val="000000"/>
                          </a:solidFill>
                          <a:latin typeface="Calibri"/>
                        </a:rPr>
                        <a:t> </a:t>
                      </a:r>
                    </a:p>
                  </a:txBody>
                  <a:tcPr marL="5167" marR="5167" marT="5167"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2723">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r>
                        <a:rPr lang="fr-FR" sz="1100" b="0" i="0" u="none" strike="noStrike" dirty="0">
                          <a:solidFill>
                            <a:srgbClr val="000000"/>
                          </a:solidFill>
                          <a:latin typeface="Calibri"/>
                        </a:rPr>
                        <a:t> </a:t>
                      </a:r>
                    </a:p>
                  </a:txBody>
                  <a:tcPr marL="5167" marR="5167" marT="5167"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2723">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r>
                        <a:rPr lang="fr-FR" sz="1100" b="0" i="0" u="none" strike="noStrike" dirty="0">
                          <a:solidFill>
                            <a:srgbClr val="FF0000"/>
                          </a:solidFill>
                          <a:latin typeface="Calibri"/>
                        </a:rPr>
                        <a:t> </a:t>
                      </a:r>
                    </a:p>
                  </a:txBody>
                  <a:tcPr marL="5167" marR="5167" marT="5167"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2723">
                <a:tc vMerge="1">
                  <a:txBody>
                    <a:bodyPr/>
                    <a:lstStyle/>
                    <a:p>
                      <a:endParaRPr lang="fr-FR"/>
                    </a:p>
                  </a:txBody>
                  <a:tcPr/>
                </a:tc>
                <a:tc>
                  <a:txBody>
                    <a:bodyPr/>
                    <a:lstStyle/>
                    <a:p>
                      <a:pPr algn="ctr" fontAlgn="b"/>
                      <a:r>
                        <a:rPr lang="fr-FR" sz="1100" b="0" i="0" u="none" strike="noStrike">
                          <a:solidFill>
                            <a:srgbClr val="000000"/>
                          </a:solidFill>
                          <a:latin typeface="Calibri"/>
                        </a:rPr>
                        <a:t>n</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n</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 </a:t>
                      </a:r>
                    </a:p>
                  </a:txBody>
                  <a:tcPr marL="5167" marR="5167" marT="516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62723">
                <a:tc vMerge="1">
                  <a:txBody>
                    <a:bodyPr/>
                    <a:lstStyle/>
                    <a:p>
                      <a:endParaRPr lang="fr-FR"/>
                    </a:p>
                  </a:txBody>
                  <a:tcPr/>
                </a:tc>
                <a:tc>
                  <a:txBody>
                    <a:bodyPr/>
                    <a:lstStyle/>
                    <a:p>
                      <a:pPr algn="ctr" fontAlgn="b"/>
                      <a:r>
                        <a:rPr lang="fr-FR" sz="1100" b="0" i="0" u="none" strike="noStrike">
                          <a:solidFill>
                            <a:srgbClr val="000000"/>
                          </a:solidFill>
                          <a:latin typeface="Calibri"/>
                        </a:rPr>
                        <a:t>222</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66,7%</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21</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80,8%</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smtClean="0">
                          <a:solidFill>
                            <a:srgbClr val="000000"/>
                          </a:solidFill>
                          <a:latin typeface="Calibri"/>
                        </a:rPr>
                        <a:t>  Oui</a:t>
                      </a:r>
                      <a:endParaRPr lang="fr-FR" sz="1100" b="0" i="0" u="none" strike="noStrike" dirty="0">
                        <a:solidFill>
                          <a:srgbClr val="000000"/>
                        </a:solidFill>
                        <a:latin typeface="Calibri"/>
                      </a:endParaRPr>
                    </a:p>
                  </a:txBody>
                  <a:tcPr marL="5167" marR="5167" marT="516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70858">
                <a:tc vMerge="1">
                  <a:txBody>
                    <a:bodyPr/>
                    <a:lstStyle/>
                    <a:p>
                      <a:endParaRPr lang="fr-FR"/>
                    </a:p>
                  </a:txBody>
                  <a:tcPr/>
                </a:tc>
                <a:tc>
                  <a:txBody>
                    <a:bodyPr/>
                    <a:lstStyle/>
                    <a:p>
                      <a:pPr algn="ctr" fontAlgn="b"/>
                      <a:r>
                        <a:rPr lang="fr-FR" sz="1100" b="0" i="0" u="none" strike="noStrike">
                          <a:solidFill>
                            <a:srgbClr val="000000"/>
                          </a:solidFill>
                          <a:latin typeface="Calibri"/>
                        </a:rPr>
                        <a:t>111</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33,3%</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5</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19,2%</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smtClean="0">
                          <a:solidFill>
                            <a:srgbClr val="000000"/>
                          </a:solidFill>
                          <a:latin typeface="Calibri"/>
                        </a:rPr>
                        <a:t>  Non</a:t>
                      </a:r>
                      <a:endParaRPr lang="fr-FR" sz="1100" b="0" i="0" u="none" strike="noStrike" dirty="0">
                        <a:solidFill>
                          <a:srgbClr val="000000"/>
                        </a:solidFill>
                        <a:latin typeface="Calibri"/>
                      </a:endParaRPr>
                    </a:p>
                  </a:txBody>
                  <a:tcPr marL="5167" marR="5167" marT="516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40245">
                <a:tc>
                  <a:txBody>
                    <a:bodyPr/>
                    <a:lstStyle/>
                    <a:p>
                      <a:pPr algn="l" fontAlgn="ctr"/>
                      <a:endParaRPr lang="fr-FR" sz="1100" b="1" i="0" u="none" strike="noStrike" dirty="0">
                        <a:solidFill>
                          <a:srgbClr val="000000"/>
                        </a:solidFill>
                        <a:latin typeface="Calibri"/>
                      </a:endParaRPr>
                    </a:p>
                  </a:txBody>
                  <a:tcPr marL="5167" marR="5167" marT="51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b"/>
                      <a:endParaRPr lang="fr-FR" sz="1100" b="0" i="0" u="none" strike="noStrike">
                        <a:solidFill>
                          <a:srgbClr val="000000"/>
                        </a:solidFill>
                        <a:latin typeface="Calibri"/>
                      </a:endParaRP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b"/>
                      <a:endParaRPr lang="fr-FR" sz="1100" b="0" i="0" u="none" strike="noStrike">
                        <a:solidFill>
                          <a:srgbClr val="000000"/>
                        </a:solidFill>
                        <a:latin typeface="Calibri"/>
                      </a:endParaRP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b"/>
                      <a:endParaRPr lang="fr-FR" sz="1100" b="0" i="0" u="none" strike="noStrike">
                        <a:solidFill>
                          <a:srgbClr val="000000"/>
                        </a:solidFill>
                        <a:latin typeface="Calibri"/>
                      </a:endParaRP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b"/>
                      <a:endParaRPr lang="fr-FR" sz="1100" b="0" i="0" u="none" strike="noStrike">
                        <a:solidFill>
                          <a:srgbClr val="000000"/>
                        </a:solidFill>
                        <a:latin typeface="Calibri"/>
                      </a:endParaRP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fontAlgn="b"/>
                      <a:endParaRPr lang="fr-FR" sz="1100" b="0" i="0" u="none" strike="noStrike" dirty="0">
                        <a:solidFill>
                          <a:srgbClr val="000000"/>
                        </a:solidFill>
                        <a:latin typeface="Calibri"/>
                      </a:endParaRPr>
                    </a:p>
                  </a:txBody>
                  <a:tcPr marL="5167" marR="5167" marT="516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33582">
                <a:tc>
                  <a:txBody>
                    <a:bodyPr/>
                    <a:lstStyle/>
                    <a:p>
                      <a:pPr algn="ctr" fontAlgn="b"/>
                      <a:r>
                        <a:rPr lang="fr-FR" sz="1100" b="1" i="0" u="none" strike="noStrike" dirty="0" smtClean="0">
                          <a:solidFill>
                            <a:srgbClr val="002060"/>
                          </a:solidFill>
                          <a:latin typeface="Calibri"/>
                        </a:rPr>
                        <a:t>Q14) Concernant </a:t>
                      </a:r>
                      <a:r>
                        <a:rPr lang="fr-FR" sz="1100" b="1" i="0" u="none" strike="noStrike" dirty="0">
                          <a:solidFill>
                            <a:srgbClr val="002060"/>
                          </a:solidFill>
                          <a:latin typeface="Calibri"/>
                        </a:rPr>
                        <a:t>la conciliation médicamenteuse à l'admission, quelles sources d'information utilisez-vous? </a:t>
                      </a:r>
                    </a:p>
                  </a:txBody>
                  <a:tcPr marL="5167" marR="5167" marT="516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100" b="0" i="0" u="none" strike="noStrike" dirty="0">
                          <a:solidFill>
                            <a:srgbClr val="000000"/>
                          </a:solidFill>
                          <a:latin typeface="Calibri"/>
                        </a:rPr>
                        <a:t>n</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n</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 </a:t>
                      </a:r>
                    </a:p>
                  </a:txBody>
                  <a:tcPr marL="5167" marR="5167" marT="516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723">
                <a:tc rowSpan="3">
                  <a:txBody>
                    <a:bodyPr/>
                    <a:lstStyle/>
                    <a:p>
                      <a:pPr algn="r" fontAlgn="ctr"/>
                      <a:r>
                        <a:rPr lang="fr-FR" sz="1100" b="1" i="0" u="none" strike="noStrike" dirty="0">
                          <a:solidFill>
                            <a:srgbClr val="002060"/>
                          </a:solidFill>
                          <a:latin typeface="Calibri"/>
                        </a:rPr>
                        <a:t>Appel médecin traitant</a:t>
                      </a:r>
                    </a:p>
                  </a:txBody>
                  <a:tcPr marL="5167" marR="5167" marT="51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100" b="0" i="0" u="none" strike="noStrike">
                          <a:solidFill>
                            <a:srgbClr val="000000"/>
                          </a:solidFill>
                          <a:latin typeface="Calibri"/>
                        </a:rPr>
                        <a:t>7</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1,5%</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dirty="0">
                          <a:solidFill>
                            <a:srgbClr val="000000"/>
                          </a:solidFill>
                          <a:latin typeface="Calibri"/>
                        </a:rPr>
                        <a:t>3</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7,7%</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Pas important</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723">
                <a:tc vMerge="1">
                  <a:txBody>
                    <a:bodyPr/>
                    <a:lstStyle/>
                    <a:p>
                      <a:endParaRPr lang="fr-FR"/>
                    </a:p>
                  </a:txBody>
                  <a:tcPr/>
                </a:tc>
                <a:tc>
                  <a:txBody>
                    <a:bodyPr/>
                    <a:lstStyle/>
                    <a:p>
                      <a:pPr algn="ctr" fontAlgn="b"/>
                      <a:r>
                        <a:rPr lang="fr-FR" sz="1100" b="0" i="0" u="none" strike="noStrike">
                          <a:solidFill>
                            <a:srgbClr val="000000"/>
                          </a:solidFill>
                          <a:latin typeface="Calibri"/>
                        </a:rPr>
                        <a:t>166</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34,7%</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10</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25,6%</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A prendre en compte</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132">
                <a:tc vMerge="1">
                  <a:txBody>
                    <a:bodyPr/>
                    <a:lstStyle/>
                    <a:p>
                      <a:endParaRPr lang="fr-FR"/>
                    </a:p>
                  </a:txBody>
                  <a:tcPr/>
                </a:tc>
                <a:tc>
                  <a:txBody>
                    <a:bodyPr/>
                    <a:lstStyle/>
                    <a:p>
                      <a:pPr algn="ctr" fontAlgn="b"/>
                      <a:r>
                        <a:rPr lang="fr-FR" sz="1100" b="1" i="0" u="none" strike="noStrike">
                          <a:solidFill>
                            <a:srgbClr val="FF0000"/>
                          </a:solidFill>
                          <a:latin typeface="Calibri"/>
                        </a:rPr>
                        <a:t>305</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1" i="0" u="none" strike="noStrike">
                          <a:solidFill>
                            <a:srgbClr val="FF0000"/>
                          </a:solidFill>
                          <a:latin typeface="Calibri"/>
                        </a:rPr>
                        <a:t>63,8%</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1" i="0" u="none" strike="noStrike">
                          <a:solidFill>
                            <a:srgbClr val="FF0000"/>
                          </a:solidFill>
                          <a:latin typeface="Calibri"/>
                        </a:rPr>
                        <a:t>26</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1" i="0" u="none" strike="noStrike" dirty="0">
                          <a:solidFill>
                            <a:srgbClr val="FF0000"/>
                          </a:solidFill>
                          <a:latin typeface="Calibri"/>
                        </a:rPr>
                        <a:t>66,7%</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Important/Fondamental</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723">
                <a:tc rowSpan="3">
                  <a:txBody>
                    <a:bodyPr/>
                    <a:lstStyle/>
                    <a:p>
                      <a:pPr algn="r" fontAlgn="ctr"/>
                      <a:r>
                        <a:rPr lang="fr-FR" sz="1100" b="1" i="0" u="none" strike="noStrike" dirty="0">
                          <a:solidFill>
                            <a:srgbClr val="002060"/>
                          </a:solidFill>
                          <a:latin typeface="Calibri"/>
                        </a:rPr>
                        <a:t>Appel pharmacien</a:t>
                      </a:r>
                    </a:p>
                  </a:txBody>
                  <a:tcPr marL="5167" marR="5167" marT="51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100" b="0" i="0" u="none" strike="noStrike">
                          <a:solidFill>
                            <a:srgbClr val="000000"/>
                          </a:solidFill>
                          <a:latin typeface="Calibri"/>
                        </a:rPr>
                        <a:t>56</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12,4%</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8</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21,6%</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Pas important</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723">
                <a:tc vMerge="1">
                  <a:txBody>
                    <a:bodyPr/>
                    <a:lstStyle/>
                    <a:p>
                      <a:endParaRPr lang="fr-FR"/>
                    </a:p>
                  </a:txBody>
                  <a:tcPr/>
                </a:tc>
                <a:tc>
                  <a:txBody>
                    <a:bodyPr/>
                    <a:lstStyle/>
                    <a:p>
                      <a:pPr algn="ctr" fontAlgn="b"/>
                      <a:r>
                        <a:rPr lang="fr-FR" sz="1100" b="1" i="0" u="none" strike="noStrike">
                          <a:solidFill>
                            <a:srgbClr val="FF0000"/>
                          </a:solidFill>
                          <a:latin typeface="Calibri"/>
                        </a:rPr>
                        <a:t>176</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1" i="0" u="none" strike="noStrike">
                          <a:solidFill>
                            <a:srgbClr val="FF0000"/>
                          </a:solidFill>
                          <a:latin typeface="Calibri"/>
                        </a:rPr>
                        <a:t>39,1%</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1" i="0" u="none" strike="noStrike" dirty="0">
                          <a:solidFill>
                            <a:srgbClr val="FF0000"/>
                          </a:solidFill>
                          <a:latin typeface="Calibri"/>
                        </a:rPr>
                        <a:t>20</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1" i="0" u="none" strike="noStrike" dirty="0">
                          <a:solidFill>
                            <a:srgbClr val="FF0000"/>
                          </a:solidFill>
                          <a:latin typeface="Calibri"/>
                        </a:rPr>
                        <a:t>54,1%</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A prendre en compte</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132">
                <a:tc vMerge="1">
                  <a:txBody>
                    <a:bodyPr/>
                    <a:lstStyle/>
                    <a:p>
                      <a:endParaRPr lang="fr-FR"/>
                    </a:p>
                  </a:txBody>
                  <a:tcPr/>
                </a:tc>
                <a:tc>
                  <a:txBody>
                    <a:bodyPr/>
                    <a:lstStyle/>
                    <a:p>
                      <a:pPr algn="ctr" fontAlgn="b"/>
                      <a:r>
                        <a:rPr lang="fr-FR" sz="1100" b="0" i="0" u="none" strike="noStrike">
                          <a:solidFill>
                            <a:srgbClr val="000000"/>
                          </a:solidFill>
                          <a:latin typeface="Calibri"/>
                        </a:rPr>
                        <a:t>218</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48,4%</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9</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24,3%</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Important/Fondamental</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723">
                <a:tc rowSpan="3">
                  <a:txBody>
                    <a:bodyPr/>
                    <a:lstStyle/>
                    <a:p>
                      <a:pPr algn="r" fontAlgn="ctr"/>
                      <a:r>
                        <a:rPr lang="fr-FR" sz="1100" b="1" i="0" u="none" strike="noStrike" dirty="0">
                          <a:solidFill>
                            <a:srgbClr val="002060"/>
                          </a:solidFill>
                          <a:latin typeface="Calibri"/>
                        </a:rPr>
                        <a:t>Entretien Patient</a:t>
                      </a:r>
                    </a:p>
                  </a:txBody>
                  <a:tcPr marL="5167" marR="5167" marT="51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100" b="0" i="0" u="none" strike="noStrike">
                          <a:solidFill>
                            <a:srgbClr val="000000"/>
                          </a:solidFill>
                          <a:latin typeface="Calibri"/>
                        </a:rPr>
                        <a:t>5</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1,0%</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0</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dirty="0">
                          <a:solidFill>
                            <a:srgbClr val="000000"/>
                          </a:solidFill>
                          <a:latin typeface="Calibri"/>
                        </a:rPr>
                        <a:t>0,0%</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Pas important</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723">
                <a:tc vMerge="1">
                  <a:txBody>
                    <a:bodyPr/>
                    <a:lstStyle/>
                    <a:p>
                      <a:endParaRPr lang="fr-FR"/>
                    </a:p>
                  </a:txBody>
                  <a:tcPr/>
                </a:tc>
                <a:tc>
                  <a:txBody>
                    <a:bodyPr/>
                    <a:lstStyle/>
                    <a:p>
                      <a:pPr algn="ctr" fontAlgn="b"/>
                      <a:r>
                        <a:rPr lang="fr-FR" sz="1100" b="0" i="0" u="none" strike="noStrike">
                          <a:solidFill>
                            <a:srgbClr val="000000"/>
                          </a:solidFill>
                          <a:latin typeface="Calibri"/>
                        </a:rPr>
                        <a:t>53</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10,9%</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4</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9,8%</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a:solidFill>
                            <a:srgbClr val="000000"/>
                          </a:solidFill>
                          <a:latin typeface="Calibri"/>
                        </a:rPr>
                        <a:t>A prendre en compte</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132">
                <a:tc vMerge="1">
                  <a:txBody>
                    <a:bodyPr/>
                    <a:lstStyle/>
                    <a:p>
                      <a:endParaRPr lang="fr-FR"/>
                    </a:p>
                  </a:txBody>
                  <a:tcPr/>
                </a:tc>
                <a:tc>
                  <a:txBody>
                    <a:bodyPr/>
                    <a:lstStyle/>
                    <a:p>
                      <a:pPr algn="ctr" fontAlgn="b"/>
                      <a:r>
                        <a:rPr lang="fr-FR" sz="1100" b="1" i="0" u="none" strike="noStrike">
                          <a:solidFill>
                            <a:srgbClr val="FF0000"/>
                          </a:solidFill>
                          <a:latin typeface="Calibri"/>
                        </a:rPr>
                        <a:t>429</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1" i="0" u="none" strike="noStrike">
                          <a:solidFill>
                            <a:srgbClr val="FF0000"/>
                          </a:solidFill>
                          <a:latin typeface="Calibri"/>
                        </a:rPr>
                        <a:t>88,1%</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1" i="0" u="none" strike="noStrike">
                          <a:solidFill>
                            <a:srgbClr val="FF0000"/>
                          </a:solidFill>
                          <a:latin typeface="Calibri"/>
                        </a:rPr>
                        <a:t>37</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1" i="0" u="none" strike="noStrike" dirty="0">
                          <a:solidFill>
                            <a:srgbClr val="FF0000"/>
                          </a:solidFill>
                          <a:latin typeface="Calibri"/>
                        </a:rPr>
                        <a:t>90,2%</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Important/Fondamental</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723">
                <a:tc rowSpan="3">
                  <a:txBody>
                    <a:bodyPr/>
                    <a:lstStyle/>
                    <a:p>
                      <a:pPr algn="r" fontAlgn="ctr"/>
                      <a:r>
                        <a:rPr lang="fr-FR" sz="1100" b="1" i="0" u="none" strike="noStrike" dirty="0">
                          <a:solidFill>
                            <a:srgbClr val="002060"/>
                          </a:solidFill>
                          <a:latin typeface="Calibri"/>
                        </a:rPr>
                        <a:t>Entourage patient</a:t>
                      </a:r>
                    </a:p>
                  </a:txBody>
                  <a:tcPr marL="5167" marR="5167" marT="51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100" b="0" i="0" u="none" strike="noStrike">
                          <a:solidFill>
                            <a:srgbClr val="000000"/>
                          </a:solidFill>
                          <a:latin typeface="Calibri"/>
                        </a:rPr>
                        <a:t>9</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1,9%</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0</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0,0%</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Pas important</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723">
                <a:tc vMerge="1">
                  <a:txBody>
                    <a:bodyPr/>
                    <a:lstStyle/>
                    <a:p>
                      <a:endParaRPr lang="fr-FR"/>
                    </a:p>
                  </a:txBody>
                  <a:tcPr/>
                </a:tc>
                <a:tc>
                  <a:txBody>
                    <a:bodyPr/>
                    <a:lstStyle/>
                    <a:p>
                      <a:pPr algn="ctr" fontAlgn="b"/>
                      <a:r>
                        <a:rPr lang="fr-FR" sz="1100" b="0" i="0" u="none" strike="noStrike">
                          <a:solidFill>
                            <a:srgbClr val="000000"/>
                          </a:solidFill>
                          <a:latin typeface="Calibri"/>
                        </a:rPr>
                        <a:t>161</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33,8%</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13</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34,2%</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A prendre en compte</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132">
                <a:tc vMerge="1">
                  <a:txBody>
                    <a:bodyPr/>
                    <a:lstStyle/>
                    <a:p>
                      <a:endParaRPr lang="fr-FR"/>
                    </a:p>
                  </a:txBody>
                  <a:tcPr/>
                </a:tc>
                <a:tc>
                  <a:txBody>
                    <a:bodyPr/>
                    <a:lstStyle/>
                    <a:p>
                      <a:pPr algn="ctr" fontAlgn="b"/>
                      <a:r>
                        <a:rPr lang="fr-FR" sz="1100" b="1" i="0" u="none" strike="noStrike">
                          <a:solidFill>
                            <a:srgbClr val="FF0000"/>
                          </a:solidFill>
                          <a:latin typeface="Calibri"/>
                        </a:rPr>
                        <a:t>306</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1" i="0" u="none" strike="noStrike">
                          <a:solidFill>
                            <a:srgbClr val="FF0000"/>
                          </a:solidFill>
                          <a:latin typeface="Calibri"/>
                        </a:rPr>
                        <a:t>64,3%</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1" i="0" u="none" strike="noStrike">
                          <a:solidFill>
                            <a:srgbClr val="FF0000"/>
                          </a:solidFill>
                          <a:latin typeface="Calibri"/>
                        </a:rPr>
                        <a:t>25</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1" i="0" u="none" strike="noStrike" dirty="0">
                          <a:solidFill>
                            <a:srgbClr val="FF0000"/>
                          </a:solidFill>
                          <a:latin typeface="Calibri"/>
                        </a:rPr>
                        <a:t>65,8%</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Important/Fondamental</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723">
                <a:tc rowSpan="3">
                  <a:txBody>
                    <a:bodyPr/>
                    <a:lstStyle/>
                    <a:p>
                      <a:pPr algn="r" fontAlgn="ctr"/>
                      <a:r>
                        <a:rPr lang="fr-FR" sz="1100" b="1" i="0" u="none" strike="noStrike" dirty="0">
                          <a:solidFill>
                            <a:srgbClr val="002060"/>
                          </a:solidFill>
                          <a:latin typeface="Calibri"/>
                        </a:rPr>
                        <a:t>Consultation Dossier Pharmaceutique</a:t>
                      </a:r>
                    </a:p>
                  </a:txBody>
                  <a:tcPr marL="5167" marR="5167" marT="51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100" b="0" i="0" u="none" strike="noStrike">
                          <a:solidFill>
                            <a:srgbClr val="000000"/>
                          </a:solidFill>
                          <a:latin typeface="Calibri"/>
                        </a:rPr>
                        <a:t>62</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16,7%</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7</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24,1%</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Pas important</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723">
                <a:tc vMerge="1">
                  <a:txBody>
                    <a:bodyPr/>
                    <a:lstStyle/>
                    <a:p>
                      <a:endParaRPr lang="fr-FR"/>
                    </a:p>
                  </a:txBody>
                  <a:tcPr/>
                </a:tc>
                <a:tc>
                  <a:txBody>
                    <a:bodyPr/>
                    <a:lstStyle/>
                    <a:p>
                      <a:pPr algn="ctr" fontAlgn="b"/>
                      <a:r>
                        <a:rPr lang="fr-FR" sz="1100" b="0" i="0" u="none" strike="noStrike">
                          <a:solidFill>
                            <a:srgbClr val="000000"/>
                          </a:solidFill>
                          <a:latin typeface="Calibri"/>
                        </a:rPr>
                        <a:t>123</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33,2%</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0" i="0" u="none" strike="noStrike">
                          <a:solidFill>
                            <a:srgbClr val="000000"/>
                          </a:solidFill>
                          <a:latin typeface="Calibri"/>
                        </a:rPr>
                        <a:t>10</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0" i="0" u="none" strike="noStrike">
                          <a:solidFill>
                            <a:srgbClr val="000000"/>
                          </a:solidFill>
                          <a:latin typeface="Calibri"/>
                        </a:rPr>
                        <a:t>34,5%</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A prendre en compte</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132">
                <a:tc vMerge="1">
                  <a:txBody>
                    <a:bodyPr/>
                    <a:lstStyle/>
                    <a:p>
                      <a:endParaRPr lang="fr-FR"/>
                    </a:p>
                  </a:txBody>
                  <a:tcPr/>
                </a:tc>
                <a:tc>
                  <a:txBody>
                    <a:bodyPr/>
                    <a:lstStyle/>
                    <a:p>
                      <a:pPr algn="ctr" fontAlgn="b"/>
                      <a:r>
                        <a:rPr lang="fr-FR" sz="1100" b="1" i="0" u="none" strike="noStrike">
                          <a:solidFill>
                            <a:srgbClr val="FF0000"/>
                          </a:solidFill>
                          <a:latin typeface="Calibri"/>
                        </a:rPr>
                        <a:t>186</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1" i="0" u="none" strike="noStrike">
                          <a:solidFill>
                            <a:srgbClr val="FF0000"/>
                          </a:solidFill>
                          <a:latin typeface="Calibri"/>
                        </a:rPr>
                        <a:t>50,1%</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100" b="1" i="0" u="none" strike="noStrike">
                          <a:solidFill>
                            <a:srgbClr val="FF0000"/>
                          </a:solidFill>
                          <a:latin typeface="Calibri"/>
                        </a:rPr>
                        <a:t>12</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100" b="1" i="0" u="none" strike="noStrike" dirty="0">
                          <a:solidFill>
                            <a:srgbClr val="FF0000"/>
                          </a:solidFill>
                          <a:latin typeface="Calibri"/>
                        </a:rPr>
                        <a:t>41,4%</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100" b="0" i="0" u="none" strike="noStrike" dirty="0">
                          <a:solidFill>
                            <a:srgbClr val="000000"/>
                          </a:solidFill>
                          <a:latin typeface="Calibri"/>
                        </a:rPr>
                        <a:t>Important/Fondamental</a:t>
                      </a:r>
                    </a:p>
                  </a:txBody>
                  <a:tcPr marL="5167" marR="5167" marT="5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51520" y="476672"/>
          <a:ext cx="8712968" cy="5784137"/>
        </p:xfrm>
        <a:graphic>
          <a:graphicData uri="http://schemas.openxmlformats.org/drawingml/2006/table">
            <a:tbl>
              <a:tblPr/>
              <a:tblGrid>
                <a:gridCol w="3978200"/>
                <a:gridCol w="707164"/>
                <a:gridCol w="842784"/>
                <a:gridCol w="707164"/>
                <a:gridCol w="842784"/>
                <a:gridCol w="1634872"/>
              </a:tblGrid>
              <a:tr h="576064">
                <a:tc>
                  <a:txBody>
                    <a:bodyPr/>
                    <a:lstStyle/>
                    <a:p>
                      <a:pPr algn="r" fontAlgn="ctr"/>
                      <a:r>
                        <a:rPr lang="fr-FR" sz="800" b="1" i="0" u="none" strike="noStrike" dirty="0">
                          <a:solidFill>
                            <a:srgbClr val="000000"/>
                          </a:solidFill>
                          <a:latin typeface="Calibri"/>
                        </a:rPr>
                        <a:t> </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fr-FR" sz="2000" b="0" i="0" u="none" strike="noStrike" dirty="0" smtClean="0">
                          <a:solidFill>
                            <a:srgbClr val="000000"/>
                          </a:solidFill>
                          <a:latin typeface="Aharoni"/>
                        </a:rPr>
                        <a:t>France</a:t>
                      </a:r>
                      <a:endParaRPr lang="fr-FR" sz="2000" b="0" i="0" u="none" strike="noStrike" dirty="0">
                        <a:solidFill>
                          <a:srgbClr val="000000"/>
                        </a:solidFill>
                        <a:latin typeface="Aharoni"/>
                      </a:endParaRP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2000" b="0" i="0" u="none" strike="noStrike" dirty="0" smtClean="0">
                          <a:solidFill>
                            <a:srgbClr val="000000"/>
                          </a:solidFill>
                          <a:latin typeface="Aharoni"/>
                        </a:rPr>
                        <a:t>PACA-Corse</a:t>
                      </a:r>
                      <a:endParaRPr lang="fr-FR" sz="2000" b="0" i="0" u="none" strike="noStrike" dirty="0">
                        <a:solidFill>
                          <a:srgbClr val="000000"/>
                        </a:solidFill>
                        <a:latin typeface="Aharoni"/>
                      </a:endParaRP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800" b="0" i="0" u="none" strike="noStrike">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49229">
                <a:tc>
                  <a:txBody>
                    <a:bodyPr/>
                    <a:lstStyle/>
                    <a:p>
                      <a:pPr algn="ctr" fontAlgn="b"/>
                      <a:r>
                        <a:rPr lang="fr-FR" sz="1200" b="1" i="0" u="none" strike="noStrike" dirty="0" smtClean="0">
                          <a:solidFill>
                            <a:srgbClr val="002060"/>
                          </a:solidFill>
                          <a:latin typeface="Calibri"/>
                        </a:rPr>
                        <a:t>Q14) Concernant </a:t>
                      </a:r>
                      <a:r>
                        <a:rPr lang="fr-FR" sz="1200" b="1" i="0" u="none" strike="noStrike" dirty="0">
                          <a:solidFill>
                            <a:srgbClr val="002060"/>
                          </a:solidFill>
                          <a:latin typeface="Calibri"/>
                        </a:rPr>
                        <a:t>la conciliation médicamenteuse à l'admission, quelles sources d'information utilisez-vous? </a:t>
                      </a:r>
                    </a:p>
                  </a:txBody>
                  <a:tcPr marL="6834" marR="6834" marT="68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dirty="0">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5479">
                <a:tc rowSpan="3">
                  <a:txBody>
                    <a:bodyPr/>
                    <a:lstStyle/>
                    <a:p>
                      <a:pPr algn="r" fontAlgn="ctr"/>
                      <a:r>
                        <a:rPr lang="fr-FR" sz="1200" b="1" i="0" u="none" strike="noStrike" dirty="0">
                          <a:solidFill>
                            <a:srgbClr val="002060"/>
                          </a:solidFill>
                          <a:latin typeface="Calibri"/>
                        </a:rPr>
                        <a:t>Ordonnance ville</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Pas important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479">
                <a:tc vMerge="1">
                  <a:txBody>
                    <a:bodyPr/>
                    <a:lstStyle/>
                    <a:p>
                      <a:endParaRPr lang="fr-FR"/>
                    </a:p>
                  </a:txBody>
                  <a:tcPr/>
                </a:tc>
                <a:tc>
                  <a:txBody>
                    <a:bodyPr/>
                    <a:lstStyle/>
                    <a:p>
                      <a:pPr algn="ctr" fontAlgn="b"/>
                      <a:r>
                        <a:rPr lang="fr-FR" sz="1200" b="0" i="0" u="none" strike="noStrike">
                          <a:solidFill>
                            <a:srgbClr val="000000"/>
                          </a:solidFill>
                          <a:latin typeface="Calibri"/>
                        </a:rPr>
                        <a:t>35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A prendre en compte</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753">
                <a:tc vMerge="1">
                  <a:txBody>
                    <a:bodyPr/>
                    <a:lstStyle/>
                    <a:p>
                      <a:endParaRPr lang="fr-FR"/>
                    </a:p>
                  </a:txBody>
                  <a:tcPr/>
                </a:tc>
                <a:tc>
                  <a:txBody>
                    <a:bodyPr/>
                    <a:lstStyle/>
                    <a:p>
                      <a:pPr algn="ctr" fontAlgn="b"/>
                      <a:r>
                        <a:rPr lang="fr-FR" sz="1200" b="1" i="0" u="none" strike="noStrike" dirty="0">
                          <a:solidFill>
                            <a:srgbClr val="FF0000"/>
                          </a:solidFill>
                          <a:latin typeface="Calibri"/>
                        </a:rPr>
                        <a:t>458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92,5%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39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92,9%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Important/Fondamental</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479">
                <a:tc rowSpan="3">
                  <a:txBody>
                    <a:bodyPr/>
                    <a:lstStyle/>
                    <a:p>
                      <a:pPr algn="r" fontAlgn="ctr"/>
                      <a:r>
                        <a:rPr lang="fr-FR" sz="1200" b="1" i="0" u="none" strike="noStrike" dirty="0">
                          <a:solidFill>
                            <a:srgbClr val="002060"/>
                          </a:solidFill>
                          <a:latin typeface="Calibri"/>
                        </a:rPr>
                        <a:t>Consultation boite</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200" b="1" i="0" u="none" strike="noStrike" dirty="0">
                          <a:solidFill>
                            <a:srgbClr val="FF0000"/>
                          </a:solidFill>
                          <a:latin typeface="Calibri"/>
                        </a:rPr>
                        <a:t>157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33,3%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19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46,3%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Pas important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479">
                <a:tc vMerge="1">
                  <a:txBody>
                    <a:bodyPr/>
                    <a:lstStyle/>
                    <a:p>
                      <a:endParaRPr lang="fr-FR"/>
                    </a:p>
                  </a:txBody>
                  <a:tcPr/>
                </a:tc>
                <a:tc>
                  <a:txBody>
                    <a:bodyPr/>
                    <a:lstStyle/>
                    <a:p>
                      <a:pPr algn="ctr" fontAlgn="b"/>
                      <a:r>
                        <a:rPr lang="fr-FR" sz="1200" b="0" i="0" u="none" strike="noStrike">
                          <a:solidFill>
                            <a:srgbClr val="000000"/>
                          </a:solidFill>
                          <a:latin typeface="Calibri"/>
                        </a:rPr>
                        <a:t>201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42,7%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15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36,6%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A prendre en compte</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753">
                <a:tc vMerge="1">
                  <a:txBody>
                    <a:bodyPr/>
                    <a:lstStyle/>
                    <a:p>
                      <a:endParaRPr lang="fr-FR"/>
                    </a:p>
                  </a:txBody>
                  <a:tcPr/>
                </a:tc>
                <a:tc>
                  <a:txBody>
                    <a:bodyPr/>
                    <a:lstStyle/>
                    <a:p>
                      <a:pPr algn="ctr" fontAlgn="b"/>
                      <a:r>
                        <a:rPr lang="fr-FR" sz="1200" b="0" i="0" u="none" strike="noStrike">
                          <a:solidFill>
                            <a:srgbClr val="000000"/>
                          </a:solidFill>
                          <a:latin typeface="Calibri"/>
                        </a:rPr>
                        <a:t>113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24,0%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17,1%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Important/Fondamental</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479">
                <a:tc rowSpan="3">
                  <a:txBody>
                    <a:bodyPr/>
                    <a:lstStyle/>
                    <a:p>
                      <a:pPr algn="r" fontAlgn="ctr"/>
                      <a:r>
                        <a:rPr lang="fr-FR" sz="1200" b="1" i="0" u="none" strike="noStrike" dirty="0">
                          <a:solidFill>
                            <a:srgbClr val="002060"/>
                          </a:solidFill>
                          <a:latin typeface="Calibri"/>
                        </a:rPr>
                        <a:t>Dossier patient</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Pas important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479">
                <a:tc vMerge="1">
                  <a:txBody>
                    <a:bodyPr/>
                    <a:lstStyle/>
                    <a:p>
                      <a:endParaRPr lang="fr-FR"/>
                    </a:p>
                  </a:txBody>
                  <a:tcPr/>
                </a:tc>
                <a:tc>
                  <a:txBody>
                    <a:bodyPr/>
                    <a:lstStyle/>
                    <a:p>
                      <a:pPr algn="ctr" fontAlgn="b"/>
                      <a:r>
                        <a:rPr lang="fr-FR" sz="1200" b="0" i="0" u="none" strike="noStrike">
                          <a:solidFill>
                            <a:srgbClr val="000000"/>
                          </a:solidFill>
                          <a:latin typeface="Calibri"/>
                        </a:rPr>
                        <a:t>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A prendre en compte</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753">
                <a:tc vMerge="1">
                  <a:txBody>
                    <a:bodyPr/>
                    <a:lstStyle/>
                    <a:p>
                      <a:endParaRPr lang="fr-FR"/>
                    </a:p>
                  </a:txBody>
                  <a:tcPr/>
                </a:tc>
                <a:tc>
                  <a:txBody>
                    <a:bodyPr/>
                    <a:lstStyle/>
                    <a:p>
                      <a:pPr algn="ctr" fontAlgn="b"/>
                      <a:r>
                        <a:rPr lang="fr-FR" sz="1200" b="1" i="0" u="none" strike="noStrike">
                          <a:solidFill>
                            <a:srgbClr val="FF0000"/>
                          </a:solidFill>
                          <a:latin typeface="Calibri"/>
                        </a:rPr>
                        <a:t>164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99,4%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100,0%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Important/Fondamental</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479">
                <a:tc rowSpan="3">
                  <a:txBody>
                    <a:bodyPr/>
                    <a:lstStyle/>
                    <a:p>
                      <a:pPr algn="r" fontAlgn="ctr"/>
                      <a:r>
                        <a:rPr lang="fr-FR" sz="1200" b="1" i="0" u="none" strike="noStrike" dirty="0">
                          <a:solidFill>
                            <a:srgbClr val="002060"/>
                          </a:solidFill>
                          <a:latin typeface="Calibri"/>
                        </a:rPr>
                        <a:t>Autres</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200" b="1" i="0" u="none" strike="noStrike">
                          <a:solidFill>
                            <a:srgbClr val="FF0000"/>
                          </a:solidFill>
                          <a:latin typeface="Calibri"/>
                        </a:rPr>
                        <a:t>298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87,6%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33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91,7%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Pas important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479">
                <a:tc vMerge="1">
                  <a:txBody>
                    <a:bodyPr/>
                    <a:lstStyle/>
                    <a:p>
                      <a:endParaRPr lang="fr-FR"/>
                    </a:p>
                  </a:txBody>
                  <a:tcPr/>
                </a:tc>
                <a:tc>
                  <a:txBody>
                    <a:bodyPr/>
                    <a:lstStyle/>
                    <a:p>
                      <a:pPr algn="ctr" fontAlgn="b"/>
                      <a:r>
                        <a:rPr lang="fr-FR" sz="1200" b="0" i="0" u="none" strike="noStrike">
                          <a:solidFill>
                            <a:srgbClr val="000000"/>
                          </a:solidFill>
                          <a:latin typeface="Calibri"/>
                        </a:rPr>
                        <a:t>16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A prendre en compte</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753">
                <a:tc vMerge="1">
                  <a:txBody>
                    <a:bodyPr/>
                    <a:lstStyle/>
                    <a:p>
                      <a:endParaRPr lang="fr-FR"/>
                    </a:p>
                  </a:txBody>
                  <a:tcPr/>
                </a:tc>
                <a:tc>
                  <a:txBody>
                    <a:bodyPr/>
                    <a:lstStyle/>
                    <a:p>
                      <a:pPr algn="ctr" fontAlgn="b"/>
                      <a:r>
                        <a:rPr lang="fr-FR" sz="1200" b="0" i="0" u="none" strike="noStrike">
                          <a:solidFill>
                            <a:srgbClr val="000000"/>
                          </a:solidFill>
                          <a:latin typeface="Calibri"/>
                        </a:rPr>
                        <a:t>26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5,6%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Important/Fondamental</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23528" y="908720"/>
          <a:ext cx="8352928" cy="4322707"/>
        </p:xfrm>
        <a:graphic>
          <a:graphicData uri="http://schemas.openxmlformats.org/drawingml/2006/table">
            <a:tbl>
              <a:tblPr/>
              <a:tblGrid>
                <a:gridCol w="4293623"/>
                <a:gridCol w="763234"/>
                <a:gridCol w="909607"/>
                <a:gridCol w="763234"/>
                <a:gridCol w="909607"/>
                <a:gridCol w="713623"/>
              </a:tblGrid>
              <a:tr h="576064">
                <a:tc>
                  <a:txBody>
                    <a:bodyPr/>
                    <a:lstStyle/>
                    <a:p>
                      <a:pPr algn="r" fontAlgn="ctr"/>
                      <a:r>
                        <a:rPr lang="fr-FR" sz="800" b="1" i="0" u="none" strike="noStrike" dirty="0">
                          <a:solidFill>
                            <a:srgbClr val="000000"/>
                          </a:solidFill>
                          <a:latin typeface="Calibri"/>
                        </a:rPr>
                        <a:t> </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fontAlgn="b"/>
                      <a:r>
                        <a:rPr lang="fr-FR" sz="2000" b="0" i="0" u="none" strike="noStrike" dirty="0">
                          <a:solidFill>
                            <a:srgbClr val="000000"/>
                          </a:solidFill>
                          <a:latin typeface="Aharoni"/>
                        </a:rPr>
                        <a:t>France</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2000" b="0" i="0" u="none" strike="noStrike" dirty="0" smtClean="0">
                          <a:solidFill>
                            <a:srgbClr val="000000"/>
                          </a:solidFill>
                          <a:latin typeface="Aharoni"/>
                        </a:rPr>
                        <a:t>PACA-Corse</a:t>
                      </a:r>
                      <a:endParaRPr lang="fr-FR" sz="2000" b="0" i="0" u="none" strike="noStrike" dirty="0">
                        <a:solidFill>
                          <a:srgbClr val="000000"/>
                        </a:solidFill>
                        <a:latin typeface="Aharoni"/>
                      </a:endParaRP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800" b="0" i="0" u="none" strike="noStrike">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26658">
                <a:tc rowSpan="3">
                  <a:txBody>
                    <a:bodyPr/>
                    <a:lstStyle/>
                    <a:p>
                      <a:pPr algn="l" fontAlgn="ctr"/>
                      <a:r>
                        <a:rPr lang="fr-FR" sz="1200" b="1" i="0" u="none" strike="noStrike" dirty="0" smtClean="0">
                          <a:solidFill>
                            <a:srgbClr val="002060"/>
                          </a:solidFill>
                          <a:latin typeface="Calibri"/>
                        </a:rPr>
                        <a:t>Q15) Lors </a:t>
                      </a:r>
                      <a:r>
                        <a:rPr lang="fr-FR" sz="1200" b="1" i="0" u="none" strike="noStrike" dirty="0">
                          <a:solidFill>
                            <a:srgbClr val="002060"/>
                          </a:solidFill>
                          <a:latin typeface="Calibri"/>
                        </a:rPr>
                        <a:t>de la conciliation entrée/sortie du patient, une information est-elle transmise au patient en vue de lui expliquer ses modifications de traitements médicamenteux entre son admission et sa sortie de l'établissement? (changement de médicament, de posologie, de forme, de durée préconisée, arrêt définitif, suspension, ...) </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73631">
                <a:tc vMerge="1">
                  <a:txBody>
                    <a:bodyPr/>
                    <a:lstStyle/>
                    <a:p>
                      <a:endParaRPr lang="fr-FR"/>
                    </a:p>
                  </a:txBody>
                  <a:tcPr/>
                </a:tc>
                <a:tc>
                  <a:txBody>
                    <a:bodyPr/>
                    <a:lstStyle/>
                    <a:p>
                      <a:pPr algn="ctr" fontAlgn="b"/>
                      <a:r>
                        <a:rPr lang="fr-FR" sz="1200" b="0" i="0" u="none" strike="noStrike" dirty="0">
                          <a:solidFill>
                            <a:srgbClr val="000000"/>
                          </a:solidFill>
                          <a:latin typeface="Calibri"/>
                        </a:rPr>
                        <a:t>368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79,3%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36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85,7%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21425">
                <a:tc vMerge="1">
                  <a:txBody>
                    <a:bodyPr/>
                    <a:lstStyle/>
                    <a:p>
                      <a:endParaRPr lang="fr-FR"/>
                    </a:p>
                  </a:txBody>
                  <a:tcPr/>
                </a:tc>
                <a:tc>
                  <a:txBody>
                    <a:bodyPr/>
                    <a:lstStyle/>
                    <a:p>
                      <a:pPr algn="ctr" fontAlgn="b"/>
                      <a:r>
                        <a:rPr lang="fr-FR" sz="1200" b="0" i="0" u="none" strike="noStrike">
                          <a:solidFill>
                            <a:srgbClr val="000000"/>
                          </a:solidFill>
                          <a:latin typeface="Calibri"/>
                        </a:rPr>
                        <a:t>96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20,7%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14,3%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67757">
                <a:tc rowSpan="3">
                  <a:txBody>
                    <a:bodyPr/>
                    <a:lstStyle/>
                    <a:p>
                      <a:pPr algn="l" fontAlgn="b"/>
                      <a:r>
                        <a:rPr lang="fr-FR" sz="1200" b="1" i="0" u="none" strike="noStrike" dirty="0" smtClean="0">
                          <a:solidFill>
                            <a:srgbClr val="002060"/>
                          </a:solidFill>
                          <a:latin typeface="Calibri"/>
                        </a:rPr>
                        <a:t>Q16) Avez </a:t>
                      </a:r>
                      <a:r>
                        <a:rPr lang="fr-FR" sz="1200" b="1" i="0" u="none" strike="noStrike" dirty="0">
                          <a:solidFill>
                            <a:srgbClr val="002060"/>
                          </a:solidFill>
                          <a:latin typeface="Calibri"/>
                        </a:rPr>
                        <a:t>vous mis en place des indicateurs quantitatifs/qualitatifs d'évaluation de la pratique de la conciliation médicamenteuse? </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67757">
                <a:tc vMerge="1">
                  <a:txBody>
                    <a:bodyPr/>
                    <a:lstStyle/>
                    <a:p>
                      <a:endParaRPr lang="fr-FR"/>
                    </a:p>
                  </a:txBody>
                  <a:tcPr/>
                </a:tc>
                <a:tc>
                  <a:txBody>
                    <a:bodyPr/>
                    <a:lstStyle/>
                    <a:p>
                      <a:pPr algn="ctr" fontAlgn="b"/>
                      <a:r>
                        <a:rPr lang="fr-FR" sz="1200" b="0" i="0" u="none" strike="noStrike">
                          <a:solidFill>
                            <a:srgbClr val="000000"/>
                          </a:solidFill>
                          <a:latin typeface="Calibri"/>
                        </a:rPr>
                        <a:t>154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32,0%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34,1%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86144">
                <a:tc vMerge="1">
                  <a:txBody>
                    <a:bodyPr/>
                    <a:lstStyle/>
                    <a:p>
                      <a:endParaRPr lang="fr-FR"/>
                    </a:p>
                  </a:txBody>
                  <a:tcPr/>
                </a:tc>
                <a:tc>
                  <a:txBody>
                    <a:bodyPr/>
                    <a:lstStyle/>
                    <a:p>
                      <a:pPr algn="ctr" fontAlgn="b"/>
                      <a:r>
                        <a:rPr lang="fr-FR" sz="1200" b="0" i="0" u="none" strike="noStrike">
                          <a:solidFill>
                            <a:srgbClr val="000000"/>
                          </a:solidFill>
                          <a:latin typeface="Calibri"/>
                        </a:rPr>
                        <a:t>328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68,0%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65,9%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67757">
                <a:tc rowSpan="3">
                  <a:txBody>
                    <a:bodyPr/>
                    <a:lstStyle/>
                    <a:p>
                      <a:pPr algn="l" fontAlgn="b"/>
                      <a:r>
                        <a:rPr lang="fr-FR" sz="1200" b="1" i="0" u="none" strike="noStrike" dirty="0" smtClean="0">
                          <a:solidFill>
                            <a:srgbClr val="002060"/>
                          </a:solidFill>
                          <a:latin typeface="Calibri"/>
                        </a:rPr>
                        <a:t>Q17) Avez-vous </a:t>
                      </a:r>
                      <a:r>
                        <a:rPr lang="fr-FR" sz="1200" b="1" i="0" u="none" strike="noStrike" dirty="0">
                          <a:solidFill>
                            <a:srgbClr val="002060"/>
                          </a:solidFill>
                          <a:latin typeface="Calibri"/>
                        </a:rPr>
                        <a:t>partagé en équipe des retours d'expérience d'erreurs médicamenteuses interceptées et corrigées par la conciliation médicamenteuse, quel que soit le point de transition (entrée, sortie, intra-hospitalier…)? </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67757">
                <a:tc vMerge="1">
                  <a:txBody>
                    <a:bodyPr/>
                    <a:lstStyle/>
                    <a:p>
                      <a:endParaRPr lang="fr-FR"/>
                    </a:p>
                  </a:txBody>
                  <a:tcPr/>
                </a:tc>
                <a:tc>
                  <a:txBody>
                    <a:bodyPr/>
                    <a:lstStyle/>
                    <a:p>
                      <a:pPr algn="ctr" fontAlgn="b"/>
                      <a:r>
                        <a:rPr lang="fr-FR" sz="1200" b="0" i="0" u="none" strike="noStrike">
                          <a:solidFill>
                            <a:srgbClr val="000000"/>
                          </a:solidFill>
                          <a:latin typeface="Calibri"/>
                        </a:rPr>
                        <a:t>208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43,6%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53,5%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67757">
                <a:tc vMerge="1">
                  <a:txBody>
                    <a:bodyPr/>
                    <a:lstStyle/>
                    <a:p>
                      <a:endParaRPr lang="fr-FR"/>
                    </a:p>
                  </a:txBody>
                  <a:tcPr/>
                </a:tc>
                <a:tc>
                  <a:txBody>
                    <a:bodyPr/>
                    <a:lstStyle/>
                    <a:p>
                      <a:pPr algn="ctr" fontAlgn="b"/>
                      <a:r>
                        <a:rPr lang="fr-FR" sz="1200" b="0" i="0" u="none" strike="noStrike">
                          <a:solidFill>
                            <a:srgbClr val="000000"/>
                          </a:solidFill>
                          <a:latin typeface="Calibri"/>
                        </a:rPr>
                        <a:t>269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56,4%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46,5%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467544" y="476672"/>
          <a:ext cx="8424934" cy="6048671"/>
        </p:xfrm>
        <a:graphic>
          <a:graphicData uri="http://schemas.openxmlformats.org/drawingml/2006/table">
            <a:tbl>
              <a:tblPr/>
              <a:tblGrid>
                <a:gridCol w="4411121"/>
                <a:gridCol w="784120"/>
                <a:gridCol w="934498"/>
                <a:gridCol w="784120"/>
                <a:gridCol w="934498"/>
                <a:gridCol w="576577"/>
              </a:tblGrid>
              <a:tr h="538179">
                <a:tc>
                  <a:txBody>
                    <a:bodyPr/>
                    <a:lstStyle/>
                    <a:p>
                      <a:pPr algn="r" fontAlgn="ctr"/>
                      <a:r>
                        <a:rPr lang="fr-FR" sz="800" b="1" i="0" u="none" strike="noStrike" dirty="0">
                          <a:solidFill>
                            <a:srgbClr val="000000"/>
                          </a:solidFill>
                          <a:latin typeface="Calibri"/>
                        </a:rPr>
                        <a:t> </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fr-FR" sz="1900" b="0" i="0" u="none" strike="noStrike">
                          <a:solidFill>
                            <a:srgbClr val="000000"/>
                          </a:solidFill>
                          <a:latin typeface="Aharoni"/>
                        </a:rPr>
                        <a:t>France</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1800" b="0" i="0" u="none" strike="noStrike" dirty="0" smtClean="0">
                          <a:solidFill>
                            <a:srgbClr val="000000"/>
                          </a:solidFill>
                          <a:latin typeface="Aharoni"/>
                        </a:rPr>
                        <a:t>PACA-Corse</a:t>
                      </a:r>
                      <a:endParaRPr lang="fr-FR" sz="1800" b="0" i="0" u="none" strike="noStrike" dirty="0">
                        <a:solidFill>
                          <a:srgbClr val="000000"/>
                        </a:solidFill>
                        <a:latin typeface="Aharoni"/>
                      </a:endParaRP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800" b="0" i="0" u="none" strike="noStrike">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13672">
                <a:tc>
                  <a:txBody>
                    <a:bodyPr/>
                    <a:lstStyle/>
                    <a:p>
                      <a:pPr algn="ctr" fontAlgn="ctr"/>
                      <a:r>
                        <a:rPr lang="fr-FR" sz="1200" b="1" i="0" u="none" strike="noStrike" dirty="0" smtClean="0">
                          <a:solidFill>
                            <a:srgbClr val="002060"/>
                          </a:solidFill>
                          <a:latin typeface="Calibri"/>
                        </a:rPr>
                        <a:t>Q18) Pour </a:t>
                      </a:r>
                      <a:r>
                        <a:rPr lang="fr-FR" sz="1200" b="1" i="0" u="none" strike="noStrike" dirty="0">
                          <a:solidFill>
                            <a:srgbClr val="002060"/>
                          </a:solidFill>
                          <a:latin typeface="Calibri"/>
                        </a:rPr>
                        <a:t>les secteurs réalisant la conciliation, quels sont les points principaux susceptibles d'être améliorés par la mise en œuvre de la conciliation </a:t>
                      </a:r>
                      <a:r>
                        <a:rPr lang="fr-FR" sz="1200" b="1" i="0" u="none" strike="noStrike" dirty="0" smtClean="0">
                          <a:solidFill>
                            <a:srgbClr val="002060"/>
                          </a:solidFill>
                          <a:latin typeface="Calibri"/>
                        </a:rPr>
                        <a:t>médicamenteuse ?</a:t>
                      </a:r>
                      <a:endParaRPr lang="fr-FR" sz="1200" b="1" i="0" u="none" strike="noStrike" dirty="0">
                        <a:solidFill>
                          <a:srgbClr val="002060"/>
                        </a:solidFill>
                        <a:latin typeface="Calibri"/>
                      </a:endParaRP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3991">
                <a:tc rowSpan="2">
                  <a:txBody>
                    <a:bodyPr/>
                    <a:lstStyle/>
                    <a:p>
                      <a:pPr algn="r" fontAlgn="ctr"/>
                      <a:r>
                        <a:rPr lang="fr-FR" sz="1200" b="1" i="0" u="none" strike="noStrike" dirty="0">
                          <a:solidFill>
                            <a:srgbClr val="002060"/>
                          </a:solidFill>
                          <a:latin typeface="Calibri"/>
                        </a:rPr>
                        <a:t>Collaboration pluridisciplinaire</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1" i="0" u="none" strike="noStrike">
                          <a:solidFill>
                            <a:srgbClr val="FF0000"/>
                          </a:solidFill>
                          <a:latin typeface="Calibri"/>
                        </a:rPr>
                        <a:t>426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95,1%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33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97,1%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691">
                <a:tc vMerge="1">
                  <a:txBody>
                    <a:bodyPr/>
                    <a:lstStyle/>
                    <a:p>
                      <a:endParaRPr lang="fr-FR"/>
                    </a:p>
                  </a:txBody>
                  <a:tcPr/>
                </a:tc>
                <a:tc>
                  <a:txBody>
                    <a:bodyPr/>
                    <a:lstStyle/>
                    <a:p>
                      <a:pPr algn="ctr" fontAlgn="b"/>
                      <a:r>
                        <a:rPr lang="fr-FR" sz="1200" b="0" i="0" u="none" strike="noStrike">
                          <a:solidFill>
                            <a:srgbClr val="000000"/>
                          </a:solidFill>
                          <a:latin typeface="Calibri"/>
                        </a:rPr>
                        <a:t>22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91">
                <a:tc rowSpan="2">
                  <a:txBody>
                    <a:bodyPr/>
                    <a:lstStyle/>
                    <a:p>
                      <a:pPr algn="r" fontAlgn="ctr"/>
                      <a:r>
                        <a:rPr lang="fr-FR" sz="1200" b="1" i="0" u="none" strike="noStrike" dirty="0">
                          <a:solidFill>
                            <a:srgbClr val="002060"/>
                          </a:solidFill>
                          <a:latin typeface="Calibri"/>
                        </a:rPr>
                        <a:t>Travail en équipe</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1" i="0" u="none" strike="noStrike" dirty="0">
                          <a:solidFill>
                            <a:srgbClr val="FF0000"/>
                          </a:solidFill>
                          <a:latin typeface="Calibri"/>
                        </a:rPr>
                        <a:t>431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92,7%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36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90,0%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691">
                <a:tc vMerge="1">
                  <a:txBody>
                    <a:bodyPr/>
                    <a:lstStyle/>
                    <a:p>
                      <a:endParaRPr lang="fr-FR"/>
                    </a:p>
                  </a:txBody>
                  <a:tcPr/>
                </a:tc>
                <a:tc>
                  <a:txBody>
                    <a:bodyPr/>
                    <a:lstStyle/>
                    <a:p>
                      <a:pPr algn="ctr" fontAlgn="b"/>
                      <a:r>
                        <a:rPr lang="fr-FR" sz="1200" b="0" i="0" u="none" strike="noStrike">
                          <a:solidFill>
                            <a:srgbClr val="000000"/>
                          </a:solidFill>
                          <a:latin typeface="Calibri"/>
                        </a:rPr>
                        <a:t>34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91">
                <a:tc rowSpan="2">
                  <a:txBody>
                    <a:bodyPr/>
                    <a:lstStyle/>
                    <a:p>
                      <a:pPr algn="r" fontAlgn="ctr"/>
                      <a:r>
                        <a:rPr lang="fr-FR" sz="1200" b="1" i="0" u="none" strike="noStrike" dirty="0">
                          <a:solidFill>
                            <a:srgbClr val="002060"/>
                          </a:solidFill>
                          <a:latin typeface="Calibri"/>
                        </a:rPr>
                        <a:t>Optimisation des prescriptions</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1" i="0" u="none" strike="noStrike">
                          <a:solidFill>
                            <a:srgbClr val="FF0000"/>
                          </a:solidFill>
                          <a:latin typeface="Calibri"/>
                        </a:rPr>
                        <a:t>452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94,2%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37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92,5%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691">
                <a:tc vMerge="1">
                  <a:txBody>
                    <a:bodyPr/>
                    <a:lstStyle/>
                    <a:p>
                      <a:endParaRPr lang="fr-FR"/>
                    </a:p>
                  </a:txBody>
                  <a:tcPr/>
                </a:tc>
                <a:tc>
                  <a:txBody>
                    <a:bodyPr/>
                    <a:lstStyle/>
                    <a:p>
                      <a:pPr algn="ctr" fontAlgn="b"/>
                      <a:r>
                        <a:rPr lang="fr-FR" sz="1200" b="0" i="0" u="none" strike="noStrike">
                          <a:solidFill>
                            <a:srgbClr val="000000"/>
                          </a:solidFill>
                          <a:latin typeface="Calibri"/>
                        </a:rPr>
                        <a:t>28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91">
                <a:tc rowSpan="2">
                  <a:txBody>
                    <a:bodyPr/>
                    <a:lstStyle/>
                    <a:p>
                      <a:pPr algn="r" fontAlgn="ctr"/>
                      <a:r>
                        <a:rPr lang="fr-FR" sz="1200" b="1" i="0" u="none" strike="noStrike" dirty="0">
                          <a:solidFill>
                            <a:srgbClr val="002060"/>
                          </a:solidFill>
                          <a:latin typeface="Calibri"/>
                        </a:rPr>
                        <a:t> Efficience (Baisse de surconsommation des médicaments inappropriés)</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1" i="0" u="none" strike="noStrike">
                          <a:solidFill>
                            <a:srgbClr val="FF0000"/>
                          </a:solidFill>
                          <a:latin typeface="Calibri"/>
                        </a:rPr>
                        <a:t>387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85,4%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34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87,2%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691">
                <a:tc vMerge="1">
                  <a:txBody>
                    <a:bodyPr/>
                    <a:lstStyle/>
                    <a:p>
                      <a:endParaRPr lang="fr-FR"/>
                    </a:p>
                  </a:txBody>
                  <a:tcPr/>
                </a:tc>
                <a:tc>
                  <a:txBody>
                    <a:bodyPr/>
                    <a:lstStyle/>
                    <a:p>
                      <a:pPr algn="ctr" fontAlgn="b"/>
                      <a:r>
                        <a:rPr lang="fr-FR" sz="1200" b="0" i="0" u="none" strike="noStrike">
                          <a:solidFill>
                            <a:srgbClr val="000000"/>
                          </a:solidFill>
                          <a:latin typeface="Calibri"/>
                        </a:rPr>
                        <a:t>66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14,6%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12,8%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91">
                <a:tc rowSpan="2">
                  <a:txBody>
                    <a:bodyPr/>
                    <a:lstStyle/>
                    <a:p>
                      <a:pPr algn="r" fontAlgn="ctr"/>
                      <a:r>
                        <a:rPr lang="fr-FR" sz="1200" b="1" i="0" u="none" strike="noStrike" dirty="0">
                          <a:solidFill>
                            <a:srgbClr val="002060"/>
                          </a:solidFill>
                          <a:latin typeface="Calibri"/>
                        </a:rPr>
                        <a:t>Diminution des </a:t>
                      </a:r>
                      <a:r>
                        <a:rPr lang="fr-FR" sz="1200" b="1" i="0" u="none" strike="noStrike" dirty="0" smtClean="0">
                          <a:solidFill>
                            <a:srgbClr val="002060"/>
                          </a:solidFill>
                          <a:latin typeface="Calibri"/>
                        </a:rPr>
                        <a:t>ré-hospitalisations</a:t>
                      </a:r>
                      <a:endParaRPr lang="fr-FR" sz="1200" b="1" i="0" u="none" strike="noStrike" dirty="0">
                        <a:solidFill>
                          <a:srgbClr val="002060"/>
                        </a:solidFill>
                        <a:latin typeface="Calibri"/>
                      </a:endParaRP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282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70,9%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62,5%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691">
                <a:tc vMerge="1">
                  <a:txBody>
                    <a:bodyPr/>
                    <a:lstStyle/>
                    <a:p>
                      <a:endParaRPr lang="fr-FR"/>
                    </a:p>
                  </a:txBody>
                  <a:tcPr/>
                </a:tc>
                <a:tc>
                  <a:txBody>
                    <a:bodyPr/>
                    <a:lstStyle/>
                    <a:p>
                      <a:pPr algn="ctr" fontAlgn="b"/>
                      <a:r>
                        <a:rPr lang="fr-FR" sz="1200" b="0" i="0" u="none" strike="noStrike">
                          <a:solidFill>
                            <a:srgbClr val="000000"/>
                          </a:solidFill>
                          <a:latin typeface="Calibri"/>
                        </a:rPr>
                        <a:t>116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29,1%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37,5%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91">
                <a:tc rowSpan="2">
                  <a:txBody>
                    <a:bodyPr/>
                    <a:lstStyle/>
                    <a:p>
                      <a:pPr algn="r" fontAlgn="ctr"/>
                      <a:r>
                        <a:rPr lang="fr-FR" sz="1200" b="1" i="0" u="none" strike="noStrike" dirty="0">
                          <a:solidFill>
                            <a:srgbClr val="002060"/>
                          </a:solidFill>
                          <a:latin typeface="Calibri"/>
                        </a:rPr>
                        <a:t>Sécurisation </a:t>
                      </a:r>
                      <a:r>
                        <a:rPr lang="fr-FR" sz="1200" b="1" i="0" u="none" strike="noStrike" dirty="0" smtClean="0">
                          <a:solidFill>
                            <a:srgbClr val="002060"/>
                          </a:solidFill>
                          <a:latin typeface="Calibri"/>
                        </a:rPr>
                        <a:t>médicamenteuse </a:t>
                      </a:r>
                      <a:r>
                        <a:rPr lang="fr-FR" sz="1200" b="1" i="0" u="none" strike="noStrike" dirty="0">
                          <a:solidFill>
                            <a:srgbClr val="002060"/>
                          </a:solidFill>
                          <a:latin typeface="Calibri"/>
                        </a:rPr>
                        <a:t>de l'admission et de la sortie</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1" i="0" u="none" strike="noStrike">
                          <a:solidFill>
                            <a:srgbClr val="FF0000"/>
                          </a:solidFill>
                          <a:latin typeface="Calibri"/>
                        </a:rPr>
                        <a:t>467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97,1%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39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92,9%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691">
                <a:tc vMerge="1">
                  <a:txBody>
                    <a:bodyPr/>
                    <a:lstStyle/>
                    <a:p>
                      <a:endParaRPr lang="fr-FR"/>
                    </a:p>
                  </a:txBody>
                  <a:tcPr/>
                </a:tc>
                <a:tc>
                  <a:txBody>
                    <a:bodyPr/>
                    <a:lstStyle/>
                    <a:p>
                      <a:pPr algn="ctr" fontAlgn="b"/>
                      <a:r>
                        <a:rPr lang="fr-FR" sz="1200" b="0" i="0" u="none" strike="noStrike">
                          <a:solidFill>
                            <a:srgbClr val="000000"/>
                          </a:solidFill>
                          <a:latin typeface="Calibri"/>
                        </a:rPr>
                        <a:t>14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91">
                <a:tc rowSpan="2">
                  <a:txBody>
                    <a:bodyPr/>
                    <a:lstStyle/>
                    <a:p>
                      <a:pPr algn="r" fontAlgn="ctr"/>
                      <a:r>
                        <a:rPr lang="fr-FR" sz="1200" b="1" i="0" u="none" strike="noStrike" dirty="0">
                          <a:solidFill>
                            <a:srgbClr val="002060"/>
                          </a:solidFill>
                          <a:latin typeface="Calibri"/>
                        </a:rPr>
                        <a:t>Contribution à une meilleure information patient</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1" i="0" u="none" strike="noStrike">
                          <a:solidFill>
                            <a:srgbClr val="FF0000"/>
                          </a:solidFill>
                          <a:latin typeface="Calibri"/>
                        </a:rPr>
                        <a:t>434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94,3%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37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92,5%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691">
                <a:tc vMerge="1">
                  <a:txBody>
                    <a:bodyPr/>
                    <a:lstStyle/>
                    <a:p>
                      <a:endParaRPr lang="fr-FR"/>
                    </a:p>
                  </a:txBody>
                  <a:tcPr/>
                </a:tc>
                <a:tc>
                  <a:txBody>
                    <a:bodyPr/>
                    <a:lstStyle/>
                    <a:p>
                      <a:pPr algn="ctr" fontAlgn="b"/>
                      <a:r>
                        <a:rPr lang="fr-FR" sz="1200" b="0" i="0" u="none" strike="noStrike">
                          <a:solidFill>
                            <a:srgbClr val="000000"/>
                          </a:solidFill>
                          <a:latin typeface="Calibri"/>
                        </a:rPr>
                        <a:t>26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91">
                <a:tc rowSpan="2">
                  <a:txBody>
                    <a:bodyPr/>
                    <a:lstStyle/>
                    <a:p>
                      <a:pPr algn="r" fontAlgn="ctr"/>
                      <a:r>
                        <a:rPr lang="fr-FR" sz="1200" b="1" i="0" u="none" strike="noStrike" dirty="0">
                          <a:solidFill>
                            <a:srgbClr val="002060"/>
                          </a:solidFill>
                          <a:latin typeface="Calibri"/>
                        </a:rPr>
                        <a:t>Orientation vers des nouvelles organisations pluridisciplinaires (Pharmacie clinique)</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330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77,6%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77,1%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691">
                <a:tc vMerge="1">
                  <a:txBody>
                    <a:bodyPr/>
                    <a:lstStyle/>
                    <a:p>
                      <a:endParaRPr lang="fr-FR"/>
                    </a:p>
                  </a:txBody>
                  <a:tcPr/>
                </a:tc>
                <a:tc>
                  <a:txBody>
                    <a:bodyPr/>
                    <a:lstStyle/>
                    <a:p>
                      <a:pPr algn="ctr" fontAlgn="b"/>
                      <a:r>
                        <a:rPr lang="fr-FR" sz="1200" b="0" i="0" u="none" strike="noStrike">
                          <a:solidFill>
                            <a:srgbClr val="000000"/>
                          </a:solidFill>
                          <a:latin typeface="Calibri"/>
                        </a:rPr>
                        <a:t>95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22,4%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22,9%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91">
                <a:tc rowSpan="2">
                  <a:txBody>
                    <a:bodyPr/>
                    <a:lstStyle/>
                    <a:p>
                      <a:pPr algn="r" fontAlgn="ctr"/>
                      <a:r>
                        <a:rPr lang="fr-FR" sz="1200" b="1" i="0" u="none" strike="noStrike" dirty="0">
                          <a:solidFill>
                            <a:srgbClr val="002060"/>
                          </a:solidFill>
                          <a:latin typeface="Calibri"/>
                        </a:rPr>
                        <a:t>Partage optimisation</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1" i="0" u="none" strike="noStrike">
                          <a:solidFill>
                            <a:srgbClr val="FF0000"/>
                          </a:solidFill>
                          <a:latin typeface="Calibri"/>
                        </a:rPr>
                        <a:t>343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84,5%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29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80,6%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691">
                <a:tc vMerge="1">
                  <a:txBody>
                    <a:bodyPr/>
                    <a:lstStyle/>
                    <a:p>
                      <a:endParaRPr lang="fr-FR"/>
                    </a:p>
                  </a:txBody>
                  <a:tcPr/>
                </a:tc>
                <a:tc>
                  <a:txBody>
                    <a:bodyPr/>
                    <a:lstStyle/>
                    <a:p>
                      <a:pPr algn="ctr" fontAlgn="b"/>
                      <a:r>
                        <a:rPr lang="fr-FR" sz="1200" b="0" i="0" u="none" strike="noStrike">
                          <a:solidFill>
                            <a:srgbClr val="000000"/>
                          </a:solidFill>
                          <a:latin typeface="Calibri"/>
                        </a:rPr>
                        <a:t>63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15,5%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19,4%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91">
                <a:tc rowSpan="2">
                  <a:txBody>
                    <a:bodyPr/>
                    <a:lstStyle/>
                    <a:p>
                      <a:pPr algn="r" fontAlgn="ctr"/>
                      <a:r>
                        <a:rPr lang="fr-FR" sz="1200" b="1" i="0" u="none" strike="noStrike" dirty="0">
                          <a:solidFill>
                            <a:srgbClr val="002060"/>
                          </a:solidFill>
                          <a:latin typeface="Calibri"/>
                        </a:rPr>
                        <a:t>Autre</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latin typeface="Calibri"/>
                        </a:rPr>
                        <a:t>27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34,6%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27,3%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691">
                <a:tc vMerge="1">
                  <a:txBody>
                    <a:bodyPr/>
                    <a:lstStyle/>
                    <a:p>
                      <a:endParaRPr lang="fr-FR"/>
                    </a:p>
                  </a:txBody>
                  <a:tcPr/>
                </a:tc>
                <a:tc>
                  <a:txBody>
                    <a:bodyPr/>
                    <a:lstStyle/>
                    <a:p>
                      <a:pPr algn="ctr" fontAlgn="b"/>
                      <a:r>
                        <a:rPr lang="fr-FR" sz="1200" b="0" i="0" u="none" strike="noStrike">
                          <a:solidFill>
                            <a:srgbClr val="000000"/>
                          </a:solidFill>
                          <a:latin typeface="Calibri"/>
                        </a:rPr>
                        <a:t>51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65,4%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72,7%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18</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683568" y="980728"/>
          <a:ext cx="7848871" cy="1694515"/>
        </p:xfrm>
        <a:graphic>
          <a:graphicData uri="http://schemas.openxmlformats.org/drawingml/2006/table">
            <a:tbl>
              <a:tblPr/>
              <a:tblGrid>
                <a:gridCol w="1407041"/>
                <a:gridCol w="2259793"/>
                <a:gridCol w="2291771"/>
                <a:gridCol w="1890266"/>
              </a:tblGrid>
              <a:tr h="720080">
                <a:tc>
                  <a:txBody>
                    <a:bodyPr/>
                    <a:lstStyle/>
                    <a:p>
                      <a:pPr algn="ctr" fontAlgn="ctr"/>
                      <a:endParaRPr lang="fr-F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1200" b="1" i="0" u="none" strike="noStrike">
                          <a:solidFill>
                            <a:srgbClr val="000000"/>
                          </a:solidFill>
                          <a:latin typeface="Calibri"/>
                        </a:rPr>
                        <a:t>Nombre d'établissement répondants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1200" b="1" i="0" u="none" strike="noStrike">
                          <a:solidFill>
                            <a:srgbClr val="000000"/>
                          </a:solidFill>
                          <a:latin typeface="Calibri"/>
                        </a:rPr>
                        <a:t>Nombre d'établissement destinataires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1200" b="1" i="0" u="none" strike="noStrike">
                          <a:solidFill>
                            <a:srgbClr val="000000"/>
                          </a:solidFill>
                          <a:latin typeface="Calibri"/>
                        </a:rPr>
                        <a:t>Taux de réponse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462232">
                <a:tc>
                  <a:txBody>
                    <a:bodyPr/>
                    <a:lstStyle/>
                    <a:p>
                      <a:pPr algn="ctr" fontAlgn="ctr"/>
                      <a:r>
                        <a:rPr lang="fr-FR" sz="1600" b="1" i="0" u="none" strike="noStrike" dirty="0">
                          <a:solidFill>
                            <a:srgbClr val="000000"/>
                          </a:solidFill>
                          <a:latin typeface="Calibri"/>
                        </a:rPr>
                        <a:t>France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000000"/>
                          </a:solidFill>
                          <a:latin typeface="Calibri"/>
                        </a:rPr>
                        <a:t>1688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000000"/>
                          </a:solidFill>
                          <a:latin typeface="Calibri"/>
                        </a:rPr>
                        <a:t>2537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fr-FR" sz="1200" b="1" i="0" u="none" strike="noStrike">
                          <a:solidFill>
                            <a:srgbClr val="000000"/>
                          </a:solidFill>
                          <a:latin typeface="Calibri"/>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512203">
                <a:tc>
                  <a:txBody>
                    <a:bodyPr/>
                    <a:lstStyle/>
                    <a:p>
                      <a:pPr algn="ctr" fontAlgn="ctr"/>
                      <a:r>
                        <a:rPr lang="fr-FR" sz="1600" b="1" i="0" u="none" strike="noStrike" dirty="0">
                          <a:solidFill>
                            <a:srgbClr val="000000"/>
                          </a:solidFill>
                          <a:latin typeface="Calibri"/>
                        </a:rPr>
                        <a:t>PACA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200" b="1" i="0" u="none" strike="noStrike" dirty="0">
                          <a:solidFill>
                            <a:srgbClr val="000000"/>
                          </a:solidFill>
                          <a:latin typeface="Calibri"/>
                        </a:rPr>
                        <a:t>151                   </a:t>
                      </a:r>
                      <a:r>
                        <a:rPr lang="fr-FR" sz="1200" b="1" i="0" u="none" strike="noStrike" dirty="0" smtClean="0">
                          <a:solidFill>
                            <a:srgbClr val="000000"/>
                          </a:solidFill>
                          <a:latin typeface="Calibri"/>
                        </a:rPr>
                        <a:t>                                 </a:t>
                      </a:r>
                      <a:r>
                        <a:rPr lang="fr-FR" sz="1100" b="1" i="0" u="none" strike="noStrike" dirty="0">
                          <a:solidFill>
                            <a:srgbClr val="000000"/>
                          </a:solidFill>
                          <a:latin typeface="Calibri"/>
                        </a:rPr>
                        <a:t>(soit 8,9% de l'ensemble)</a:t>
                      </a:r>
                      <a:endParaRPr lang="fr-F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200" b="1" i="0" u="none" strike="noStrike" dirty="0">
                          <a:solidFill>
                            <a:srgbClr val="000000"/>
                          </a:solidFill>
                          <a:latin typeface="Calibri"/>
                        </a:rPr>
                        <a:t>287                                          </a:t>
                      </a:r>
                      <a:r>
                        <a:rPr lang="fr-FR" sz="1200" b="1" i="0" u="none" strike="noStrike" dirty="0" smtClean="0">
                          <a:solidFill>
                            <a:srgbClr val="000000"/>
                          </a:solidFill>
                          <a:latin typeface="Calibri"/>
                        </a:rPr>
                        <a:t>            </a:t>
                      </a:r>
                      <a:r>
                        <a:rPr lang="fr-FR" sz="1100" b="1" i="0" u="none" strike="noStrike" dirty="0">
                          <a:solidFill>
                            <a:srgbClr val="000000"/>
                          </a:solidFill>
                          <a:latin typeface="Calibri"/>
                        </a:rPr>
                        <a:t>(soit 11,3% de l'ensemble)</a:t>
                      </a:r>
                      <a:endParaRPr lang="fr-F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200" b="1" i="0" u="none" strike="noStrike" dirty="0">
                          <a:solidFill>
                            <a:srgbClr val="000000"/>
                          </a:solidFill>
                          <a:latin typeface="Calibri"/>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bl>
          </a:graphicData>
        </a:graphic>
      </p:graphicFrame>
      <p:sp>
        <p:nvSpPr>
          <p:cNvPr id="4" name="Espace réservé du numéro de diapositive 3"/>
          <p:cNvSpPr>
            <a:spLocks noGrp="1"/>
          </p:cNvSpPr>
          <p:nvPr>
            <p:ph type="sldNum" sz="quarter" idx="12"/>
          </p:nvPr>
        </p:nvSpPr>
        <p:spPr/>
        <p:txBody>
          <a:bodyPr/>
          <a:lstStyle/>
          <a:p>
            <a:fld id="{6CF53FF6-79BB-4BEF-B1BD-1A196A586C8F}" type="slidenum">
              <a:rPr lang="fr-FR" smtClean="0"/>
              <a:pPr/>
              <a:t>2</a:t>
            </a:fld>
            <a:endParaRPr lang="fr-FR"/>
          </a:p>
        </p:txBody>
      </p:sp>
      <p:graphicFrame>
        <p:nvGraphicFramePr>
          <p:cNvPr id="6" name="Espace réservé du contenu 4"/>
          <p:cNvGraphicFramePr>
            <a:graphicFrameLocks/>
          </p:cNvGraphicFramePr>
          <p:nvPr/>
        </p:nvGraphicFramePr>
        <p:xfrm>
          <a:off x="683568" y="3645024"/>
          <a:ext cx="7848872" cy="1278245"/>
        </p:xfrm>
        <a:graphic>
          <a:graphicData uri="http://schemas.openxmlformats.org/drawingml/2006/table">
            <a:tbl>
              <a:tblPr/>
              <a:tblGrid>
                <a:gridCol w="1342498"/>
                <a:gridCol w="2156133"/>
                <a:gridCol w="2186644"/>
                <a:gridCol w="2163597"/>
              </a:tblGrid>
              <a:tr h="720080">
                <a:tc>
                  <a:txBody>
                    <a:bodyPr/>
                    <a:lstStyle/>
                    <a:p>
                      <a:pPr algn="ctr" fontAlgn="ctr"/>
                      <a:endParaRPr lang="fr-F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1200" b="1" i="0" u="none" strike="noStrike" dirty="0">
                          <a:solidFill>
                            <a:srgbClr val="000000"/>
                          </a:solidFill>
                          <a:latin typeface="Calibri"/>
                        </a:rPr>
                        <a:t>Nombre d'établissement </a:t>
                      </a:r>
                      <a:r>
                        <a:rPr lang="fr-FR" sz="1200" b="1" i="0" u="none" strike="noStrike" dirty="0" smtClean="0">
                          <a:solidFill>
                            <a:srgbClr val="000000"/>
                          </a:solidFill>
                          <a:latin typeface="Calibri"/>
                        </a:rPr>
                        <a:t>signataire d’un CBUM</a:t>
                      </a:r>
                      <a:endParaRPr lang="fr-F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1200" b="1" i="0" u="none" strike="noStrike" dirty="0" smtClean="0">
                          <a:solidFill>
                            <a:srgbClr val="000000"/>
                          </a:solidFill>
                          <a:latin typeface="Calibri"/>
                        </a:rPr>
                        <a:t>Nombre d'établissement non signataire d’un CBUM</a:t>
                      </a:r>
                      <a:endParaRPr lang="fr-F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1200" b="1" i="0" u="none" strike="noStrike" dirty="0" smtClean="0">
                          <a:solidFill>
                            <a:srgbClr val="000000"/>
                          </a:solidFill>
                          <a:latin typeface="Calibri"/>
                        </a:rPr>
                        <a:t>Total</a:t>
                      </a:r>
                      <a:r>
                        <a:rPr lang="fr-FR" sz="1200" b="1" i="0" u="none" strike="noStrike" baseline="0" dirty="0" smtClean="0">
                          <a:solidFill>
                            <a:srgbClr val="000000"/>
                          </a:solidFill>
                          <a:latin typeface="Calibri"/>
                        </a:rPr>
                        <a:t> des établissements répondants</a:t>
                      </a:r>
                      <a:endParaRPr lang="fr-F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512203">
                <a:tc>
                  <a:txBody>
                    <a:bodyPr/>
                    <a:lstStyle/>
                    <a:p>
                      <a:pPr algn="ctr" fontAlgn="ctr"/>
                      <a:r>
                        <a:rPr lang="fr-FR" sz="1600" b="1" i="0" u="none" strike="noStrike" dirty="0">
                          <a:solidFill>
                            <a:srgbClr val="000000"/>
                          </a:solidFill>
                          <a:latin typeface="Calibri"/>
                        </a:rPr>
                        <a:t>PACA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200" b="1" i="0" u="none" strike="noStrike" dirty="0" smtClean="0">
                          <a:solidFill>
                            <a:srgbClr val="000000"/>
                          </a:solidFill>
                          <a:latin typeface="Calibri"/>
                        </a:rPr>
                        <a:t>122                                                      </a:t>
                      </a:r>
                      <a:r>
                        <a:rPr lang="fr-FR" sz="1100" b="1" i="0" u="none" strike="noStrike" dirty="0" smtClean="0">
                          <a:solidFill>
                            <a:srgbClr val="000000"/>
                          </a:solidFill>
                          <a:latin typeface="Calibri"/>
                        </a:rPr>
                        <a:t>(soit 80,8%</a:t>
                      </a:r>
                      <a:r>
                        <a:rPr lang="fr-FR" sz="1100" b="1" i="0" u="none" strike="noStrike" baseline="0" dirty="0" smtClean="0">
                          <a:solidFill>
                            <a:srgbClr val="000000"/>
                          </a:solidFill>
                          <a:latin typeface="Calibri"/>
                        </a:rPr>
                        <a:t> de l’ensemble des répondants)</a:t>
                      </a:r>
                      <a:endParaRPr lang="fr-F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200" b="1" i="0" u="none" strike="noStrike" dirty="0" smtClean="0">
                          <a:solidFill>
                            <a:srgbClr val="000000"/>
                          </a:solidFill>
                          <a:latin typeface="Calibri"/>
                        </a:rPr>
                        <a:t>29                                                  (soit 19,2%</a:t>
                      </a:r>
                      <a:r>
                        <a:rPr lang="fr-FR" sz="1200" b="1" i="0" u="none" strike="noStrike" baseline="0" dirty="0" smtClean="0">
                          <a:solidFill>
                            <a:srgbClr val="000000"/>
                          </a:solidFill>
                          <a:latin typeface="Calibri"/>
                        </a:rPr>
                        <a:t> de l’ensemble des répondants)</a:t>
                      </a:r>
                      <a:endParaRPr lang="fr-F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fr-FR" sz="1200" b="1" i="0" u="none" strike="noStrike" dirty="0" smtClean="0">
                          <a:solidFill>
                            <a:srgbClr val="000000"/>
                          </a:solidFill>
                          <a:latin typeface="Calibri"/>
                        </a:rPr>
                        <a:t>157                                                     (mais 151 fichiers exploitables)</a:t>
                      </a:r>
                      <a:endParaRPr lang="fr-F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95537" y="260648"/>
          <a:ext cx="8496944" cy="6439862"/>
        </p:xfrm>
        <a:graphic>
          <a:graphicData uri="http://schemas.openxmlformats.org/drawingml/2006/table">
            <a:tbl>
              <a:tblPr/>
              <a:tblGrid>
                <a:gridCol w="4803439"/>
                <a:gridCol w="713057"/>
                <a:gridCol w="849807"/>
                <a:gridCol w="713057"/>
                <a:gridCol w="849807"/>
                <a:gridCol w="567777"/>
              </a:tblGrid>
              <a:tr h="792088">
                <a:tc>
                  <a:txBody>
                    <a:bodyPr/>
                    <a:lstStyle/>
                    <a:p>
                      <a:pPr algn="l" fontAlgn="ctr"/>
                      <a:r>
                        <a:rPr lang="fr-FR" sz="1200" b="1" i="0" u="none" strike="noStrike" dirty="0">
                          <a:solidFill>
                            <a:srgbClr val="000000"/>
                          </a:solidFill>
                          <a:latin typeface="Calibri"/>
                        </a:rPr>
                        <a:t> </a:t>
                      </a:r>
                    </a:p>
                  </a:txBody>
                  <a:tcPr marL="6753" marR="6753" marT="67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fr-FR" sz="2000" b="0" i="0" u="none" strike="noStrike" dirty="0">
                          <a:solidFill>
                            <a:srgbClr val="000000"/>
                          </a:solidFill>
                          <a:latin typeface="Aharoni"/>
                        </a:rPr>
                        <a:t>France</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2000" b="0" i="0" u="none" strike="noStrike" dirty="0" smtClean="0">
                          <a:solidFill>
                            <a:srgbClr val="000000"/>
                          </a:solidFill>
                          <a:latin typeface="Aharoni"/>
                        </a:rPr>
                        <a:t>PACA-Corse</a:t>
                      </a:r>
                      <a:endParaRPr lang="fr-FR" sz="2000" b="0" i="0" u="none" strike="noStrike" dirty="0">
                        <a:solidFill>
                          <a:srgbClr val="000000"/>
                        </a:solidFill>
                        <a:latin typeface="Aharoni"/>
                      </a:endParaRP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1200" b="0" i="0" u="none" strike="noStrike">
                          <a:solidFill>
                            <a:srgbClr val="000000"/>
                          </a:solidFill>
                          <a:latin typeface="Calibri"/>
                        </a:rPr>
                        <a:t> </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3973">
                <a:tc rowSpan="3">
                  <a:txBody>
                    <a:bodyPr/>
                    <a:lstStyle/>
                    <a:p>
                      <a:pPr algn="l" fontAlgn="ctr"/>
                      <a:r>
                        <a:rPr lang="fr-FR" sz="1200" b="1" i="0" u="none" strike="noStrike" dirty="0" smtClean="0">
                          <a:solidFill>
                            <a:srgbClr val="002060"/>
                          </a:solidFill>
                          <a:latin typeface="Calibri"/>
                        </a:rPr>
                        <a:t>Q1) Dans </a:t>
                      </a:r>
                      <a:r>
                        <a:rPr lang="fr-FR" sz="1200" b="1" i="0" u="none" strike="noStrike" dirty="0">
                          <a:solidFill>
                            <a:srgbClr val="002060"/>
                          </a:solidFill>
                          <a:latin typeface="Calibri"/>
                        </a:rPr>
                        <a:t>le cadre de l'étude des risques (a priori et a posteriori) encourus par les patients relative à la prise en charge médicamenteuse à chaque étape, avez vous identifié la conciliation médicamenteuse comme une action d'amélioration?  </a:t>
                      </a:r>
                    </a:p>
                  </a:txBody>
                  <a:tcPr marL="6753" marR="6753" marT="67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200" b="0" i="0" u="none" strike="noStrike" dirty="0">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 </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48365">
                <a:tc vMerge="1">
                  <a:txBody>
                    <a:bodyPr/>
                    <a:lstStyle/>
                    <a:p>
                      <a:endParaRPr lang="fr-FR"/>
                    </a:p>
                  </a:txBody>
                  <a:tcPr/>
                </a:tc>
                <a:tc>
                  <a:txBody>
                    <a:bodyPr/>
                    <a:lstStyle/>
                    <a:p>
                      <a:pPr algn="ctr" fontAlgn="b"/>
                      <a:r>
                        <a:rPr lang="fr-FR" sz="1200" b="0" i="0" u="none" strike="noStrike" dirty="0">
                          <a:solidFill>
                            <a:srgbClr val="000000"/>
                          </a:solidFill>
                          <a:latin typeface="Calibri"/>
                        </a:rPr>
                        <a:t>960</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57,1%</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91</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60,7%</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312756">
                <a:tc vMerge="1">
                  <a:txBody>
                    <a:bodyPr/>
                    <a:lstStyle/>
                    <a:p>
                      <a:endParaRPr lang="fr-FR"/>
                    </a:p>
                  </a:txBody>
                  <a:tcPr/>
                </a:tc>
                <a:tc>
                  <a:txBody>
                    <a:bodyPr/>
                    <a:lstStyle/>
                    <a:p>
                      <a:pPr algn="ctr" fontAlgn="b"/>
                      <a:r>
                        <a:rPr lang="fr-FR" sz="1200" b="0" i="0" u="none" strike="noStrike" dirty="0">
                          <a:solidFill>
                            <a:srgbClr val="000000"/>
                          </a:solidFill>
                          <a:latin typeface="Calibri"/>
                        </a:rPr>
                        <a:t>720</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42,9%</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59</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39,3%</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5272">
                <a:tc>
                  <a:txBody>
                    <a:bodyPr/>
                    <a:lstStyle/>
                    <a:p>
                      <a:pPr algn="l" fontAlgn="b"/>
                      <a:r>
                        <a:rPr lang="fr-FR" sz="1200" b="1" i="0" u="none" strike="noStrike" dirty="0">
                          <a:solidFill>
                            <a:srgbClr val="002060"/>
                          </a:solidFill>
                          <a:latin typeface="Calibri"/>
                        </a:rPr>
                        <a:t> </a:t>
                      </a:r>
                    </a:p>
                  </a:txBody>
                  <a:tcPr marL="6753" marR="6753" marT="675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gridSpan="4">
                  <a:txBody>
                    <a:bodyPr/>
                    <a:lstStyle/>
                    <a:p>
                      <a:pPr algn="ctr" fontAlgn="ctr"/>
                      <a:r>
                        <a:rPr lang="fr-FR" sz="1200" b="0" i="1" u="none" strike="noStrike">
                          <a:solidFill>
                            <a:srgbClr val="000000"/>
                          </a:solidFill>
                          <a:latin typeface="Calibri"/>
                        </a:rPr>
                        <a:t>Réponses globales</a:t>
                      </a:r>
                    </a:p>
                  </a:txBody>
                  <a:tcPr marL="6753" marR="6753" marT="6753"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753" marR="6753" marT="675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3973">
                <a:tc rowSpan="8">
                  <a:txBody>
                    <a:bodyPr/>
                    <a:lstStyle/>
                    <a:p>
                      <a:pPr algn="l" fontAlgn="ctr"/>
                      <a:r>
                        <a:rPr lang="fr-FR" sz="1200" b="1" i="0" u="none" strike="noStrike" dirty="0" smtClean="0">
                          <a:solidFill>
                            <a:srgbClr val="002060"/>
                          </a:solidFill>
                          <a:latin typeface="Calibri"/>
                        </a:rPr>
                        <a:t>Q1bis) Si </a:t>
                      </a:r>
                      <a:r>
                        <a:rPr lang="fr-FR" sz="1200" b="1" i="0" u="none" strike="noStrike" dirty="0">
                          <a:solidFill>
                            <a:srgbClr val="002060"/>
                          </a:solidFill>
                          <a:latin typeface="Calibri"/>
                        </a:rPr>
                        <a:t>oui, avez vous identifié des activités/disciplines à risques pour prioriser la mise en </a:t>
                      </a:r>
                      <a:r>
                        <a:rPr lang="fr-FR" sz="1200" b="1" i="0" u="none" strike="noStrike" dirty="0" err="1">
                          <a:solidFill>
                            <a:srgbClr val="002060"/>
                          </a:solidFill>
                          <a:latin typeface="Calibri"/>
                        </a:rPr>
                        <a:t>oeuvre</a:t>
                      </a:r>
                      <a:r>
                        <a:rPr lang="fr-FR" sz="1200" b="1" i="0" u="none" strike="noStrike" dirty="0">
                          <a:solidFill>
                            <a:srgbClr val="002060"/>
                          </a:solidFill>
                          <a:latin typeface="Calibri"/>
                        </a:rPr>
                        <a:t> de la conciliation médicamenteuse?</a:t>
                      </a:r>
                    </a:p>
                  </a:txBody>
                  <a:tcPr marL="6753" marR="6753" marT="67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200" b="0" i="0" u="none" strike="noStrike" dirty="0">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a:txBody>
                    <a:bodyPr/>
                    <a:lstStyle/>
                    <a:p>
                      <a:pPr algn="ctr" fontAlgn="b"/>
                      <a:r>
                        <a:rPr lang="fr-FR" sz="1200" b="0" i="0" u="none" strike="noStrike" dirty="0">
                          <a:solidFill>
                            <a:srgbClr val="000000"/>
                          </a:solidFill>
                          <a:latin typeface="Calibri"/>
                        </a:rPr>
                        <a:t>668</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59,0%</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67</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65,7%</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a:txBody>
                    <a:bodyPr/>
                    <a:lstStyle/>
                    <a:p>
                      <a:pPr algn="ctr" fontAlgn="b"/>
                      <a:r>
                        <a:rPr lang="fr-FR" sz="1200" b="0" i="0" u="none" strike="noStrike">
                          <a:solidFill>
                            <a:srgbClr val="000000"/>
                          </a:solidFill>
                          <a:latin typeface="Calibri"/>
                        </a:rPr>
                        <a:t>464</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41,0%</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35</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34,3%</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rowSpan="2" gridSpan="4">
                  <a:txBody>
                    <a:bodyPr/>
                    <a:lstStyle/>
                    <a:p>
                      <a:pPr algn="ctr" fontAlgn="b"/>
                      <a:r>
                        <a:rPr lang="fr-FR" sz="1200" b="0" i="1" u="none" strike="noStrike" dirty="0">
                          <a:solidFill>
                            <a:srgbClr val="000000"/>
                          </a:solidFill>
                          <a:latin typeface="Calibri"/>
                        </a:rPr>
                        <a:t>Réponses des établissements ayant identifié la conciliation médicamenteuse comme une action d'amélioration</a:t>
                      </a:r>
                    </a:p>
                  </a:txBody>
                  <a:tcPr marL="6753" marR="6753" marT="67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ctr" fontAlgn="b"/>
                      <a:r>
                        <a:rPr lang="fr-FR" sz="1200" b="0" i="0" u="none" strike="noStrike">
                          <a:solidFill>
                            <a:srgbClr val="000000"/>
                          </a:solidFill>
                          <a:latin typeface="Calibri"/>
                        </a:rPr>
                        <a:t> </a:t>
                      </a:r>
                    </a:p>
                  </a:txBody>
                  <a:tcPr marL="6753" marR="6753" marT="675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a:solidFill>
                            <a:srgbClr val="000000"/>
                          </a:solidFill>
                          <a:latin typeface="Calibri"/>
                        </a:rPr>
                        <a:t> </a:t>
                      </a:r>
                    </a:p>
                  </a:txBody>
                  <a:tcPr marL="6753" marR="6753" marT="675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1" u="none" strike="noStrike">
                          <a:solidFill>
                            <a:srgbClr val="000000"/>
                          </a:solidFill>
                          <a:latin typeface="Calibri"/>
                        </a:rPr>
                        <a:t> </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a:txBody>
                    <a:bodyPr/>
                    <a:lstStyle/>
                    <a:p>
                      <a:pPr algn="ctr" fontAlgn="b"/>
                      <a:r>
                        <a:rPr lang="fr-FR" sz="1200" b="0" i="1" u="none" strike="noStrike">
                          <a:solidFill>
                            <a:srgbClr val="000000"/>
                          </a:solidFill>
                          <a:latin typeface="Calibri"/>
                        </a:rPr>
                        <a:t>643</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68,4%</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1" u="none" strike="noStrike">
                          <a:solidFill>
                            <a:srgbClr val="000000"/>
                          </a:solidFill>
                          <a:latin typeface="Calibri"/>
                        </a:rPr>
                        <a:t>66</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73,3%</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1" u="none" strike="noStrike" dirty="0">
                          <a:solidFill>
                            <a:srgbClr val="000000"/>
                          </a:solidFill>
                          <a:latin typeface="Calibri"/>
                        </a:rPr>
                        <a:t>Oui</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93173">
                <a:tc vMerge="1">
                  <a:txBody>
                    <a:bodyPr/>
                    <a:lstStyle/>
                    <a:p>
                      <a:endParaRPr lang="fr-FR"/>
                    </a:p>
                  </a:txBody>
                  <a:tcPr/>
                </a:tc>
                <a:tc>
                  <a:txBody>
                    <a:bodyPr/>
                    <a:lstStyle/>
                    <a:p>
                      <a:pPr algn="ctr" fontAlgn="b"/>
                      <a:r>
                        <a:rPr lang="fr-FR" sz="1200" b="0" i="1" u="none" strike="noStrike">
                          <a:solidFill>
                            <a:srgbClr val="000000"/>
                          </a:solidFill>
                          <a:latin typeface="Calibri"/>
                        </a:rPr>
                        <a:t>297</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31,6%</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1" u="none" strike="noStrike">
                          <a:solidFill>
                            <a:srgbClr val="000000"/>
                          </a:solidFill>
                          <a:latin typeface="Calibri"/>
                        </a:rPr>
                        <a:t>24</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26,7%</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1" u="none" strike="noStrike" dirty="0">
                          <a:solidFill>
                            <a:srgbClr val="000000"/>
                          </a:solidFill>
                          <a:latin typeface="Calibri"/>
                        </a:rPr>
                        <a:t>Non</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83973">
                <a:tc rowSpan="14">
                  <a:txBody>
                    <a:bodyPr/>
                    <a:lstStyle/>
                    <a:p>
                      <a:pPr algn="l" fontAlgn="ctr"/>
                      <a:r>
                        <a:rPr lang="fr-FR" sz="1200" b="1" i="0" u="none" strike="noStrike" dirty="0" smtClean="0">
                          <a:solidFill>
                            <a:srgbClr val="002060"/>
                          </a:solidFill>
                          <a:latin typeface="Calibri"/>
                        </a:rPr>
                        <a:t>Q2) La </a:t>
                      </a:r>
                      <a:r>
                        <a:rPr lang="fr-FR" sz="1200" b="1" i="0" u="none" strike="noStrike" dirty="0">
                          <a:solidFill>
                            <a:srgbClr val="002060"/>
                          </a:solidFill>
                          <a:latin typeface="Calibri"/>
                        </a:rPr>
                        <a:t>conciliation médicamenteuse est-elle intégrée, ou prévue d'ici 2018, au programme d'actions en matière de bon usage des médicaments et dispositifs médicaux stériles inclus dans le programme d'amélioration continue de la qualité et de la sécurité des soins de votre établissement? </a:t>
                      </a:r>
                    </a:p>
                  </a:txBody>
                  <a:tcPr marL="6753" marR="6753" marT="675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fr-FR" sz="1200" b="0" i="1" u="none" strike="noStrike" dirty="0">
                          <a:solidFill>
                            <a:srgbClr val="000000"/>
                          </a:solidFill>
                          <a:latin typeface="Calibri"/>
                        </a:rPr>
                        <a:t>Réponses globales</a:t>
                      </a:r>
                    </a:p>
                  </a:txBody>
                  <a:tcPr marL="6753" marR="6753" marT="6753"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b"/>
                      <a:r>
                        <a:rPr lang="fr-FR" sz="1200" b="0" i="0" u="none" strike="noStrike">
                          <a:solidFill>
                            <a:srgbClr val="000000"/>
                          </a:solidFill>
                          <a:latin typeface="Calibri"/>
                        </a:rPr>
                        <a:t> </a:t>
                      </a:r>
                    </a:p>
                  </a:txBody>
                  <a:tcPr marL="6753" marR="6753" marT="675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3973">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a:txBody>
                    <a:bodyPr/>
                    <a:lstStyle/>
                    <a:p>
                      <a:pPr algn="ctr" fontAlgn="b"/>
                      <a:r>
                        <a:rPr lang="fr-FR" sz="1200" b="0" i="0" u="none" strike="noStrike">
                          <a:solidFill>
                            <a:srgbClr val="000000"/>
                          </a:solidFill>
                          <a:latin typeface="Calibri"/>
                        </a:rPr>
                        <a:t>1017</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61,7%</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103</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69,6%</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a:txBody>
                    <a:bodyPr/>
                    <a:lstStyle/>
                    <a:p>
                      <a:pPr algn="ctr" fontAlgn="b"/>
                      <a:r>
                        <a:rPr lang="fr-FR" sz="1200" b="0" i="0" u="none" strike="noStrike">
                          <a:solidFill>
                            <a:srgbClr val="000000"/>
                          </a:solidFill>
                          <a:latin typeface="Calibri"/>
                        </a:rPr>
                        <a:t>630</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38,3%</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45</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30,4%</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Non</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75272">
                <a:tc vMerge="1">
                  <a:txBody>
                    <a:bodyPr/>
                    <a:lstStyle/>
                    <a:p>
                      <a:endParaRPr lang="fr-FR"/>
                    </a:p>
                  </a:txBody>
                  <a:tcPr/>
                </a:tc>
                <a:tc rowSpan="2" gridSpan="4">
                  <a:txBody>
                    <a:bodyPr/>
                    <a:lstStyle/>
                    <a:p>
                      <a:pPr algn="ctr" fontAlgn="b"/>
                      <a:r>
                        <a:rPr lang="fr-FR" sz="1200" b="0" i="1" u="none" strike="noStrike" dirty="0">
                          <a:solidFill>
                            <a:srgbClr val="000000"/>
                          </a:solidFill>
                          <a:latin typeface="Calibri"/>
                        </a:rPr>
                        <a:t>Réponses des établissements ayant identifié la conciliation médicamenteuse comme une action d'amélioration</a:t>
                      </a:r>
                    </a:p>
                  </a:txBody>
                  <a:tcPr marL="6753" marR="6753" marT="67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ctr" fontAlgn="b"/>
                      <a:r>
                        <a:rPr lang="fr-FR" sz="1200" b="0" i="0" u="none" strike="noStrike">
                          <a:solidFill>
                            <a:srgbClr val="000000"/>
                          </a:solidFill>
                          <a:latin typeface="Calibri"/>
                        </a:rPr>
                        <a:t> </a:t>
                      </a:r>
                    </a:p>
                  </a:txBody>
                  <a:tcPr marL="6753" marR="6753" marT="675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753" marR="6753" marT="675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 </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a:txBody>
                    <a:bodyPr/>
                    <a:lstStyle/>
                    <a:p>
                      <a:pPr algn="ctr" fontAlgn="b"/>
                      <a:r>
                        <a:rPr lang="fr-FR" sz="1200" b="0" i="0" u="none" strike="noStrike">
                          <a:solidFill>
                            <a:srgbClr val="000000"/>
                          </a:solidFill>
                          <a:latin typeface="Calibri"/>
                        </a:rPr>
                        <a:t>726</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77,4%</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73</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81,1%</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Oui</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a:txBody>
                    <a:bodyPr/>
                    <a:lstStyle/>
                    <a:p>
                      <a:pPr algn="ctr" fontAlgn="b"/>
                      <a:r>
                        <a:rPr lang="fr-FR" sz="1200" b="0" i="0" u="none" strike="noStrike">
                          <a:solidFill>
                            <a:srgbClr val="000000"/>
                          </a:solidFill>
                          <a:latin typeface="Calibri"/>
                        </a:rPr>
                        <a:t>212</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22,6%</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17</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18,9%</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rowSpan="2" gridSpan="4">
                  <a:txBody>
                    <a:bodyPr/>
                    <a:lstStyle/>
                    <a:p>
                      <a:pPr algn="ctr" fontAlgn="b"/>
                      <a:r>
                        <a:rPr lang="fr-FR" sz="1200" b="0" i="1" u="none" strike="noStrike" dirty="0">
                          <a:solidFill>
                            <a:srgbClr val="000000"/>
                          </a:solidFill>
                          <a:latin typeface="Calibri"/>
                        </a:rPr>
                        <a:t>Réponses des établissements n'ayant pas identifié la conciliation médicamenteuse comme une action d'amélioration</a:t>
                      </a:r>
                    </a:p>
                  </a:txBody>
                  <a:tcPr marL="6753" marR="6753" marT="675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753" marR="6753" marT="675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753" marR="6753" marT="675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83973">
                <a:tc vMerge="1">
                  <a:txBody>
                    <a:bodyPr/>
                    <a:lstStyle/>
                    <a:p>
                      <a:endParaRPr lang="fr-FR"/>
                    </a:p>
                  </a:txBody>
                  <a:tcPr/>
                </a:tc>
                <a:tc>
                  <a:txBody>
                    <a:bodyPr/>
                    <a:lstStyle/>
                    <a:p>
                      <a:pPr algn="ctr" fontAlgn="b"/>
                      <a:r>
                        <a:rPr lang="fr-FR" sz="1200" b="0" i="0" u="none" strike="noStrike">
                          <a:solidFill>
                            <a:srgbClr val="000000"/>
                          </a:solidFill>
                          <a:latin typeface="Calibri"/>
                        </a:rPr>
                        <a:t>288</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40,8%</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30</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51,7%</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93173">
                <a:tc vMerge="1">
                  <a:txBody>
                    <a:bodyPr/>
                    <a:lstStyle/>
                    <a:p>
                      <a:endParaRPr lang="fr-FR"/>
                    </a:p>
                  </a:txBody>
                  <a:tcPr/>
                </a:tc>
                <a:tc>
                  <a:txBody>
                    <a:bodyPr/>
                    <a:lstStyle/>
                    <a:p>
                      <a:pPr algn="ctr" fontAlgn="b"/>
                      <a:r>
                        <a:rPr lang="fr-FR" sz="1200" b="0" i="0" u="none" strike="noStrike">
                          <a:solidFill>
                            <a:srgbClr val="000000"/>
                          </a:solidFill>
                          <a:latin typeface="Calibri"/>
                        </a:rPr>
                        <a:t>418</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59,2%</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28</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48,3%</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753" marR="6753" marT="675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Espace réservé du numéro de diapositive 4"/>
          <p:cNvSpPr>
            <a:spLocks noGrp="1"/>
          </p:cNvSpPr>
          <p:nvPr>
            <p:ph type="sldNum" sz="quarter" idx="12"/>
          </p:nvPr>
        </p:nvSpPr>
        <p:spPr/>
        <p:txBody>
          <a:bodyPr/>
          <a:lstStyle/>
          <a:p>
            <a:fld id="{6CF53FF6-79BB-4BEF-B1BD-1A196A586C8F}"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nvGraphicFramePr>
        <p:xfrm>
          <a:off x="395536" y="404664"/>
          <a:ext cx="8424936" cy="5834916"/>
        </p:xfrm>
        <a:graphic>
          <a:graphicData uri="http://schemas.openxmlformats.org/drawingml/2006/table">
            <a:tbl>
              <a:tblPr/>
              <a:tblGrid>
                <a:gridCol w="4770288"/>
                <a:gridCol w="707164"/>
                <a:gridCol w="842784"/>
                <a:gridCol w="707164"/>
                <a:gridCol w="842784"/>
                <a:gridCol w="554752"/>
              </a:tblGrid>
              <a:tr h="354210">
                <a:tc>
                  <a:txBody>
                    <a:bodyPr/>
                    <a:lstStyle/>
                    <a:p>
                      <a:pPr algn="l" fontAlgn="b"/>
                      <a:r>
                        <a:rPr lang="fr-FR" sz="1200" b="1" i="0" u="none" strike="noStrike" dirty="0">
                          <a:solidFill>
                            <a:srgbClr val="000000"/>
                          </a:solidFill>
                          <a:latin typeface="Calibri"/>
                        </a:rPr>
                        <a:t> </a:t>
                      </a:r>
                    </a:p>
                  </a:txBody>
                  <a:tcPr marL="6834" marR="6834" marT="68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fr-FR" sz="2000" b="0" i="0" u="none" strike="noStrike" dirty="0">
                          <a:solidFill>
                            <a:srgbClr val="000000"/>
                          </a:solidFill>
                          <a:latin typeface="Aharoni"/>
                        </a:rPr>
                        <a:t>France</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2000" b="0" i="0" u="none" strike="noStrike" dirty="0" smtClean="0">
                          <a:solidFill>
                            <a:srgbClr val="000000"/>
                          </a:solidFill>
                          <a:latin typeface="Aharoni"/>
                        </a:rPr>
                        <a:t>PACA-Corse</a:t>
                      </a:r>
                      <a:endParaRPr lang="fr-FR" sz="2000" b="0" i="0" u="none" strike="noStrike" dirty="0">
                        <a:solidFill>
                          <a:srgbClr val="000000"/>
                        </a:solidFill>
                        <a:latin typeface="Aharoni"/>
                      </a:endParaRP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1200" b="0" i="0" u="none" strike="noStrike">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3758">
                <a:tc rowSpan="9">
                  <a:txBody>
                    <a:bodyPr/>
                    <a:lstStyle/>
                    <a:p>
                      <a:pPr algn="l" fontAlgn="ctr"/>
                      <a:r>
                        <a:rPr lang="fr-FR" sz="1200" b="1" i="0" u="none" strike="noStrike" dirty="0" smtClean="0">
                          <a:solidFill>
                            <a:srgbClr val="002060"/>
                          </a:solidFill>
                          <a:latin typeface="Calibri"/>
                        </a:rPr>
                        <a:t>Q3) Une </a:t>
                      </a:r>
                      <a:r>
                        <a:rPr lang="fr-FR" sz="1200" b="1" i="0" u="none" strike="noStrike" dirty="0">
                          <a:solidFill>
                            <a:srgbClr val="002060"/>
                          </a:solidFill>
                          <a:latin typeface="Calibri"/>
                        </a:rPr>
                        <a:t>activité de pharmacie clinique (en particulier : conciliation médicamenteuse, analyse des prescriptions, accompagnement éducatif, éducation thérapeutique, ...) </a:t>
                      </a:r>
                      <a:r>
                        <a:rPr lang="fr-FR" sz="1200" b="1" i="0" u="none" strike="noStrike" baseline="0" dirty="0" smtClean="0">
                          <a:solidFill>
                            <a:srgbClr val="002060"/>
                          </a:solidFill>
                          <a:latin typeface="Calibri"/>
                        </a:rPr>
                        <a:t> </a:t>
                      </a:r>
                      <a:r>
                        <a:rPr lang="fr-FR" sz="1200" b="1" i="0" u="none" strike="noStrike" dirty="0" smtClean="0">
                          <a:solidFill>
                            <a:srgbClr val="002060"/>
                          </a:solidFill>
                          <a:latin typeface="Calibri"/>
                        </a:rPr>
                        <a:t>est-elle </a:t>
                      </a:r>
                      <a:r>
                        <a:rPr lang="fr-FR" sz="1200" b="1" i="0" u="none" strike="noStrike" dirty="0">
                          <a:solidFill>
                            <a:srgbClr val="002060"/>
                          </a:solidFill>
                          <a:latin typeface="Calibri"/>
                        </a:rPr>
                        <a:t>déjà développée dans l'établissement ? </a:t>
                      </a:r>
                    </a:p>
                  </a:txBody>
                  <a:tcPr marL="6834" marR="6834" marT="683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fr-FR" sz="1200" b="0" i="1" u="none" strike="noStrike" dirty="0">
                          <a:solidFill>
                            <a:srgbClr val="000000"/>
                          </a:solidFill>
                          <a:latin typeface="Calibri"/>
                        </a:rPr>
                        <a:t>Réponses globales</a:t>
                      </a:r>
                    </a:p>
                  </a:txBody>
                  <a:tcPr marL="6834" marR="6834" marT="6834"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1200" b="0" i="0" u="none" strike="noStrike">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1491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89,5%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138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92,6%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174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10,5%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rowSpan="2" gridSpan="4">
                  <a:txBody>
                    <a:bodyPr/>
                    <a:lstStyle/>
                    <a:p>
                      <a:pPr algn="ctr" fontAlgn="b"/>
                      <a:r>
                        <a:rPr lang="fr-FR" sz="1200" b="0" i="1" u="none" strike="noStrike" dirty="0">
                          <a:solidFill>
                            <a:srgbClr val="000000"/>
                          </a:solidFill>
                          <a:latin typeface="Calibri"/>
                        </a:rPr>
                        <a:t>Réponses des établissements ayant rempli la deuxième partie du questionnaire</a:t>
                      </a:r>
                    </a:p>
                  </a:txBody>
                  <a:tcPr marL="6834" marR="6834" marT="68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412116">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494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92,5%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95,5%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40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4,5%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213758">
                <a:tc rowSpan="6">
                  <a:txBody>
                    <a:bodyPr/>
                    <a:lstStyle/>
                    <a:p>
                      <a:pPr algn="l" fontAlgn="ctr"/>
                      <a:r>
                        <a:rPr lang="fr-FR" sz="1200" b="1" i="0" u="none" strike="noStrike" dirty="0" smtClean="0">
                          <a:solidFill>
                            <a:srgbClr val="002060"/>
                          </a:solidFill>
                          <a:latin typeface="Calibri"/>
                        </a:rPr>
                        <a:t>Q3a) Conciliation </a:t>
                      </a:r>
                      <a:r>
                        <a:rPr lang="fr-FR" sz="1200" b="1" i="0" u="none" strike="noStrike" dirty="0">
                          <a:solidFill>
                            <a:srgbClr val="002060"/>
                          </a:solidFill>
                          <a:latin typeface="Calibri"/>
                        </a:rPr>
                        <a:t>médicamenteuse:</a:t>
                      </a:r>
                    </a:p>
                  </a:txBody>
                  <a:tcPr marL="6834" marR="6834" marT="683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gridSpan="4">
                  <a:txBody>
                    <a:bodyPr/>
                    <a:lstStyle/>
                    <a:p>
                      <a:pPr algn="ctr" fontAlgn="ctr"/>
                      <a:r>
                        <a:rPr lang="fr-FR" sz="1200" b="0" i="1" u="none" strike="noStrike">
                          <a:solidFill>
                            <a:srgbClr val="000000"/>
                          </a:solidFill>
                          <a:latin typeface="Calibri"/>
                        </a:rPr>
                        <a:t>Réponses des établissements ayant rempli la deuxième partie du questionnaire et dont une activité de pharmacie clinique</a:t>
                      </a:r>
                      <a:r>
                        <a:rPr lang="fr-FR" sz="1200" b="1" i="1" u="none" strike="noStrike">
                          <a:solidFill>
                            <a:srgbClr val="000000"/>
                          </a:solidFill>
                          <a:latin typeface="Calibri"/>
                        </a:rPr>
                        <a:t> est déjà développée</a:t>
                      </a:r>
                      <a:r>
                        <a:rPr lang="fr-FR" sz="1200" b="0" i="1" u="none" strike="noStrike">
                          <a:solidFill>
                            <a:srgbClr val="000000"/>
                          </a:solidFill>
                          <a:latin typeface="Calibri"/>
                        </a:rPr>
                        <a:t> dans l'établissement</a:t>
                      </a:r>
                    </a:p>
                  </a:txBody>
                  <a:tcPr marL="6834" marR="6834" marT="6834"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13758">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610473">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363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80,7%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70,3%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87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19,3%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29,7%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213758">
                <a:tc rowSpan="6">
                  <a:txBody>
                    <a:bodyPr/>
                    <a:lstStyle/>
                    <a:p>
                      <a:pPr algn="l" fontAlgn="ctr"/>
                      <a:r>
                        <a:rPr lang="fr-FR" sz="1200" b="1" i="0" u="none" strike="noStrike" dirty="0" smtClean="0">
                          <a:solidFill>
                            <a:srgbClr val="002060"/>
                          </a:solidFill>
                          <a:latin typeface="Calibri"/>
                        </a:rPr>
                        <a:t>Q3b) Analyse </a:t>
                      </a:r>
                      <a:r>
                        <a:rPr lang="fr-FR" sz="1200" b="1" i="0" u="none" strike="noStrike" dirty="0">
                          <a:solidFill>
                            <a:srgbClr val="002060"/>
                          </a:solidFill>
                          <a:latin typeface="Calibri"/>
                        </a:rPr>
                        <a:t>pharmaceutique des prescriptions:</a:t>
                      </a:r>
                    </a:p>
                  </a:txBody>
                  <a:tcPr marL="6834" marR="6834" marT="683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gridSpan="4">
                  <a:txBody>
                    <a:bodyPr/>
                    <a:lstStyle/>
                    <a:p>
                      <a:pPr algn="ctr" fontAlgn="ctr"/>
                      <a:r>
                        <a:rPr lang="fr-FR" sz="1200" b="0" i="1" u="none" strike="noStrike">
                          <a:solidFill>
                            <a:srgbClr val="000000"/>
                          </a:solidFill>
                          <a:latin typeface="Calibri"/>
                        </a:rPr>
                        <a:t>Réponses des établissements ayant rempli la deuxième partie du questionnaire et dont une activité de pharmacie clinique </a:t>
                      </a:r>
                      <a:r>
                        <a:rPr lang="fr-FR" sz="1200" b="1" i="1" u="none" strike="noStrike">
                          <a:solidFill>
                            <a:srgbClr val="000000"/>
                          </a:solidFill>
                          <a:latin typeface="Calibri"/>
                        </a:rPr>
                        <a:t>est déjà développée</a:t>
                      </a:r>
                      <a:r>
                        <a:rPr lang="fr-FR" sz="1200" b="0" i="1" u="none" strike="noStrike">
                          <a:solidFill>
                            <a:srgbClr val="000000"/>
                          </a:solidFill>
                          <a:latin typeface="Calibri"/>
                        </a:rPr>
                        <a:t> dans l'établissement</a:t>
                      </a:r>
                    </a:p>
                  </a:txBody>
                  <a:tcPr marL="6834" marR="6834" marT="6834"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13758">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610473">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481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98,4%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100,0%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13758">
                <a:tc vMerge="1">
                  <a:txBody>
                    <a:bodyPr/>
                    <a:lstStyle/>
                    <a:p>
                      <a:endParaRPr lang="fr-FR"/>
                    </a:p>
                  </a:txBody>
                  <a:tcPr/>
                </a:tc>
                <a:tc>
                  <a:txBody>
                    <a:bodyPr/>
                    <a:lstStyle/>
                    <a:p>
                      <a:pPr algn="ctr" fontAlgn="b"/>
                      <a:r>
                        <a:rPr lang="fr-FR" sz="1200" b="0" i="0" u="none" strike="noStrike">
                          <a:solidFill>
                            <a:srgbClr val="000000"/>
                          </a:solidFill>
                          <a:latin typeface="Calibri"/>
                        </a:rPr>
                        <a:t>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683568" y="404664"/>
          <a:ext cx="7992889" cy="6120683"/>
        </p:xfrm>
        <a:graphic>
          <a:graphicData uri="http://schemas.openxmlformats.org/drawingml/2006/table">
            <a:tbl>
              <a:tblPr/>
              <a:tblGrid>
                <a:gridCol w="4165851"/>
                <a:gridCol w="740521"/>
                <a:gridCol w="882538"/>
                <a:gridCol w="740521"/>
                <a:gridCol w="882538"/>
                <a:gridCol w="580920"/>
              </a:tblGrid>
              <a:tr h="667182">
                <a:tc>
                  <a:txBody>
                    <a:bodyPr/>
                    <a:lstStyle/>
                    <a:p>
                      <a:pPr algn="r" fontAlgn="ctr"/>
                      <a:r>
                        <a:rPr lang="fr-FR" sz="800" b="1" i="0" u="none" strike="noStrike" dirty="0">
                          <a:solidFill>
                            <a:srgbClr val="000000"/>
                          </a:solidFill>
                          <a:latin typeface="Calibri"/>
                        </a:rPr>
                        <a:t> </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fontAlgn="b"/>
                      <a:r>
                        <a:rPr lang="fr-FR" sz="2000" b="0" i="0" u="none" strike="noStrike" dirty="0">
                          <a:solidFill>
                            <a:srgbClr val="000000"/>
                          </a:solidFill>
                          <a:latin typeface="Aharoni"/>
                        </a:rPr>
                        <a:t>France</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2000" b="0" i="0" u="none" strike="noStrike" dirty="0" smtClean="0">
                          <a:solidFill>
                            <a:srgbClr val="000000"/>
                          </a:solidFill>
                          <a:latin typeface="Aharoni"/>
                        </a:rPr>
                        <a:t>PACA-Corse</a:t>
                      </a:r>
                      <a:endParaRPr lang="fr-FR" sz="2000" b="0" i="0" u="none" strike="noStrike" dirty="0">
                        <a:solidFill>
                          <a:srgbClr val="000000"/>
                        </a:solidFill>
                        <a:latin typeface="Aharoni"/>
                      </a:endParaRP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800" b="0" i="0" u="none" strike="noStrike">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62599">
                <a:tc rowSpan="12">
                  <a:txBody>
                    <a:bodyPr/>
                    <a:lstStyle/>
                    <a:p>
                      <a:pPr algn="l" fontAlgn="ctr"/>
                      <a:r>
                        <a:rPr lang="fr-FR" sz="1200" b="1" i="0" u="none" strike="noStrike" dirty="0" smtClean="0">
                          <a:solidFill>
                            <a:srgbClr val="002060"/>
                          </a:solidFill>
                          <a:latin typeface="Calibri"/>
                        </a:rPr>
                        <a:t>Q3c)</a:t>
                      </a:r>
                      <a:r>
                        <a:rPr lang="fr-FR" sz="1200" b="1" i="0" u="none" strike="noStrike" baseline="0" dirty="0" smtClean="0">
                          <a:solidFill>
                            <a:srgbClr val="002060"/>
                          </a:solidFill>
                          <a:latin typeface="Calibri"/>
                        </a:rPr>
                        <a:t> </a:t>
                      </a:r>
                      <a:r>
                        <a:rPr lang="fr-FR" sz="1200" b="1" i="0" u="none" strike="noStrike" dirty="0" smtClean="0">
                          <a:solidFill>
                            <a:srgbClr val="002060"/>
                          </a:solidFill>
                          <a:latin typeface="Calibri"/>
                        </a:rPr>
                        <a:t>Accompagnement </a:t>
                      </a:r>
                      <a:r>
                        <a:rPr lang="fr-FR" sz="1200" b="1" i="0" u="none" strike="noStrike" dirty="0">
                          <a:solidFill>
                            <a:srgbClr val="002060"/>
                          </a:solidFill>
                          <a:latin typeface="Calibri"/>
                        </a:rPr>
                        <a:t>éducatif:</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gridSpan="4">
                  <a:txBody>
                    <a:bodyPr/>
                    <a:lstStyle/>
                    <a:p>
                      <a:pPr algn="ctr" fontAlgn="ctr"/>
                      <a:r>
                        <a:rPr lang="fr-FR" sz="1200" b="0" i="1" u="none" strike="noStrike">
                          <a:solidFill>
                            <a:srgbClr val="000000"/>
                          </a:solidFill>
                          <a:latin typeface="Calibri"/>
                        </a:rPr>
                        <a:t>Réponses des établissements ayant rempli la deuxième partie du questionnaire et dont une activité de pharmacie clinique </a:t>
                      </a:r>
                      <a:r>
                        <a:rPr lang="fr-FR" sz="1200" b="1" i="1" u="none" strike="noStrike">
                          <a:solidFill>
                            <a:srgbClr val="000000"/>
                          </a:solidFill>
                          <a:latin typeface="Calibri"/>
                        </a:rPr>
                        <a:t>est déjà développée</a:t>
                      </a:r>
                      <a:r>
                        <a:rPr lang="fr-FR" sz="1200" b="0" i="1" u="none" strike="noStrike">
                          <a:solidFill>
                            <a:srgbClr val="000000"/>
                          </a:solidFill>
                          <a:latin typeface="Calibri"/>
                        </a:rPr>
                        <a:t> dans l'établissement</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a:txBody>
                    <a:bodyPr/>
                    <a:lstStyle/>
                    <a:p>
                      <a:pPr algn="l" fontAlgn="b"/>
                      <a:r>
                        <a:rPr lang="fr-FR" sz="800" b="0" i="0" u="none" strike="noStrike">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r>
                        <a:rPr lang="fr-FR" sz="800" b="0" i="0" u="none" strike="noStrike">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r>
                        <a:rPr lang="fr-FR" sz="1200" b="0" i="0" u="none" strike="noStrike">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a:txBody>
                    <a:bodyPr/>
                    <a:lstStyle/>
                    <a:p>
                      <a:pPr algn="ctr" fontAlgn="b"/>
                      <a:r>
                        <a:rPr lang="fr-FR" sz="1200" b="0" i="0" u="none" strike="noStrike">
                          <a:solidFill>
                            <a:srgbClr val="000000"/>
                          </a:solidFill>
                          <a:latin typeface="Calibri"/>
                        </a:rPr>
                        <a:t>269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58,0%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68,4%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a:txBody>
                    <a:bodyPr/>
                    <a:lstStyle/>
                    <a:p>
                      <a:pPr algn="ctr" fontAlgn="b"/>
                      <a:r>
                        <a:rPr lang="fr-FR" sz="1200" b="0" i="0" u="none" strike="noStrike">
                          <a:solidFill>
                            <a:srgbClr val="000000"/>
                          </a:solidFill>
                          <a:latin typeface="Calibri"/>
                        </a:rPr>
                        <a:t>195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42,0%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31,6%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5576">
                <a:tc vMerge="1">
                  <a:txBody>
                    <a:bodyPr/>
                    <a:lstStyle/>
                    <a:p>
                      <a:endParaRPr lang="fr-FR"/>
                    </a:p>
                  </a:txBody>
                  <a:tcPr/>
                </a:tc>
                <a:tc rowSpan="3" gridSpan="4">
                  <a:txBody>
                    <a:bodyPr/>
                    <a:lstStyle/>
                    <a:p>
                      <a:pPr algn="ctr" fontAlgn="ctr"/>
                      <a:r>
                        <a:rPr lang="fr-FR" sz="1200" b="0" i="1" u="none" strike="noStrike" dirty="0">
                          <a:solidFill>
                            <a:srgbClr val="000000"/>
                          </a:solidFill>
                          <a:latin typeface="Calibri"/>
                        </a:rPr>
                        <a:t>Réponses des établissements ayant rempli la deuxième partie du questionnaire et dont une activité de pharmacie clinique </a:t>
                      </a:r>
                      <a:r>
                        <a:rPr lang="fr-FR" sz="1200" b="1" i="1" u="none" strike="noStrike" dirty="0">
                          <a:solidFill>
                            <a:srgbClr val="000000"/>
                          </a:solidFill>
                          <a:latin typeface="Calibri"/>
                        </a:rPr>
                        <a:t>n'est pas développée</a:t>
                      </a:r>
                      <a:r>
                        <a:rPr lang="fr-FR" sz="1200" b="0" i="1" u="none" strike="noStrike" dirty="0">
                          <a:solidFill>
                            <a:srgbClr val="000000"/>
                          </a:solidFill>
                          <a:latin typeface="Calibri"/>
                        </a:rPr>
                        <a:t> dans l'établissement</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a:txBody>
                    <a:bodyPr/>
                    <a:lstStyle/>
                    <a:p>
                      <a:pPr algn="ctr" fontAlgn="b"/>
                      <a:r>
                        <a:rPr lang="fr-FR" sz="1200" b="0" i="0" u="none" strike="noStrike">
                          <a:solidFill>
                            <a:srgbClr val="000000"/>
                          </a:solidFill>
                          <a:latin typeface="Calibri"/>
                        </a:rPr>
                        <a:t>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30,0%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smtClean="0">
                          <a:solidFill>
                            <a:schemeClr val="tx1"/>
                          </a:solidFill>
                          <a:latin typeface="Calibri"/>
                        </a:rPr>
                        <a:t>/</a:t>
                      </a:r>
                      <a:endParaRPr lang="fr-FR" sz="1200" b="0" i="0" u="none" strike="noStrike" dirty="0">
                        <a:solidFill>
                          <a:schemeClr val="tx1"/>
                        </a:solidFill>
                        <a:latin typeface="Calibri"/>
                      </a:endParaRP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04584">
                <a:tc vMerge="1">
                  <a:txBody>
                    <a:bodyPr/>
                    <a:lstStyle/>
                    <a:p>
                      <a:endParaRPr lang="fr-FR"/>
                    </a:p>
                  </a:txBody>
                  <a:tcPr/>
                </a:tc>
                <a:tc>
                  <a:txBody>
                    <a:bodyPr/>
                    <a:lstStyle/>
                    <a:p>
                      <a:pPr algn="ctr" fontAlgn="b"/>
                      <a:r>
                        <a:rPr lang="fr-FR" sz="1200" b="0" i="0" u="none" strike="noStrike">
                          <a:solidFill>
                            <a:srgbClr val="000000"/>
                          </a:solidFill>
                          <a:latin typeface="Calibri"/>
                        </a:rPr>
                        <a:t>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70,0%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smtClean="0">
                          <a:solidFill>
                            <a:srgbClr val="000000"/>
                          </a:solidFill>
                          <a:latin typeface="Calibri"/>
                        </a:rPr>
                        <a:t>0</a:t>
                      </a:r>
                      <a:endParaRPr lang="fr-FR" sz="1200" b="0" i="0" u="none" strike="noStrike" dirty="0">
                        <a:solidFill>
                          <a:srgbClr val="000000"/>
                        </a:solidFill>
                        <a:latin typeface="Calibri"/>
                      </a:endParaRP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smtClean="0">
                          <a:solidFill>
                            <a:schemeClr val="tx1"/>
                          </a:solidFill>
                          <a:latin typeface="Calibri"/>
                        </a:rPr>
                        <a:t>/</a:t>
                      </a:r>
                      <a:endParaRPr lang="fr-FR" sz="1200" b="0" i="0" u="none" strike="noStrike" dirty="0">
                        <a:solidFill>
                          <a:schemeClr val="tx1"/>
                        </a:solidFill>
                        <a:latin typeface="Calibri"/>
                      </a:endParaRP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35118">
                <a:tc rowSpan="6">
                  <a:txBody>
                    <a:bodyPr/>
                    <a:lstStyle/>
                    <a:p>
                      <a:pPr algn="l" fontAlgn="ctr"/>
                      <a:r>
                        <a:rPr lang="fr-FR" sz="1200" b="1" i="0" u="none" strike="noStrike" dirty="0" smtClean="0">
                          <a:solidFill>
                            <a:srgbClr val="002060"/>
                          </a:solidFill>
                          <a:latin typeface="Calibri"/>
                        </a:rPr>
                        <a:t>Q3d) Education </a:t>
                      </a:r>
                      <a:r>
                        <a:rPr lang="fr-FR" sz="1200" b="1" i="0" u="none" strike="noStrike" dirty="0">
                          <a:solidFill>
                            <a:srgbClr val="002060"/>
                          </a:solidFill>
                          <a:latin typeface="Calibri"/>
                        </a:rPr>
                        <a:t>thérapeutique dans une équipe </a:t>
                      </a:r>
                      <a:r>
                        <a:rPr lang="fr-FR" sz="1200" b="1" i="0" u="none" strike="noStrike" dirty="0" err="1">
                          <a:solidFill>
                            <a:srgbClr val="002060"/>
                          </a:solidFill>
                          <a:latin typeface="Calibri"/>
                        </a:rPr>
                        <a:t>pluriprofessionnelle</a:t>
                      </a:r>
                      <a:r>
                        <a:rPr lang="fr-FR" sz="1200" b="1" i="0" u="none" strike="noStrike" dirty="0">
                          <a:solidFill>
                            <a:srgbClr val="002060"/>
                          </a:solidFill>
                          <a:latin typeface="Calibri"/>
                        </a:rPr>
                        <a:t>:</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gridSpan="4">
                  <a:txBody>
                    <a:bodyPr/>
                    <a:lstStyle/>
                    <a:p>
                      <a:pPr algn="ctr" fontAlgn="ctr"/>
                      <a:r>
                        <a:rPr lang="fr-FR" sz="1200" b="0" i="1" u="none" strike="noStrike" dirty="0">
                          <a:solidFill>
                            <a:srgbClr val="000000"/>
                          </a:solidFill>
                          <a:latin typeface="Calibri"/>
                        </a:rPr>
                        <a:t>Réponses des établissements ayant rempli la deuxième partie du questionnaire et dont une activité de pharmacie clinique </a:t>
                      </a:r>
                      <a:r>
                        <a:rPr lang="fr-FR" sz="1200" b="1" i="1" u="none" strike="noStrike" dirty="0">
                          <a:solidFill>
                            <a:srgbClr val="000000"/>
                          </a:solidFill>
                          <a:latin typeface="Calibri"/>
                        </a:rPr>
                        <a:t>est déjà développée</a:t>
                      </a:r>
                      <a:r>
                        <a:rPr lang="fr-FR" sz="1200" b="0" i="1" u="none" strike="noStrike" dirty="0">
                          <a:solidFill>
                            <a:srgbClr val="000000"/>
                          </a:solidFill>
                          <a:latin typeface="Calibri"/>
                        </a:rPr>
                        <a:t> dans l'établissement</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0080">
                <a:tc vMerge="1">
                  <a:txBody>
                    <a:bodyPr/>
                    <a:lstStyle/>
                    <a:p>
                      <a:endParaRPr lang="fr-FR"/>
                    </a:p>
                  </a:txBody>
                  <a:tcPr/>
                </a:tc>
                <a:tc>
                  <a:txBody>
                    <a:bodyPr/>
                    <a:lstStyle/>
                    <a:p>
                      <a:pPr algn="ctr" fontAlgn="b"/>
                      <a:r>
                        <a:rPr lang="fr-FR" sz="1200" b="0" i="0" u="none" strike="noStrike">
                          <a:solidFill>
                            <a:srgbClr val="000000"/>
                          </a:solidFill>
                          <a:latin typeface="Calibri"/>
                        </a:rPr>
                        <a:t>215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46,8%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50,0%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04584">
                <a:tc vMerge="1">
                  <a:txBody>
                    <a:bodyPr/>
                    <a:lstStyle/>
                    <a:p>
                      <a:endParaRPr lang="fr-FR"/>
                    </a:p>
                  </a:txBody>
                  <a:tcPr/>
                </a:tc>
                <a:tc>
                  <a:txBody>
                    <a:bodyPr/>
                    <a:lstStyle/>
                    <a:p>
                      <a:pPr algn="ctr" fontAlgn="b"/>
                      <a:r>
                        <a:rPr lang="fr-FR" sz="1200" b="0" i="0" u="none" strike="noStrike">
                          <a:solidFill>
                            <a:srgbClr val="000000"/>
                          </a:solidFill>
                          <a:latin typeface="Calibri"/>
                        </a:rPr>
                        <a:t>244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53,2%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50,0%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95536" y="476672"/>
          <a:ext cx="8352928" cy="6048676"/>
        </p:xfrm>
        <a:graphic>
          <a:graphicData uri="http://schemas.openxmlformats.org/drawingml/2006/table">
            <a:tbl>
              <a:tblPr/>
              <a:tblGrid>
                <a:gridCol w="4703984"/>
                <a:gridCol w="695378"/>
                <a:gridCol w="828738"/>
                <a:gridCol w="695378"/>
                <a:gridCol w="828738"/>
                <a:gridCol w="600712"/>
              </a:tblGrid>
              <a:tr h="619906">
                <a:tc>
                  <a:txBody>
                    <a:bodyPr/>
                    <a:lstStyle/>
                    <a:p>
                      <a:pPr algn="r" fontAlgn="ctr"/>
                      <a:r>
                        <a:rPr lang="fr-FR" sz="800" b="1" i="0" u="none" strike="noStrike" dirty="0">
                          <a:solidFill>
                            <a:srgbClr val="000000"/>
                          </a:solidFill>
                          <a:latin typeface="Calibri"/>
                        </a:rPr>
                        <a:t> </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fr-FR" sz="2000" b="0" i="0" u="none" strike="noStrike" dirty="0">
                          <a:solidFill>
                            <a:srgbClr val="000000"/>
                          </a:solidFill>
                          <a:latin typeface="Aharoni"/>
                        </a:rPr>
                        <a:t>France</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2000" b="0" i="0" u="none" strike="noStrike" dirty="0" smtClean="0">
                          <a:solidFill>
                            <a:srgbClr val="000000"/>
                          </a:solidFill>
                          <a:latin typeface="Aharoni"/>
                        </a:rPr>
                        <a:t>PACA-Corse</a:t>
                      </a:r>
                      <a:endParaRPr lang="fr-FR" sz="2000" b="0" i="0" u="none" strike="noStrike" dirty="0">
                        <a:solidFill>
                          <a:srgbClr val="000000"/>
                        </a:solidFill>
                        <a:latin typeface="Aharoni"/>
                      </a:endParaRP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8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3891">
                <a:tc>
                  <a:txBody>
                    <a:bodyPr/>
                    <a:lstStyle/>
                    <a:p>
                      <a:pPr algn="l" fontAlgn="b"/>
                      <a:r>
                        <a:rPr lang="fr-FR" sz="800" b="1" i="0" u="none" strike="noStrike">
                          <a:solidFill>
                            <a:srgbClr val="000000"/>
                          </a:solidFill>
                          <a:latin typeface="Calibri"/>
                        </a:rPr>
                        <a:t> </a:t>
                      </a:r>
                    </a:p>
                  </a:txBody>
                  <a:tcPr marL="6834" marR="6834" marT="683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rowSpan="3" gridSpan="4">
                  <a:txBody>
                    <a:bodyPr/>
                    <a:lstStyle/>
                    <a:p>
                      <a:pPr algn="ctr" fontAlgn="ctr"/>
                      <a:r>
                        <a:rPr lang="fr-FR" sz="1200" b="0" i="1" u="none" strike="noStrike">
                          <a:solidFill>
                            <a:srgbClr val="000000"/>
                          </a:solidFill>
                          <a:latin typeface="Calibri"/>
                        </a:rPr>
                        <a:t>Réponses des établissements ayant rempli la deuxième partie du questionnaire et dont une activité de pharmacie clinique </a:t>
                      </a:r>
                      <a:r>
                        <a:rPr lang="fr-FR" sz="1200" b="1" i="1" u="none" strike="noStrike">
                          <a:solidFill>
                            <a:srgbClr val="000000"/>
                          </a:solidFill>
                          <a:latin typeface="Calibri"/>
                        </a:rPr>
                        <a:t>est déjà développée</a:t>
                      </a:r>
                      <a:r>
                        <a:rPr lang="fr-FR" sz="1200" b="0" i="1" u="none" strike="noStrike">
                          <a:solidFill>
                            <a:srgbClr val="000000"/>
                          </a:solidFill>
                          <a:latin typeface="Calibri"/>
                        </a:rPr>
                        <a:t> dans l'établissement</a:t>
                      </a:r>
                    </a:p>
                  </a:txBody>
                  <a:tcPr marL="6834" marR="6834" marT="6834"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a:txBody>
                    <a:bodyPr/>
                    <a:lstStyle/>
                    <a:p>
                      <a:pPr algn="l" fontAlgn="b"/>
                      <a:r>
                        <a:rPr lang="fr-FR" sz="800" b="0" i="0" u="none" strike="noStrike">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69525">
                <a:tc>
                  <a:txBody>
                    <a:bodyPr/>
                    <a:lstStyle/>
                    <a:p>
                      <a:pPr algn="l" fontAlgn="b"/>
                      <a:r>
                        <a:rPr lang="fr-FR" sz="1200" b="1" i="0" u="none" strike="noStrike" dirty="0">
                          <a:solidFill>
                            <a:srgbClr val="000000"/>
                          </a:solidFill>
                          <a:latin typeface="Calibri"/>
                        </a:rPr>
                        <a:t> </a:t>
                      </a:r>
                      <a:r>
                        <a:rPr lang="fr-FR" sz="1200" b="1" i="0" u="none" strike="noStrike" dirty="0" smtClean="0">
                          <a:solidFill>
                            <a:srgbClr val="002060"/>
                          </a:solidFill>
                          <a:latin typeface="Calibri"/>
                        </a:rPr>
                        <a:t>Q3e)</a:t>
                      </a:r>
                      <a:endParaRPr lang="fr-FR" sz="1200" b="1" i="0" u="none" strike="noStrike" dirty="0">
                        <a:solidFill>
                          <a:srgbClr val="002060"/>
                        </a:solidFill>
                        <a:latin typeface="Calibri"/>
                      </a:endParaRPr>
                    </a:p>
                  </a:txBody>
                  <a:tcPr marL="6834" marR="6834" marT="6834"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r>
                        <a:rPr lang="fr-FR" sz="1200" b="0" i="0" u="none" strike="noStrike">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69525">
                <a:tc>
                  <a:txBody>
                    <a:bodyPr/>
                    <a:lstStyle/>
                    <a:p>
                      <a:pPr algn="l" fontAlgn="b"/>
                      <a:r>
                        <a:rPr lang="fr-FR" sz="1200" b="1" i="0" u="none" strike="noStrike" dirty="0">
                          <a:solidFill>
                            <a:srgbClr val="000000"/>
                          </a:solidFill>
                          <a:latin typeface="Calibri"/>
                        </a:rPr>
                        <a:t> </a:t>
                      </a:r>
                    </a:p>
                  </a:txBody>
                  <a:tcPr marL="6834" marR="6834" marT="6834"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r>
                        <a:rPr lang="fr-FR" sz="1200" b="0" i="0" u="none" strike="noStrike">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69525">
                <a:tc rowSpan="3">
                  <a:txBody>
                    <a:bodyPr/>
                    <a:lstStyle/>
                    <a:p>
                      <a:pPr algn="r" fontAlgn="ctr"/>
                      <a:r>
                        <a:rPr lang="fr-FR" sz="1200" b="1" i="0" u="none" strike="noStrike" dirty="0">
                          <a:solidFill>
                            <a:srgbClr val="002060"/>
                          </a:solidFill>
                          <a:latin typeface="Calibri"/>
                        </a:rPr>
                        <a:t>Analyse pharmaceutique Niveau 1 SFPC:</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69525">
                <a:tc vMerge="1">
                  <a:txBody>
                    <a:bodyPr/>
                    <a:lstStyle/>
                    <a:p>
                      <a:endParaRPr lang="fr-FR"/>
                    </a:p>
                  </a:txBody>
                  <a:tcPr/>
                </a:tc>
                <a:tc>
                  <a:txBody>
                    <a:bodyPr/>
                    <a:lstStyle/>
                    <a:p>
                      <a:pPr algn="ctr" fontAlgn="b"/>
                      <a:r>
                        <a:rPr lang="fr-FR" sz="1200" b="0" i="0" u="none" strike="noStrike">
                          <a:solidFill>
                            <a:srgbClr val="000000"/>
                          </a:solidFill>
                          <a:latin typeface="Calibri"/>
                        </a:rPr>
                        <a:t>216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91,9%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94,1%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83001">
                <a:tc vMerge="1">
                  <a:txBody>
                    <a:bodyPr/>
                    <a:lstStyle/>
                    <a:p>
                      <a:endParaRPr lang="fr-FR"/>
                    </a:p>
                  </a:txBody>
                  <a:tcPr/>
                </a:tc>
                <a:tc>
                  <a:txBody>
                    <a:bodyPr/>
                    <a:lstStyle/>
                    <a:p>
                      <a:pPr algn="ctr" fontAlgn="b"/>
                      <a:r>
                        <a:rPr lang="fr-FR" sz="1200" b="0" i="0" u="none" strike="noStrike">
                          <a:solidFill>
                            <a:srgbClr val="000000"/>
                          </a:solidFill>
                          <a:latin typeface="Calibri"/>
                        </a:rPr>
                        <a:t>19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5,9%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269525">
                <a:tc rowSpan="3">
                  <a:txBody>
                    <a:bodyPr/>
                    <a:lstStyle/>
                    <a:p>
                      <a:pPr algn="r" fontAlgn="ctr"/>
                      <a:r>
                        <a:rPr lang="fr-FR" sz="1200" b="1" i="0" u="none" strike="noStrike" dirty="0">
                          <a:solidFill>
                            <a:srgbClr val="002060"/>
                          </a:solidFill>
                          <a:latin typeface="Calibri"/>
                        </a:rPr>
                        <a:t>Analyse pharmaceutique Niveau 2 SFPC:</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69525">
                <a:tc vMerge="1">
                  <a:txBody>
                    <a:bodyPr/>
                    <a:lstStyle/>
                    <a:p>
                      <a:endParaRPr lang="fr-FR"/>
                    </a:p>
                  </a:txBody>
                  <a:tcPr/>
                </a:tc>
                <a:tc>
                  <a:txBody>
                    <a:bodyPr/>
                    <a:lstStyle/>
                    <a:p>
                      <a:pPr algn="ctr" fontAlgn="b"/>
                      <a:r>
                        <a:rPr lang="fr-FR" sz="1200" b="0" i="0" u="none" strike="noStrike" dirty="0">
                          <a:solidFill>
                            <a:srgbClr val="000000"/>
                          </a:solidFill>
                          <a:latin typeface="Calibri"/>
                        </a:rPr>
                        <a:t>209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80,7%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90,9%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83001">
                <a:tc vMerge="1">
                  <a:txBody>
                    <a:bodyPr/>
                    <a:lstStyle/>
                    <a:p>
                      <a:endParaRPr lang="fr-FR"/>
                    </a:p>
                  </a:txBody>
                  <a:tcPr/>
                </a:tc>
                <a:tc>
                  <a:txBody>
                    <a:bodyPr/>
                    <a:lstStyle/>
                    <a:p>
                      <a:pPr algn="ctr" fontAlgn="b"/>
                      <a:r>
                        <a:rPr lang="fr-FR" sz="1200" b="0" i="0" u="none" strike="noStrike" dirty="0">
                          <a:solidFill>
                            <a:srgbClr val="000000"/>
                          </a:solidFill>
                          <a:latin typeface="Calibri"/>
                        </a:rPr>
                        <a:t>50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19,3%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9,1%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269525">
                <a:tc rowSpan="3">
                  <a:txBody>
                    <a:bodyPr/>
                    <a:lstStyle/>
                    <a:p>
                      <a:pPr algn="r" fontAlgn="ctr"/>
                      <a:r>
                        <a:rPr lang="fr-FR" sz="1200" b="1" i="0" u="none" strike="noStrike" dirty="0">
                          <a:solidFill>
                            <a:srgbClr val="002060"/>
                          </a:solidFill>
                          <a:latin typeface="Calibri"/>
                        </a:rPr>
                        <a:t>Analyse pharmaceutique Niveau 3 SFPC:</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69525">
                <a:tc vMerge="1">
                  <a:txBody>
                    <a:bodyPr/>
                    <a:lstStyle/>
                    <a:p>
                      <a:endParaRPr lang="fr-FR"/>
                    </a:p>
                  </a:txBody>
                  <a:tcPr/>
                </a:tc>
                <a:tc>
                  <a:txBody>
                    <a:bodyPr/>
                    <a:lstStyle/>
                    <a:p>
                      <a:pPr algn="ctr" fontAlgn="b"/>
                      <a:r>
                        <a:rPr lang="fr-FR" sz="1200" b="0" i="0" u="none" strike="noStrike">
                          <a:solidFill>
                            <a:srgbClr val="000000"/>
                          </a:solidFill>
                          <a:latin typeface="Calibri"/>
                        </a:rPr>
                        <a:t>67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29,3%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35,3%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83001">
                <a:tc vMerge="1">
                  <a:txBody>
                    <a:bodyPr/>
                    <a:lstStyle/>
                    <a:p>
                      <a:endParaRPr lang="fr-FR"/>
                    </a:p>
                  </a:txBody>
                  <a:tcPr/>
                </a:tc>
                <a:tc>
                  <a:txBody>
                    <a:bodyPr/>
                    <a:lstStyle/>
                    <a:p>
                      <a:pPr algn="ctr" fontAlgn="b"/>
                      <a:r>
                        <a:rPr lang="fr-FR" sz="1200" b="0" i="0" u="none" strike="noStrike">
                          <a:solidFill>
                            <a:srgbClr val="000000"/>
                          </a:solidFill>
                          <a:latin typeface="Calibri"/>
                        </a:rPr>
                        <a:t>162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70,7%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11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64,7%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269525">
                <a:tc>
                  <a:txBody>
                    <a:bodyPr/>
                    <a:lstStyle/>
                    <a:p>
                      <a:pPr algn="r" fontAlgn="b"/>
                      <a:r>
                        <a:rPr lang="fr-FR" sz="1200" b="1" i="0" u="none" strike="noStrike" dirty="0">
                          <a:solidFill>
                            <a:srgbClr val="002060"/>
                          </a:solidFill>
                          <a:latin typeface="Calibri"/>
                        </a:rPr>
                        <a:t> </a:t>
                      </a:r>
                    </a:p>
                  </a:txBody>
                  <a:tcPr marL="6834" marR="6834" marT="68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69525">
                <a:tc>
                  <a:txBody>
                    <a:bodyPr/>
                    <a:lstStyle/>
                    <a:p>
                      <a:pPr algn="r" fontAlgn="b"/>
                      <a:r>
                        <a:rPr lang="fr-FR" sz="1200" b="1" i="0" u="none" strike="noStrike" dirty="0">
                          <a:solidFill>
                            <a:srgbClr val="002060"/>
                          </a:solidFill>
                          <a:latin typeface="Calibri"/>
                        </a:rPr>
                        <a:t>Analyse pharmaceutique Niveau 1 SFPC UNIQUEMENT:</a:t>
                      </a:r>
                    </a:p>
                  </a:txBody>
                  <a:tcPr marL="6834" marR="6834" marT="68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fr-FR" sz="1200" b="0" i="0" u="none" strike="noStrike">
                          <a:solidFill>
                            <a:srgbClr val="000000"/>
                          </a:solidFill>
                          <a:latin typeface="Calibri"/>
                        </a:rPr>
                        <a:t>55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20,2%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9,1%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69525">
                <a:tc>
                  <a:txBody>
                    <a:bodyPr/>
                    <a:lstStyle/>
                    <a:p>
                      <a:pPr algn="r" fontAlgn="b"/>
                      <a:r>
                        <a:rPr lang="fr-FR" sz="1200" b="1" i="0" u="none" strike="noStrike" dirty="0">
                          <a:solidFill>
                            <a:srgbClr val="002060"/>
                          </a:solidFill>
                          <a:latin typeface="Calibri"/>
                        </a:rPr>
                        <a:t>Analyse pharmaceutique Niveau 2 SFPC UNIQUEMENT:</a:t>
                      </a:r>
                    </a:p>
                  </a:txBody>
                  <a:tcPr marL="6834" marR="6834" marT="68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fr-FR" sz="1200" b="0" i="0" u="none" strike="noStrike">
                          <a:solidFill>
                            <a:srgbClr val="000000"/>
                          </a:solidFill>
                          <a:latin typeface="Calibri"/>
                        </a:rPr>
                        <a:t>35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12,9%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27,3%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69525">
                <a:tc>
                  <a:txBody>
                    <a:bodyPr/>
                    <a:lstStyle/>
                    <a:p>
                      <a:pPr algn="r" fontAlgn="b"/>
                      <a:r>
                        <a:rPr lang="fr-FR" sz="1200" b="1" i="0" u="none" strike="noStrike" dirty="0">
                          <a:solidFill>
                            <a:srgbClr val="002060"/>
                          </a:solidFill>
                          <a:latin typeface="Calibri"/>
                        </a:rPr>
                        <a:t> Analyse pharmaceutique Niveau 3 SFPC UNIQUEMENT:</a:t>
                      </a:r>
                    </a:p>
                  </a:txBody>
                  <a:tcPr marL="6834" marR="6834" marT="68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fr-FR" sz="1200" b="0" i="0" u="none" strike="noStrike">
                          <a:solidFill>
                            <a:srgbClr val="000000"/>
                          </a:solidFill>
                          <a:latin typeface="Calibri"/>
                        </a:rPr>
                        <a:t>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69525">
                <a:tc>
                  <a:txBody>
                    <a:bodyPr/>
                    <a:lstStyle/>
                    <a:p>
                      <a:pPr algn="r" fontAlgn="b"/>
                      <a:r>
                        <a:rPr lang="fr-FR" sz="1200" b="1" i="0" u="none" strike="noStrike" dirty="0">
                          <a:solidFill>
                            <a:srgbClr val="002060"/>
                          </a:solidFill>
                          <a:latin typeface="Calibri"/>
                        </a:rPr>
                        <a:t>Analyse pharmaceutique Niveau 1 et 2 SFPC:</a:t>
                      </a:r>
                    </a:p>
                  </a:txBody>
                  <a:tcPr marL="6834" marR="6834" marT="68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fr-FR" sz="1200" b="1" i="0" u="none" strike="noStrike" dirty="0">
                          <a:solidFill>
                            <a:srgbClr val="FF0000"/>
                          </a:solidFill>
                          <a:latin typeface="Calibri"/>
                        </a:rPr>
                        <a:t>115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42,3%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36,4%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69525">
                <a:tc>
                  <a:txBody>
                    <a:bodyPr/>
                    <a:lstStyle/>
                    <a:p>
                      <a:pPr algn="r" fontAlgn="b"/>
                      <a:r>
                        <a:rPr lang="fr-FR" sz="1200" b="1" i="0" u="none" strike="noStrike" dirty="0">
                          <a:solidFill>
                            <a:srgbClr val="002060"/>
                          </a:solidFill>
                          <a:latin typeface="Calibri"/>
                        </a:rPr>
                        <a:t>Analyse pharmaceutique Niveau 1 et 3 SFPC:</a:t>
                      </a:r>
                    </a:p>
                  </a:txBody>
                  <a:tcPr marL="6834" marR="6834" marT="68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fr-FR" sz="1200" b="0" i="0" u="none" strike="noStrike">
                          <a:solidFill>
                            <a:srgbClr val="000000"/>
                          </a:solidFill>
                          <a:latin typeface="Calibri"/>
                        </a:rPr>
                        <a:t>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69525">
                <a:tc>
                  <a:txBody>
                    <a:bodyPr/>
                    <a:lstStyle/>
                    <a:p>
                      <a:pPr algn="r" fontAlgn="b"/>
                      <a:r>
                        <a:rPr lang="fr-FR" sz="1200" b="1" i="0" u="none" strike="noStrike" dirty="0">
                          <a:solidFill>
                            <a:srgbClr val="002060"/>
                          </a:solidFill>
                          <a:latin typeface="Calibri"/>
                        </a:rPr>
                        <a:t>Analyse pharmaceutique Niveau 2 et 3 SFPC:</a:t>
                      </a:r>
                    </a:p>
                  </a:txBody>
                  <a:tcPr marL="6834" marR="6834" marT="68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fr-FR" sz="1200" b="0" i="0" u="none" strike="noStrike">
                          <a:solidFill>
                            <a:srgbClr val="000000"/>
                          </a:solidFill>
                          <a:latin typeface="Calibri"/>
                        </a:rPr>
                        <a:t>13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83001">
                <a:tc>
                  <a:txBody>
                    <a:bodyPr/>
                    <a:lstStyle/>
                    <a:p>
                      <a:pPr algn="r" fontAlgn="b"/>
                      <a:r>
                        <a:rPr lang="fr-FR" sz="1200" b="1" i="0" u="none" strike="noStrike" dirty="0">
                          <a:solidFill>
                            <a:srgbClr val="002060"/>
                          </a:solidFill>
                          <a:latin typeface="Calibri"/>
                        </a:rPr>
                        <a:t>Analyse pharmaceutique Niveau 1 et 2 et 3 SFPC:</a:t>
                      </a:r>
                    </a:p>
                  </a:txBody>
                  <a:tcPr marL="6834" marR="6834" marT="68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46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16,9%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27,3%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23528" y="332656"/>
          <a:ext cx="8496944" cy="5832648"/>
        </p:xfrm>
        <a:graphic>
          <a:graphicData uri="http://schemas.openxmlformats.org/drawingml/2006/table">
            <a:tbl>
              <a:tblPr/>
              <a:tblGrid>
                <a:gridCol w="4775992"/>
                <a:gridCol w="695378"/>
                <a:gridCol w="828738"/>
                <a:gridCol w="695378"/>
                <a:gridCol w="828738"/>
                <a:gridCol w="672720"/>
              </a:tblGrid>
              <a:tr h="577327">
                <a:tc>
                  <a:txBody>
                    <a:bodyPr/>
                    <a:lstStyle/>
                    <a:p>
                      <a:pPr algn="r" fontAlgn="ctr"/>
                      <a:r>
                        <a:rPr lang="fr-FR" sz="800" b="1" i="0" u="none" strike="noStrike" dirty="0">
                          <a:solidFill>
                            <a:srgbClr val="000000"/>
                          </a:solidFill>
                          <a:latin typeface="Calibri"/>
                        </a:rPr>
                        <a:t> </a:t>
                      </a:r>
                    </a:p>
                  </a:txBody>
                  <a:tcPr marL="6834" marR="6834" marT="6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fr-FR" sz="2000" b="0" i="0" u="none" strike="noStrike" dirty="0">
                          <a:solidFill>
                            <a:srgbClr val="000000"/>
                          </a:solidFill>
                          <a:latin typeface="Aharoni"/>
                        </a:rPr>
                        <a:t>France</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2000" b="0" i="0" u="none" strike="noStrike" dirty="0" smtClean="0">
                          <a:solidFill>
                            <a:srgbClr val="000000"/>
                          </a:solidFill>
                          <a:latin typeface="Aharoni"/>
                        </a:rPr>
                        <a:t>PACA-Corse</a:t>
                      </a:r>
                      <a:endParaRPr lang="fr-FR" sz="2000" b="0" i="0" u="none" strike="noStrike" dirty="0">
                        <a:solidFill>
                          <a:srgbClr val="000000"/>
                        </a:solidFill>
                        <a:latin typeface="Aharoni"/>
                      </a:endParaRP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800" b="0" i="0" u="none" strike="noStrike">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8462">
                <a:tc rowSpan="14">
                  <a:txBody>
                    <a:bodyPr/>
                    <a:lstStyle/>
                    <a:p>
                      <a:pPr algn="l" fontAlgn="ctr"/>
                      <a:r>
                        <a:rPr lang="fr-FR" sz="1200" b="1" i="0" u="none" strike="noStrike" dirty="0" smtClean="0">
                          <a:solidFill>
                            <a:srgbClr val="002060"/>
                          </a:solidFill>
                          <a:latin typeface="Calibri"/>
                        </a:rPr>
                        <a:t>Q4) Des </a:t>
                      </a:r>
                      <a:r>
                        <a:rPr lang="fr-FR" sz="1200" b="1" i="0" u="none" strike="noStrike" dirty="0">
                          <a:solidFill>
                            <a:srgbClr val="002060"/>
                          </a:solidFill>
                          <a:latin typeface="Calibri"/>
                        </a:rPr>
                        <a:t>réflexions ont - elles été engagées pour intégrer la conciliation médicamenteuse aux systèmes d'informations hospitalier? </a:t>
                      </a:r>
                    </a:p>
                  </a:txBody>
                  <a:tcPr marL="6834" marR="6834" marT="683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fr-FR" sz="1200" b="0" i="1" u="none" strike="noStrike">
                          <a:solidFill>
                            <a:srgbClr val="000000"/>
                          </a:solidFill>
                          <a:latin typeface="Calibri"/>
                        </a:rPr>
                        <a:t>Réponses globales</a:t>
                      </a:r>
                    </a:p>
                  </a:txBody>
                  <a:tcPr marL="6834" marR="6834" marT="6834"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1200" b="0" i="0" u="none" strike="noStrike">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51012">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51012">
                <a:tc vMerge="1">
                  <a:txBody>
                    <a:bodyPr/>
                    <a:lstStyle/>
                    <a:p>
                      <a:endParaRPr lang="fr-FR"/>
                    </a:p>
                  </a:txBody>
                  <a:tcPr/>
                </a:tc>
                <a:tc>
                  <a:txBody>
                    <a:bodyPr/>
                    <a:lstStyle/>
                    <a:p>
                      <a:pPr algn="ctr" fontAlgn="b"/>
                      <a:r>
                        <a:rPr lang="fr-FR" sz="1200" b="0" i="0" u="none" strike="noStrike">
                          <a:solidFill>
                            <a:srgbClr val="000000"/>
                          </a:solidFill>
                          <a:latin typeface="Calibri"/>
                        </a:rPr>
                        <a:t>607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36,4%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71</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48,0%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51012">
                <a:tc vMerge="1">
                  <a:txBody>
                    <a:bodyPr/>
                    <a:lstStyle/>
                    <a:p>
                      <a:endParaRPr lang="fr-FR"/>
                    </a:p>
                  </a:txBody>
                  <a:tcPr/>
                </a:tc>
                <a:tc>
                  <a:txBody>
                    <a:bodyPr/>
                    <a:lstStyle/>
                    <a:p>
                      <a:pPr algn="ctr" fontAlgn="b"/>
                      <a:r>
                        <a:rPr lang="fr-FR" sz="1200" b="0" i="0" u="none" strike="noStrike">
                          <a:solidFill>
                            <a:srgbClr val="000000"/>
                          </a:solidFill>
                          <a:latin typeface="Calibri"/>
                        </a:rPr>
                        <a:t>1059</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63,6%</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52,0%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51012">
                <a:tc vMerge="1">
                  <a:txBody>
                    <a:bodyPr/>
                    <a:lstStyle/>
                    <a:p>
                      <a:endParaRPr lang="fr-FR"/>
                    </a:p>
                  </a:txBody>
                  <a:tcPr/>
                </a:tc>
                <a:tc rowSpan="2" gridSpan="4">
                  <a:txBody>
                    <a:bodyPr/>
                    <a:lstStyle/>
                    <a:p>
                      <a:pPr algn="ctr" fontAlgn="ctr"/>
                      <a:r>
                        <a:rPr lang="fr-FR" sz="1200" b="0" i="1" u="none" strike="noStrike" dirty="0">
                          <a:solidFill>
                            <a:srgbClr val="000000"/>
                          </a:solidFill>
                          <a:latin typeface="Calibri"/>
                        </a:rPr>
                        <a:t>Réponses des établissements </a:t>
                      </a:r>
                      <a:r>
                        <a:rPr lang="fr-FR" sz="1200" b="1" i="1" u="none" strike="noStrike" dirty="0">
                          <a:solidFill>
                            <a:srgbClr val="000000"/>
                          </a:solidFill>
                          <a:latin typeface="Calibri"/>
                        </a:rPr>
                        <a:t>ayant déclaré</a:t>
                      </a:r>
                      <a:r>
                        <a:rPr lang="fr-FR" sz="1200" b="0" i="1" u="none" strike="noStrike" dirty="0">
                          <a:solidFill>
                            <a:srgbClr val="000000"/>
                          </a:solidFill>
                          <a:latin typeface="Calibri"/>
                        </a:rPr>
                        <a:t> un système d'information non adapté pour la mise en œuvre de la conciliation</a:t>
                      </a:r>
                    </a:p>
                  </a:txBody>
                  <a:tcPr marL="6834" marR="6834" marT="683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401620">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51012">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51012">
                <a:tc vMerge="1">
                  <a:txBody>
                    <a:bodyPr/>
                    <a:lstStyle/>
                    <a:p>
                      <a:endParaRPr lang="fr-FR"/>
                    </a:p>
                  </a:txBody>
                  <a:tcPr/>
                </a:tc>
                <a:tc>
                  <a:txBody>
                    <a:bodyPr/>
                    <a:lstStyle/>
                    <a:p>
                      <a:pPr algn="ctr" fontAlgn="b"/>
                      <a:r>
                        <a:rPr lang="fr-FR" sz="1200" b="0" i="0" u="none" strike="noStrike">
                          <a:solidFill>
                            <a:srgbClr val="000000"/>
                          </a:solidFill>
                          <a:latin typeface="Calibri"/>
                        </a:rPr>
                        <a:t>364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33,8%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37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40,2%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51012">
                <a:tc vMerge="1">
                  <a:txBody>
                    <a:bodyPr/>
                    <a:lstStyle/>
                    <a:p>
                      <a:endParaRPr lang="fr-FR"/>
                    </a:p>
                  </a:txBody>
                  <a:tcPr/>
                </a:tc>
                <a:tc>
                  <a:txBody>
                    <a:bodyPr/>
                    <a:lstStyle/>
                    <a:p>
                      <a:pPr algn="ctr" fontAlgn="b"/>
                      <a:r>
                        <a:rPr lang="fr-FR" sz="1200" b="0" i="0" u="none" strike="noStrike">
                          <a:solidFill>
                            <a:srgbClr val="000000"/>
                          </a:solidFill>
                          <a:latin typeface="Calibri"/>
                        </a:rPr>
                        <a:t>712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66,2%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55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59,8%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51012">
                <a:tc vMerge="1">
                  <a:txBody>
                    <a:bodyPr/>
                    <a:lstStyle/>
                    <a:p>
                      <a:endParaRPr lang="fr-FR"/>
                    </a:p>
                  </a:txBody>
                  <a:tcPr/>
                </a:tc>
                <a:tc rowSpan="2" gridSpan="4">
                  <a:txBody>
                    <a:bodyPr/>
                    <a:lstStyle/>
                    <a:p>
                      <a:pPr algn="ctr" fontAlgn="ctr"/>
                      <a:r>
                        <a:rPr lang="fr-FR" sz="1200" b="0" i="1" u="none" strike="noStrike" dirty="0">
                          <a:solidFill>
                            <a:srgbClr val="000000"/>
                          </a:solidFill>
                          <a:latin typeface="Calibri"/>
                        </a:rPr>
                        <a:t>Réponses des établissements </a:t>
                      </a:r>
                      <a:r>
                        <a:rPr lang="fr-FR" sz="1200" b="1" i="1" u="none" strike="noStrike" dirty="0">
                          <a:solidFill>
                            <a:srgbClr val="000000"/>
                          </a:solidFill>
                          <a:latin typeface="Calibri"/>
                        </a:rPr>
                        <a:t>n'ayant pas déclaré</a:t>
                      </a:r>
                      <a:r>
                        <a:rPr lang="fr-FR" sz="1200" b="0" i="1" u="none" strike="noStrike" dirty="0">
                          <a:solidFill>
                            <a:srgbClr val="000000"/>
                          </a:solidFill>
                          <a:latin typeface="Calibri"/>
                        </a:rPr>
                        <a:t> un système d'information non adapté pour la mise en œuvre de la conciliation</a:t>
                      </a:r>
                    </a:p>
                  </a:txBody>
                  <a:tcPr marL="6834" marR="6834" marT="683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414170">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b"/>
                      <a:r>
                        <a:rPr lang="fr-FR" sz="1200" b="0" i="0" u="none" strike="noStrike" dirty="0">
                          <a:solidFill>
                            <a:srgbClr val="000000"/>
                          </a:solidFill>
                          <a:latin typeface="Calibri"/>
                        </a:rPr>
                        <a:t> </a:t>
                      </a:r>
                    </a:p>
                  </a:txBody>
                  <a:tcPr marL="6834" marR="6834" marT="683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51012">
                <a:tc vMerge="1">
                  <a:txBody>
                    <a:bodyPr/>
                    <a:lstStyle/>
                    <a:p>
                      <a:endParaRPr lang="fr-FR"/>
                    </a:p>
                  </a:txBody>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51012">
                <a:tc vMerge="1">
                  <a:txBody>
                    <a:bodyPr/>
                    <a:lstStyle/>
                    <a:p>
                      <a:endParaRPr lang="fr-FR"/>
                    </a:p>
                  </a:txBody>
                  <a:tcPr/>
                </a:tc>
                <a:tc>
                  <a:txBody>
                    <a:bodyPr/>
                    <a:lstStyle/>
                    <a:p>
                      <a:pPr algn="ctr" fontAlgn="b"/>
                      <a:r>
                        <a:rPr lang="fr-FR" sz="1200" b="0" i="0" u="none" strike="noStrike">
                          <a:solidFill>
                            <a:srgbClr val="000000"/>
                          </a:solidFill>
                          <a:latin typeface="Calibri"/>
                        </a:rPr>
                        <a:t>243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41,2%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34</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60,7%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63563">
                <a:tc vMerge="1">
                  <a:txBody>
                    <a:bodyPr/>
                    <a:lstStyle/>
                    <a:p>
                      <a:endParaRPr lang="fr-FR"/>
                    </a:p>
                  </a:txBody>
                  <a:tcPr/>
                </a:tc>
                <a:tc>
                  <a:txBody>
                    <a:bodyPr/>
                    <a:lstStyle/>
                    <a:p>
                      <a:pPr algn="ctr" fontAlgn="b"/>
                      <a:r>
                        <a:rPr lang="fr-FR" sz="1200" b="0" i="0" u="none" strike="noStrike">
                          <a:solidFill>
                            <a:srgbClr val="000000"/>
                          </a:solidFill>
                          <a:latin typeface="Calibri"/>
                        </a:rPr>
                        <a:t>347</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58,8%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22</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39,3%</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439271">
                <a:tc rowSpan="3">
                  <a:txBody>
                    <a:bodyPr/>
                    <a:lstStyle/>
                    <a:p>
                      <a:pPr algn="l" fontAlgn="b"/>
                      <a:r>
                        <a:rPr lang="fr-FR" sz="1200" b="1" i="0" u="none" strike="noStrike" dirty="0" smtClean="0">
                          <a:solidFill>
                            <a:srgbClr val="002060"/>
                          </a:solidFill>
                          <a:latin typeface="Calibri"/>
                        </a:rPr>
                        <a:t>Q5) En </a:t>
                      </a:r>
                      <a:r>
                        <a:rPr lang="fr-FR" sz="1200" b="1" i="0" u="none" strike="noStrike" dirty="0">
                          <a:solidFill>
                            <a:srgbClr val="002060"/>
                          </a:solidFill>
                          <a:latin typeface="Calibri"/>
                        </a:rPr>
                        <a:t>l'absence de conciliation entrée/sortie du patient, une information est-elle transmise au patient en vue de lui expliquer ses traitements médicamenteux entre son admission et sa sortie de l'établissement? (changement de médicament, de posologie, de durée préconisée, arrêt définitif, suspension, ...) </a:t>
                      </a:r>
                    </a:p>
                  </a:txBody>
                  <a:tcPr marL="6834" marR="6834" marT="68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 </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351416">
                <a:tc vMerge="1">
                  <a:txBody>
                    <a:bodyPr/>
                    <a:lstStyle/>
                    <a:p>
                      <a:endParaRPr lang="fr-FR"/>
                    </a:p>
                  </a:txBody>
                  <a:tcPr/>
                </a:tc>
                <a:tc>
                  <a:txBody>
                    <a:bodyPr/>
                    <a:lstStyle/>
                    <a:p>
                      <a:pPr algn="ctr" fontAlgn="b"/>
                      <a:r>
                        <a:rPr lang="fr-FR" sz="1200" b="0" i="0" u="none" strike="noStrike">
                          <a:solidFill>
                            <a:srgbClr val="000000"/>
                          </a:solidFill>
                          <a:latin typeface="Calibri"/>
                        </a:rPr>
                        <a:t>1400</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86,5%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128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89,5%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636699">
                <a:tc vMerge="1">
                  <a:txBody>
                    <a:bodyPr/>
                    <a:lstStyle/>
                    <a:p>
                      <a:endParaRPr lang="fr-FR"/>
                    </a:p>
                  </a:txBody>
                  <a:tcPr/>
                </a:tc>
                <a:tc>
                  <a:txBody>
                    <a:bodyPr/>
                    <a:lstStyle/>
                    <a:p>
                      <a:pPr algn="ctr" fontAlgn="b"/>
                      <a:r>
                        <a:rPr lang="fr-FR" sz="1200" b="0" i="0" u="none" strike="noStrike">
                          <a:solidFill>
                            <a:srgbClr val="000000"/>
                          </a:solidFill>
                          <a:latin typeface="Calibri"/>
                        </a:rPr>
                        <a:t>218</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13,5%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10,5%</a:t>
                      </a:r>
                    </a:p>
                  </a:txBody>
                  <a:tcPr marL="6834" marR="6834" marT="68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51521" y="260648"/>
          <a:ext cx="8640960" cy="6182986"/>
        </p:xfrm>
        <a:graphic>
          <a:graphicData uri="http://schemas.openxmlformats.org/drawingml/2006/table">
            <a:tbl>
              <a:tblPr/>
              <a:tblGrid>
                <a:gridCol w="5136032"/>
                <a:gridCol w="695378"/>
                <a:gridCol w="828738"/>
                <a:gridCol w="695378"/>
                <a:gridCol w="828738"/>
                <a:gridCol w="456696"/>
              </a:tblGrid>
              <a:tr h="536508">
                <a:tc>
                  <a:txBody>
                    <a:bodyPr/>
                    <a:lstStyle/>
                    <a:p>
                      <a:pPr algn="r" fontAlgn="ctr"/>
                      <a:r>
                        <a:rPr lang="fr-FR" sz="800" b="1" i="0" u="none" strike="noStrike" dirty="0">
                          <a:solidFill>
                            <a:srgbClr val="000000"/>
                          </a:solidFill>
                          <a:latin typeface="Calibri"/>
                        </a:rPr>
                        <a:t> </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fontAlgn="b"/>
                      <a:r>
                        <a:rPr lang="fr-FR" sz="2000" b="0" i="0" u="none" strike="noStrike" dirty="0">
                          <a:solidFill>
                            <a:srgbClr val="000000"/>
                          </a:solidFill>
                          <a:latin typeface="Aharoni"/>
                        </a:rPr>
                        <a:t>France</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2000" b="0" i="0" u="none" strike="noStrike" dirty="0" smtClean="0">
                          <a:solidFill>
                            <a:srgbClr val="000000"/>
                          </a:solidFill>
                          <a:latin typeface="Aharoni"/>
                        </a:rPr>
                        <a:t>PACA-Corse</a:t>
                      </a:r>
                      <a:endParaRPr lang="fr-FR" sz="2000" b="0" i="0" u="none" strike="noStrike" dirty="0">
                        <a:solidFill>
                          <a:srgbClr val="000000"/>
                        </a:solidFill>
                        <a:latin typeface="Aharoni"/>
                      </a:endParaRP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800" b="0" i="0" u="none" strike="noStrike">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58266">
                <a:tc>
                  <a:txBody>
                    <a:bodyPr/>
                    <a:lstStyle/>
                    <a:p>
                      <a:pPr algn="ctr" fontAlgn="ctr"/>
                      <a:r>
                        <a:rPr lang="fr-FR" sz="1200" b="1" i="0" u="none" strike="noStrike" dirty="0" smtClean="0">
                          <a:solidFill>
                            <a:srgbClr val="002060"/>
                          </a:solidFill>
                          <a:latin typeface="Calibri"/>
                        </a:rPr>
                        <a:t>Q6) Rencontrez-vous </a:t>
                      </a:r>
                      <a:r>
                        <a:rPr lang="fr-FR" sz="1200" b="1" i="0" u="none" strike="noStrike" dirty="0">
                          <a:solidFill>
                            <a:srgbClr val="002060"/>
                          </a:solidFill>
                          <a:latin typeface="Calibri"/>
                        </a:rPr>
                        <a:t>des difficultés particulières sur cette démarche de conciliation ou sur la mise en œuvre de ce projet? </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a:solidFill>
                            <a:srgbClr val="002060"/>
                          </a:solidFill>
                          <a:latin typeface="Calibri"/>
                        </a:rPr>
                        <a:t>Equipes médicales non favorables</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dirty="0">
                          <a:solidFill>
                            <a:srgbClr val="000000"/>
                          </a:solidFill>
                          <a:latin typeface="Calibri"/>
                        </a:rPr>
                        <a:t>142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11,1%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20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17,9%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a:solidFill>
                            <a:srgbClr val="000000"/>
                          </a:solidFill>
                          <a:latin typeface="Calibri"/>
                        </a:rPr>
                        <a:t>1143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88,9%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82,1%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a:solidFill>
                            <a:srgbClr val="002060"/>
                          </a:solidFill>
                          <a:latin typeface="Calibri"/>
                        </a:rPr>
                        <a:t>Equipes pharmaceutiques non favorables</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44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3,7%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a:solidFill>
                            <a:srgbClr val="000000"/>
                          </a:solidFill>
                          <a:latin typeface="Calibri"/>
                        </a:rPr>
                        <a:t>1243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96,6%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105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96,3%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smtClean="0">
                          <a:solidFill>
                            <a:srgbClr val="002060"/>
                          </a:solidFill>
                          <a:latin typeface="Calibri"/>
                        </a:rPr>
                        <a:t>Direction/président </a:t>
                      </a:r>
                      <a:r>
                        <a:rPr lang="fr-FR" sz="1200" b="1" i="0" u="none" strike="noStrike" dirty="0">
                          <a:solidFill>
                            <a:srgbClr val="002060"/>
                          </a:solidFill>
                          <a:latin typeface="Calibri"/>
                        </a:rPr>
                        <a:t>du </a:t>
                      </a:r>
                      <a:r>
                        <a:rPr lang="fr-FR" sz="1200" b="1" i="0" u="none" strike="noStrike" dirty="0" smtClean="0">
                          <a:solidFill>
                            <a:srgbClr val="002060"/>
                          </a:solidFill>
                          <a:latin typeface="Calibri"/>
                        </a:rPr>
                        <a:t>CME/CME </a:t>
                      </a:r>
                      <a:r>
                        <a:rPr lang="fr-FR" sz="1200" b="1" i="0" u="none" strike="noStrike" dirty="0">
                          <a:solidFill>
                            <a:srgbClr val="002060"/>
                          </a:solidFill>
                          <a:latin typeface="Calibri"/>
                        </a:rPr>
                        <a:t>non favorables</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56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4,5%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dirty="0">
                          <a:solidFill>
                            <a:srgbClr val="000000"/>
                          </a:solidFill>
                          <a:latin typeface="Calibri"/>
                        </a:rPr>
                        <a:t>1201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95,5%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107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95,5%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a:solidFill>
                            <a:srgbClr val="002060"/>
                          </a:solidFill>
                          <a:latin typeface="Calibri"/>
                        </a:rPr>
                        <a:t>Patient non favorable</a:t>
                      </a:r>
                      <a:br>
                        <a:rPr lang="fr-FR" sz="1200" b="1" i="0" u="none" strike="noStrike" dirty="0">
                          <a:solidFill>
                            <a:srgbClr val="002060"/>
                          </a:solidFill>
                          <a:latin typeface="Calibri"/>
                        </a:rPr>
                      </a:br>
                      <a:r>
                        <a:rPr lang="fr-FR" sz="1200" b="1" i="1" u="none" strike="noStrike" dirty="0">
                          <a:solidFill>
                            <a:srgbClr val="002060"/>
                          </a:solidFill>
                          <a:latin typeface="Calibri"/>
                        </a:rPr>
                        <a:t>(Réponses globales)</a:t>
                      </a:r>
                      <a:endParaRPr lang="fr-FR" sz="1200" b="1" i="0" u="none" strike="noStrike" dirty="0">
                        <a:solidFill>
                          <a:srgbClr val="002060"/>
                        </a:solidFill>
                        <a:latin typeface="Calibri"/>
                      </a:endParaRP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133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11,0%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4,0%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a:solidFill>
                            <a:srgbClr val="000000"/>
                          </a:solidFill>
                          <a:latin typeface="Calibri"/>
                        </a:rPr>
                        <a:t>1074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89,0%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96,0%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a:solidFill>
                            <a:srgbClr val="002060"/>
                          </a:solidFill>
                          <a:latin typeface="Calibri"/>
                        </a:rPr>
                        <a:t>Patient non favorable</a:t>
                      </a:r>
                      <a:br>
                        <a:rPr lang="fr-FR" sz="1200" b="1" i="0" u="none" strike="noStrike" dirty="0">
                          <a:solidFill>
                            <a:srgbClr val="002060"/>
                          </a:solidFill>
                          <a:latin typeface="Calibri"/>
                        </a:rPr>
                      </a:br>
                      <a:r>
                        <a:rPr lang="fr-FR" sz="1200" b="1" i="1" u="none" strike="noStrike" dirty="0">
                          <a:solidFill>
                            <a:srgbClr val="002060"/>
                          </a:solidFill>
                          <a:latin typeface="Calibri"/>
                        </a:rPr>
                        <a:t>(Réponses des établissements ayant rempli la 2ème partie du questionnaire)</a:t>
                      </a:r>
                      <a:endParaRPr lang="fr-FR" sz="1200" b="1" i="0" u="none" strike="noStrike" dirty="0">
                        <a:solidFill>
                          <a:srgbClr val="002060"/>
                        </a:solidFill>
                        <a:latin typeface="Calibri"/>
                      </a:endParaRP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60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13,1%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100,0%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a:solidFill>
                            <a:srgbClr val="000000"/>
                          </a:solidFill>
                          <a:latin typeface="Calibri"/>
                        </a:rPr>
                        <a:t>397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86,9%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0,0%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a:solidFill>
                            <a:srgbClr val="002060"/>
                          </a:solidFill>
                          <a:latin typeface="Calibri"/>
                        </a:rPr>
                        <a:t>Patient non favorable</a:t>
                      </a:r>
                      <a:br>
                        <a:rPr lang="fr-FR" sz="1200" b="1" i="0" u="none" strike="noStrike" dirty="0">
                          <a:solidFill>
                            <a:srgbClr val="002060"/>
                          </a:solidFill>
                          <a:latin typeface="Calibri"/>
                        </a:rPr>
                      </a:br>
                      <a:r>
                        <a:rPr lang="fr-FR" sz="1200" b="1" i="1" u="none" strike="noStrike" dirty="0">
                          <a:solidFill>
                            <a:srgbClr val="002060"/>
                          </a:solidFill>
                          <a:latin typeface="Calibri"/>
                        </a:rPr>
                        <a:t>(Réponses des établissements n'ayant pas rempli la 2ème partie du questionnaire)</a:t>
                      </a:r>
                      <a:endParaRPr lang="fr-FR" sz="1200" b="1" i="0" u="none" strike="noStrike" dirty="0">
                        <a:solidFill>
                          <a:srgbClr val="002060"/>
                        </a:solidFill>
                        <a:latin typeface="Calibri"/>
                      </a:endParaRP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73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smtClean="0">
                          <a:solidFill>
                            <a:schemeClr val="tx1"/>
                          </a:solidFill>
                          <a:latin typeface="Calibri"/>
                        </a:rPr>
                        <a:t>/</a:t>
                      </a:r>
                      <a:endParaRPr lang="fr-FR" sz="1200" b="0" i="0" u="none" strike="noStrike" dirty="0">
                        <a:solidFill>
                          <a:schemeClr val="tx1"/>
                        </a:solidFill>
                        <a:latin typeface="Calibri"/>
                      </a:endParaRP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a:solidFill>
                            <a:srgbClr val="000000"/>
                          </a:solidFill>
                          <a:latin typeface="Calibri"/>
                        </a:rPr>
                        <a:t>677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90,3%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smtClean="0">
                          <a:solidFill>
                            <a:schemeClr val="tx1"/>
                          </a:solidFill>
                          <a:latin typeface="Calibri"/>
                        </a:rPr>
                        <a:t>/</a:t>
                      </a:r>
                      <a:endParaRPr lang="fr-FR" sz="1200" b="0" i="0" u="none" strike="noStrike" dirty="0">
                        <a:solidFill>
                          <a:schemeClr val="tx1"/>
                        </a:solidFill>
                        <a:latin typeface="Calibri"/>
                      </a:endParaRP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a:solidFill>
                            <a:srgbClr val="002060"/>
                          </a:solidFill>
                          <a:latin typeface="Calibri"/>
                        </a:rPr>
                        <a:t>Manque de disponibilité des professionnels</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1" i="0" u="none" strike="noStrike" dirty="0">
                          <a:solidFill>
                            <a:srgbClr val="FF0000"/>
                          </a:solidFill>
                          <a:latin typeface="Calibri"/>
                        </a:rPr>
                        <a:t>1464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93,5%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127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88,8%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a:solidFill>
                            <a:srgbClr val="000000"/>
                          </a:solidFill>
                          <a:latin typeface="Calibri"/>
                        </a:rPr>
                        <a:t>101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6,5%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16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11,2%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a:solidFill>
                            <a:srgbClr val="002060"/>
                          </a:solidFill>
                          <a:latin typeface="Calibri"/>
                        </a:rPr>
                        <a:t>Méthodologie complexe à mettre en œuvre</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1" i="0" u="none" strike="noStrike" dirty="0">
                          <a:solidFill>
                            <a:srgbClr val="FF0000"/>
                          </a:solidFill>
                          <a:latin typeface="Calibri"/>
                        </a:rPr>
                        <a:t>1102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75,3%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108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82,4%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a:solidFill>
                            <a:srgbClr val="000000"/>
                          </a:solidFill>
                          <a:latin typeface="Calibri"/>
                        </a:rPr>
                        <a:t>361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24,7%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23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17,6%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a:solidFill>
                            <a:srgbClr val="002060"/>
                          </a:solidFill>
                          <a:latin typeface="Calibri"/>
                        </a:rPr>
                        <a:t>Manque de formation</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1078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74,0%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71,8%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a:solidFill>
                            <a:srgbClr val="000000"/>
                          </a:solidFill>
                          <a:latin typeface="Calibri"/>
                        </a:rPr>
                        <a:t>379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26,0%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28,2%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a:solidFill>
                            <a:srgbClr val="002060"/>
                          </a:solidFill>
                          <a:latin typeface="Calibri"/>
                        </a:rPr>
                        <a:t>Manque d'outils</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1" i="0" u="none" strike="noStrike" dirty="0">
                          <a:solidFill>
                            <a:srgbClr val="FF0000"/>
                          </a:solidFill>
                          <a:latin typeface="Calibri"/>
                        </a:rPr>
                        <a:t>1199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81,0%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105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77,8%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a:solidFill>
                            <a:srgbClr val="000000"/>
                          </a:solidFill>
                          <a:latin typeface="Calibri"/>
                        </a:rPr>
                        <a:t>282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19,0%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30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22,2%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a:solidFill>
                            <a:srgbClr val="002060"/>
                          </a:solidFill>
                          <a:latin typeface="Calibri"/>
                        </a:rPr>
                        <a:t>Système d'information inadapté</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1" i="0" u="none" strike="noStrike" dirty="0">
                          <a:solidFill>
                            <a:srgbClr val="FF0000"/>
                          </a:solidFill>
                          <a:latin typeface="Calibri"/>
                        </a:rPr>
                        <a:t>1089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78,2%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93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72,7%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a:solidFill>
                            <a:srgbClr val="000000"/>
                          </a:solidFill>
                          <a:latin typeface="Calibri"/>
                        </a:rPr>
                        <a:t>304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21,8%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27,3%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rowSpan="2">
                  <a:txBody>
                    <a:bodyPr/>
                    <a:lstStyle/>
                    <a:p>
                      <a:pPr algn="r" fontAlgn="ctr"/>
                      <a:r>
                        <a:rPr lang="fr-FR" sz="1200" b="1" i="0" u="none" strike="noStrike" dirty="0">
                          <a:solidFill>
                            <a:srgbClr val="002060"/>
                          </a:solidFill>
                          <a:latin typeface="Calibri"/>
                        </a:rPr>
                        <a:t>autre</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366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61,0%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71,8%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Oui</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10579">
                <a:tc vMerge="1">
                  <a:txBody>
                    <a:bodyPr/>
                    <a:lstStyle/>
                    <a:p>
                      <a:endParaRPr lang="fr-FR"/>
                    </a:p>
                  </a:txBody>
                  <a:tcPr/>
                </a:tc>
                <a:tc>
                  <a:txBody>
                    <a:bodyPr/>
                    <a:lstStyle/>
                    <a:p>
                      <a:pPr algn="ctr" fontAlgn="b"/>
                      <a:r>
                        <a:rPr lang="fr-FR" sz="1200" b="0" i="0" u="none" strike="noStrike">
                          <a:solidFill>
                            <a:srgbClr val="000000"/>
                          </a:solidFill>
                          <a:latin typeface="Calibri"/>
                        </a:rPr>
                        <a:t>234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39,0%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28,2%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Non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23528" y="548680"/>
          <a:ext cx="8568952" cy="5926812"/>
        </p:xfrm>
        <a:graphic>
          <a:graphicData uri="http://schemas.openxmlformats.org/drawingml/2006/table">
            <a:tbl>
              <a:tblPr/>
              <a:tblGrid>
                <a:gridCol w="3911896"/>
                <a:gridCol w="695378"/>
                <a:gridCol w="828738"/>
                <a:gridCol w="695378"/>
                <a:gridCol w="828738"/>
                <a:gridCol w="1608824"/>
              </a:tblGrid>
              <a:tr h="632030">
                <a:tc>
                  <a:txBody>
                    <a:bodyPr/>
                    <a:lstStyle/>
                    <a:p>
                      <a:pPr algn="r" fontAlgn="ctr"/>
                      <a:r>
                        <a:rPr lang="fr-FR" sz="800" b="1" i="0" u="none" strike="noStrike" dirty="0">
                          <a:solidFill>
                            <a:srgbClr val="000000"/>
                          </a:solidFill>
                          <a:latin typeface="Calibri"/>
                        </a:rPr>
                        <a:t> </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fontAlgn="b"/>
                      <a:r>
                        <a:rPr lang="fr-FR" sz="1900" b="0" i="0" u="none" strike="noStrike">
                          <a:solidFill>
                            <a:srgbClr val="000000"/>
                          </a:solidFill>
                          <a:latin typeface="Aharoni"/>
                        </a:rPr>
                        <a:t>France</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hMerge="1">
                  <a:txBody>
                    <a:bodyPr/>
                    <a:lstStyle/>
                    <a:p>
                      <a:endParaRPr lang="fr-FR"/>
                    </a:p>
                  </a:txBody>
                  <a:tcPr/>
                </a:tc>
                <a:tc gridSpan="2">
                  <a:txBody>
                    <a:bodyPr/>
                    <a:lstStyle/>
                    <a:p>
                      <a:pPr algn="ctr" fontAlgn="b"/>
                      <a:r>
                        <a:rPr lang="fr-FR" sz="1800" b="0" i="0" u="none" strike="noStrike" dirty="0" smtClean="0">
                          <a:solidFill>
                            <a:srgbClr val="000000"/>
                          </a:solidFill>
                          <a:latin typeface="Aharoni"/>
                        </a:rPr>
                        <a:t>PACA-Corse</a:t>
                      </a:r>
                      <a:endParaRPr lang="fr-FR" sz="1800" b="0" i="0" u="none" strike="noStrike" dirty="0">
                        <a:solidFill>
                          <a:srgbClr val="000000"/>
                        </a:solidFill>
                        <a:latin typeface="Aharoni"/>
                      </a:endParaRP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hMerge="1">
                  <a:txBody>
                    <a:bodyPr/>
                    <a:lstStyle/>
                    <a:p>
                      <a:endParaRPr lang="fr-FR"/>
                    </a:p>
                  </a:txBody>
                  <a:tcPr/>
                </a:tc>
                <a:tc>
                  <a:txBody>
                    <a:bodyPr/>
                    <a:lstStyle/>
                    <a:p>
                      <a:pPr algn="l" fontAlgn="b"/>
                      <a:r>
                        <a:rPr lang="fr-FR" sz="800" b="0" i="0" u="none" strike="noStrike">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64114">
                <a:tc>
                  <a:txBody>
                    <a:bodyPr/>
                    <a:lstStyle/>
                    <a:p>
                      <a:pPr algn="ctr" fontAlgn="t"/>
                      <a:r>
                        <a:rPr lang="fr-FR" sz="1200" b="1" i="0" u="none" strike="noStrike" dirty="0" smtClean="0">
                          <a:solidFill>
                            <a:srgbClr val="002060"/>
                          </a:solidFill>
                          <a:latin typeface="Calibri"/>
                        </a:rPr>
                        <a:t>Q7) Par </a:t>
                      </a:r>
                      <a:r>
                        <a:rPr lang="fr-FR" sz="1200" b="1" i="0" u="none" strike="noStrike" dirty="0">
                          <a:solidFill>
                            <a:srgbClr val="002060"/>
                          </a:solidFill>
                          <a:latin typeface="Calibri"/>
                        </a:rPr>
                        <a:t>rapport à l'accompagnement pour la mise en </a:t>
                      </a:r>
                      <a:r>
                        <a:rPr lang="fr-FR" sz="1200" b="1" i="0" u="none" strike="noStrike" dirty="0" smtClean="0">
                          <a:solidFill>
                            <a:srgbClr val="002060"/>
                          </a:solidFill>
                          <a:latin typeface="Calibri"/>
                        </a:rPr>
                        <a:t>œuvre </a:t>
                      </a:r>
                      <a:r>
                        <a:rPr lang="fr-FR" sz="1200" b="1" i="0" u="none" strike="noStrike" dirty="0">
                          <a:solidFill>
                            <a:srgbClr val="002060"/>
                          </a:solidFill>
                          <a:latin typeface="Calibri"/>
                        </a:rPr>
                        <a:t>de la conciliation médicamenteuse, merci de caractériser chaque item:</a:t>
                      </a:r>
                    </a:p>
                  </a:txBody>
                  <a:tcPr marL="6834" marR="6834" marT="68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n</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 </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rowSpan="3">
                  <a:txBody>
                    <a:bodyPr/>
                    <a:lstStyle/>
                    <a:p>
                      <a:pPr algn="r" fontAlgn="ctr"/>
                      <a:r>
                        <a:rPr lang="fr-FR" sz="1200" b="1" i="0" u="none" strike="noStrike" dirty="0">
                          <a:solidFill>
                            <a:srgbClr val="002060"/>
                          </a:solidFill>
                          <a:latin typeface="Calibri"/>
                        </a:rPr>
                        <a:t>Formation initiale</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25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0,0%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Pas important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0" i="0" u="none" strike="noStrike" dirty="0">
                          <a:solidFill>
                            <a:srgbClr val="000000"/>
                          </a:solidFill>
                          <a:latin typeface="Calibri"/>
                        </a:rPr>
                        <a:t>133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8,1%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dirty="0">
                          <a:solidFill>
                            <a:srgbClr val="000000"/>
                          </a:solidFill>
                          <a:latin typeface="Calibri"/>
                        </a:rPr>
                        <a:t>10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dirty="0">
                          <a:solidFill>
                            <a:srgbClr val="000000"/>
                          </a:solidFill>
                          <a:latin typeface="Calibri"/>
                        </a:rPr>
                        <a:t>6,7%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A prendre en compte</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1" i="0" u="none" strike="noStrike" dirty="0">
                          <a:solidFill>
                            <a:srgbClr val="FF0000"/>
                          </a:solidFill>
                          <a:latin typeface="Calibri"/>
                        </a:rPr>
                        <a:t>1484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90,4%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dirty="0">
                          <a:solidFill>
                            <a:srgbClr val="FF0000"/>
                          </a:solidFill>
                          <a:latin typeface="Calibri"/>
                        </a:rPr>
                        <a:t>139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93,3%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Important/Fondamental</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rowSpan="3">
                  <a:txBody>
                    <a:bodyPr/>
                    <a:lstStyle/>
                    <a:p>
                      <a:pPr algn="r" fontAlgn="ctr"/>
                      <a:r>
                        <a:rPr lang="fr-FR" sz="1200" b="1" i="0" u="none" strike="noStrike" dirty="0">
                          <a:solidFill>
                            <a:srgbClr val="002060"/>
                          </a:solidFill>
                          <a:latin typeface="Calibri"/>
                        </a:rPr>
                        <a:t> Formation continue</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22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0,0%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Pas important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0" i="0" u="none" strike="noStrike">
                          <a:solidFill>
                            <a:srgbClr val="000000"/>
                          </a:solidFill>
                          <a:latin typeface="Calibri"/>
                        </a:rPr>
                        <a:t>250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15,3%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14,9%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A prendre en compte</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1" i="0" u="none" strike="noStrike">
                          <a:solidFill>
                            <a:srgbClr val="FF0000"/>
                          </a:solidFill>
                          <a:latin typeface="Calibri"/>
                        </a:rPr>
                        <a:t>1366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83,4%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126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85,1%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Important/Fondamental</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rowSpan="3">
                  <a:txBody>
                    <a:bodyPr/>
                    <a:lstStyle/>
                    <a:p>
                      <a:pPr algn="r" fontAlgn="ctr"/>
                      <a:r>
                        <a:rPr lang="fr-FR" sz="1200" b="1" i="0" u="none" strike="noStrike" dirty="0">
                          <a:solidFill>
                            <a:srgbClr val="002060"/>
                          </a:solidFill>
                          <a:latin typeface="Calibri"/>
                        </a:rPr>
                        <a:t> Informatisation/sensibilisation</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19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0,0%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Pas important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0" i="0" u="none" strike="noStrike">
                          <a:solidFill>
                            <a:srgbClr val="000000"/>
                          </a:solidFill>
                          <a:latin typeface="Calibri"/>
                        </a:rPr>
                        <a:t>180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11,0%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11,3%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A prendre en compte</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1" i="0" u="none" strike="noStrike">
                          <a:solidFill>
                            <a:srgbClr val="FF0000"/>
                          </a:solidFill>
                          <a:latin typeface="Calibri"/>
                        </a:rPr>
                        <a:t>1441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87,9%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133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88,7%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Important/Fondamental</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rowSpan="3">
                  <a:txBody>
                    <a:bodyPr/>
                    <a:lstStyle/>
                    <a:p>
                      <a:pPr algn="r" fontAlgn="ctr"/>
                      <a:r>
                        <a:rPr lang="fr-FR" sz="1200" b="1" i="0" u="none" strike="noStrike" dirty="0">
                          <a:solidFill>
                            <a:srgbClr val="002060"/>
                          </a:solidFill>
                          <a:latin typeface="Calibri"/>
                        </a:rPr>
                        <a:t> Mise à dispo d'un guide</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44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0,7%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Pas important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0" i="0" u="none" strike="noStrike">
                          <a:solidFill>
                            <a:srgbClr val="000000"/>
                          </a:solidFill>
                          <a:latin typeface="Calibri"/>
                        </a:rPr>
                        <a:t>260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15,8%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16,1%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A prendre en compte</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1" i="0" u="none" strike="noStrike">
                          <a:solidFill>
                            <a:srgbClr val="FF0000"/>
                          </a:solidFill>
                          <a:latin typeface="Calibri"/>
                        </a:rPr>
                        <a:t>1337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81,5%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124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83,2%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Important/Fondamental</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rowSpan="3">
                  <a:txBody>
                    <a:bodyPr/>
                    <a:lstStyle/>
                    <a:p>
                      <a:pPr algn="r" fontAlgn="ctr"/>
                      <a:r>
                        <a:rPr lang="fr-FR" sz="1200" b="1" i="0" u="none" strike="noStrike" dirty="0">
                          <a:solidFill>
                            <a:srgbClr val="002060"/>
                          </a:solidFill>
                          <a:latin typeface="Calibri"/>
                        </a:rPr>
                        <a:t> Aide mise en œuvre retour d'expérience</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35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1,4%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Pas important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0" i="0" u="none" strike="noStrike">
                          <a:solidFill>
                            <a:srgbClr val="000000"/>
                          </a:solidFill>
                          <a:latin typeface="Calibri"/>
                        </a:rPr>
                        <a:t>519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31,8%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59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40,1%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A prendre en compte</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0" i="0" u="none" strike="noStrike">
                          <a:solidFill>
                            <a:srgbClr val="000000"/>
                          </a:solidFill>
                          <a:latin typeface="Calibri"/>
                        </a:rPr>
                        <a:t>1076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66,0%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58,5%</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Important/Fondamental</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rowSpan="3">
                  <a:txBody>
                    <a:bodyPr/>
                    <a:lstStyle/>
                    <a:p>
                      <a:pPr algn="r" fontAlgn="ctr"/>
                      <a:r>
                        <a:rPr lang="fr-FR" sz="1200" b="1" i="0" u="none" strike="noStrike" dirty="0">
                          <a:solidFill>
                            <a:srgbClr val="002060"/>
                          </a:solidFill>
                          <a:latin typeface="Calibri"/>
                        </a:rPr>
                        <a:t> Mise à disposition d'outils</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0,0%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Pas important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0" i="0" u="none" strike="noStrike">
                          <a:solidFill>
                            <a:srgbClr val="000000"/>
                          </a:solidFill>
                          <a:latin typeface="Calibri"/>
                        </a:rPr>
                        <a:t>99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6,3%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6,0%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A prendre en compte</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1" i="0" u="none" strike="noStrike">
                          <a:solidFill>
                            <a:srgbClr val="FF0000"/>
                          </a:solidFill>
                          <a:latin typeface="Calibri"/>
                        </a:rPr>
                        <a:t>1478</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93,4%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1" i="0" u="none" strike="noStrike">
                          <a:solidFill>
                            <a:srgbClr val="FF0000"/>
                          </a:solidFill>
                          <a:latin typeface="Calibri"/>
                        </a:rPr>
                        <a:t>142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1" i="0" u="none" strike="noStrike" dirty="0">
                          <a:solidFill>
                            <a:srgbClr val="FF0000"/>
                          </a:solidFill>
                          <a:latin typeface="Calibri"/>
                        </a:rPr>
                        <a:t>94,0%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Important/Fondamental</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rowSpan="3">
                  <a:txBody>
                    <a:bodyPr/>
                    <a:lstStyle/>
                    <a:p>
                      <a:pPr algn="r" fontAlgn="ctr"/>
                      <a:r>
                        <a:rPr lang="fr-FR" sz="1200" b="1" i="0" u="none" strike="noStrike" dirty="0">
                          <a:solidFill>
                            <a:srgbClr val="002060"/>
                          </a:solidFill>
                          <a:latin typeface="Calibri"/>
                        </a:rPr>
                        <a:t> Autre</a:t>
                      </a:r>
                    </a:p>
                  </a:txBody>
                  <a:tcPr marL="6834" marR="6834" marT="68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fr-FR" sz="1200" b="0" i="0" u="none" strike="noStrike">
                          <a:solidFill>
                            <a:srgbClr val="000000"/>
                          </a:solidFill>
                          <a:latin typeface="Calibri"/>
                        </a:rPr>
                        <a:t>70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14,4%</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2</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4,1%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Pas important</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0" i="0" u="none" strike="noStrike">
                          <a:solidFill>
                            <a:srgbClr val="000000"/>
                          </a:solidFill>
                          <a:latin typeface="Calibri"/>
                        </a:rPr>
                        <a:t>16</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3,3%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0,0%</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a:solidFill>
                            <a:srgbClr val="000000"/>
                          </a:solidFill>
                          <a:latin typeface="Calibri"/>
                        </a:rPr>
                        <a:t>A prendre en compte</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0508">
                <a:tc vMerge="1">
                  <a:txBody>
                    <a:bodyPr/>
                    <a:lstStyle/>
                    <a:p>
                      <a:endParaRPr lang="fr-FR"/>
                    </a:p>
                  </a:txBody>
                  <a:tcPr/>
                </a:tc>
                <a:tc>
                  <a:txBody>
                    <a:bodyPr/>
                    <a:lstStyle/>
                    <a:p>
                      <a:pPr algn="ctr" fontAlgn="b"/>
                      <a:r>
                        <a:rPr lang="fr-FR" sz="1200" b="0" i="0" u="none" strike="noStrike">
                          <a:solidFill>
                            <a:srgbClr val="000000"/>
                          </a:solidFill>
                          <a:latin typeface="Calibri"/>
                        </a:rPr>
                        <a:t>401</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82,3%</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ctr" fontAlgn="b"/>
                      <a:r>
                        <a:rPr lang="fr-FR" sz="1200" b="0" i="0" u="none" strike="noStrike">
                          <a:solidFill>
                            <a:srgbClr val="000000"/>
                          </a:solidFill>
                          <a:latin typeface="Calibri"/>
                        </a:rPr>
                        <a:t>47</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ctr" fontAlgn="b"/>
                      <a:r>
                        <a:rPr lang="fr-FR" sz="1200" b="0" i="0" u="none" strike="noStrike">
                          <a:solidFill>
                            <a:srgbClr val="000000"/>
                          </a:solidFill>
                          <a:latin typeface="Calibri"/>
                        </a:rPr>
                        <a:t>95,9%</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4BC"/>
                    </a:solidFill>
                  </a:tcPr>
                </a:tc>
                <a:tc>
                  <a:txBody>
                    <a:bodyPr/>
                    <a:lstStyle/>
                    <a:p>
                      <a:pPr algn="l" fontAlgn="b"/>
                      <a:r>
                        <a:rPr lang="fr-FR" sz="1200" b="0" i="0" u="none" strike="noStrike" dirty="0">
                          <a:solidFill>
                            <a:srgbClr val="000000"/>
                          </a:solidFill>
                          <a:latin typeface="Calibri"/>
                        </a:rPr>
                        <a:t>Important/Fondamental</a:t>
                      </a:r>
                    </a:p>
                  </a:txBody>
                  <a:tcPr marL="6834" marR="6834" marT="68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3" name="Espace réservé du numéro de diapositive 2"/>
          <p:cNvSpPr>
            <a:spLocks noGrp="1"/>
          </p:cNvSpPr>
          <p:nvPr>
            <p:ph type="sldNum" sz="quarter" idx="12"/>
          </p:nvPr>
        </p:nvSpPr>
        <p:spPr/>
        <p:txBody>
          <a:bodyPr/>
          <a:lstStyle/>
          <a:p>
            <a:fld id="{6CF53FF6-79BB-4BEF-B1BD-1A196A586C8F}" type="slidenum">
              <a:rPr lang="fr-FR" smtClean="0"/>
              <a:pPr/>
              <a:t>9</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358</TotalTime>
  <Words>3514</Words>
  <Application>Microsoft Office PowerPoint</Application>
  <PresentationFormat>Affichage à l'écran (4:3)</PresentationFormat>
  <Paragraphs>1817</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RESULTATS DE L’ENQUETE NATIONALE SUR LE DEPLOIEMENT DE LA CONCILIATION MEDICAMENTEUSE 2015</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Company>MSS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c:creator>
  <cp:lastModifiedBy>*</cp:lastModifiedBy>
  <cp:revision>28</cp:revision>
  <dcterms:created xsi:type="dcterms:W3CDTF">2015-11-17T08:39:09Z</dcterms:created>
  <dcterms:modified xsi:type="dcterms:W3CDTF">2015-11-18T10:02:14Z</dcterms:modified>
</cp:coreProperties>
</file>