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0"/>
  </p:notesMasterIdLst>
  <p:sldIdLst>
    <p:sldId id="272" r:id="rId2"/>
    <p:sldId id="274" r:id="rId3"/>
    <p:sldId id="273" r:id="rId4"/>
    <p:sldId id="257"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3" d="100"/>
          <a:sy n="63" d="100"/>
        </p:scale>
        <p:origin x="-1512"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D264E69-6A45-4973-9E02-5939E7FE4FD1}" type="datetimeFigureOut">
              <a:rPr lang="fr-FR" smtClean="0"/>
              <a:pPr/>
              <a:t>18/11/2015</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8397A87-3DCE-43D2-8352-CE4E6A2F163D}"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bg>
      <p:bgRef idx="1002">
        <a:schemeClr val="bg2"/>
      </p:bgRef>
    </p:bg>
    <p:spTree>
      <p:nvGrpSpPr>
        <p:cNvPr id="1" name=""/>
        <p:cNvGrpSpPr/>
        <p:nvPr/>
      </p:nvGrpSpPr>
      <p:grpSpPr>
        <a:xfrm>
          <a:off x="0" y="0"/>
          <a:ext cx="0" cy="0"/>
          <a:chOff x="0" y="0"/>
          <a:chExt cx="0" cy="0"/>
        </a:xfrm>
      </p:grpSpPr>
      <p:sp>
        <p:nvSpPr>
          <p:cNvPr id="9" name="Titr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17" name="Sous-titr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30" name="Espace réservé de la date 29"/>
          <p:cNvSpPr>
            <a:spLocks noGrp="1"/>
          </p:cNvSpPr>
          <p:nvPr>
            <p:ph type="dt" sz="half" idx="10"/>
          </p:nvPr>
        </p:nvSpPr>
        <p:spPr/>
        <p:txBody>
          <a:bodyPr/>
          <a:lstStyle/>
          <a:p>
            <a:fld id="{86C22CB8-CD5B-492F-9EB3-A23596D2E087}" type="datetime1">
              <a:rPr lang="fr-FR" smtClean="0"/>
              <a:pPr/>
              <a:t>18/11/2015</a:t>
            </a:fld>
            <a:endParaRPr lang="fr-FR"/>
          </a:p>
        </p:txBody>
      </p:sp>
      <p:sp>
        <p:nvSpPr>
          <p:cNvPr id="19" name="Espace réservé du pied de page 18"/>
          <p:cNvSpPr>
            <a:spLocks noGrp="1"/>
          </p:cNvSpPr>
          <p:nvPr>
            <p:ph type="ftr" sz="quarter" idx="11"/>
          </p:nvPr>
        </p:nvSpPr>
        <p:spPr/>
        <p:txBody>
          <a:bodyPr/>
          <a:lstStyle/>
          <a:p>
            <a:endParaRPr lang="fr-FR"/>
          </a:p>
        </p:txBody>
      </p:sp>
      <p:sp>
        <p:nvSpPr>
          <p:cNvPr id="27" name="Espace réservé du numéro de diapositive 26"/>
          <p:cNvSpPr>
            <a:spLocks noGrp="1"/>
          </p:cNvSpPr>
          <p:nvPr>
            <p:ph type="sldNum" sz="quarter" idx="12"/>
          </p:nvPr>
        </p:nvSpPr>
        <p:spPr/>
        <p:txBody>
          <a:bodyPr/>
          <a:lstStyle/>
          <a:p>
            <a:fld id="{6CF53FF6-79BB-4BEF-B1BD-1A196A586C8F}"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63EB87C0-0328-4CF0-B49E-F5326E8B2105}" type="datetime1">
              <a:rPr lang="fr-FR" smtClean="0"/>
              <a:pPr/>
              <a:t>18/11/2015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CF53FF6-79BB-4BEF-B1BD-1A196A586C8F}"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914401"/>
            <a:ext cx="2057400" cy="5211763"/>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914401"/>
            <a:ext cx="6019800" cy="5211763"/>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D24483F2-2477-4F72-B353-FEAACA4766CD}" type="datetime1">
              <a:rPr lang="fr-FR" smtClean="0"/>
              <a:pPr/>
              <a:t>18/11/2015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CF53FF6-79BB-4BEF-B1BD-1A196A586C8F}"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18BB2735-59B2-466E-BC7D-081EE9C8870C}" type="datetime1">
              <a:rPr lang="fr-FR" smtClean="0"/>
              <a:pPr/>
              <a:t>18/11/2015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CF53FF6-79BB-4BEF-B1BD-1A196A586C8F}"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2">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p>
            <a:fld id="{A1DB3004-A857-493E-8F87-1727A911CC29}" type="datetime1">
              <a:rPr lang="fr-FR" smtClean="0"/>
              <a:pPr/>
              <a:t>18/11/2015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CF53FF6-79BB-4BEF-B1BD-1A196A586C8F}"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D2C492E1-4DB9-4FB7-BBF6-F5CB1375D746}" type="datetime1">
              <a:rPr lang="fr-FR" smtClean="0"/>
              <a:pPr/>
              <a:t>18/11/2015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CF53FF6-79BB-4BEF-B1BD-1A196A586C8F}"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tIns="45720" anchor="b"/>
          <a:lstStyle>
            <a:lvl1pPr>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p>
            <a:fld id="{FCCC59AA-2560-4A88-922B-B34CE7EED6BC}" type="datetime1">
              <a:rPr lang="fr-FR" smtClean="0"/>
              <a:pPr/>
              <a:t>18/11/2015</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6CF53FF6-79BB-4BEF-B1BD-1A196A586C8F}"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fld id="{67624572-B743-477F-BF9E-CF220C67B973}" type="datetime1">
              <a:rPr lang="fr-FR" smtClean="0"/>
              <a:pPr/>
              <a:t>18/11/2015</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6CF53FF6-79BB-4BEF-B1BD-1A196A586C8F}"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D19C96EC-2A0E-468D-9D62-E28FFECBB4C3}" type="datetime1">
              <a:rPr lang="fr-FR" smtClean="0"/>
              <a:pPr/>
              <a:t>18/11/2015</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6CF53FF6-79BB-4BEF-B1BD-1A196A586C8F}"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DD815DE5-C50B-4055-A4A1-0EB7D3B2C9F3}" type="datetime1">
              <a:rPr lang="fr-FR" smtClean="0"/>
              <a:pPr/>
              <a:t>18/11/2015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CF53FF6-79BB-4BEF-B1BD-1A196A586C8F}"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9" name="Rogner et arrondir un rectangle à un seul coin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Triangle rect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r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fr-FR" smtClean="0"/>
              <a:t>Cliquez pour modifier le style du titre</a:t>
            </a:r>
            <a:endParaRPr kumimoji="0" lang="en-US"/>
          </a:p>
        </p:txBody>
      </p:sp>
      <p:sp>
        <p:nvSpPr>
          <p:cNvPr id="4" name="Espace réservé du texte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fld id="{5D28F638-F8CF-4611-9D27-DB74EC84C31B}" type="datetime1">
              <a:rPr lang="fr-FR" smtClean="0"/>
              <a:pPr/>
              <a:t>18/11/2015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a:xfrm>
            <a:off x="8077200" y="6356350"/>
            <a:ext cx="609600" cy="365125"/>
          </a:xfrm>
        </p:spPr>
        <p:txBody>
          <a:bodyPr/>
          <a:lstStyle/>
          <a:p>
            <a:fld id="{6CF53FF6-79BB-4BEF-B1BD-1A196A586C8F}" type="slidenum">
              <a:rPr lang="fr-FR" smtClean="0"/>
              <a:pPr/>
              <a:t>‹N°›</a:t>
            </a:fld>
            <a:endParaRPr lang="fr-FR"/>
          </a:p>
        </p:txBody>
      </p:sp>
      <p:sp>
        <p:nvSpPr>
          <p:cNvPr id="3" name="Espace réservé pour une image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fr-FR" smtClean="0"/>
              <a:t>Cliquez sur l'icône pour ajouter une image</a:t>
            </a:r>
            <a:endParaRPr kumimoji="0" lang="en-US" dirty="0"/>
          </a:p>
        </p:txBody>
      </p:sp>
      <p:sp>
        <p:nvSpPr>
          <p:cNvPr id="10" name="Forme libre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orme libre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orme libre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orme libre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Espace réservé du titre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fr-FR" smtClean="0"/>
              <a:t>Cliquez pour modifier le style du titre</a:t>
            </a:r>
            <a:endParaRPr kumimoji="0" lang="en-US"/>
          </a:p>
        </p:txBody>
      </p:sp>
      <p:sp>
        <p:nvSpPr>
          <p:cNvPr id="30" name="Espace réservé du texte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0" name="Espace réservé de la date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FBFC18E9-A227-4826-874B-EE986AC05A6F}" type="datetime1">
              <a:rPr lang="fr-FR" smtClean="0"/>
              <a:pPr/>
              <a:t>18/11/2015</a:t>
            </a:fld>
            <a:endParaRPr lang="fr-FR"/>
          </a:p>
        </p:txBody>
      </p:sp>
      <p:sp>
        <p:nvSpPr>
          <p:cNvPr id="22" name="Espace réservé du pied de page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fr-FR"/>
          </a:p>
        </p:txBody>
      </p:sp>
      <p:sp>
        <p:nvSpPr>
          <p:cNvPr id="18" name="Espace réservé du numéro de diapositive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6CF53FF6-79BB-4BEF-B1BD-1A196A586C8F}" type="slidenum">
              <a:rPr lang="fr-FR" smtClean="0"/>
              <a:pPr/>
              <a:t>‹N°›</a:t>
            </a:fld>
            <a:endParaRPr lang="fr-FR"/>
          </a:p>
        </p:txBody>
      </p:sp>
      <p:grpSp>
        <p:nvGrpSpPr>
          <p:cNvPr id="2" name="Groupe 1"/>
          <p:cNvGrpSpPr/>
          <p:nvPr/>
        </p:nvGrpSpPr>
        <p:grpSpPr>
          <a:xfrm>
            <a:off x="-19017" y="202408"/>
            <a:ext cx="9180548" cy="649224"/>
            <a:chOff x="-19045" y="216550"/>
            <a:chExt cx="9180548" cy="649224"/>
          </a:xfrm>
        </p:grpSpPr>
        <p:sp>
          <p:nvSpPr>
            <p:cNvPr id="12" name="Forme libre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orme libre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39552" y="548680"/>
            <a:ext cx="8229600" cy="4608512"/>
          </a:xfrm>
        </p:spPr>
        <p:txBody>
          <a:bodyPr>
            <a:normAutofit/>
          </a:bodyPr>
          <a:lstStyle/>
          <a:p>
            <a:pPr algn="ctr"/>
            <a:r>
              <a:rPr lang="fr-FR" sz="5300" dirty="0" smtClean="0">
                <a:latin typeface="Caracteres L1" pitchFamily="2" charset="0"/>
              </a:rPr>
              <a:t>RESULTATS DE L’ENQUETE NATIONALE SUR LE DEPLOIEMENT DE LA CONCILIATION MEDICAMENTEUSE 2015</a:t>
            </a:r>
            <a:endParaRPr lang="fr-FR" sz="5300" dirty="0">
              <a:latin typeface="Caracteres L1" pitchFamily="2" charset="0"/>
            </a:endParaRPr>
          </a:p>
        </p:txBody>
      </p:sp>
      <p:pic>
        <p:nvPicPr>
          <p:cNvPr id="29698" name="Picture 2" descr="http://fontmeme.com/embed.php?text=RESULTATS%20DE%20L%u2019ENQUETE%20NATIONALE%20SUR%20LE%20DEPLOIEMENT%20DE%20LA%20CONCILIATION%20MEDICAMENTEUSE%202015&amp;name=waltographUI.ttf&amp;size=60&amp;style_color=15155E"/>
          <p:cNvPicPr>
            <a:picLocks noChangeAspect="1" noChangeArrowheads="1"/>
          </p:cNvPicPr>
          <p:nvPr/>
        </p:nvPicPr>
        <p:blipFill>
          <a:blip r:embed="rId2" cstate="print"/>
          <a:srcRect/>
          <a:stretch>
            <a:fillRect/>
          </a:stretch>
        </p:blipFill>
        <p:spPr bwMode="auto">
          <a:xfrm flipV="1">
            <a:off x="10980712" y="1592533"/>
            <a:ext cx="28954637" cy="660144"/>
          </a:xfrm>
          <a:prstGeom prst="rect">
            <a:avLst/>
          </a:prstGeom>
          <a:noFill/>
        </p:spPr>
      </p:pic>
      <p:sp>
        <p:nvSpPr>
          <p:cNvPr id="5" name="Espace réservé du numéro de diapositive 4"/>
          <p:cNvSpPr>
            <a:spLocks noGrp="1"/>
          </p:cNvSpPr>
          <p:nvPr>
            <p:ph type="sldNum" sz="quarter" idx="12"/>
          </p:nvPr>
        </p:nvSpPr>
        <p:spPr/>
        <p:txBody>
          <a:bodyPr/>
          <a:lstStyle/>
          <a:p>
            <a:fld id="{6CF53FF6-79BB-4BEF-B1BD-1A196A586C8F}" type="slidenum">
              <a:rPr lang="fr-FR" smtClean="0"/>
              <a:pPr/>
              <a:t>1</a:t>
            </a:fld>
            <a:endParaRPr lang="fr-F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au 3"/>
          <p:cNvGraphicFramePr>
            <a:graphicFrameLocks noGrp="1"/>
          </p:cNvGraphicFramePr>
          <p:nvPr/>
        </p:nvGraphicFramePr>
        <p:xfrm>
          <a:off x="323527" y="548680"/>
          <a:ext cx="8064897" cy="5981546"/>
        </p:xfrm>
        <a:graphic>
          <a:graphicData uri="http://schemas.openxmlformats.org/drawingml/2006/table">
            <a:tbl>
              <a:tblPr/>
              <a:tblGrid>
                <a:gridCol w="4137328"/>
                <a:gridCol w="735450"/>
                <a:gridCol w="876496"/>
                <a:gridCol w="735450"/>
                <a:gridCol w="876496"/>
                <a:gridCol w="703677"/>
              </a:tblGrid>
              <a:tr h="449510">
                <a:tc>
                  <a:txBody>
                    <a:bodyPr/>
                    <a:lstStyle/>
                    <a:p>
                      <a:pPr algn="r" fontAlgn="ctr"/>
                      <a:r>
                        <a:rPr lang="fr-FR" sz="800" b="1" i="0" u="none" strike="noStrike" dirty="0">
                          <a:solidFill>
                            <a:srgbClr val="000000"/>
                          </a:solidFill>
                          <a:latin typeface="Calibri"/>
                        </a:rPr>
                        <a:t> </a:t>
                      </a:r>
                    </a:p>
                  </a:txBody>
                  <a:tcPr marL="6660" marR="6660" marT="666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gridSpan="2">
                  <a:txBody>
                    <a:bodyPr/>
                    <a:lstStyle/>
                    <a:p>
                      <a:pPr algn="ctr" fontAlgn="b"/>
                      <a:r>
                        <a:rPr lang="fr-FR" sz="1800" b="0" i="0" u="none" strike="noStrike">
                          <a:solidFill>
                            <a:srgbClr val="000000"/>
                          </a:solidFill>
                          <a:latin typeface="Aharoni"/>
                        </a:rPr>
                        <a:t>France</a:t>
                      </a:r>
                    </a:p>
                  </a:txBody>
                  <a:tcPr marL="6660" marR="6660" marT="66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hMerge="1">
                  <a:txBody>
                    <a:bodyPr/>
                    <a:lstStyle/>
                    <a:p>
                      <a:endParaRPr lang="fr-FR"/>
                    </a:p>
                  </a:txBody>
                  <a:tcPr/>
                </a:tc>
                <a:tc gridSpan="2">
                  <a:txBody>
                    <a:bodyPr/>
                    <a:lstStyle/>
                    <a:p>
                      <a:pPr algn="ctr" fontAlgn="b"/>
                      <a:r>
                        <a:rPr lang="fr-FR" sz="1800" b="0" i="0" u="none" strike="noStrike" dirty="0" smtClean="0">
                          <a:solidFill>
                            <a:srgbClr val="000000"/>
                          </a:solidFill>
                          <a:latin typeface="Aharoni"/>
                        </a:rPr>
                        <a:t>PACA-Corse</a:t>
                      </a:r>
                      <a:endParaRPr lang="fr-FR" sz="1800" b="0" i="0" u="none" strike="noStrike" dirty="0">
                        <a:solidFill>
                          <a:srgbClr val="000000"/>
                        </a:solidFill>
                        <a:latin typeface="Aharoni"/>
                      </a:endParaRPr>
                    </a:p>
                  </a:txBody>
                  <a:tcPr marL="6660" marR="6660" marT="66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hMerge="1">
                  <a:txBody>
                    <a:bodyPr/>
                    <a:lstStyle/>
                    <a:p>
                      <a:endParaRPr lang="fr-FR"/>
                    </a:p>
                  </a:txBody>
                  <a:tcPr/>
                </a:tc>
                <a:tc>
                  <a:txBody>
                    <a:bodyPr/>
                    <a:lstStyle/>
                    <a:p>
                      <a:pPr algn="l" fontAlgn="b"/>
                      <a:r>
                        <a:rPr lang="fr-FR" sz="800" b="0" i="0" u="none" strike="noStrike">
                          <a:solidFill>
                            <a:srgbClr val="000000"/>
                          </a:solidFill>
                          <a:latin typeface="Calibri"/>
                        </a:rPr>
                        <a:t> </a:t>
                      </a:r>
                    </a:p>
                  </a:txBody>
                  <a:tcPr marL="6660" marR="6660" marT="666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367543">
                <a:tc>
                  <a:txBody>
                    <a:bodyPr/>
                    <a:lstStyle/>
                    <a:p>
                      <a:pPr algn="ctr" fontAlgn="ctr"/>
                      <a:r>
                        <a:rPr lang="fr-FR" sz="1200" b="1" i="0" u="none" strike="noStrike" dirty="0" smtClean="0">
                          <a:solidFill>
                            <a:srgbClr val="002060"/>
                          </a:solidFill>
                          <a:latin typeface="Calibri"/>
                        </a:rPr>
                        <a:t>Q8) Dans </a:t>
                      </a:r>
                      <a:r>
                        <a:rPr lang="fr-FR" sz="1200" b="1" i="0" u="none" strike="noStrike" dirty="0">
                          <a:solidFill>
                            <a:srgbClr val="002060"/>
                          </a:solidFill>
                          <a:latin typeface="Calibri"/>
                        </a:rPr>
                        <a:t>quel(s) secteur(s) d'activité est réalisée la conciliation médicamenteuse? </a:t>
                      </a:r>
                    </a:p>
                  </a:txBody>
                  <a:tcPr marL="6660" marR="6660" marT="666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b"/>
                      <a:r>
                        <a:rPr lang="fr-FR" sz="1200" b="0" i="0" u="none" strike="noStrike">
                          <a:solidFill>
                            <a:srgbClr val="000000"/>
                          </a:solidFill>
                          <a:latin typeface="Calibri"/>
                        </a:rPr>
                        <a:t>n</a:t>
                      </a:r>
                    </a:p>
                  </a:txBody>
                  <a:tcPr marL="6660" marR="6660" marT="666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4E3"/>
                    </a:solidFill>
                  </a:tcPr>
                </a:tc>
                <a:tc>
                  <a:txBody>
                    <a:bodyPr/>
                    <a:lstStyle/>
                    <a:p>
                      <a:pPr algn="ctr" fontAlgn="b"/>
                      <a:r>
                        <a:rPr lang="fr-FR" sz="1200" b="0" i="0" u="none" strike="noStrike">
                          <a:solidFill>
                            <a:srgbClr val="000000"/>
                          </a:solidFill>
                          <a:latin typeface="Calibri"/>
                        </a:rPr>
                        <a:t>%</a:t>
                      </a:r>
                    </a:p>
                  </a:txBody>
                  <a:tcPr marL="6660" marR="6660" marT="66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4E3"/>
                    </a:solidFill>
                  </a:tcPr>
                </a:tc>
                <a:tc>
                  <a:txBody>
                    <a:bodyPr/>
                    <a:lstStyle/>
                    <a:p>
                      <a:pPr algn="ctr" fontAlgn="b"/>
                      <a:r>
                        <a:rPr lang="fr-FR" sz="1200" b="0" i="0" u="none" strike="noStrike">
                          <a:solidFill>
                            <a:srgbClr val="000000"/>
                          </a:solidFill>
                          <a:latin typeface="Calibri"/>
                        </a:rPr>
                        <a:t>n</a:t>
                      </a:r>
                    </a:p>
                  </a:txBody>
                  <a:tcPr marL="6660" marR="6660" marT="66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7E4BC"/>
                    </a:solidFill>
                  </a:tcPr>
                </a:tc>
                <a:tc>
                  <a:txBody>
                    <a:bodyPr/>
                    <a:lstStyle/>
                    <a:p>
                      <a:pPr algn="ctr" fontAlgn="b"/>
                      <a:r>
                        <a:rPr lang="fr-FR" sz="1200" b="0" i="0" u="none" strike="noStrike">
                          <a:solidFill>
                            <a:srgbClr val="000000"/>
                          </a:solidFill>
                          <a:latin typeface="Calibri"/>
                        </a:rPr>
                        <a:t>%</a:t>
                      </a:r>
                    </a:p>
                  </a:txBody>
                  <a:tcPr marL="6660" marR="6660" marT="66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7E4BC"/>
                    </a:solidFill>
                  </a:tcPr>
                </a:tc>
                <a:tc>
                  <a:txBody>
                    <a:bodyPr/>
                    <a:lstStyle/>
                    <a:p>
                      <a:pPr algn="l" fontAlgn="b"/>
                      <a:r>
                        <a:rPr lang="fr-FR" sz="1200" b="0" i="0" u="none" strike="noStrike">
                          <a:solidFill>
                            <a:srgbClr val="000000"/>
                          </a:solidFill>
                          <a:latin typeface="Calibri"/>
                        </a:rPr>
                        <a:t> </a:t>
                      </a:r>
                    </a:p>
                  </a:txBody>
                  <a:tcPr marL="6660" marR="6660" marT="6660" marB="0" anchor="b">
                    <a:lnL w="635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34528">
                <a:tc rowSpan="2">
                  <a:txBody>
                    <a:bodyPr/>
                    <a:lstStyle/>
                    <a:p>
                      <a:pPr algn="r" fontAlgn="ctr"/>
                      <a:r>
                        <a:rPr lang="fr-FR" sz="1200" b="1" i="0" u="none" strike="noStrike" dirty="0">
                          <a:solidFill>
                            <a:srgbClr val="002060"/>
                          </a:solidFill>
                          <a:latin typeface="Calibri"/>
                        </a:rPr>
                        <a:t>Médecine hors urgences</a:t>
                      </a:r>
                    </a:p>
                  </a:txBody>
                  <a:tcPr marL="6660" marR="6660" marT="666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fr-FR" sz="1200" b="1" i="0" u="none" strike="noStrike" dirty="0">
                          <a:solidFill>
                            <a:srgbClr val="FF0000"/>
                          </a:solidFill>
                          <a:latin typeface="Calibri"/>
                        </a:rPr>
                        <a:t>173</a:t>
                      </a:r>
                    </a:p>
                  </a:txBody>
                  <a:tcPr marL="6660" marR="6660" marT="66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ctr" fontAlgn="b"/>
                      <a:r>
                        <a:rPr lang="fr-FR" sz="1200" b="1" i="0" u="none" strike="noStrike" dirty="0">
                          <a:solidFill>
                            <a:srgbClr val="FF0000"/>
                          </a:solidFill>
                          <a:latin typeface="Calibri"/>
                        </a:rPr>
                        <a:t>55,6%</a:t>
                      </a:r>
                    </a:p>
                  </a:txBody>
                  <a:tcPr marL="6660" marR="6660" marT="66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ctr" fontAlgn="b"/>
                      <a:r>
                        <a:rPr lang="fr-FR" sz="1200" b="1" i="0" u="none" strike="noStrike" dirty="0">
                          <a:solidFill>
                            <a:srgbClr val="FF0000"/>
                          </a:solidFill>
                          <a:latin typeface="Calibri"/>
                        </a:rPr>
                        <a:t>12</a:t>
                      </a:r>
                    </a:p>
                  </a:txBody>
                  <a:tcPr marL="6660" marR="6660" marT="66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ctr" fontAlgn="b"/>
                      <a:r>
                        <a:rPr lang="fr-FR" sz="1200" b="1" i="0" u="none" strike="noStrike" dirty="0">
                          <a:solidFill>
                            <a:srgbClr val="FF0000"/>
                          </a:solidFill>
                          <a:latin typeface="Calibri"/>
                        </a:rPr>
                        <a:t>54,5%</a:t>
                      </a:r>
                    </a:p>
                  </a:txBody>
                  <a:tcPr marL="6660" marR="6660" marT="66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ctr" fontAlgn="b"/>
                      <a:r>
                        <a:rPr lang="fr-FR" sz="1200" b="0" i="0" u="none" strike="noStrike" dirty="0">
                          <a:solidFill>
                            <a:srgbClr val="000000"/>
                          </a:solidFill>
                          <a:latin typeface="Calibri"/>
                        </a:rPr>
                        <a:t>Oui</a:t>
                      </a:r>
                    </a:p>
                  </a:txBody>
                  <a:tcPr marL="6660" marR="6660" marT="66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4528">
                <a:tc vMerge="1">
                  <a:txBody>
                    <a:bodyPr/>
                    <a:lstStyle/>
                    <a:p>
                      <a:endParaRPr lang="fr-FR"/>
                    </a:p>
                  </a:txBody>
                  <a:tcPr/>
                </a:tc>
                <a:tc>
                  <a:txBody>
                    <a:bodyPr/>
                    <a:lstStyle/>
                    <a:p>
                      <a:pPr algn="ctr" fontAlgn="b"/>
                      <a:r>
                        <a:rPr lang="fr-FR" sz="1200" b="0" i="0" u="none" strike="noStrike">
                          <a:solidFill>
                            <a:srgbClr val="000000"/>
                          </a:solidFill>
                          <a:latin typeface="Calibri"/>
                        </a:rPr>
                        <a:t>138</a:t>
                      </a:r>
                    </a:p>
                  </a:txBody>
                  <a:tcPr marL="6660" marR="6660" marT="66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4E3"/>
                    </a:solidFill>
                  </a:tcPr>
                </a:tc>
                <a:tc>
                  <a:txBody>
                    <a:bodyPr/>
                    <a:lstStyle/>
                    <a:p>
                      <a:pPr algn="ctr" fontAlgn="b"/>
                      <a:r>
                        <a:rPr lang="fr-FR" sz="1200" b="0" i="0" u="none" strike="noStrike">
                          <a:solidFill>
                            <a:srgbClr val="000000"/>
                          </a:solidFill>
                          <a:latin typeface="Calibri"/>
                        </a:rPr>
                        <a:t>44,4%</a:t>
                      </a:r>
                    </a:p>
                  </a:txBody>
                  <a:tcPr marL="6660" marR="6660" marT="66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4E3"/>
                    </a:solidFill>
                  </a:tcPr>
                </a:tc>
                <a:tc>
                  <a:txBody>
                    <a:bodyPr/>
                    <a:lstStyle/>
                    <a:p>
                      <a:pPr algn="ctr" fontAlgn="b"/>
                      <a:r>
                        <a:rPr lang="fr-FR" sz="1200" b="0" i="0" u="none" strike="noStrike">
                          <a:solidFill>
                            <a:srgbClr val="000000"/>
                          </a:solidFill>
                          <a:latin typeface="Calibri"/>
                        </a:rPr>
                        <a:t>10</a:t>
                      </a:r>
                    </a:p>
                  </a:txBody>
                  <a:tcPr marL="6660" marR="6660" marT="66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7E4BC"/>
                    </a:solidFill>
                  </a:tcPr>
                </a:tc>
                <a:tc>
                  <a:txBody>
                    <a:bodyPr/>
                    <a:lstStyle/>
                    <a:p>
                      <a:pPr algn="ctr" fontAlgn="b"/>
                      <a:r>
                        <a:rPr lang="fr-FR" sz="1200" b="0" i="0" u="none" strike="noStrike">
                          <a:solidFill>
                            <a:srgbClr val="000000"/>
                          </a:solidFill>
                          <a:latin typeface="Calibri"/>
                        </a:rPr>
                        <a:t>45,5%</a:t>
                      </a:r>
                    </a:p>
                  </a:txBody>
                  <a:tcPr marL="6660" marR="6660" marT="66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7E4BC"/>
                    </a:solidFill>
                  </a:tcPr>
                </a:tc>
                <a:tc>
                  <a:txBody>
                    <a:bodyPr/>
                    <a:lstStyle/>
                    <a:p>
                      <a:pPr algn="ctr" fontAlgn="b"/>
                      <a:r>
                        <a:rPr lang="fr-FR" sz="1200" b="0" i="0" u="none" strike="noStrike" dirty="0">
                          <a:solidFill>
                            <a:srgbClr val="000000"/>
                          </a:solidFill>
                          <a:latin typeface="Calibri"/>
                        </a:rPr>
                        <a:t>Non</a:t>
                      </a:r>
                    </a:p>
                  </a:txBody>
                  <a:tcPr marL="6660" marR="6660" marT="66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4528">
                <a:tc rowSpan="2">
                  <a:txBody>
                    <a:bodyPr/>
                    <a:lstStyle/>
                    <a:p>
                      <a:pPr algn="r" fontAlgn="ctr"/>
                      <a:r>
                        <a:rPr lang="fr-FR" sz="1200" b="1" i="0" u="none" strike="noStrike" dirty="0">
                          <a:solidFill>
                            <a:srgbClr val="002060"/>
                          </a:solidFill>
                          <a:latin typeface="Calibri"/>
                        </a:rPr>
                        <a:t>Urgences</a:t>
                      </a:r>
                    </a:p>
                  </a:txBody>
                  <a:tcPr marL="6660" marR="6660" marT="666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fr-FR" sz="1200" b="0" i="0" u="none" strike="noStrike">
                          <a:solidFill>
                            <a:srgbClr val="000000"/>
                          </a:solidFill>
                          <a:latin typeface="Calibri"/>
                        </a:rPr>
                        <a:t>64</a:t>
                      </a:r>
                    </a:p>
                  </a:txBody>
                  <a:tcPr marL="6660" marR="6660" marT="66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ctr" fontAlgn="b"/>
                      <a:r>
                        <a:rPr lang="fr-FR" sz="1200" b="0" i="0" u="none" strike="noStrike" dirty="0">
                          <a:solidFill>
                            <a:srgbClr val="000000"/>
                          </a:solidFill>
                          <a:latin typeface="Calibri"/>
                        </a:rPr>
                        <a:t>23,1%</a:t>
                      </a:r>
                    </a:p>
                  </a:txBody>
                  <a:tcPr marL="6660" marR="6660" marT="66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ctr" fontAlgn="b"/>
                      <a:r>
                        <a:rPr lang="fr-FR" sz="1200" b="0" i="0" u="none" strike="noStrike">
                          <a:solidFill>
                            <a:srgbClr val="000000"/>
                          </a:solidFill>
                          <a:latin typeface="Calibri"/>
                        </a:rPr>
                        <a:t>5</a:t>
                      </a:r>
                    </a:p>
                  </a:txBody>
                  <a:tcPr marL="6660" marR="6660" marT="66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ctr" fontAlgn="b"/>
                      <a:r>
                        <a:rPr lang="fr-FR" sz="1200" b="0" i="0" u="none" strike="noStrike">
                          <a:solidFill>
                            <a:srgbClr val="000000"/>
                          </a:solidFill>
                          <a:latin typeface="Calibri"/>
                        </a:rPr>
                        <a:t>29,4%</a:t>
                      </a:r>
                    </a:p>
                  </a:txBody>
                  <a:tcPr marL="6660" marR="6660" marT="66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ctr" fontAlgn="b"/>
                      <a:r>
                        <a:rPr lang="fr-FR" sz="1200" b="0" i="0" u="none" strike="noStrike" dirty="0">
                          <a:solidFill>
                            <a:srgbClr val="000000"/>
                          </a:solidFill>
                          <a:latin typeface="Calibri"/>
                        </a:rPr>
                        <a:t>Oui</a:t>
                      </a:r>
                    </a:p>
                  </a:txBody>
                  <a:tcPr marL="6660" marR="6660" marT="66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4528">
                <a:tc vMerge="1">
                  <a:txBody>
                    <a:bodyPr/>
                    <a:lstStyle/>
                    <a:p>
                      <a:endParaRPr lang="fr-FR"/>
                    </a:p>
                  </a:txBody>
                  <a:tcPr/>
                </a:tc>
                <a:tc>
                  <a:txBody>
                    <a:bodyPr/>
                    <a:lstStyle/>
                    <a:p>
                      <a:pPr algn="ctr" fontAlgn="b"/>
                      <a:r>
                        <a:rPr lang="fr-FR" sz="1200" b="0" i="0" u="none" strike="noStrike">
                          <a:solidFill>
                            <a:srgbClr val="000000"/>
                          </a:solidFill>
                          <a:latin typeface="Calibri"/>
                        </a:rPr>
                        <a:t>213</a:t>
                      </a:r>
                    </a:p>
                  </a:txBody>
                  <a:tcPr marL="6660" marR="6660" marT="66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4E3"/>
                    </a:solidFill>
                  </a:tcPr>
                </a:tc>
                <a:tc>
                  <a:txBody>
                    <a:bodyPr/>
                    <a:lstStyle/>
                    <a:p>
                      <a:pPr algn="ctr" fontAlgn="b"/>
                      <a:r>
                        <a:rPr lang="fr-FR" sz="1200" b="0" i="0" u="none" strike="noStrike">
                          <a:solidFill>
                            <a:srgbClr val="000000"/>
                          </a:solidFill>
                          <a:latin typeface="Calibri"/>
                        </a:rPr>
                        <a:t>76,9%</a:t>
                      </a:r>
                    </a:p>
                  </a:txBody>
                  <a:tcPr marL="6660" marR="6660" marT="66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4E3"/>
                    </a:solidFill>
                  </a:tcPr>
                </a:tc>
                <a:tc>
                  <a:txBody>
                    <a:bodyPr/>
                    <a:lstStyle/>
                    <a:p>
                      <a:pPr algn="ctr" fontAlgn="b"/>
                      <a:r>
                        <a:rPr lang="fr-FR" sz="1200" b="0" i="0" u="none" strike="noStrike">
                          <a:solidFill>
                            <a:srgbClr val="000000"/>
                          </a:solidFill>
                          <a:latin typeface="Calibri"/>
                        </a:rPr>
                        <a:t>12</a:t>
                      </a:r>
                    </a:p>
                  </a:txBody>
                  <a:tcPr marL="6660" marR="6660" marT="66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7E4BC"/>
                    </a:solidFill>
                  </a:tcPr>
                </a:tc>
                <a:tc>
                  <a:txBody>
                    <a:bodyPr/>
                    <a:lstStyle/>
                    <a:p>
                      <a:pPr algn="ctr" fontAlgn="b"/>
                      <a:r>
                        <a:rPr lang="fr-FR" sz="1200" b="0" i="0" u="none" strike="noStrike">
                          <a:solidFill>
                            <a:srgbClr val="000000"/>
                          </a:solidFill>
                          <a:latin typeface="Calibri"/>
                        </a:rPr>
                        <a:t>70,6%</a:t>
                      </a:r>
                    </a:p>
                  </a:txBody>
                  <a:tcPr marL="6660" marR="6660" marT="66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7E4BC"/>
                    </a:solidFill>
                  </a:tcPr>
                </a:tc>
                <a:tc>
                  <a:txBody>
                    <a:bodyPr/>
                    <a:lstStyle/>
                    <a:p>
                      <a:pPr algn="ctr" fontAlgn="b"/>
                      <a:r>
                        <a:rPr lang="fr-FR" sz="1200" b="0" i="0" u="none" strike="noStrike">
                          <a:solidFill>
                            <a:srgbClr val="000000"/>
                          </a:solidFill>
                          <a:latin typeface="Calibri"/>
                        </a:rPr>
                        <a:t>Non</a:t>
                      </a:r>
                    </a:p>
                  </a:txBody>
                  <a:tcPr marL="6660" marR="6660" marT="66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4528">
                <a:tc rowSpan="2">
                  <a:txBody>
                    <a:bodyPr/>
                    <a:lstStyle/>
                    <a:p>
                      <a:pPr algn="r" fontAlgn="ctr"/>
                      <a:r>
                        <a:rPr lang="fr-FR" sz="1200" b="1" i="0" u="none" strike="noStrike" dirty="0">
                          <a:solidFill>
                            <a:srgbClr val="002060"/>
                          </a:solidFill>
                          <a:latin typeface="Calibri"/>
                        </a:rPr>
                        <a:t>Gériatrie</a:t>
                      </a:r>
                    </a:p>
                  </a:txBody>
                  <a:tcPr marL="6660" marR="6660" marT="666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fr-FR" sz="1200" b="1" i="0" u="none" strike="noStrike" dirty="0">
                          <a:solidFill>
                            <a:srgbClr val="FF0000"/>
                          </a:solidFill>
                          <a:latin typeface="Calibri"/>
                        </a:rPr>
                        <a:t>147</a:t>
                      </a:r>
                    </a:p>
                  </a:txBody>
                  <a:tcPr marL="6660" marR="6660" marT="66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ctr" fontAlgn="b"/>
                      <a:r>
                        <a:rPr lang="fr-FR" sz="1200" b="1" i="0" u="none" strike="noStrike" dirty="0">
                          <a:solidFill>
                            <a:srgbClr val="FF0000"/>
                          </a:solidFill>
                          <a:latin typeface="Calibri"/>
                        </a:rPr>
                        <a:t>47,9%</a:t>
                      </a:r>
                    </a:p>
                  </a:txBody>
                  <a:tcPr marL="6660" marR="6660" marT="66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ctr" fontAlgn="b"/>
                      <a:r>
                        <a:rPr lang="fr-FR" sz="1200" b="1" i="0" u="none" strike="noStrike" dirty="0">
                          <a:solidFill>
                            <a:srgbClr val="FF0000"/>
                          </a:solidFill>
                          <a:latin typeface="Calibri"/>
                        </a:rPr>
                        <a:t>9</a:t>
                      </a:r>
                    </a:p>
                  </a:txBody>
                  <a:tcPr marL="6660" marR="6660" marT="66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ctr" fontAlgn="b"/>
                      <a:r>
                        <a:rPr lang="fr-FR" sz="1200" b="1" i="0" u="none" strike="noStrike" dirty="0">
                          <a:solidFill>
                            <a:srgbClr val="FF0000"/>
                          </a:solidFill>
                          <a:latin typeface="Calibri"/>
                        </a:rPr>
                        <a:t>42,9%</a:t>
                      </a:r>
                    </a:p>
                  </a:txBody>
                  <a:tcPr marL="6660" marR="6660" marT="66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ctr" fontAlgn="b"/>
                      <a:r>
                        <a:rPr lang="fr-FR" sz="1200" b="0" i="0" u="none" strike="noStrike" dirty="0">
                          <a:solidFill>
                            <a:srgbClr val="000000"/>
                          </a:solidFill>
                          <a:latin typeface="Calibri"/>
                        </a:rPr>
                        <a:t>Oui</a:t>
                      </a:r>
                    </a:p>
                  </a:txBody>
                  <a:tcPr marL="6660" marR="6660" marT="66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4528">
                <a:tc vMerge="1">
                  <a:txBody>
                    <a:bodyPr/>
                    <a:lstStyle/>
                    <a:p>
                      <a:endParaRPr lang="fr-FR"/>
                    </a:p>
                  </a:txBody>
                  <a:tcPr/>
                </a:tc>
                <a:tc>
                  <a:txBody>
                    <a:bodyPr/>
                    <a:lstStyle/>
                    <a:p>
                      <a:pPr algn="ctr" fontAlgn="b"/>
                      <a:r>
                        <a:rPr lang="fr-FR" sz="1200" b="0" i="0" u="none" strike="noStrike">
                          <a:solidFill>
                            <a:srgbClr val="000000"/>
                          </a:solidFill>
                          <a:latin typeface="Calibri"/>
                        </a:rPr>
                        <a:t>160</a:t>
                      </a:r>
                    </a:p>
                  </a:txBody>
                  <a:tcPr marL="6660" marR="6660" marT="66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4E3"/>
                    </a:solidFill>
                  </a:tcPr>
                </a:tc>
                <a:tc>
                  <a:txBody>
                    <a:bodyPr/>
                    <a:lstStyle/>
                    <a:p>
                      <a:pPr algn="ctr" fontAlgn="b"/>
                      <a:r>
                        <a:rPr lang="fr-FR" sz="1200" b="0" i="0" u="none" strike="noStrike">
                          <a:solidFill>
                            <a:srgbClr val="000000"/>
                          </a:solidFill>
                          <a:latin typeface="Calibri"/>
                        </a:rPr>
                        <a:t>52,1%</a:t>
                      </a:r>
                    </a:p>
                  </a:txBody>
                  <a:tcPr marL="6660" marR="6660" marT="66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4E3"/>
                    </a:solidFill>
                  </a:tcPr>
                </a:tc>
                <a:tc>
                  <a:txBody>
                    <a:bodyPr/>
                    <a:lstStyle/>
                    <a:p>
                      <a:pPr algn="ctr" fontAlgn="b"/>
                      <a:r>
                        <a:rPr lang="fr-FR" sz="1200" b="0" i="0" u="none" strike="noStrike">
                          <a:solidFill>
                            <a:srgbClr val="000000"/>
                          </a:solidFill>
                          <a:latin typeface="Calibri"/>
                        </a:rPr>
                        <a:t>12</a:t>
                      </a:r>
                    </a:p>
                  </a:txBody>
                  <a:tcPr marL="6660" marR="6660" marT="66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7E4BC"/>
                    </a:solidFill>
                  </a:tcPr>
                </a:tc>
                <a:tc>
                  <a:txBody>
                    <a:bodyPr/>
                    <a:lstStyle/>
                    <a:p>
                      <a:pPr algn="ctr" fontAlgn="b"/>
                      <a:r>
                        <a:rPr lang="fr-FR" sz="1200" b="0" i="0" u="none" strike="noStrike">
                          <a:solidFill>
                            <a:srgbClr val="000000"/>
                          </a:solidFill>
                          <a:latin typeface="Calibri"/>
                        </a:rPr>
                        <a:t>57,1%</a:t>
                      </a:r>
                    </a:p>
                  </a:txBody>
                  <a:tcPr marL="6660" marR="6660" marT="66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7E4BC"/>
                    </a:solidFill>
                  </a:tcPr>
                </a:tc>
                <a:tc>
                  <a:txBody>
                    <a:bodyPr/>
                    <a:lstStyle/>
                    <a:p>
                      <a:pPr algn="ctr" fontAlgn="b"/>
                      <a:r>
                        <a:rPr lang="fr-FR" sz="1200" b="0" i="0" u="none" strike="noStrike" dirty="0">
                          <a:solidFill>
                            <a:srgbClr val="000000"/>
                          </a:solidFill>
                          <a:latin typeface="Calibri"/>
                        </a:rPr>
                        <a:t>Non</a:t>
                      </a:r>
                    </a:p>
                  </a:txBody>
                  <a:tcPr marL="6660" marR="6660" marT="66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4528">
                <a:tc rowSpan="2">
                  <a:txBody>
                    <a:bodyPr/>
                    <a:lstStyle/>
                    <a:p>
                      <a:pPr algn="r" fontAlgn="ctr"/>
                      <a:r>
                        <a:rPr lang="fr-FR" sz="1200" b="1" i="0" u="none" strike="noStrike" dirty="0">
                          <a:solidFill>
                            <a:srgbClr val="002060"/>
                          </a:solidFill>
                          <a:latin typeface="Calibri"/>
                        </a:rPr>
                        <a:t>Chirurgie</a:t>
                      </a:r>
                    </a:p>
                  </a:txBody>
                  <a:tcPr marL="6660" marR="6660" marT="666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fr-FR" sz="1200" b="0" i="0" u="none" strike="noStrike">
                          <a:solidFill>
                            <a:srgbClr val="000000"/>
                          </a:solidFill>
                          <a:latin typeface="Calibri"/>
                        </a:rPr>
                        <a:t>124</a:t>
                      </a:r>
                    </a:p>
                  </a:txBody>
                  <a:tcPr marL="6660" marR="6660" marT="66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ctr" fontAlgn="b"/>
                      <a:r>
                        <a:rPr lang="fr-FR" sz="1200" b="0" i="0" u="none" strike="noStrike" dirty="0">
                          <a:solidFill>
                            <a:srgbClr val="000000"/>
                          </a:solidFill>
                          <a:latin typeface="Calibri"/>
                        </a:rPr>
                        <a:t>41,3%</a:t>
                      </a:r>
                    </a:p>
                  </a:txBody>
                  <a:tcPr marL="6660" marR="6660" marT="66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ctr" fontAlgn="b"/>
                      <a:r>
                        <a:rPr lang="fr-FR" sz="1200" b="0" i="0" u="none" strike="noStrike">
                          <a:solidFill>
                            <a:srgbClr val="000000"/>
                          </a:solidFill>
                          <a:latin typeface="Calibri"/>
                        </a:rPr>
                        <a:t>14</a:t>
                      </a:r>
                    </a:p>
                  </a:txBody>
                  <a:tcPr marL="6660" marR="6660" marT="66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ctr" fontAlgn="b"/>
                      <a:r>
                        <a:rPr lang="fr-FR" sz="1200" b="0" i="0" u="none" strike="noStrike">
                          <a:solidFill>
                            <a:srgbClr val="000000"/>
                          </a:solidFill>
                          <a:latin typeface="Calibri"/>
                        </a:rPr>
                        <a:t>63,6%</a:t>
                      </a:r>
                    </a:p>
                  </a:txBody>
                  <a:tcPr marL="6660" marR="6660" marT="66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ctr" fontAlgn="b"/>
                      <a:r>
                        <a:rPr lang="fr-FR" sz="1200" b="0" i="0" u="none" strike="noStrike" dirty="0">
                          <a:solidFill>
                            <a:srgbClr val="000000"/>
                          </a:solidFill>
                          <a:latin typeface="Calibri"/>
                        </a:rPr>
                        <a:t>Oui</a:t>
                      </a:r>
                    </a:p>
                  </a:txBody>
                  <a:tcPr marL="6660" marR="6660" marT="66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4528">
                <a:tc vMerge="1">
                  <a:txBody>
                    <a:bodyPr/>
                    <a:lstStyle/>
                    <a:p>
                      <a:endParaRPr lang="fr-FR"/>
                    </a:p>
                  </a:txBody>
                  <a:tcPr/>
                </a:tc>
                <a:tc>
                  <a:txBody>
                    <a:bodyPr/>
                    <a:lstStyle/>
                    <a:p>
                      <a:pPr algn="ctr" fontAlgn="b"/>
                      <a:r>
                        <a:rPr lang="fr-FR" sz="1200" b="0" i="0" u="none" strike="noStrike">
                          <a:solidFill>
                            <a:srgbClr val="000000"/>
                          </a:solidFill>
                          <a:latin typeface="Calibri"/>
                        </a:rPr>
                        <a:t>176</a:t>
                      </a:r>
                    </a:p>
                  </a:txBody>
                  <a:tcPr marL="6660" marR="6660" marT="66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4E3"/>
                    </a:solidFill>
                  </a:tcPr>
                </a:tc>
                <a:tc>
                  <a:txBody>
                    <a:bodyPr/>
                    <a:lstStyle/>
                    <a:p>
                      <a:pPr algn="ctr" fontAlgn="b"/>
                      <a:r>
                        <a:rPr lang="fr-FR" sz="1200" b="0" i="0" u="none" strike="noStrike">
                          <a:solidFill>
                            <a:srgbClr val="000000"/>
                          </a:solidFill>
                          <a:latin typeface="Calibri"/>
                        </a:rPr>
                        <a:t>58,7%</a:t>
                      </a:r>
                    </a:p>
                  </a:txBody>
                  <a:tcPr marL="6660" marR="6660" marT="66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4E3"/>
                    </a:solidFill>
                  </a:tcPr>
                </a:tc>
                <a:tc>
                  <a:txBody>
                    <a:bodyPr/>
                    <a:lstStyle/>
                    <a:p>
                      <a:pPr algn="ctr" fontAlgn="b"/>
                      <a:r>
                        <a:rPr lang="fr-FR" sz="1200" b="0" i="0" u="none" strike="noStrike">
                          <a:solidFill>
                            <a:srgbClr val="000000"/>
                          </a:solidFill>
                          <a:latin typeface="Calibri"/>
                        </a:rPr>
                        <a:t>8</a:t>
                      </a:r>
                    </a:p>
                  </a:txBody>
                  <a:tcPr marL="6660" marR="6660" marT="66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7E4BC"/>
                    </a:solidFill>
                  </a:tcPr>
                </a:tc>
                <a:tc>
                  <a:txBody>
                    <a:bodyPr/>
                    <a:lstStyle/>
                    <a:p>
                      <a:pPr algn="ctr" fontAlgn="b"/>
                      <a:r>
                        <a:rPr lang="fr-FR" sz="1200" b="0" i="0" u="none" strike="noStrike">
                          <a:solidFill>
                            <a:srgbClr val="000000"/>
                          </a:solidFill>
                          <a:latin typeface="Calibri"/>
                        </a:rPr>
                        <a:t>36,4%</a:t>
                      </a:r>
                    </a:p>
                  </a:txBody>
                  <a:tcPr marL="6660" marR="6660" marT="66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7E4BC"/>
                    </a:solidFill>
                  </a:tcPr>
                </a:tc>
                <a:tc>
                  <a:txBody>
                    <a:bodyPr/>
                    <a:lstStyle/>
                    <a:p>
                      <a:pPr algn="ctr" fontAlgn="b"/>
                      <a:r>
                        <a:rPr lang="fr-FR" sz="1200" b="0" i="0" u="none" strike="noStrike">
                          <a:solidFill>
                            <a:srgbClr val="000000"/>
                          </a:solidFill>
                          <a:latin typeface="Calibri"/>
                        </a:rPr>
                        <a:t>Non</a:t>
                      </a:r>
                    </a:p>
                  </a:txBody>
                  <a:tcPr marL="6660" marR="6660" marT="66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4528">
                <a:tc rowSpan="2">
                  <a:txBody>
                    <a:bodyPr/>
                    <a:lstStyle/>
                    <a:p>
                      <a:pPr algn="r" fontAlgn="ctr"/>
                      <a:r>
                        <a:rPr lang="fr-FR" sz="1200" b="1" i="0" u="none" strike="noStrike" dirty="0">
                          <a:solidFill>
                            <a:srgbClr val="002060"/>
                          </a:solidFill>
                          <a:latin typeface="Calibri"/>
                        </a:rPr>
                        <a:t>Obstétrique</a:t>
                      </a:r>
                    </a:p>
                  </a:txBody>
                  <a:tcPr marL="6660" marR="6660" marT="666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fr-FR" sz="1200" b="0" i="0" u="none" strike="noStrike">
                          <a:solidFill>
                            <a:srgbClr val="000000"/>
                          </a:solidFill>
                          <a:latin typeface="Calibri"/>
                        </a:rPr>
                        <a:t>25</a:t>
                      </a:r>
                    </a:p>
                  </a:txBody>
                  <a:tcPr marL="6660" marR="6660" marT="66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ctr" fontAlgn="b"/>
                      <a:r>
                        <a:rPr lang="fr-FR" sz="1200" b="0" i="0" u="none" strike="noStrike">
                          <a:solidFill>
                            <a:srgbClr val="000000"/>
                          </a:solidFill>
                          <a:latin typeface="Calibri"/>
                        </a:rPr>
                        <a:t>9,8%</a:t>
                      </a:r>
                    </a:p>
                  </a:txBody>
                  <a:tcPr marL="6660" marR="6660" marT="66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ctr" fontAlgn="b"/>
                      <a:r>
                        <a:rPr lang="fr-FR" sz="1200" b="0" i="0" u="none" strike="noStrike">
                          <a:solidFill>
                            <a:srgbClr val="000000"/>
                          </a:solidFill>
                          <a:latin typeface="Calibri"/>
                        </a:rPr>
                        <a:t>3</a:t>
                      </a:r>
                    </a:p>
                  </a:txBody>
                  <a:tcPr marL="6660" marR="6660" marT="66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ctr" fontAlgn="b"/>
                      <a:r>
                        <a:rPr lang="fr-FR" sz="1200" b="0" i="0" u="none" strike="noStrike">
                          <a:solidFill>
                            <a:srgbClr val="000000"/>
                          </a:solidFill>
                          <a:latin typeface="Calibri"/>
                        </a:rPr>
                        <a:t>18,8%</a:t>
                      </a:r>
                    </a:p>
                  </a:txBody>
                  <a:tcPr marL="6660" marR="6660" marT="66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ctr" fontAlgn="b"/>
                      <a:r>
                        <a:rPr lang="fr-FR" sz="1200" b="0" i="0" u="none" strike="noStrike">
                          <a:solidFill>
                            <a:srgbClr val="000000"/>
                          </a:solidFill>
                          <a:latin typeface="Calibri"/>
                        </a:rPr>
                        <a:t>Oui</a:t>
                      </a:r>
                    </a:p>
                  </a:txBody>
                  <a:tcPr marL="6660" marR="6660" marT="66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4528">
                <a:tc vMerge="1">
                  <a:txBody>
                    <a:bodyPr/>
                    <a:lstStyle/>
                    <a:p>
                      <a:endParaRPr lang="fr-FR"/>
                    </a:p>
                  </a:txBody>
                  <a:tcPr/>
                </a:tc>
                <a:tc>
                  <a:txBody>
                    <a:bodyPr/>
                    <a:lstStyle/>
                    <a:p>
                      <a:pPr algn="ctr" fontAlgn="b"/>
                      <a:r>
                        <a:rPr lang="fr-FR" sz="1200" b="0" i="0" u="none" strike="noStrike">
                          <a:solidFill>
                            <a:srgbClr val="000000"/>
                          </a:solidFill>
                          <a:latin typeface="Calibri"/>
                        </a:rPr>
                        <a:t>230</a:t>
                      </a:r>
                    </a:p>
                  </a:txBody>
                  <a:tcPr marL="6660" marR="6660" marT="66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4E3"/>
                    </a:solidFill>
                  </a:tcPr>
                </a:tc>
                <a:tc>
                  <a:txBody>
                    <a:bodyPr/>
                    <a:lstStyle/>
                    <a:p>
                      <a:pPr algn="ctr" fontAlgn="b"/>
                      <a:r>
                        <a:rPr lang="fr-FR" sz="1200" b="0" i="0" u="none" strike="noStrike">
                          <a:solidFill>
                            <a:srgbClr val="000000"/>
                          </a:solidFill>
                          <a:latin typeface="Calibri"/>
                        </a:rPr>
                        <a:t>90,2%</a:t>
                      </a:r>
                    </a:p>
                  </a:txBody>
                  <a:tcPr marL="6660" marR="6660" marT="66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4E3"/>
                    </a:solidFill>
                  </a:tcPr>
                </a:tc>
                <a:tc>
                  <a:txBody>
                    <a:bodyPr/>
                    <a:lstStyle/>
                    <a:p>
                      <a:pPr algn="ctr" fontAlgn="b"/>
                      <a:r>
                        <a:rPr lang="fr-FR" sz="1200" b="0" i="0" u="none" strike="noStrike">
                          <a:solidFill>
                            <a:srgbClr val="000000"/>
                          </a:solidFill>
                          <a:latin typeface="Calibri"/>
                        </a:rPr>
                        <a:t>13</a:t>
                      </a:r>
                    </a:p>
                  </a:txBody>
                  <a:tcPr marL="6660" marR="6660" marT="66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7E4BC"/>
                    </a:solidFill>
                  </a:tcPr>
                </a:tc>
                <a:tc>
                  <a:txBody>
                    <a:bodyPr/>
                    <a:lstStyle/>
                    <a:p>
                      <a:pPr algn="ctr" fontAlgn="b"/>
                      <a:r>
                        <a:rPr lang="fr-FR" sz="1200" b="0" i="0" u="none" strike="noStrike">
                          <a:solidFill>
                            <a:srgbClr val="000000"/>
                          </a:solidFill>
                          <a:latin typeface="Calibri"/>
                        </a:rPr>
                        <a:t>81,3%</a:t>
                      </a:r>
                    </a:p>
                  </a:txBody>
                  <a:tcPr marL="6660" marR="6660" marT="66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7E4BC"/>
                    </a:solidFill>
                  </a:tcPr>
                </a:tc>
                <a:tc>
                  <a:txBody>
                    <a:bodyPr/>
                    <a:lstStyle/>
                    <a:p>
                      <a:pPr algn="ctr" fontAlgn="b"/>
                      <a:r>
                        <a:rPr lang="fr-FR" sz="1200" b="0" i="0" u="none" strike="noStrike">
                          <a:solidFill>
                            <a:srgbClr val="000000"/>
                          </a:solidFill>
                          <a:latin typeface="Calibri"/>
                        </a:rPr>
                        <a:t>Non</a:t>
                      </a:r>
                    </a:p>
                  </a:txBody>
                  <a:tcPr marL="6660" marR="6660" marT="66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4528">
                <a:tc rowSpan="2">
                  <a:txBody>
                    <a:bodyPr/>
                    <a:lstStyle/>
                    <a:p>
                      <a:pPr algn="r" fontAlgn="ctr"/>
                      <a:r>
                        <a:rPr lang="fr-FR" sz="1200" b="1" i="0" u="none" strike="noStrike" dirty="0">
                          <a:solidFill>
                            <a:srgbClr val="002060"/>
                          </a:solidFill>
                          <a:latin typeface="Calibri"/>
                        </a:rPr>
                        <a:t>HAD</a:t>
                      </a:r>
                    </a:p>
                  </a:txBody>
                  <a:tcPr marL="6660" marR="6660" marT="666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fr-FR" sz="1200" b="0" i="0" u="none" strike="noStrike">
                          <a:solidFill>
                            <a:srgbClr val="000000"/>
                          </a:solidFill>
                          <a:latin typeface="Calibri"/>
                        </a:rPr>
                        <a:t>47</a:t>
                      </a:r>
                    </a:p>
                  </a:txBody>
                  <a:tcPr marL="6660" marR="6660" marT="66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ctr" fontAlgn="b"/>
                      <a:r>
                        <a:rPr lang="fr-FR" sz="1200" b="0" i="0" u="none" strike="noStrike">
                          <a:solidFill>
                            <a:srgbClr val="000000"/>
                          </a:solidFill>
                          <a:latin typeface="Calibri"/>
                        </a:rPr>
                        <a:t>17,9%</a:t>
                      </a:r>
                    </a:p>
                  </a:txBody>
                  <a:tcPr marL="6660" marR="6660" marT="66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ctr" fontAlgn="b"/>
                      <a:r>
                        <a:rPr lang="fr-FR" sz="1200" b="0" i="0" u="none" strike="noStrike">
                          <a:solidFill>
                            <a:srgbClr val="000000"/>
                          </a:solidFill>
                          <a:latin typeface="Calibri"/>
                        </a:rPr>
                        <a:t>5</a:t>
                      </a:r>
                    </a:p>
                  </a:txBody>
                  <a:tcPr marL="6660" marR="6660" marT="66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ctr" fontAlgn="b"/>
                      <a:r>
                        <a:rPr lang="fr-FR" sz="1200" b="0" i="0" u="none" strike="noStrike">
                          <a:solidFill>
                            <a:srgbClr val="000000"/>
                          </a:solidFill>
                          <a:latin typeface="Calibri"/>
                        </a:rPr>
                        <a:t>31,3%</a:t>
                      </a:r>
                    </a:p>
                  </a:txBody>
                  <a:tcPr marL="6660" marR="6660" marT="66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ctr" fontAlgn="b"/>
                      <a:r>
                        <a:rPr lang="fr-FR" sz="1200" b="0" i="0" u="none" strike="noStrike" dirty="0">
                          <a:solidFill>
                            <a:srgbClr val="000000"/>
                          </a:solidFill>
                          <a:latin typeface="Calibri"/>
                        </a:rPr>
                        <a:t>Oui</a:t>
                      </a:r>
                    </a:p>
                  </a:txBody>
                  <a:tcPr marL="6660" marR="6660" marT="66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4528">
                <a:tc vMerge="1">
                  <a:txBody>
                    <a:bodyPr/>
                    <a:lstStyle/>
                    <a:p>
                      <a:endParaRPr lang="fr-FR"/>
                    </a:p>
                  </a:txBody>
                  <a:tcPr/>
                </a:tc>
                <a:tc>
                  <a:txBody>
                    <a:bodyPr/>
                    <a:lstStyle/>
                    <a:p>
                      <a:pPr algn="ctr" fontAlgn="b"/>
                      <a:r>
                        <a:rPr lang="fr-FR" sz="1200" b="0" i="0" u="none" strike="noStrike">
                          <a:solidFill>
                            <a:srgbClr val="000000"/>
                          </a:solidFill>
                          <a:latin typeface="Calibri"/>
                        </a:rPr>
                        <a:t>216</a:t>
                      </a:r>
                    </a:p>
                  </a:txBody>
                  <a:tcPr marL="6660" marR="6660" marT="66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4E3"/>
                    </a:solidFill>
                  </a:tcPr>
                </a:tc>
                <a:tc>
                  <a:txBody>
                    <a:bodyPr/>
                    <a:lstStyle/>
                    <a:p>
                      <a:pPr algn="ctr" fontAlgn="b"/>
                      <a:r>
                        <a:rPr lang="fr-FR" sz="1200" b="0" i="0" u="none" strike="noStrike">
                          <a:solidFill>
                            <a:srgbClr val="000000"/>
                          </a:solidFill>
                          <a:latin typeface="Calibri"/>
                        </a:rPr>
                        <a:t>82,1%</a:t>
                      </a:r>
                    </a:p>
                  </a:txBody>
                  <a:tcPr marL="6660" marR="6660" marT="66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4E3"/>
                    </a:solidFill>
                  </a:tcPr>
                </a:tc>
                <a:tc>
                  <a:txBody>
                    <a:bodyPr/>
                    <a:lstStyle/>
                    <a:p>
                      <a:pPr algn="ctr" fontAlgn="b"/>
                      <a:r>
                        <a:rPr lang="fr-FR" sz="1200" b="0" i="0" u="none" strike="noStrike">
                          <a:solidFill>
                            <a:srgbClr val="000000"/>
                          </a:solidFill>
                          <a:latin typeface="Calibri"/>
                        </a:rPr>
                        <a:t>11</a:t>
                      </a:r>
                    </a:p>
                  </a:txBody>
                  <a:tcPr marL="6660" marR="6660" marT="66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7E4BC"/>
                    </a:solidFill>
                  </a:tcPr>
                </a:tc>
                <a:tc>
                  <a:txBody>
                    <a:bodyPr/>
                    <a:lstStyle/>
                    <a:p>
                      <a:pPr algn="ctr" fontAlgn="b"/>
                      <a:r>
                        <a:rPr lang="fr-FR" sz="1200" b="0" i="0" u="none" strike="noStrike">
                          <a:solidFill>
                            <a:srgbClr val="000000"/>
                          </a:solidFill>
                          <a:latin typeface="Calibri"/>
                        </a:rPr>
                        <a:t>68,8%</a:t>
                      </a:r>
                    </a:p>
                  </a:txBody>
                  <a:tcPr marL="6660" marR="6660" marT="66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7E4BC"/>
                    </a:solidFill>
                  </a:tcPr>
                </a:tc>
                <a:tc>
                  <a:txBody>
                    <a:bodyPr/>
                    <a:lstStyle/>
                    <a:p>
                      <a:pPr algn="ctr" fontAlgn="b"/>
                      <a:r>
                        <a:rPr lang="fr-FR" sz="1200" b="0" i="0" u="none" strike="noStrike" dirty="0">
                          <a:solidFill>
                            <a:srgbClr val="000000"/>
                          </a:solidFill>
                          <a:latin typeface="Calibri"/>
                        </a:rPr>
                        <a:t>Non</a:t>
                      </a:r>
                    </a:p>
                  </a:txBody>
                  <a:tcPr marL="6660" marR="6660" marT="66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4528">
                <a:tc rowSpan="2">
                  <a:txBody>
                    <a:bodyPr/>
                    <a:lstStyle/>
                    <a:p>
                      <a:pPr algn="r" fontAlgn="ctr"/>
                      <a:r>
                        <a:rPr lang="fr-FR" sz="1200" b="1" i="0" u="none" strike="noStrike" dirty="0">
                          <a:solidFill>
                            <a:srgbClr val="002060"/>
                          </a:solidFill>
                          <a:latin typeface="Calibri"/>
                        </a:rPr>
                        <a:t>Santé Mentale</a:t>
                      </a:r>
                    </a:p>
                  </a:txBody>
                  <a:tcPr marL="6660" marR="6660" marT="666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fr-FR" sz="1200" b="0" i="0" u="none" strike="noStrike">
                          <a:solidFill>
                            <a:srgbClr val="000000"/>
                          </a:solidFill>
                          <a:latin typeface="Calibri"/>
                        </a:rPr>
                        <a:t>60</a:t>
                      </a:r>
                    </a:p>
                  </a:txBody>
                  <a:tcPr marL="6660" marR="6660" marT="66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ctr" fontAlgn="b"/>
                      <a:r>
                        <a:rPr lang="fr-FR" sz="1200" b="0" i="0" u="none" strike="noStrike">
                          <a:solidFill>
                            <a:srgbClr val="000000"/>
                          </a:solidFill>
                          <a:latin typeface="Calibri"/>
                        </a:rPr>
                        <a:t>22,4%</a:t>
                      </a:r>
                    </a:p>
                  </a:txBody>
                  <a:tcPr marL="6660" marR="6660" marT="66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ctr" fontAlgn="b"/>
                      <a:r>
                        <a:rPr lang="fr-FR" sz="1200" b="0" i="0" u="none" strike="noStrike">
                          <a:solidFill>
                            <a:srgbClr val="000000"/>
                          </a:solidFill>
                          <a:latin typeface="Calibri"/>
                        </a:rPr>
                        <a:t>3</a:t>
                      </a:r>
                    </a:p>
                  </a:txBody>
                  <a:tcPr marL="6660" marR="6660" marT="66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ctr" fontAlgn="b"/>
                      <a:r>
                        <a:rPr lang="fr-FR" sz="1200" b="0" i="0" u="none" strike="noStrike">
                          <a:solidFill>
                            <a:srgbClr val="000000"/>
                          </a:solidFill>
                          <a:latin typeface="Calibri"/>
                        </a:rPr>
                        <a:t>18,8%</a:t>
                      </a:r>
                    </a:p>
                  </a:txBody>
                  <a:tcPr marL="6660" marR="6660" marT="66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ctr" fontAlgn="b"/>
                      <a:r>
                        <a:rPr lang="fr-FR" sz="1200" b="0" i="0" u="none" strike="noStrike" dirty="0">
                          <a:solidFill>
                            <a:srgbClr val="000000"/>
                          </a:solidFill>
                          <a:latin typeface="Calibri"/>
                        </a:rPr>
                        <a:t>Oui</a:t>
                      </a:r>
                    </a:p>
                  </a:txBody>
                  <a:tcPr marL="6660" marR="6660" marT="66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4528">
                <a:tc vMerge="1">
                  <a:txBody>
                    <a:bodyPr/>
                    <a:lstStyle/>
                    <a:p>
                      <a:endParaRPr lang="fr-FR"/>
                    </a:p>
                  </a:txBody>
                  <a:tcPr/>
                </a:tc>
                <a:tc>
                  <a:txBody>
                    <a:bodyPr/>
                    <a:lstStyle/>
                    <a:p>
                      <a:pPr algn="ctr" fontAlgn="b"/>
                      <a:r>
                        <a:rPr lang="fr-FR" sz="1200" b="0" i="0" u="none" strike="noStrike">
                          <a:solidFill>
                            <a:srgbClr val="000000"/>
                          </a:solidFill>
                          <a:latin typeface="Calibri"/>
                        </a:rPr>
                        <a:t>208</a:t>
                      </a:r>
                    </a:p>
                  </a:txBody>
                  <a:tcPr marL="6660" marR="6660" marT="66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4E3"/>
                    </a:solidFill>
                  </a:tcPr>
                </a:tc>
                <a:tc>
                  <a:txBody>
                    <a:bodyPr/>
                    <a:lstStyle/>
                    <a:p>
                      <a:pPr algn="ctr" fontAlgn="b"/>
                      <a:r>
                        <a:rPr lang="fr-FR" sz="1200" b="0" i="0" u="none" strike="noStrike">
                          <a:solidFill>
                            <a:srgbClr val="000000"/>
                          </a:solidFill>
                          <a:latin typeface="Calibri"/>
                        </a:rPr>
                        <a:t>77,6%</a:t>
                      </a:r>
                    </a:p>
                  </a:txBody>
                  <a:tcPr marL="6660" marR="6660" marT="66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4E3"/>
                    </a:solidFill>
                  </a:tcPr>
                </a:tc>
                <a:tc>
                  <a:txBody>
                    <a:bodyPr/>
                    <a:lstStyle/>
                    <a:p>
                      <a:pPr algn="ctr" fontAlgn="b"/>
                      <a:r>
                        <a:rPr lang="fr-FR" sz="1200" b="0" i="0" u="none" strike="noStrike">
                          <a:solidFill>
                            <a:srgbClr val="000000"/>
                          </a:solidFill>
                          <a:latin typeface="Calibri"/>
                        </a:rPr>
                        <a:t>13</a:t>
                      </a:r>
                    </a:p>
                  </a:txBody>
                  <a:tcPr marL="6660" marR="6660" marT="66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7E4BC"/>
                    </a:solidFill>
                  </a:tcPr>
                </a:tc>
                <a:tc>
                  <a:txBody>
                    <a:bodyPr/>
                    <a:lstStyle/>
                    <a:p>
                      <a:pPr algn="ctr" fontAlgn="b"/>
                      <a:r>
                        <a:rPr lang="fr-FR" sz="1200" b="0" i="0" u="none" strike="noStrike">
                          <a:solidFill>
                            <a:srgbClr val="000000"/>
                          </a:solidFill>
                          <a:latin typeface="Calibri"/>
                        </a:rPr>
                        <a:t>81,3%</a:t>
                      </a:r>
                    </a:p>
                  </a:txBody>
                  <a:tcPr marL="6660" marR="6660" marT="66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7E4BC"/>
                    </a:solidFill>
                  </a:tcPr>
                </a:tc>
                <a:tc>
                  <a:txBody>
                    <a:bodyPr/>
                    <a:lstStyle/>
                    <a:p>
                      <a:pPr algn="ctr" fontAlgn="b"/>
                      <a:r>
                        <a:rPr lang="fr-FR" sz="1200" b="0" i="0" u="none" strike="noStrike" dirty="0">
                          <a:solidFill>
                            <a:srgbClr val="000000"/>
                          </a:solidFill>
                          <a:latin typeface="Calibri"/>
                        </a:rPr>
                        <a:t>Non</a:t>
                      </a:r>
                    </a:p>
                  </a:txBody>
                  <a:tcPr marL="6660" marR="6660" marT="66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4528">
                <a:tc rowSpan="2">
                  <a:txBody>
                    <a:bodyPr/>
                    <a:lstStyle/>
                    <a:p>
                      <a:pPr algn="r" fontAlgn="ctr"/>
                      <a:r>
                        <a:rPr lang="fr-FR" sz="1200" b="1" i="0" u="none" strike="noStrike" dirty="0">
                          <a:solidFill>
                            <a:srgbClr val="002060"/>
                          </a:solidFill>
                          <a:latin typeface="Calibri"/>
                        </a:rPr>
                        <a:t>SSR</a:t>
                      </a:r>
                    </a:p>
                  </a:txBody>
                  <a:tcPr marL="6660" marR="6660" marT="666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fr-FR" sz="1200" b="1" i="0" u="none" strike="noStrike" dirty="0">
                          <a:solidFill>
                            <a:srgbClr val="FF0000"/>
                          </a:solidFill>
                          <a:latin typeface="Calibri"/>
                        </a:rPr>
                        <a:t>218</a:t>
                      </a:r>
                    </a:p>
                  </a:txBody>
                  <a:tcPr marL="6660" marR="6660" marT="66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ctr" fontAlgn="b"/>
                      <a:r>
                        <a:rPr lang="fr-FR" sz="1200" b="1" i="0" u="none" strike="noStrike" dirty="0">
                          <a:solidFill>
                            <a:srgbClr val="FF0000"/>
                          </a:solidFill>
                          <a:latin typeface="Calibri"/>
                        </a:rPr>
                        <a:t>58,9%</a:t>
                      </a:r>
                    </a:p>
                  </a:txBody>
                  <a:tcPr marL="6660" marR="6660" marT="66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ctr" fontAlgn="b"/>
                      <a:r>
                        <a:rPr lang="fr-FR" sz="1200" b="1" i="0" u="none" strike="noStrike" dirty="0">
                          <a:solidFill>
                            <a:srgbClr val="FF0000"/>
                          </a:solidFill>
                          <a:latin typeface="Calibri"/>
                        </a:rPr>
                        <a:t>16</a:t>
                      </a:r>
                    </a:p>
                  </a:txBody>
                  <a:tcPr marL="6660" marR="6660" marT="66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ctr" fontAlgn="b"/>
                      <a:r>
                        <a:rPr lang="fr-FR" sz="1200" b="1" i="0" u="none" strike="noStrike" dirty="0">
                          <a:solidFill>
                            <a:srgbClr val="FF0000"/>
                          </a:solidFill>
                          <a:latin typeface="Calibri"/>
                        </a:rPr>
                        <a:t>72,7%</a:t>
                      </a:r>
                    </a:p>
                  </a:txBody>
                  <a:tcPr marL="6660" marR="6660" marT="66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ctr" fontAlgn="b"/>
                      <a:r>
                        <a:rPr lang="fr-FR" sz="1200" b="0" i="0" u="none" strike="noStrike" dirty="0">
                          <a:solidFill>
                            <a:srgbClr val="000000"/>
                          </a:solidFill>
                          <a:latin typeface="Calibri"/>
                        </a:rPr>
                        <a:t>Oui</a:t>
                      </a:r>
                    </a:p>
                  </a:txBody>
                  <a:tcPr marL="6660" marR="6660" marT="66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4528">
                <a:tc vMerge="1">
                  <a:txBody>
                    <a:bodyPr/>
                    <a:lstStyle/>
                    <a:p>
                      <a:endParaRPr lang="fr-FR"/>
                    </a:p>
                  </a:txBody>
                  <a:tcPr/>
                </a:tc>
                <a:tc>
                  <a:txBody>
                    <a:bodyPr/>
                    <a:lstStyle/>
                    <a:p>
                      <a:pPr algn="ctr" fontAlgn="b"/>
                      <a:r>
                        <a:rPr lang="fr-FR" sz="1200" b="0" i="0" u="none" strike="noStrike">
                          <a:solidFill>
                            <a:srgbClr val="000000"/>
                          </a:solidFill>
                          <a:latin typeface="Calibri"/>
                        </a:rPr>
                        <a:t>152</a:t>
                      </a:r>
                    </a:p>
                  </a:txBody>
                  <a:tcPr marL="6660" marR="6660" marT="66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4E3"/>
                    </a:solidFill>
                  </a:tcPr>
                </a:tc>
                <a:tc>
                  <a:txBody>
                    <a:bodyPr/>
                    <a:lstStyle/>
                    <a:p>
                      <a:pPr algn="ctr" fontAlgn="b"/>
                      <a:r>
                        <a:rPr lang="fr-FR" sz="1200" b="0" i="0" u="none" strike="noStrike">
                          <a:solidFill>
                            <a:srgbClr val="000000"/>
                          </a:solidFill>
                          <a:latin typeface="Calibri"/>
                        </a:rPr>
                        <a:t>41,1%</a:t>
                      </a:r>
                    </a:p>
                  </a:txBody>
                  <a:tcPr marL="6660" marR="6660" marT="66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4E3"/>
                    </a:solidFill>
                  </a:tcPr>
                </a:tc>
                <a:tc>
                  <a:txBody>
                    <a:bodyPr/>
                    <a:lstStyle/>
                    <a:p>
                      <a:pPr algn="ctr" fontAlgn="b"/>
                      <a:r>
                        <a:rPr lang="fr-FR" sz="1200" b="0" i="0" u="none" strike="noStrike" dirty="0">
                          <a:solidFill>
                            <a:srgbClr val="000000"/>
                          </a:solidFill>
                          <a:latin typeface="Calibri"/>
                        </a:rPr>
                        <a:t>6</a:t>
                      </a:r>
                    </a:p>
                  </a:txBody>
                  <a:tcPr marL="6660" marR="6660" marT="66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7E4BC"/>
                    </a:solidFill>
                  </a:tcPr>
                </a:tc>
                <a:tc>
                  <a:txBody>
                    <a:bodyPr/>
                    <a:lstStyle/>
                    <a:p>
                      <a:pPr algn="ctr" fontAlgn="b"/>
                      <a:r>
                        <a:rPr lang="fr-FR" sz="1200" b="0" i="0" u="none" strike="noStrike">
                          <a:solidFill>
                            <a:srgbClr val="000000"/>
                          </a:solidFill>
                          <a:latin typeface="Calibri"/>
                        </a:rPr>
                        <a:t>27,3%</a:t>
                      </a:r>
                    </a:p>
                  </a:txBody>
                  <a:tcPr marL="6660" marR="6660" marT="66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7E4BC"/>
                    </a:solidFill>
                  </a:tcPr>
                </a:tc>
                <a:tc>
                  <a:txBody>
                    <a:bodyPr/>
                    <a:lstStyle/>
                    <a:p>
                      <a:pPr algn="ctr" fontAlgn="b"/>
                      <a:r>
                        <a:rPr lang="fr-FR" sz="1200" b="0" i="0" u="none" strike="noStrike">
                          <a:solidFill>
                            <a:srgbClr val="000000"/>
                          </a:solidFill>
                          <a:latin typeface="Calibri"/>
                        </a:rPr>
                        <a:t>Non</a:t>
                      </a:r>
                    </a:p>
                  </a:txBody>
                  <a:tcPr marL="6660" marR="6660" marT="66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4528">
                <a:tc rowSpan="2">
                  <a:txBody>
                    <a:bodyPr/>
                    <a:lstStyle/>
                    <a:p>
                      <a:pPr algn="r" fontAlgn="ctr"/>
                      <a:r>
                        <a:rPr lang="fr-FR" sz="1200" b="1" i="0" u="none" strike="noStrike">
                          <a:solidFill>
                            <a:srgbClr val="002060"/>
                          </a:solidFill>
                          <a:latin typeface="Calibri"/>
                        </a:rPr>
                        <a:t>SLD</a:t>
                      </a:r>
                    </a:p>
                  </a:txBody>
                  <a:tcPr marL="6660" marR="6660" marT="666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fr-FR" sz="1200" b="0" i="0" u="none" strike="noStrike">
                          <a:solidFill>
                            <a:srgbClr val="000000"/>
                          </a:solidFill>
                          <a:latin typeface="Calibri"/>
                        </a:rPr>
                        <a:t>50</a:t>
                      </a:r>
                    </a:p>
                  </a:txBody>
                  <a:tcPr marL="6660" marR="6660" marT="66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ctr" fontAlgn="b"/>
                      <a:r>
                        <a:rPr lang="fr-FR" sz="1200" b="0" i="0" u="none" strike="noStrike" dirty="0">
                          <a:solidFill>
                            <a:srgbClr val="000000"/>
                          </a:solidFill>
                          <a:latin typeface="Calibri"/>
                        </a:rPr>
                        <a:t>19,2%</a:t>
                      </a:r>
                    </a:p>
                  </a:txBody>
                  <a:tcPr marL="6660" marR="6660" marT="66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ctr" fontAlgn="b"/>
                      <a:r>
                        <a:rPr lang="fr-FR" sz="1200" b="0" i="0" u="none" strike="noStrike">
                          <a:solidFill>
                            <a:srgbClr val="000000"/>
                          </a:solidFill>
                          <a:latin typeface="Calibri"/>
                        </a:rPr>
                        <a:t>4</a:t>
                      </a:r>
                    </a:p>
                  </a:txBody>
                  <a:tcPr marL="6660" marR="6660" marT="66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ctr" fontAlgn="b"/>
                      <a:r>
                        <a:rPr lang="fr-FR" sz="1200" b="0" i="0" u="none" strike="noStrike">
                          <a:solidFill>
                            <a:srgbClr val="000000"/>
                          </a:solidFill>
                          <a:latin typeface="Calibri"/>
                        </a:rPr>
                        <a:t>25,0%</a:t>
                      </a:r>
                    </a:p>
                  </a:txBody>
                  <a:tcPr marL="6660" marR="6660" marT="66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ctr" fontAlgn="b"/>
                      <a:r>
                        <a:rPr lang="fr-FR" sz="1200" b="0" i="0" u="none" strike="noStrike" dirty="0">
                          <a:solidFill>
                            <a:srgbClr val="000000"/>
                          </a:solidFill>
                          <a:latin typeface="Calibri"/>
                        </a:rPr>
                        <a:t>Oui</a:t>
                      </a:r>
                    </a:p>
                  </a:txBody>
                  <a:tcPr marL="6660" marR="6660" marT="66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4528">
                <a:tc vMerge="1">
                  <a:txBody>
                    <a:bodyPr/>
                    <a:lstStyle/>
                    <a:p>
                      <a:endParaRPr lang="fr-FR"/>
                    </a:p>
                  </a:txBody>
                  <a:tcPr/>
                </a:tc>
                <a:tc>
                  <a:txBody>
                    <a:bodyPr/>
                    <a:lstStyle/>
                    <a:p>
                      <a:pPr algn="ctr" fontAlgn="b"/>
                      <a:r>
                        <a:rPr lang="fr-FR" sz="1200" b="0" i="0" u="none" strike="noStrike">
                          <a:solidFill>
                            <a:srgbClr val="000000"/>
                          </a:solidFill>
                          <a:latin typeface="Calibri"/>
                        </a:rPr>
                        <a:t>211</a:t>
                      </a:r>
                    </a:p>
                  </a:txBody>
                  <a:tcPr marL="6660" marR="6660" marT="66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4E3"/>
                    </a:solidFill>
                  </a:tcPr>
                </a:tc>
                <a:tc>
                  <a:txBody>
                    <a:bodyPr/>
                    <a:lstStyle/>
                    <a:p>
                      <a:pPr algn="ctr" fontAlgn="b"/>
                      <a:r>
                        <a:rPr lang="fr-FR" sz="1200" b="0" i="0" u="none" strike="noStrike">
                          <a:solidFill>
                            <a:srgbClr val="000000"/>
                          </a:solidFill>
                          <a:latin typeface="Calibri"/>
                        </a:rPr>
                        <a:t>80,8%</a:t>
                      </a:r>
                    </a:p>
                  </a:txBody>
                  <a:tcPr marL="6660" marR="6660" marT="66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4E3"/>
                    </a:solidFill>
                  </a:tcPr>
                </a:tc>
                <a:tc>
                  <a:txBody>
                    <a:bodyPr/>
                    <a:lstStyle/>
                    <a:p>
                      <a:pPr algn="ctr" fontAlgn="b"/>
                      <a:r>
                        <a:rPr lang="fr-FR" sz="1200" b="0" i="0" u="none" strike="noStrike">
                          <a:solidFill>
                            <a:srgbClr val="000000"/>
                          </a:solidFill>
                          <a:latin typeface="Calibri"/>
                        </a:rPr>
                        <a:t>12</a:t>
                      </a:r>
                    </a:p>
                  </a:txBody>
                  <a:tcPr marL="6660" marR="6660" marT="66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7E4BC"/>
                    </a:solidFill>
                  </a:tcPr>
                </a:tc>
                <a:tc>
                  <a:txBody>
                    <a:bodyPr/>
                    <a:lstStyle/>
                    <a:p>
                      <a:pPr algn="ctr" fontAlgn="b"/>
                      <a:r>
                        <a:rPr lang="fr-FR" sz="1200" b="0" i="0" u="none" strike="noStrike">
                          <a:solidFill>
                            <a:srgbClr val="000000"/>
                          </a:solidFill>
                          <a:latin typeface="Calibri"/>
                        </a:rPr>
                        <a:t>75,0%</a:t>
                      </a:r>
                    </a:p>
                  </a:txBody>
                  <a:tcPr marL="6660" marR="6660" marT="66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7E4BC"/>
                    </a:solidFill>
                  </a:tcPr>
                </a:tc>
                <a:tc>
                  <a:txBody>
                    <a:bodyPr/>
                    <a:lstStyle/>
                    <a:p>
                      <a:pPr algn="ctr" fontAlgn="b"/>
                      <a:r>
                        <a:rPr lang="fr-FR" sz="1200" b="0" i="0" u="none" strike="noStrike" dirty="0">
                          <a:solidFill>
                            <a:srgbClr val="000000"/>
                          </a:solidFill>
                          <a:latin typeface="Calibri"/>
                        </a:rPr>
                        <a:t>Non</a:t>
                      </a:r>
                    </a:p>
                  </a:txBody>
                  <a:tcPr marL="6660" marR="6660" marT="66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4528">
                <a:tc rowSpan="2">
                  <a:txBody>
                    <a:bodyPr/>
                    <a:lstStyle/>
                    <a:p>
                      <a:pPr algn="r" fontAlgn="ctr"/>
                      <a:r>
                        <a:rPr lang="fr-FR" sz="1200" b="1" i="0" u="none" strike="noStrike" dirty="0">
                          <a:solidFill>
                            <a:srgbClr val="002060"/>
                          </a:solidFill>
                          <a:latin typeface="Calibri"/>
                        </a:rPr>
                        <a:t>EHPAD</a:t>
                      </a:r>
                    </a:p>
                  </a:txBody>
                  <a:tcPr marL="6660" marR="6660" marT="666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fr-FR" sz="1200" b="0" i="0" u="none" strike="noStrike">
                          <a:solidFill>
                            <a:srgbClr val="000000"/>
                          </a:solidFill>
                          <a:latin typeface="Calibri"/>
                        </a:rPr>
                        <a:t>58</a:t>
                      </a:r>
                    </a:p>
                  </a:txBody>
                  <a:tcPr marL="6660" marR="6660" marT="66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ctr" fontAlgn="b"/>
                      <a:r>
                        <a:rPr lang="fr-FR" sz="1200" b="0" i="0" u="none" strike="noStrike" dirty="0">
                          <a:solidFill>
                            <a:srgbClr val="000000"/>
                          </a:solidFill>
                          <a:latin typeface="Calibri"/>
                        </a:rPr>
                        <a:t>22,3%</a:t>
                      </a:r>
                    </a:p>
                  </a:txBody>
                  <a:tcPr marL="6660" marR="6660" marT="66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ctr" fontAlgn="b"/>
                      <a:r>
                        <a:rPr lang="fr-FR" sz="1200" b="0" i="0" u="none" strike="noStrike">
                          <a:solidFill>
                            <a:srgbClr val="000000"/>
                          </a:solidFill>
                          <a:latin typeface="Calibri"/>
                        </a:rPr>
                        <a:t>4</a:t>
                      </a:r>
                    </a:p>
                  </a:txBody>
                  <a:tcPr marL="6660" marR="6660" marT="66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ctr" fontAlgn="b"/>
                      <a:r>
                        <a:rPr lang="fr-FR" sz="1200" b="0" i="0" u="none" strike="noStrike">
                          <a:solidFill>
                            <a:srgbClr val="000000"/>
                          </a:solidFill>
                          <a:latin typeface="Calibri"/>
                        </a:rPr>
                        <a:t>26,7%</a:t>
                      </a:r>
                    </a:p>
                  </a:txBody>
                  <a:tcPr marL="6660" marR="6660" marT="66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ctr" fontAlgn="b"/>
                      <a:r>
                        <a:rPr lang="fr-FR" sz="1200" b="0" i="0" u="none" strike="noStrike" dirty="0">
                          <a:solidFill>
                            <a:srgbClr val="000000"/>
                          </a:solidFill>
                          <a:latin typeface="Calibri"/>
                        </a:rPr>
                        <a:t>Oui</a:t>
                      </a:r>
                    </a:p>
                  </a:txBody>
                  <a:tcPr marL="6660" marR="6660" marT="66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4528">
                <a:tc vMerge="1">
                  <a:txBody>
                    <a:bodyPr/>
                    <a:lstStyle/>
                    <a:p>
                      <a:endParaRPr lang="fr-FR"/>
                    </a:p>
                  </a:txBody>
                  <a:tcPr/>
                </a:tc>
                <a:tc>
                  <a:txBody>
                    <a:bodyPr/>
                    <a:lstStyle/>
                    <a:p>
                      <a:pPr algn="ctr" fontAlgn="b"/>
                      <a:r>
                        <a:rPr lang="fr-FR" sz="1200" b="0" i="0" u="none" strike="noStrike">
                          <a:solidFill>
                            <a:srgbClr val="000000"/>
                          </a:solidFill>
                          <a:latin typeface="Calibri"/>
                        </a:rPr>
                        <a:t>202</a:t>
                      </a:r>
                    </a:p>
                  </a:txBody>
                  <a:tcPr marL="6660" marR="6660" marT="66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4E3"/>
                    </a:solidFill>
                  </a:tcPr>
                </a:tc>
                <a:tc>
                  <a:txBody>
                    <a:bodyPr/>
                    <a:lstStyle/>
                    <a:p>
                      <a:pPr algn="ctr" fontAlgn="b"/>
                      <a:r>
                        <a:rPr lang="fr-FR" sz="1200" b="0" i="0" u="none" strike="noStrike">
                          <a:solidFill>
                            <a:srgbClr val="000000"/>
                          </a:solidFill>
                          <a:latin typeface="Calibri"/>
                        </a:rPr>
                        <a:t>77,7%</a:t>
                      </a:r>
                    </a:p>
                  </a:txBody>
                  <a:tcPr marL="6660" marR="6660" marT="66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4E3"/>
                    </a:solidFill>
                  </a:tcPr>
                </a:tc>
                <a:tc>
                  <a:txBody>
                    <a:bodyPr/>
                    <a:lstStyle/>
                    <a:p>
                      <a:pPr algn="ctr" fontAlgn="b"/>
                      <a:r>
                        <a:rPr lang="fr-FR" sz="1200" b="0" i="0" u="none" strike="noStrike">
                          <a:solidFill>
                            <a:srgbClr val="000000"/>
                          </a:solidFill>
                          <a:latin typeface="Calibri"/>
                        </a:rPr>
                        <a:t>11</a:t>
                      </a:r>
                    </a:p>
                  </a:txBody>
                  <a:tcPr marL="6660" marR="6660" marT="66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7E4BC"/>
                    </a:solidFill>
                  </a:tcPr>
                </a:tc>
                <a:tc>
                  <a:txBody>
                    <a:bodyPr/>
                    <a:lstStyle/>
                    <a:p>
                      <a:pPr algn="ctr" fontAlgn="b"/>
                      <a:r>
                        <a:rPr lang="fr-FR" sz="1200" b="0" i="0" u="none" strike="noStrike">
                          <a:solidFill>
                            <a:srgbClr val="000000"/>
                          </a:solidFill>
                          <a:latin typeface="Calibri"/>
                        </a:rPr>
                        <a:t>73,3%</a:t>
                      </a:r>
                    </a:p>
                  </a:txBody>
                  <a:tcPr marL="6660" marR="6660" marT="66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7E4BC"/>
                    </a:solidFill>
                  </a:tcPr>
                </a:tc>
                <a:tc>
                  <a:txBody>
                    <a:bodyPr/>
                    <a:lstStyle/>
                    <a:p>
                      <a:pPr algn="ctr" fontAlgn="b"/>
                      <a:r>
                        <a:rPr lang="fr-FR" sz="1200" b="0" i="0" u="none" strike="noStrike" dirty="0">
                          <a:solidFill>
                            <a:srgbClr val="000000"/>
                          </a:solidFill>
                          <a:latin typeface="Calibri"/>
                        </a:rPr>
                        <a:t>Non</a:t>
                      </a:r>
                    </a:p>
                  </a:txBody>
                  <a:tcPr marL="6660" marR="6660" marT="66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4528">
                <a:tc rowSpan="2">
                  <a:txBody>
                    <a:bodyPr/>
                    <a:lstStyle/>
                    <a:p>
                      <a:pPr algn="r" fontAlgn="ctr"/>
                      <a:r>
                        <a:rPr lang="fr-FR" sz="1200" b="1" i="0" u="none" strike="noStrike" dirty="0">
                          <a:solidFill>
                            <a:srgbClr val="002060"/>
                          </a:solidFill>
                          <a:latin typeface="Calibri"/>
                        </a:rPr>
                        <a:t>Autre</a:t>
                      </a:r>
                    </a:p>
                  </a:txBody>
                  <a:tcPr marL="6660" marR="6660" marT="666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fr-FR" sz="1200" b="0" i="0" u="none" strike="noStrike">
                          <a:solidFill>
                            <a:srgbClr val="000000"/>
                          </a:solidFill>
                          <a:latin typeface="Calibri"/>
                        </a:rPr>
                        <a:t>54</a:t>
                      </a:r>
                    </a:p>
                  </a:txBody>
                  <a:tcPr marL="6660" marR="6660" marT="66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ctr" fontAlgn="b"/>
                      <a:r>
                        <a:rPr lang="fr-FR" sz="1200" b="0" i="0" u="none" strike="noStrike">
                          <a:solidFill>
                            <a:srgbClr val="000000"/>
                          </a:solidFill>
                          <a:latin typeface="Calibri"/>
                        </a:rPr>
                        <a:t>47,4%</a:t>
                      </a:r>
                    </a:p>
                  </a:txBody>
                  <a:tcPr marL="6660" marR="6660" marT="66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ctr" fontAlgn="b"/>
                      <a:r>
                        <a:rPr lang="fr-FR" sz="1200" b="0" i="0" u="none" strike="noStrike">
                          <a:solidFill>
                            <a:srgbClr val="000000"/>
                          </a:solidFill>
                          <a:latin typeface="Calibri"/>
                        </a:rPr>
                        <a:t>7</a:t>
                      </a:r>
                    </a:p>
                  </a:txBody>
                  <a:tcPr marL="6660" marR="6660" marT="66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ctr" fontAlgn="b"/>
                      <a:r>
                        <a:rPr lang="fr-FR" sz="1200" b="0" i="0" u="none" strike="noStrike">
                          <a:solidFill>
                            <a:srgbClr val="000000"/>
                          </a:solidFill>
                          <a:latin typeface="Calibri"/>
                        </a:rPr>
                        <a:t>50,0%</a:t>
                      </a:r>
                    </a:p>
                  </a:txBody>
                  <a:tcPr marL="6660" marR="6660" marT="66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ctr" fontAlgn="b"/>
                      <a:r>
                        <a:rPr lang="fr-FR" sz="1200" b="0" i="0" u="none" strike="noStrike">
                          <a:solidFill>
                            <a:srgbClr val="000000"/>
                          </a:solidFill>
                          <a:latin typeface="Calibri"/>
                        </a:rPr>
                        <a:t>Oui</a:t>
                      </a:r>
                    </a:p>
                  </a:txBody>
                  <a:tcPr marL="6660" marR="6660" marT="66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4528">
                <a:tc vMerge="1">
                  <a:txBody>
                    <a:bodyPr/>
                    <a:lstStyle/>
                    <a:p>
                      <a:endParaRPr lang="fr-FR"/>
                    </a:p>
                  </a:txBody>
                  <a:tcPr/>
                </a:tc>
                <a:tc>
                  <a:txBody>
                    <a:bodyPr/>
                    <a:lstStyle/>
                    <a:p>
                      <a:pPr algn="ctr" fontAlgn="b"/>
                      <a:r>
                        <a:rPr lang="fr-FR" sz="1200" b="0" i="0" u="none" strike="noStrike">
                          <a:solidFill>
                            <a:srgbClr val="000000"/>
                          </a:solidFill>
                          <a:latin typeface="Calibri"/>
                        </a:rPr>
                        <a:t>60</a:t>
                      </a:r>
                    </a:p>
                  </a:txBody>
                  <a:tcPr marL="6660" marR="6660" marT="66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4E3"/>
                    </a:solidFill>
                  </a:tcPr>
                </a:tc>
                <a:tc>
                  <a:txBody>
                    <a:bodyPr/>
                    <a:lstStyle/>
                    <a:p>
                      <a:pPr algn="ctr" fontAlgn="b"/>
                      <a:r>
                        <a:rPr lang="fr-FR" sz="1200" b="0" i="0" u="none" strike="noStrike">
                          <a:solidFill>
                            <a:srgbClr val="000000"/>
                          </a:solidFill>
                          <a:latin typeface="Calibri"/>
                        </a:rPr>
                        <a:t>52,6%</a:t>
                      </a:r>
                    </a:p>
                  </a:txBody>
                  <a:tcPr marL="6660" marR="6660" marT="66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4E3"/>
                    </a:solidFill>
                  </a:tcPr>
                </a:tc>
                <a:tc>
                  <a:txBody>
                    <a:bodyPr/>
                    <a:lstStyle/>
                    <a:p>
                      <a:pPr algn="ctr" fontAlgn="b"/>
                      <a:r>
                        <a:rPr lang="fr-FR" sz="1200" b="0" i="0" u="none" strike="noStrike">
                          <a:solidFill>
                            <a:srgbClr val="000000"/>
                          </a:solidFill>
                          <a:latin typeface="Calibri"/>
                        </a:rPr>
                        <a:t>7</a:t>
                      </a:r>
                    </a:p>
                  </a:txBody>
                  <a:tcPr marL="6660" marR="6660" marT="66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7E4BC"/>
                    </a:solidFill>
                  </a:tcPr>
                </a:tc>
                <a:tc>
                  <a:txBody>
                    <a:bodyPr/>
                    <a:lstStyle/>
                    <a:p>
                      <a:pPr algn="ctr" fontAlgn="b"/>
                      <a:r>
                        <a:rPr lang="fr-FR" sz="1200" b="0" i="0" u="none" strike="noStrike">
                          <a:solidFill>
                            <a:srgbClr val="000000"/>
                          </a:solidFill>
                          <a:latin typeface="Calibri"/>
                        </a:rPr>
                        <a:t>50,0%</a:t>
                      </a:r>
                    </a:p>
                  </a:txBody>
                  <a:tcPr marL="6660" marR="6660" marT="66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7E4BC"/>
                    </a:solidFill>
                  </a:tcPr>
                </a:tc>
                <a:tc>
                  <a:txBody>
                    <a:bodyPr/>
                    <a:lstStyle/>
                    <a:p>
                      <a:pPr algn="ctr" fontAlgn="b"/>
                      <a:r>
                        <a:rPr lang="fr-FR" sz="1200" b="0" i="0" u="none" strike="noStrike" dirty="0">
                          <a:solidFill>
                            <a:srgbClr val="000000"/>
                          </a:solidFill>
                          <a:latin typeface="Calibri"/>
                        </a:rPr>
                        <a:t>Non</a:t>
                      </a:r>
                    </a:p>
                  </a:txBody>
                  <a:tcPr marL="6660" marR="6660" marT="66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3" name="Espace réservé du numéro de diapositive 2"/>
          <p:cNvSpPr>
            <a:spLocks noGrp="1"/>
          </p:cNvSpPr>
          <p:nvPr>
            <p:ph type="sldNum" sz="quarter" idx="12"/>
          </p:nvPr>
        </p:nvSpPr>
        <p:spPr/>
        <p:txBody>
          <a:bodyPr/>
          <a:lstStyle/>
          <a:p>
            <a:fld id="{6CF53FF6-79BB-4BEF-B1BD-1A196A586C8F}" type="slidenum">
              <a:rPr lang="fr-FR" smtClean="0"/>
              <a:pPr/>
              <a:t>10</a:t>
            </a:fld>
            <a:endParaRPr lang="fr-F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au 3"/>
          <p:cNvGraphicFramePr>
            <a:graphicFrameLocks noGrp="1"/>
          </p:cNvGraphicFramePr>
          <p:nvPr/>
        </p:nvGraphicFramePr>
        <p:xfrm>
          <a:off x="179512" y="116632"/>
          <a:ext cx="8640960" cy="6564006"/>
        </p:xfrm>
        <a:graphic>
          <a:graphicData uri="http://schemas.openxmlformats.org/drawingml/2006/table">
            <a:tbl>
              <a:tblPr/>
              <a:tblGrid>
                <a:gridCol w="4535892"/>
                <a:gridCol w="806298"/>
                <a:gridCol w="960932"/>
                <a:gridCol w="806298"/>
                <a:gridCol w="960932"/>
                <a:gridCol w="570608"/>
              </a:tblGrid>
              <a:tr h="323567">
                <a:tc>
                  <a:txBody>
                    <a:bodyPr/>
                    <a:lstStyle/>
                    <a:p>
                      <a:pPr algn="r" fontAlgn="ctr"/>
                      <a:r>
                        <a:rPr lang="fr-FR" sz="700" b="1" i="0" u="none" strike="noStrike" dirty="0">
                          <a:solidFill>
                            <a:srgbClr val="000000"/>
                          </a:solidFill>
                          <a:latin typeface="Calibri"/>
                        </a:rPr>
                        <a:t> </a:t>
                      </a:r>
                    </a:p>
                  </a:txBody>
                  <a:tcPr marL="5883" marR="5883" marT="588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gridSpan="2">
                  <a:txBody>
                    <a:bodyPr/>
                    <a:lstStyle/>
                    <a:p>
                      <a:pPr algn="ctr" fontAlgn="b"/>
                      <a:r>
                        <a:rPr lang="fr-FR" sz="1600" b="0" i="0" u="none" strike="noStrike">
                          <a:solidFill>
                            <a:srgbClr val="000000"/>
                          </a:solidFill>
                          <a:latin typeface="Aharoni"/>
                        </a:rPr>
                        <a:t>France</a:t>
                      </a:r>
                    </a:p>
                  </a:txBody>
                  <a:tcPr marL="5883" marR="5883" marT="588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hMerge="1">
                  <a:txBody>
                    <a:bodyPr/>
                    <a:lstStyle/>
                    <a:p>
                      <a:endParaRPr lang="fr-FR"/>
                    </a:p>
                  </a:txBody>
                  <a:tcPr/>
                </a:tc>
                <a:tc gridSpan="2">
                  <a:txBody>
                    <a:bodyPr/>
                    <a:lstStyle/>
                    <a:p>
                      <a:pPr algn="ctr" fontAlgn="b"/>
                      <a:r>
                        <a:rPr lang="fr-FR" sz="1600" b="0" i="0" u="none" strike="noStrike" dirty="0" smtClean="0">
                          <a:solidFill>
                            <a:srgbClr val="000000"/>
                          </a:solidFill>
                          <a:latin typeface="Aharoni"/>
                        </a:rPr>
                        <a:t>PACA-Corse</a:t>
                      </a:r>
                      <a:endParaRPr lang="fr-FR" sz="1600" b="0" i="0" u="none" strike="noStrike" dirty="0">
                        <a:solidFill>
                          <a:srgbClr val="000000"/>
                        </a:solidFill>
                        <a:latin typeface="Aharoni"/>
                      </a:endParaRPr>
                    </a:p>
                  </a:txBody>
                  <a:tcPr marL="5883" marR="5883" marT="588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hMerge="1">
                  <a:txBody>
                    <a:bodyPr/>
                    <a:lstStyle/>
                    <a:p>
                      <a:endParaRPr lang="fr-FR"/>
                    </a:p>
                  </a:txBody>
                  <a:tcPr/>
                </a:tc>
                <a:tc>
                  <a:txBody>
                    <a:bodyPr/>
                    <a:lstStyle/>
                    <a:p>
                      <a:pPr algn="l" fontAlgn="b"/>
                      <a:r>
                        <a:rPr lang="fr-FR" sz="700" b="0" i="0" u="none" strike="noStrike">
                          <a:solidFill>
                            <a:srgbClr val="000000"/>
                          </a:solidFill>
                          <a:latin typeface="Calibri"/>
                        </a:rPr>
                        <a:t> </a:t>
                      </a:r>
                    </a:p>
                  </a:txBody>
                  <a:tcPr marL="5883" marR="5883" marT="588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305918">
                <a:tc>
                  <a:txBody>
                    <a:bodyPr/>
                    <a:lstStyle/>
                    <a:p>
                      <a:pPr algn="ctr" fontAlgn="ctr"/>
                      <a:r>
                        <a:rPr lang="fr-FR" sz="1200" b="1" i="0" u="none" strike="noStrike" dirty="0" smtClean="0">
                          <a:solidFill>
                            <a:srgbClr val="002060"/>
                          </a:solidFill>
                          <a:latin typeface="Calibri"/>
                        </a:rPr>
                        <a:t>Q9) Ciblez </a:t>
                      </a:r>
                      <a:r>
                        <a:rPr lang="fr-FR" sz="1200" b="1" i="0" u="none" strike="noStrike" dirty="0">
                          <a:solidFill>
                            <a:srgbClr val="002060"/>
                          </a:solidFill>
                          <a:latin typeface="Calibri"/>
                        </a:rPr>
                        <a:t>vous la mise en </a:t>
                      </a:r>
                      <a:r>
                        <a:rPr lang="fr-FR" sz="1200" b="1" i="0" u="none" strike="noStrike" dirty="0" smtClean="0">
                          <a:solidFill>
                            <a:srgbClr val="002060"/>
                          </a:solidFill>
                          <a:latin typeface="Calibri"/>
                        </a:rPr>
                        <a:t>œuvre </a:t>
                      </a:r>
                      <a:r>
                        <a:rPr lang="fr-FR" sz="1200" b="1" i="0" u="none" strike="noStrike" dirty="0">
                          <a:solidFill>
                            <a:srgbClr val="002060"/>
                          </a:solidFill>
                          <a:latin typeface="Calibri"/>
                        </a:rPr>
                        <a:t>de la conciliation médicamenteuse chez des patients à </a:t>
                      </a:r>
                      <a:r>
                        <a:rPr lang="fr-FR" sz="1200" b="1" i="0" u="none" strike="noStrike" dirty="0" smtClean="0">
                          <a:solidFill>
                            <a:srgbClr val="002060"/>
                          </a:solidFill>
                          <a:latin typeface="Calibri"/>
                        </a:rPr>
                        <a:t>risques ?  </a:t>
                      </a:r>
                      <a:endParaRPr lang="fr-FR" sz="1200" b="1" i="0" u="none" strike="noStrike" dirty="0">
                        <a:solidFill>
                          <a:srgbClr val="002060"/>
                        </a:solidFill>
                        <a:latin typeface="Calibri"/>
                      </a:endParaRPr>
                    </a:p>
                  </a:txBody>
                  <a:tcPr marL="5883" marR="5883" marT="588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fontAlgn="b"/>
                      <a:r>
                        <a:rPr lang="fr-FR" sz="1200" b="0" i="0" u="none" strike="noStrike">
                          <a:solidFill>
                            <a:srgbClr val="000000"/>
                          </a:solidFill>
                          <a:latin typeface="Calibri"/>
                        </a:rPr>
                        <a:t>n</a:t>
                      </a:r>
                    </a:p>
                  </a:txBody>
                  <a:tcPr marL="5883" marR="5883" marT="588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b"/>
                      <a:r>
                        <a:rPr lang="fr-FR" sz="1200" b="0" i="0" u="none" strike="noStrike">
                          <a:solidFill>
                            <a:srgbClr val="000000"/>
                          </a:solidFill>
                          <a:latin typeface="Calibri"/>
                        </a:rPr>
                        <a:t>%</a:t>
                      </a:r>
                    </a:p>
                  </a:txBody>
                  <a:tcPr marL="5883" marR="5883" marT="588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b"/>
                      <a:r>
                        <a:rPr lang="fr-FR" sz="1200" b="0" i="0" u="none" strike="noStrike">
                          <a:solidFill>
                            <a:srgbClr val="000000"/>
                          </a:solidFill>
                          <a:latin typeface="Calibri"/>
                        </a:rPr>
                        <a:t>n</a:t>
                      </a:r>
                    </a:p>
                  </a:txBody>
                  <a:tcPr marL="5883" marR="5883" marT="588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ctr" fontAlgn="b"/>
                      <a:r>
                        <a:rPr lang="fr-FR" sz="1200" b="0" i="0" u="none" strike="noStrike">
                          <a:solidFill>
                            <a:srgbClr val="000000"/>
                          </a:solidFill>
                          <a:latin typeface="Calibri"/>
                        </a:rPr>
                        <a:t>%</a:t>
                      </a:r>
                    </a:p>
                  </a:txBody>
                  <a:tcPr marL="5883" marR="5883" marT="588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l" fontAlgn="b"/>
                      <a:r>
                        <a:rPr lang="fr-FR" sz="1200" b="0" i="0" u="none" strike="noStrike">
                          <a:solidFill>
                            <a:srgbClr val="000000"/>
                          </a:solidFill>
                          <a:latin typeface="Calibri"/>
                        </a:rPr>
                        <a:t> </a:t>
                      </a:r>
                    </a:p>
                  </a:txBody>
                  <a:tcPr marL="5883" marR="5883" marT="588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117661">
                <a:tc rowSpan="2">
                  <a:txBody>
                    <a:bodyPr/>
                    <a:lstStyle/>
                    <a:p>
                      <a:pPr algn="r" fontAlgn="ctr"/>
                      <a:r>
                        <a:rPr lang="fr-FR" sz="1200" b="1" i="0" u="none" strike="noStrike" dirty="0">
                          <a:solidFill>
                            <a:srgbClr val="002060"/>
                          </a:solidFill>
                          <a:latin typeface="Calibri"/>
                        </a:rPr>
                        <a:t>Patients de plus 75 en perte d'autonomie</a:t>
                      </a:r>
                    </a:p>
                  </a:txBody>
                  <a:tcPr marL="5883" marR="5883" marT="588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fr-FR" sz="1200" b="1" i="0" u="none" strike="noStrike" dirty="0">
                          <a:solidFill>
                            <a:srgbClr val="FF0000"/>
                          </a:solidFill>
                          <a:latin typeface="Calibri"/>
                        </a:rPr>
                        <a:t>256</a:t>
                      </a:r>
                    </a:p>
                  </a:txBody>
                  <a:tcPr marL="5883" marR="5883" marT="588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b"/>
                      <a:r>
                        <a:rPr lang="fr-FR" sz="1200" b="1" i="0" u="none" strike="noStrike" dirty="0">
                          <a:solidFill>
                            <a:srgbClr val="FF0000"/>
                          </a:solidFill>
                          <a:latin typeface="Calibri"/>
                        </a:rPr>
                        <a:t>61,1%</a:t>
                      </a:r>
                    </a:p>
                  </a:txBody>
                  <a:tcPr marL="5883" marR="5883" marT="588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b"/>
                      <a:r>
                        <a:rPr lang="fr-FR" sz="1200" b="1" i="0" u="none" strike="noStrike" dirty="0">
                          <a:solidFill>
                            <a:srgbClr val="FF0000"/>
                          </a:solidFill>
                          <a:latin typeface="Calibri"/>
                        </a:rPr>
                        <a:t>30</a:t>
                      </a:r>
                    </a:p>
                  </a:txBody>
                  <a:tcPr marL="5883" marR="5883" marT="588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ctr" fontAlgn="b"/>
                      <a:r>
                        <a:rPr lang="fr-FR" sz="1200" b="1" i="0" u="none" strike="noStrike" dirty="0">
                          <a:solidFill>
                            <a:srgbClr val="FF0000"/>
                          </a:solidFill>
                          <a:latin typeface="Calibri"/>
                        </a:rPr>
                        <a:t>78,9%</a:t>
                      </a:r>
                    </a:p>
                  </a:txBody>
                  <a:tcPr marL="5883" marR="5883" marT="588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ctr" fontAlgn="b"/>
                      <a:r>
                        <a:rPr lang="fr-FR" sz="1200" b="0" i="0" u="none" strike="noStrike" dirty="0">
                          <a:solidFill>
                            <a:srgbClr val="000000"/>
                          </a:solidFill>
                          <a:latin typeface="Calibri"/>
                        </a:rPr>
                        <a:t>Oui</a:t>
                      </a:r>
                    </a:p>
                  </a:txBody>
                  <a:tcPr marL="5883" marR="5883" marT="588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23544">
                <a:tc vMerge="1">
                  <a:txBody>
                    <a:bodyPr/>
                    <a:lstStyle/>
                    <a:p>
                      <a:endParaRPr lang="fr-FR"/>
                    </a:p>
                  </a:txBody>
                  <a:tcPr/>
                </a:tc>
                <a:tc>
                  <a:txBody>
                    <a:bodyPr/>
                    <a:lstStyle/>
                    <a:p>
                      <a:pPr algn="ctr" fontAlgn="b"/>
                      <a:r>
                        <a:rPr lang="fr-FR" sz="1200" b="0" i="0" u="none" strike="noStrike">
                          <a:solidFill>
                            <a:srgbClr val="000000"/>
                          </a:solidFill>
                          <a:latin typeface="Calibri"/>
                        </a:rPr>
                        <a:t>163</a:t>
                      </a:r>
                    </a:p>
                  </a:txBody>
                  <a:tcPr marL="5883" marR="5883" marT="588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b"/>
                      <a:r>
                        <a:rPr lang="fr-FR" sz="1200" b="0" i="0" u="none" strike="noStrike">
                          <a:solidFill>
                            <a:srgbClr val="000000"/>
                          </a:solidFill>
                          <a:latin typeface="Calibri"/>
                        </a:rPr>
                        <a:t>38,9%</a:t>
                      </a:r>
                    </a:p>
                  </a:txBody>
                  <a:tcPr marL="5883" marR="5883" marT="588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b"/>
                      <a:r>
                        <a:rPr lang="fr-FR" sz="1200" b="0" i="0" u="none" strike="noStrike">
                          <a:solidFill>
                            <a:srgbClr val="000000"/>
                          </a:solidFill>
                          <a:latin typeface="Calibri"/>
                        </a:rPr>
                        <a:t>8</a:t>
                      </a:r>
                    </a:p>
                  </a:txBody>
                  <a:tcPr marL="5883" marR="5883" marT="588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ctr" fontAlgn="b"/>
                      <a:r>
                        <a:rPr lang="fr-FR" sz="1200" b="0" i="0" u="none" strike="noStrike">
                          <a:solidFill>
                            <a:srgbClr val="000000"/>
                          </a:solidFill>
                          <a:latin typeface="Calibri"/>
                        </a:rPr>
                        <a:t>21,1%</a:t>
                      </a:r>
                    </a:p>
                  </a:txBody>
                  <a:tcPr marL="5883" marR="5883" marT="588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ctr" fontAlgn="b"/>
                      <a:r>
                        <a:rPr lang="fr-FR" sz="1200" b="0" i="0" u="none" strike="noStrike" dirty="0">
                          <a:solidFill>
                            <a:srgbClr val="000000"/>
                          </a:solidFill>
                          <a:latin typeface="Calibri"/>
                        </a:rPr>
                        <a:t>Non</a:t>
                      </a:r>
                    </a:p>
                  </a:txBody>
                  <a:tcPr marL="5883" marR="5883" marT="588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17661">
                <a:tc rowSpan="2">
                  <a:txBody>
                    <a:bodyPr/>
                    <a:lstStyle/>
                    <a:p>
                      <a:pPr algn="r" fontAlgn="ctr"/>
                      <a:r>
                        <a:rPr lang="fr-FR" sz="1200" b="1" i="0" u="none" strike="noStrike" dirty="0">
                          <a:solidFill>
                            <a:srgbClr val="002060"/>
                          </a:solidFill>
                          <a:latin typeface="Calibri"/>
                        </a:rPr>
                        <a:t>Patients de plus de 65 ans</a:t>
                      </a:r>
                    </a:p>
                  </a:txBody>
                  <a:tcPr marL="5883" marR="5883" marT="588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fr-FR" sz="1200" b="1" i="0" u="none" strike="noStrike" dirty="0">
                          <a:solidFill>
                            <a:srgbClr val="FF0000"/>
                          </a:solidFill>
                          <a:latin typeface="Calibri"/>
                        </a:rPr>
                        <a:t>294</a:t>
                      </a:r>
                    </a:p>
                  </a:txBody>
                  <a:tcPr marL="5883" marR="5883" marT="588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b"/>
                      <a:r>
                        <a:rPr lang="fr-FR" sz="1200" b="1" i="0" u="none" strike="noStrike" dirty="0">
                          <a:solidFill>
                            <a:srgbClr val="FF0000"/>
                          </a:solidFill>
                          <a:latin typeface="Calibri"/>
                        </a:rPr>
                        <a:t>68,4%</a:t>
                      </a:r>
                    </a:p>
                  </a:txBody>
                  <a:tcPr marL="5883" marR="5883" marT="588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b"/>
                      <a:r>
                        <a:rPr lang="fr-FR" sz="1200" b="1" i="0" u="none" strike="noStrike" dirty="0">
                          <a:solidFill>
                            <a:srgbClr val="FF0000"/>
                          </a:solidFill>
                          <a:latin typeface="Calibri"/>
                        </a:rPr>
                        <a:t>30</a:t>
                      </a:r>
                    </a:p>
                  </a:txBody>
                  <a:tcPr marL="5883" marR="5883" marT="588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ctr" fontAlgn="b"/>
                      <a:r>
                        <a:rPr lang="fr-FR" sz="1200" b="1" i="0" u="none" strike="noStrike" dirty="0">
                          <a:solidFill>
                            <a:srgbClr val="FF0000"/>
                          </a:solidFill>
                          <a:latin typeface="Calibri"/>
                        </a:rPr>
                        <a:t>83,3%</a:t>
                      </a:r>
                    </a:p>
                  </a:txBody>
                  <a:tcPr marL="5883" marR="5883" marT="588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ctr" fontAlgn="b"/>
                      <a:r>
                        <a:rPr lang="fr-FR" sz="1200" b="0" i="0" u="none" strike="noStrike">
                          <a:solidFill>
                            <a:srgbClr val="000000"/>
                          </a:solidFill>
                          <a:latin typeface="Calibri"/>
                        </a:rPr>
                        <a:t>Oui</a:t>
                      </a:r>
                    </a:p>
                  </a:txBody>
                  <a:tcPr marL="5883" marR="5883" marT="588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23544">
                <a:tc vMerge="1">
                  <a:txBody>
                    <a:bodyPr/>
                    <a:lstStyle/>
                    <a:p>
                      <a:endParaRPr lang="fr-FR"/>
                    </a:p>
                  </a:txBody>
                  <a:tcPr/>
                </a:tc>
                <a:tc>
                  <a:txBody>
                    <a:bodyPr/>
                    <a:lstStyle/>
                    <a:p>
                      <a:pPr algn="ctr" fontAlgn="b"/>
                      <a:r>
                        <a:rPr lang="fr-FR" sz="1200" b="0" i="0" u="none" strike="noStrike">
                          <a:solidFill>
                            <a:srgbClr val="000000"/>
                          </a:solidFill>
                          <a:latin typeface="Calibri"/>
                        </a:rPr>
                        <a:t>136</a:t>
                      </a:r>
                    </a:p>
                  </a:txBody>
                  <a:tcPr marL="5883" marR="5883" marT="588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b"/>
                      <a:r>
                        <a:rPr lang="fr-FR" sz="1200" b="0" i="0" u="none" strike="noStrike">
                          <a:solidFill>
                            <a:srgbClr val="000000"/>
                          </a:solidFill>
                          <a:latin typeface="Calibri"/>
                        </a:rPr>
                        <a:t>31,6%</a:t>
                      </a:r>
                    </a:p>
                  </a:txBody>
                  <a:tcPr marL="5883" marR="5883" marT="588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b"/>
                      <a:r>
                        <a:rPr lang="fr-FR" sz="1200" b="0" i="0" u="none" strike="noStrike">
                          <a:solidFill>
                            <a:srgbClr val="000000"/>
                          </a:solidFill>
                          <a:latin typeface="Calibri"/>
                        </a:rPr>
                        <a:t>6</a:t>
                      </a:r>
                    </a:p>
                  </a:txBody>
                  <a:tcPr marL="5883" marR="5883" marT="588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ctr" fontAlgn="b"/>
                      <a:r>
                        <a:rPr lang="fr-FR" sz="1200" b="0" i="0" u="none" strike="noStrike" dirty="0">
                          <a:solidFill>
                            <a:srgbClr val="000000"/>
                          </a:solidFill>
                          <a:latin typeface="Calibri"/>
                        </a:rPr>
                        <a:t>16,7%</a:t>
                      </a:r>
                    </a:p>
                  </a:txBody>
                  <a:tcPr marL="5883" marR="5883" marT="588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ctr" fontAlgn="b"/>
                      <a:r>
                        <a:rPr lang="fr-FR" sz="1200" b="0" i="0" u="none" strike="noStrike" dirty="0">
                          <a:solidFill>
                            <a:srgbClr val="000000"/>
                          </a:solidFill>
                          <a:latin typeface="Calibri"/>
                        </a:rPr>
                        <a:t>Non</a:t>
                      </a:r>
                    </a:p>
                  </a:txBody>
                  <a:tcPr marL="5883" marR="5883" marT="588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17661">
                <a:tc rowSpan="2">
                  <a:txBody>
                    <a:bodyPr/>
                    <a:lstStyle/>
                    <a:p>
                      <a:pPr algn="r" fontAlgn="ctr"/>
                      <a:r>
                        <a:rPr lang="fr-FR" sz="1200" b="1" i="0" u="none" strike="noStrike" dirty="0">
                          <a:solidFill>
                            <a:srgbClr val="002060"/>
                          </a:solidFill>
                          <a:latin typeface="Calibri"/>
                        </a:rPr>
                        <a:t>Patients polymédiqués</a:t>
                      </a:r>
                    </a:p>
                  </a:txBody>
                  <a:tcPr marL="5883" marR="5883" marT="588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fr-FR" sz="1200" b="1" i="0" u="none" strike="noStrike" dirty="0">
                          <a:solidFill>
                            <a:srgbClr val="FF0000"/>
                          </a:solidFill>
                          <a:latin typeface="Calibri"/>
                        </a:rPr>
                        <a:t>320</a:t>
                      </a:r>
                    </a:p>
                  </a:txBody>
                  <a:tcPr marL="5883" marR="5883" marT="588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b"/>
                      <a:r>
                        <a:rPr lang="fr-FR" sz="1200" b="1" i="0" u="none" strike="noStrike" dirty="0">
                          <a:solidFill>
                            <a:srgbClr val="FF0000"/>
                          </a:solidFill>
                          <a:latin typeface="Calibri"/>
                        </a:rPr>
                        <a:t>73,9%</a:t>
                      </a:r>
                    </a:p>
                  </a:txBody>
                  <a:tcPr marL="5883" marR="5883" marT="588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b"/>
                      <a:r>
                        <a:rPr lang="fr-FR" sz="1200" b="1" i="0" u="none" strike="noStrike" dirty="0">
                          <a:solidFill>
                            <a:srgbClr val="FF0000"/>
                          </a:solidFill>
                          <a:latin typeface="Calibri"/>
                        </a:rPr>
                        <a:t>33</a:t>
                      </a:r>
                    </a:p>
                  </a:txBody>
                  <a:tcPr marL="5883" marR="5883" marT="588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ctr" fontAlgn="b"/>
                      <a:r>
                        <a:rPr lang="fr-FR" sz="1200" b="1" i="0" u="none" strike="noStrike" dirty="0">
                          <a:solidFill>
                            <a:srgbClr val="FF0000"/>
                          </a:solidFill>
                          <a:latin typeface="Calibri"/>
                        </a:rPr>
                        <a:t>91,7%</a:t>
                      </a:r>
                    </a:p>
                  </a:txBody>
                  <a:tcPr marL="5883" marR="5883" marT="588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ctr" fontAlgn="b"/>
                      <a:r>
                        <a:rPr lang="fr-FR" sz="1200" b="0" i="0" u="none" strike="noStrike">
                          <a:solidFill>
                            <a:srgbClr val="000000"/>
                          </a:solidFill>
                          <a:latin typeface="Calibri"/>
                        </a:rPr>
                        <a:t>Oui</a:t>
                      </a:r>
                    </a:p>
                  </a:txBody>
                  <a:tcPr marL="5883" marR="5883" marT="588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23544">
                <a:tc vMerge="1">
                  <a:txBody>
                    <a:bodyPr/>
                    <a:lstStyle/>
                    <a:p>
                      <a:endParaRPr lang="fr-FR"/>
                    </a:p>
                  </a:txBody>
                  <a:tcPr/>
                </a:tc>
                <a:tc>
                  <a:txBody>
                    <a:bodyPr/>
                    <a:lstStyle/>
                    <a:p>
                      <a:pPr algn="ctr" fontAlgn="b"/>
                      <a:r>
                        <a:rPr lang="fr-FR" sz="1200" b="0" i="0" u="none" strike="noStrike">
                          <a:solidFill>
                            <a:srgbClr val="000000"/>
                          </a:solidFill>
                          <a:latin typeface="Calibri"/>
                        </a:rPr>
                        <a:t>113</a:t>
                      </a:r>
                    </a:p>
                  </a:txBody>
                  <a:tcPr marL="5883" marR="5883" marT="588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b"/>
                      <a:r>
                        <a:rPr lang="fr-FR" sz="1200" b="0" i="0" u="none" strike="noStrike">
                          <a:solidFill>
                            <a:srgbClr val="000000"/>
                          </a:solidFill>
                          <a:latin typeface="Calibri"/>
                        </a:rPr>
                        <a:t>26,1%</a:t>
                      </a:r>
                    </a:p>
                  </a:txBody>
                  <a:tcPr marL="5883" marR="5883" marT="588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b"/>
                      <a:r>
                        <a:rPr lang="fr-FR" sz="1200" b="0" i="0" u="none" strike="noStrike">
                          <a:solidFill>
                            <a:srgbClr val="000000"/>
                          </a:solidFill>
                          <a:latin typeface="Calibri"/>
                        </a:rPr>
                        <a:t>3</a:t>
                      </a:r>
                    </a:p>
                  </a:txBody>
                  <a:tcPr marL="5883" marR="5883" marT="588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ctr" fontAlgn="b"/>
                      <a:r>
                        <a:rPr lang="fr-FR" sz="1200" b="0" i="0" u="none" strike="noStrike">
                          <a:solidFill>
                            <a:srgbClr val="000000"/>
                          </a:solidFill>
                          <a:latin typeface="Calibri"/>
                        </a:rPr>
                        <a:t>8,3%</a:t>
                      </a:r>
                    </a:p>
                  </a:txBody>
                  <a:tcPr marL="5883" marR="5883" marT="588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ctr" fontAlgn="b"/>
                      <a:r>
                        <a:rPr lang="fr-FR" sz="1200" b="0" i="0" u="none" strike="noStrike" dirty="0">
                          <a:solidFill>
                            <a:srgbClr val="000000"/>
                          </a:solidFill>
                          <a:latin typeface="Calibri"/>
                        </a:rPr>
                        <a:t>Non</a:t>
                      </a:r>
                    </a:p>
                  </a:txBody>
                  <a:tcPr marL="5883" marR="5883" marT="588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17661">
                <a:tc rowSpan="2">
                  <a:txBody>
                    <a:bodyPr/>
                    <a:lstStyle/>
                    <a:p>
                      <a:pPr algn="r" fontAlgn="ctr"/>
                      <a:r>
                        <a:rPr lang="fr-FR" sz="1200" b="1" i="0" u="none" strike="noStrike" dirty="0">
                          <a:solidFill>
                            <a:srgbClr val="002060"/>
                          </a:solidFill>
                          <a:latin typeface="Calibri"/>
                        </a:rPr>
                        <a:t>Autre</a:t>
                      </a:r>
                    </a:p>
                  </a:txBody>
                  <a:tcPr marL="5883" marR="5883" marT="588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fr-FR" sz="1200" b="0" i="0" u="none" strike="noStrike" dirty="0">
                          <a:solidFill>
                            <a:srgbClr val="000000"/>
                          </a:solidFill>
                          <a:latin typeface="Calibri"/>
                        </a:rPr>
                        <a:t>139</a:t>
                      </a:r>
                    </a:p>
                  </a:txBody>
                  <a:tcPr marL="5883" marR="5883" marT="588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b"/>
                      <a:r>
                        <a:rPr lang="fr-FR" sz="1200" b="0" i="0" u="none" strike="noStrike">
                          <a:solidFill>
                            <a:srgbClr val="000000"/>
                          </a:solidFill>
                          <a:latin typeface="Calibri"/>
                        </a:rPr>
                        <a:t>68,1%</a:t>
                      </a:r>
                    </a:p>
                  </a:txBody>
                  <a:tcPr marL="5883" marR="5883" marT="588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b"/>
                      <a:r>
                        <a:rPr lang="fr-FR" sz="1200" b="0" i="0" u="none" strike="noStrike">
                          <a:solidFill>
                            <a:srgbClr val="000000"/>
                          </a:solidFill>
                          <a:latin typeface="Calibri"/>
                        </a:rPr>
                        <a:t>15</a:t>
                      </a:r>
                    </a:p>
                  </a:txBody>
                  <a:tcPr marL="5883" marR="5883" marT="588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ctr" fontAlgn="b"/>
                      <a:r>
                        <a:rPr lang="fr-FR" sz="1200" b="0" i="0" u="none" strike="noStrike">
                          <a:solidFill>
                            <a:srgbClr val="000000"/>
                          </a:solidFill>
                          <a:latin typeface="Calibri"/>
                        </a:rPr>
                        <a:t>78,9%</a:t>
                      </a:r>
                    </a:p>
                  </a:txBody>
                  <a:tcPr marL="5883" marR="5883" marT="588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ctr" fontAlgn="b"/>
                      <a:r>
                        <a:rPr lang="fr-FR" sz="1200" b="0" i="0" u="none" strike="noStrike" dirty="0">
                          <a:solidFill>
                            <a:srgbClr val="000000"/>
                          </a:solidFill>
                          <a:latin typeface="Calibri"/>
                        </a:rPr>
                        <a:t>Oui</a:t>
                      </a:r>
                    </a:p>
                  </a:txBody>
                  <a:tcPr marL="5883" marR="5883" marT="588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23544">
                <a:tc vMerge="1">
                  <a:txBody>
                    <a:bodyPr/>
                    <a:lstStyle/>
                    <a:p>
                      <a:endParaRPr lang="fr-FR"/>
                    </a:p>
                  </a:txBody>
                  <a:tcPr/>
                </a:tc>
                <a:tc>
                  <a:txBody>
                    <a:bodyPr/>
                    <a:lstStyle/>
                    <a:p>
                      <a:pPr algn="ctr" fontAlgn="b"/>
                      <a:r>
                        <a:rPr lang="fr-FR" sz="1200" b="0" i="0" u="none" strike="noStrike">
                          <a:solidFill>
                            <a:srgbClr val="000000"/>
                          </a:solidFill>
                          <a:latin typeface="Calibri"/>
                        </a:rPr>
                        <a:t>65</a:t>
                      </a:r>
                    </a:p>
                  </a:txBody>
                  <a:tcPr marL="5883" marR="5883" marT="588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b"/>
                      <a:r>
                        <a:rPr lang="fr-FR" sz="1200" b="0" i="0" u="none" strike="noStrike">
                          <a:solidFill>
                            <a:srgbClr val="000000"/>
                          </a:solidFill>
                          <a:latin typeface="Calibri"/>
                        </a:rPr>
                        <a:t>31,9%</a:t>
                      </a:r>
                    </a:p>
                  </a:txBody>
                  <a:tcPr marL="5883" marR="5883" marT="588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b"/>
                      <a:r>
                        <a:rPr lang="fr-FR" sz="1200" b="0" i="0" u="none" strike="noStrike">
                          <a:solidFill>
                            <a:srgbClr val="000000"/>
                          </a:solidFill>
                          <a:latin typeface="Calibri"/>
                        </a:rPr>
                        <a:t>4</a:t>
                      </a:r>
                    </a:p>
                  </a:txBody>
                  <a:tcPr marL="5883" marR="5883" marT="588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ctr" fontAlgn="b"/>
                      <a:r>
                        <a:rPr lang="fr-FR" sz="1200" b="0" i="0" u="none" strike="noStrike">
                          <a:solidFill>
                            <a:srgbClr val="000000"/>
                          </a:solidFill>
                          <a:latin typeface="Calibri"/>
                        </a:rPr>
                        <a:t>21,1%</a:t>
                      </a:r>
                    </a:p>
                  </a:txBody>
                  <a:tcPr marL="5883" marR="5883" marT="588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ctr" fontAlgn="b"/>
                      <a:r>
                        <a:rPr lang="fr-FR" sz="1200" b="0" i="0" u="none" strike="noStrike" dirty="0">
                          <a:solidFill>
                            <a:srgbClr val="000000"/>
                          </a:solidFill>
                          <a:latin typeface="Calibri"/>
                        </a:rPr>
                        <a:t>Non</a:t>
                      </a:r>
                    </a:p>
                  </a:txBody>
                  <a:tcPr marL="5883" marR="5883" marT="588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98942">
                <a:tc>
                  <a:txBody>
                    <a:bodyPr/>
                    <a:lstStyle/>
                    <a:p>
                      <a:pPr algn="r" fontAlgn="ctr"/>
                      <a:endParaRPr lang="fr-FR" sz="100" b="1" i="0" u="none" strike="noStrike" dirty="0">
                        <a:solidFill>
                          <a:srgbClr val="002060"/>
                        </a:solidFill>
                        <a:latin typeface="Calibri"/>
                      </a:endParaRPr>
                    </a:p>
                  </a:txBody>
                  <a:tcPr marL="5883" marR="5883" marT="588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b"/>
                      <a:endParaRPr lang="fr-FR" sz="100" b="0" i="0" u="none" strike="noStrike" dirty="0">
                        <a:solidFill>
                          <a:srgbClr val="000000"/>
                        </a:solidFill>
                        <a:latin typeface="Calibri"/>
                      </a:endParaRPr>
                    </a:p>
                  </a:txBody>
                  <a:tcPr marL="5883" marR="5883" marT="588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b"/>
                      <a:endParaRPr lang="fr-FR" sz="100" b="0" i="0" u="none" strike="noStrike" dirty="0">
                        <a:solidFill>
                          <a:srgbClr val="000000"/>
                        </a:solidFill>
                        <a:latin typeface="Calibri"/>
                      </a:endParaRPr>
                    </a:p>
                  </a:txBody>
                  <a:tcPr marL="5883" marR="5883" marT="588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b"/>
                      <a:endParaRPr lang="fr-FR" sz="1200" b="0" i="0" u="none" strike="noStrike" dirty="0">
                        <a:solidFill>
                          <a:srgbClr val="000000"/>
                        </a:solidFill>
                        <a:latin typeface="Calibri"/>
                      </a:endParaRPr>
                    </a:p>
                  </a:txBody>
                  <a:tcPr marL="5883" marR="5883" marT="588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b"/>
                      <a:endParaRPr lang="fr-FR" sz="1200" b="0" i="0" u="none" strike="noStrike" dirty="0">
                        <a:solidFill>
                          <a:srgbClr val="000000"/>
                        </a:solidFill>
                        <a:latin typeface="Calibri"/>
                      </a:endParaRPr>
                    </a:p>
                  </a:txBody>
                  <a:tcPr marL="5883" marR="5883" marT="588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fontAlgn="b"/>
                      <a:endParaRPr lang="fr-FR" sz="1200" b="0" i="0" u="none" strike="noStrike" dirty="0">
                        <a:solidFill>
                          <a:srgbClr val="000000"/>
                        </a:solidFill>
                        <a:latin typeface="Calibri"/>
                      </a:endParaRPr>
                    </a:p>
                  </a:txBody>
                  <a:tcPr marL="5883" marR="5883" marT="588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r>
              <a:tr h="241204">
                <a:tc>
                  <a:txBody>
                    <a:bodyPr/>
                    <a:lstStyle/>
                    <a:p>
                      <a:pPr algn="ctr" fontAlgn="ctr"/>
                      <a:r>
                        <a:rPr lang="fr-FR" sz="1200" b="1" i="0" u="none" strike="noStrike" dirty="0" smtClean="0">
                          <a:solidFill>
                            <a:srgbClr val="002060"/>
                          </a:solidFill>
                          <a:latin typeface="Calibri"/>
                        </a:rPr>
                        <a:t>Q10) A </a:t>
                      </a:r>
                      <a:r>
                        <a:rPr lang="fr-FR" sz="1200" b="1" i="0" u="none" strike="noStrike" dirty="0">
                          <a:solidFill>
                            <a:srgbClr val="002060"/>
                          </a:solidFill>
                          <a:latin typeface="Calibri"/>
                        </a:rPr>
                        <a:t>quel(s) point(s) de transition, la conciliation médicamenteuse est-elle mise en </a:t>
                      </a:r>
                      <a:r>
                        <a:rPr lang="fr-FR" sz="1200" b="1" i="0" u="none" strike="noStrike" dirty="0" smtClean="0">
                          <a:solidFill>
                            <a:srgbClr val="002060"/>
                          </a:solidFill>
                          <a:latin typeface="Calibri"/>
                        </a:rPr>
                        <a:t>œuvre? </a:t>
                      </a:r>
                      <a:endParaRPr lang="fr-FR" sz="1200" b="1" i="0" u="none" strike="noStrike" dirty="0">
                        <a:solidFill>
                          <a:srgbClr val="002060"/>
                        </a:solidFill>
                        <a:latin typeface="Calibri"/>
                      </a:endParaRPr>
                    </a:p>
                  </a:txBody>
                  <a:tcPr marL="5883" marR="5883" marT="588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fontAlgn="b"/>
                      <a:r>
                        <a:rPr lang="fr-FR" sz="1200" b="0" i="0" u="none" strike="noStrike">
                          <a:solidFill>
                            <a:srgbClr val="000000"/>
                          </a:solidFill>
                          <a:latin typeface="Calibri"/>
                        </a:rPr>
                        <a:t>n</a:t>
                      </a:r>
                    </a:p>
                  </a:txBody>
                  <a:tcPr marL="5883" marR="5883" marT="588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b"/>
                      <a:r>
                        <a:rPr lang="fr-FR" sz="1200" b="0" i="0" u="none" strike="noStrike" dirty="0">
                          <a:solidFill>
                            <a:srgbClr val="000000"/>
                          </a:solidFill>
                          <a:latin typeface="Calibri"/>
                        </a:rPr>
                        <a:t>%</a:t>
                      </a:r>
                    </a:p>
                  </a:txBody>
                  <a:tcPr marL="5883" marR="5883" marT="588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b"/>
                      <a:r>
                        <a:rPr lang="fr-FR" sz="1200" b="0" i="0" u="none" strike="noStrike" dirty="0">
                          <a:solidFill>
                            <a:srgbClr val="000000"/>
                          </a:solidFill>
                          <a:latin typeface="Calibri"/>
                        </a:rPr>
                        <a:t>n</a:t>
                      </a:r>
                    </a:p>
                  </a:txBody>
                  <a:tcPr marL="5883" marR="5883" marT="588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ctr" fontAlgn="b"/>
                      <a:r>
                        <a:rPr lang="fr-FR" sz="1200" b="0" i="0" u="none" strike="noStrike" dirty="0">
                          <a:solidFill>
                            <a:srgbClr val="000000"/>
                          </a:solidFill>
                          <a:latin typeface="Calibri"/>
                        </a:rPr>
                        <a:t>%</a:t>
                      </a:r>
                    </a:p>
                  </a:txBody>
                  <a:tcPr marL="5883" marR="5883" marT="588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ctr" fontAlgn="b"/>
                      <a:r>
                        <a:rPr lang="fr-FR" sz="1200" b="0" i="0" u="none" strike="noStrike" dirty="0">
                          <a:solidFill>
                            <a:srgbClr val="000000"/>
                          </a:solidFill>
                          <a:latin typeface="Calibri"/>
                        </a:rPr>
                        <a:t> </a:t>
                      </a:r>
                    </a:p>
                  </a:txBody>
                  <a:tcPr marL="5883" marR="5883" marT="588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117661">
                <a:tc rowSpan="2">
                  <a:txBody>
                    <a:bodyPr/>
                    <a:lstStyle/>
                    <a:p>
                      <a:pPr algn="r" fontAlgn="ctr"/>
                      <a:r>
                        <a:rPr lang="fr-FR" sz="1200" b="1" i="0" u="none" strike="noStrike" dirty="0">
                          <a:solidFill>
                            <a:srgbClr val="002060"/>
                          </a:solidFill>
                          <a:latin typeface="Calibri"/>
                        </a:rPr>
                        <a:t>Admission</a:t>
                      </a:r>
                    </a:p>
                  </a:txBody>
                  <a:tcPr marL="5883" marR="5883" marT="588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fr-FR" sz="1200" b="1" i="0" u="none" strike="noStrike" dirty="0">
                          <a:solidFill>
                            <a:srgbClr val="FF0000"/>
                          </a:solidFill>
                          <a:latin typeface="Calibri"/>
                        </a:rPr>
                        <a:t>478</a:t>
                      </a:r>
                    </a:p>
                  </a:txBody>
                  <a:tcPr marL="5883" marR="5883" marT="588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ctr"/>
                      <a:r>
                        <a:rPr lang="fr-FR" sz="1200" b="1" i="0" u="none" strike="noStrike" dirty="0">
                          <a:solidFill>
                            <a:srgbClr val="FF0000"/>
                          </a:solidFill>
                          <a:latin typeface="Calibri"/>
                        </a:rPr>
                        <a:t>95,2%</a:t>
                      </a:r>
                    </a:p>
                  </a:txBody>
                  <a:tcPr marL="5883" marR="5883" marT="588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ctr"/>
                      <a:r>
                        <a:rPr lang="fr-FR" sz="1200" b="1" i="0" u="none" strike="noStrike" dirty="0">
                          <a:solidFill>
                            <a:srgbClr val="FF0000"/>
                          </a:solidFill>
                          <a:latin typeface="Calibri"/>
                        </a:rPr>
                        <a:t>42</a:t>
                      </a:r>
                    </a:p>
                  </a:txBody>
                  <a:tcPr marL="5883" marR="5883" marT="588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ctr" fontAlgn="ctr"/>
                      <a:r>
                        <a:rPr lang="fr-FR" sz="1200" b="1" i="0" u="none" strike="noStrike" dirty="0">
                          <a:solidFill>
                            <a:srgbClr val="FF0000"/>
                          </a:solidFill>
                          <a:latin typeface="Calibri"/>
                        </a:rPr>
                        <a:t>100,0%</a:t>
                      </a:r>
                    </a:p>
                  </a:txBody>
                  <a:tcPr marL="5883" marR="5883" marT="588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ctr" fontAlgn="ctr"/>
                      <a:r>
                        <a:rPr lang="fr-FR" sz="1200" b="0" i="0" u="none" strike="noStrike" dirty="0">
                          <a:solidFill>
                            <a:srgbClr val="000000"/>
                          </a:solidFill>
                          <a:latin typeface="Calibri"/>
                        </a:rPr>
                        <a:t>Oui</a:t>
                      </a:r>
                    </a:p>
                  </a:txBody>
                  <a:tcPr marL="5883" marR="5883" marT="588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23544">
                <a:tc vMerge="1">
                  <a:txBody>
                    <a:bodyPr/>
                    <a:lstStyle/>
                    <a:p>
                      <a:endParaRPr lang="fr-FR"/>
                    </a:p>
                  </a:txBody>
                  <a:tcPr/>
                </a:tc>
                <a:tc>
                  <a:txBody>
                    <a:bodyPr/>
                    <a:lstStyle/>
                    <a:p>
                      <a:pPr algn="ctr" fontAlgn="ctr"/>
                      <a:r>
                        <a:rPr lang="fr-FR" sz="1200" b="0" i="0" u="none" strike="noStrike">
                          <a:solidFill>
                            <a:srgbClr val="000000"/>
                          </a:solidFill>
                          <a:latin typeface="Calibri"/>
                        </a:rPr>
                        <a:t>24</a:t>
                      </a:r>
                    </a:p>
                  </a:txBody>
                  <a:tcPr marL="5883" marR="5883" marT="588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ctr"/>
                      <a:r>
                        <a:rPr lang="fr-FR" sz="1200" b="0" i="0" u="none" strike="noStrike">
                          <a:solidFill>
                            <a:srgbClr val="000000"/>
                          </a:solidFill>
                          <a:latin typeface="Calibri"/>
                        </a:rPr>
                        <a:t>4,8%</a:t>
                      </a:r>
                    </a:p>
                  </a:txBody>
                  <a:tcPr marL="5883" marR="5883" marT="588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ctr"/>
                      <a:r>
                        <a:rPr lang="fr-FR" sz="1200" b="0" i="0" u="none" strike="noStrike">
                          <a:solidFill>
                            <a:srgbClr val="000000"/>
                          </a:solidFill>
                          <a:latin typeface="Calibri"/>
                        </a:rPr>
                        <a:t>0</a:t>
                      </a:r>
                    </a:p>
                  </a:txBody>
                  <a:tcPr marL="5883" marR="5883" marT="588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ctr" fontAlgn="ctr"/>
                      <a:r>
                        <a:rPr lang="fr-FR" sz="1200" b="0" i="0" u="none" strike="noStrike">
                          <a:solidFill>
                            <a:srgbClr val="000000"/>
                          </a:solidFill>
                          <a:latin typeface="Calibri"/>
                        </a:rPr>
                        <a:t>0,0%</a:t>
                      </a:r>
                    </a:p>
                  </a:txBody>
                  <a:tcPr marL="5883" marR="5883" marT="588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ctr" fontAlgn="ctr"/>
                      <a:r>
                        <a:rPr lang="fr-FR" sz="1200" b="0" i="0" u="none" strike="noStrike" dirty="0">
                          <a:solidFill>
                            <a:srgbClr val="000000"/>
                          </a:solidFill>
                          <a:latin typeface="Calibri"/>
                        </a:rPr>
                        <a:t>Non</a:t>
                      </a:r>
                    </a:p>
                  </a:txBody>
                  <a:tcPr marL="5883" marR="5883" marT="588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17661">
                <a:tc rowSpan="2">
                  <a:txBody>
                    <a:bodyPr/>
                    <a:lstStyle/>
                    <a:p>
                      <a:pPr algn="r" fontAlgn="ctr"/>
                      <a:r>
                        <a:rPr lang="fr-FR" sz="1200" b="1" i="0" u="none" strike="noStrike" dirty="0">
                          <a:solidFill>
                            <a:srgbClr val="002060"/>
                          </a:solidFill>
                          <a:latin typeface="Calibri"/>
                        </a:rPr>
                        <a:t>Sortie</a:t>
                      </a:r>
                      <a:br>
                        <a:rPr lang="fr-FR" sz="1200" b="1" i="0" u="none" strike="noStrike" dirty="0">
                          <a:solidFill>
                            <a:srgbClr val="002060"/>
                          </a:solidFill>
                          <a:latin typeface="Calibri"/>
                        </a:rPr>
                      </a:br>
                      <a:r>
                        <a:rPr lang="fr-FR" sz="1200" b="1" i="1" u="none" strike="noStrike" dirty="0">
                          <a:solidFill>
                            <a:srgbClr val="002060"/>
                          </a:solidFill>
                          <a:latin typeface="Calibri"/>
                        </a:rPr>
                        <a:t>(Réponses globales)</a:t>
                      </a:r>
                      <a:endParaRPr lang="fr-FR" sz="1200" b="1" i="0" u="none" strike="noStrike" dirty="0">
                        <a:solidFill>
                          <a:srgbClr val="002060"/>
                        </a:solidFill>
                        <a:latin typeface="Calibri"/>
                      </a:endParaRPr>
                    </a:p>
                  </a:txBody>
                  <a:tcPr marL="5883" marR="5883" marT="588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fontAlgn="ctr"/>
                      <a:r>
                        <a:rPr lang="fr-FR" sz="1200" b="1" i="0" u="none" strike="noStrike">
                          <a:solidFill>
                            <a:srgbClr val="FF0000"/>
                          </a:solidFill>
                          <a:latin typeface="Calibri"/>
                        </a:rPr>
                        <a:t>320</a:t>
                      </a:r>
                    </a:p>
                  </a:txBody>
                  <a:tcPr marL="5883" marR="5883" marT="588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ctr"/>
                      <a:r>
                        <a:rPr lang="fr-FR" sz="1200" b="1" i="0" u="none" strike="noStrike" dirty="0">
                          <a:solidFill>
                            <a:srgbClr val="FF0000"/>
                          </a:solidFill>
                          <a:latin typeface="Calibri"/>
                        </a:rPr>
                        <a:t>68,1%</a:t>
                      </a:r>
                    </a:p>
                  </a:txBody>
                  <a:tcPr marL="5883" marR="5883" marT="588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ctr"/>
                      <a:r>
                        <a:rPr lang="fr-FR" sz="1200" b="1" i="0" u="none" strike="noStrike">
                          <a:solidFill>
                            <a:srgbClr val="FF0000"/>
                          </a:solidFill>
                          <a:latin typeface="Calibri"/>
                        </a:rPr>
                        <a:t>33</a:t>
                      </a:r>
                    </a:p>
                  </a:txBody>
                  <a:tcPr marL="5883" marR="5883" marT="588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ctr" fontAlgn="ctr"/>
                      <a:r>
                        <a:rPr lang="fr-FR" sz="1200" b="1" i="0" u="none" strike="noStrike" dirty="0">
                          <a:solidFill>
                            <a:srgbClr val="FF0000"/>
                          </a:solidFill>
                          <a:latin typeface="Calibri"/>
                        </a:rPr>
                        <a:t>84,6%</a:t>
                      </a:r>
                    </a:p>
                  </a:txBody>
                  <a:tcPr marL="5883" marR="5883" marT="588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ctr" fontAlgn="ctr"/>
                      <a:r>
                        <a:rPr lang="fr-FR" sz="1200" b="0" i="0" u="none" strike="noStrike" dirty="0">
                          <a:solidFill>
                            <a:srgbClr val="000000"/>
                          </a:solidFill>
                          <a:latin typeface="Calibri"/>
                        </a:rPr>
                        <a:t>Oui</a:t>
                      </a:r>
                    </a:p>
                  </a:txBody>
                  <a:tcPr marL="5883" marR="5883" marT="588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23544">
                <a:tc vMerge="1">
                  <a:txBody>
                    <a:bodyPr/>
                    <a:lstStyle/>
                    <a:p>
                      <a:endParaRPr lang="fr-FR"/>
                    </a:p>
                  </a:txBody>
                  <a:tcPr/>
                </a:tc>
                <a:tc>
                  <a:txBody>
                    <a:bodyPr/>
                    <a:lstStyle/>
                    <a:p>
                      <a:pPr algn="ctr" fontAlgn="ctr"/>
                      <a:r>
                        <a:rPr lang="fr-FR" sz="1200" b="0" i="0" u="none" strike="noStrike">
                          <a:solidFill>
                            <a:srgbClr val="000000"/>
                          </a:solidFill>
                          <a:latin typeface="Calibri"/>
                        </a:rPr>
                        <a:t>150</a:t>
                      </a:r>
                    </a:p>
                  </a:txBody>
                  <a:tcPr marL="5883" marR="5883" marT="588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ctr"/>
                      <a:r>
                        <a:rPr lang="fr-FR" sz="1200" b="0" i="0" u="none" strike="noStrike">
                          <a:solidFill>
                            <a:srgbClr val="000000"/>
                          </a:solidFill>
                          <a:latin typeface="Calibri"/>
                        </a:rPr>
                        <a:t>31,9%</a:t>
                      </a:r>
                    </a:p>
                  </a:txBody>
                  <a:tcPr marL="5883" marR="5883" marT="588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ctr"/>
                      <a:r>
                        <a:rPr lang="fr-FR" sz="1200" b="0" i="0" u="none" strike="noStrike">
                          <a:solidFill>
                            <a:srgbClr val="000000"/>
                          </a:solidFill>
                          <a:latin typeface="Calibri"/>
                        </a:rPr>
                        <a:t>6</a:t>
                      </a:r>
                    </a:p>
                  </a:txBody>
                  <a:tcPr marL="5883" marR="5883" marT="588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ctr" fontAlgn="ctr"/>
                      <a:r>
                        <a:rPr lang="fr-FR" sz="1200" b="0" i="0" u="none" strike="noStrike">
                          <a:solidFill>
                            <a:srgbClr val="000000"/>
                          </a:solidFill>
                          <a:latin typeface="Calibri"/>
                        </a:rPr>
                        <a:t>15,4%</a:t>
                      </a:r>
                    </a:p>
                  </a:txBody>
                  <a:tcPr marL="5883" marR="5883" marT="588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ctr" fontAlgn="ctr"/>
                      <a:r>
                        <a:rPr lang="fr-FR" sz="1200" b="0" i="0" u="none" strike="noStrike" dirty="0">
                          <a:solidFill>
                            <a:srgbClr val="000000"/>
                          </a:solidFill>
                          <a:latin typeface="Calibri"/>
                        </a:rPr>
                        <a:t>Non</a:t>
                      </a:r>
                    </a:p>
                  </a:txBody>
                  <a:tcPr marL="5883" marR="5883" marT="588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64725">
                <a:tc rowSpan="2">
                  <a:txBody>
                    <a:bodyPr/>
                    <a:lstStyle/>
                    <a:p>
                      <a:pPr algn="r" fontAlgn="ctr"/>
                      <a:r>
                        <a:rPr lang="fr-FR" sz="1200" b="1" i="0" u="none" strike="noStrike" dirty="0">
                          <a:solidFill>
                            <a:srgbClr val="002060"/>
                          </a:solidFill>
                          <a:latin typeface="Calibri"/>
                        </a:rPr>
                        <a:t>Sortie</a:t>
                      </a:r>
                      <a:br>
                        <a:rPr lang="fr-FR" sz="1200" b="1" i="0" u="none" strike="noStrike" dirty="0">
                          <a:solidFill>
                            <a:srgbClr val="002060"/>
                          </a:solidFill>
                          <a:latin typeface="Calibri"/>
                        </a:rPr>
                      </a:br>
                      <a:r>
                        <a:rPr lang="fr-FR" sz="1200" b="1" i="1" u="none" strike="noStrike" dirty="0">
                          <a:solidFill>
                            <a:srgbClr val="002060"/>
                          </a:solidFill>
                          <a:latin typeface="Calibri"/>
                        </a:rPr>
                        <a:t>(Réponses des établissements transmettant aux patients une information d'explication des traitements médicamenteux entre sa sortie et son admission)</a:t>
                      </a:r>
                      <a:endParaRPr lang="fr-FR" sz="1200" b="1" i="0" u="none" strike="noStrike" dirty="0">
                        <a:solidFill>
                          <a:srgbClr val="002060"/>
                        </a:solidFill>
                        <a:latin typeface="Calibri"/>
                      </a:endParaRPr>
                    </a:p>
                  </a:txBody>
                  <a:tcPr marL="5883" marR="5883" marT="588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fontAlgn="ctr"/>
                      <a:r>
                        <a:rPr lang="fr-FR" sz="1200" b="1" i="0" u="none" strike="noStrike">
                          <a:solidFill>
                            <a:srgbClr val="FF0000"/>
                          </a:solidFill>
                          <a:latin typeface="Calibri"/>
                        </a:rPr>
                        <a:t>256</a:t>
                      </a:r>
                    </a:p>
                  </a:txBody>
                  <a:tcPr marL="5883" marR="5883" marT="588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ctr"/>
                      <a:r>
                        <a:rPr lang="fr-FR" sz="1200" b="1" i="0" u="none" strike="noStrike">
                          <a:solidFill>
                            <a:srgbClr val="FF0000"/>
                          </a:solidFill>
                          <a:latin typeface="Calibri"/>
                        </a:rPr>
                        <a:t>71,3%</a:t>
                      </a:r>
                    </a:p>
                  </a:txBody>
                  <a:tcPr marL="5883" marR="5883" marT="588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ctr"/>
                      <a:r>
                        <a:rPr lang="fr-FR" sz="1200" b="1" i="0" u="none" strike="noStrike">
                          <a:solidFill>
                            <a:srgbClr val="FF0000"/>
                          </a:solidFill>
                          <a:latin typeface="Calibri"/>
                        </a:rPr>
                        <a:t>28</a:t>
                      </a:r>
                    </a:p>
                  </a:txBody>
                  <a:tcPr marL="5883" marR="5883" marT="588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ctr" fontAlgn="ctr"/>
                      <a:r>
                        <a:rPr lang="fr-FR" sz="1200" b="1" i="0" u="none" strike="noStrike" dirty="0">
                          <a:solidFill>
                            <a:srgbClr val="FF0000"/>
                          </a:solidFill>
                          <a:latin typeface="Calibri"/>
                        </a:rPr>
                        <a:t>87,5%</a:t>
                      </a:r>
                    </a:p>
                  </a:txBody>
                  <a:tcPr marL="5883" marR="5883" marT="588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ctr" fontAlgn="ctr"/>
                      <a:r>
                        <a:rPr lang="fr-FR" sz="1200" b="0" i="0" u="none" strike="noStrike">
                          <a:solidFill>
                            <a:srgbClr val="000000"/>
                          </a:solidFill>
                          <a:latin typeface="Calibri"/>
                        </a:rPr>
                        <a:t>Oui</a:t>
                      </a:r>
                    </a:p>
                  </a:txBody>
                  <a:tcPr marL="5883" marR="5883" marT="588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64725">
                <a:tc vMerge="1">
                  <a:txBody>
                    <a:bodyPr/>
                    <a:lstStyle/>
                    <a:p>
                      <a:endParaRPr lang="fr-FR"/>
                    </a:p>
                  </a:txBody>
                  <a:tcPr/>
                </a:tc>
                <a:tc>
                  <a:txBody>
                    <a:bodyPr/>
                    <a:lstStyle/>
                    <a:p>
                      <a:pPr algn="ctr" fontAlgn="ctr"/>
                      <a:r>
                        <a:rPr lang="fr-FR" sz="1200" b="0" i="0" u="none" strike="noStrike">
                          <a:solidFill>
                            <a:srgbClr val="000000"/>
                          </a:solidFill>
                          <a:latin typeface="Calibri"/>
                        </a:rPr>
                        <a:t>103</a:t>
                      </a:r>
                    </a:p>
                  </a:txBody>
                  <a:tcPr marL="5883" marR="5883" marT="588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ctr"/>
                      <a:r>
                        <a:rPr lang="fr-FR" sz="1200" b="0" i="0" u="none" strike="noStrike">
                          <a:solidFill>
                            <a:srgbClr val="000000"/>
                          </a:solidFill>
                          <a:latin typeface="Calibri"/>
                        </a:rPr>
                        <a:t>28,7%</a:t>
                      </a:r>
                    </a:p>
                  </a:txBody>
                  <a:tcPr marL="5883" marR="5883" marT="588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ctr"/>
                      <a:r>
                        <a:rPr lang="fr-FR" sz="1200" b="0" i="0" u="none" strike="noStrike">
                          <a:solidFill>
                            <a:srgbClr val="000000"/>
                          </a:solidFill>
                          <a:latin typeface="Calibri"/>
                        </a:rPr>
                        <a:t>4</a:t>
                      </a:r>
                    </a:p>
                  </a:txBody>
                  <a:tcPr marL="5883" marR="5883" marT="588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ctr" fontAlgn="ctr"/>
                      <a:r>
                        <a:rPr lang="fr-FR" sz="1200" b="0" i="0" u="none" strike="noStrike">
                          <a:solidFill>
                            <a:srgbClr val="000000"/>
                          </a:solidFill>
                          <a:latin typeface="Calibri"/>
                        </a:rPr>
                        <a:t>12,5%</a:t>
                      </a:r>
                    </a:p>
                  </a:txBody>
                  <a:tcPr marL="5883" marR="5883" marT="588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ctr" fontAlgn="ctr"/>
                      <a:r>
                        <a:rPr lang="fr-FR" sz="1200" b="0" i="0" u="none" strike="noStrike" dirty="0">
                          <a:solidFill>
                            <a:srgbClr val="000000"/>
                          </a:solidFill>
                          <a:latin typeface="Calibri"/>
                        </a:rPr>
                        <a:t>Non</a:t>
                      </a:r>
                    </a:p>
                  </a:txBody>
                  <a:tcPr marL="5883" marR="5883" marT="588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8842">
                <a:tc rowSpan="2">
                  <a:txBody>
                    <a:bodyPr/>
                    <a:lstStyle/>
                    <a:p>
                      <a:pPr algn="r" fontAlgn="ctr"/>
                      <a:r>
                        <a:rPr lang="fr-FR" sz="1200" b="1" i="0" u="none" strike="noStrike" dirty="0">
                          <a:solidFill>
                            <a:srgbClr val="002060"/>
                          </a:solidFill>
                          <a:latin typeface="Calibri"/>
                        </a:rPr>
                        <a:t>Sortie</a:t>
                      </a:r>
                      <a:br>
                        <a:rPr lang="fr-FR" sz="1200" b="1" i="0" u="none" strike="noStrike" dirty="0">
                          <a:solidFill>
                            <a:srgbClr val="002060"/>
                          </a:solidFill>
                          <a:latin typeface="Calibri"/>
                        </a:rPr>
                      </a:br>
                      <a:r>
                        <a:rPr lang="fr-FR" sz="1200" b="1" i="1" u="none" strike="noStrike" dirty="0">
                          <a:solidFill>
                            <a:srgbClr val="002060"/>
                          </a:solidFill>
                          <a:latin typeface="Calibri"/>
                        </a:rPr>
                        <a:t>(Réponses des établissements ne transmettant pas aux patients une information d'explication de ses traitements médicamenteux entre sa sortie et son admission)</a:t>
                      </a:r>
                      <a:endParaRPr lang="fr-FR" sz="1200" b="1" i="0" u="none" strike="noStrike" dirty="0">
                        <a:solidFill>
                          <a:srgbClr val="002060"/>
                        </a:solidFill>
                        <a:latin typeface="Calibri"/>
                      </a:endParaRPr>
                    </a:p>
                  </a:txBody>
                  <a:tcPr marL="5883" marR="5883" marT="588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fontAlgn="ctr"/>
                      <a:r>
                        <a:rPr lang="fr-FR" sz="1200" b="1" i="0" u="none" strike="noStrike" dirty="0">
                          <a:solidFill>
                            <a:srgbClr val="FF0000"/>
                          </a:solidFill>
                          <a:latin typeface="Calibri"/>
                        </a:rPr>
                        <a:t>64</a:t>
                      </a:r>
                    </a:p>
                  </a:txBody>
                  <a:tcPr marL="5883" marR="5883" marT="588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ctr"/>
                      <a:r>
                        <a:rPr lang="fr-FR" sz="1200" b="1" i="0" u="none" strike="noStrike">
                          <a:solidFill>
                            <a:srgbClr val="FF0000"/>
                          </a:solidFill>
                          <a:latin typeface="Calibri"/>
                        </a:rPr>
                        <a:t>57,7%</a:t>
                      </a:r>
                    </a:p>
                  </a:txBody>
                  <a:tcPr marL="5883" marR="5883" marT="588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ctr"/>
                      <a:r>
                        <a:rPr lang="fr-FR" sz="1200" b="1" i="0" u="none" strike="noStrike">
                          <a:solidFill>
                            <a:srgbClr val="FF0000"/>
                          </a:solidFill>
                          <a:latin typeface="Calibri"/>
                        </a:rPr>
                        <a:t>5</a:t>
                      </a:r>
                    </a:p>
                  </a:txBody>
                  <a:tcPr marL="5883" marR="5883" marT="588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ctr" fontAlgn="ctr"/>
                      <a:r>
                        <a:rPr lang="fr-FR" sz="1200" b="1" i="0" u="none" strike="noStrike" dirty="0">
                          <a:solidFill>
                            <a:srgbClr val="FF0000"/>
                          </a:solidFill>
                          <a:latin typeface="Calibri"/>
                        </a:rPr>
                        <a:t>71,4%</a:t>
                      </a:r>
                    </a:p>
                  </a:txBody>
                  <a:tcPr marL="5883" marR="5883" marT="588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ctr" fontAlgn="ctr"/>
                      <a:r>
                        <a:rPr lang="fr-FR" sz="1200" b="0" i="0" u="none" strike="noStrike" dirty="0">
                          <a:solidFill>
                            <a:srgbClr val="000000"/>
                          </a:solidFill>
                          <a:latin typeface="Calibri"/>
                        </a:rPr>
                        <a:t>Oui</a:t>
                      </a:r>
                    </a:p>
                  </a:txBody>
                  <a:tcPr marL="5883" marR="5883" marT="588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63548">
                <a:tc vMerge="1">
                  <a:txBody>
                    <a:bodyPr/>
                    <a:lstStyle/>
                    <a:p>
                      <a:endParaRPr lang="fr-FR"/>
                    </a:p>
                  </a:txBody>
                  <a:tcPr/>
                </a:tc>
                <a:tc>
                  <a:txBody>
                    <a:bodyPr/>
                    <a:lstStyle/>
                    <a:p>
                      <a:pPr algn="ctr" fontAlgn="ctr"/>
                      <a:r>
                        <a:rPr lang="fr-FR" sz="1200" b="0" i="0" u="none" strike="noStrike">
                          <a:solidFill>
                            <a:srgbClr val="000000"/>
                          </a:solidFill>
                          <a:latin typeface="Calibri"/>
                        </a:rPr>
                        <a:t>47</a:t>
                      </a:r>
                    </a:p>
                  </a:txBody>
                  <a:tcPr marL="5883" marR="5883" marT="588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ctr"/>
                      <a:r>
                        <a:rPr lang="fr-FR" sz="1200" b="0" i="0" u="none" strike="noStrike">
                          <a:solidFill>
                            <a:srgbClr val="000000"/>
                          </a:solidFill>
                          <a:latin typeface="Calibri"/>
                        </a:rPr>
                        <a:t>42,3%</a:t>
                      </a:r>
                    </a:p>
                  </a:txBody>
                  <a:tcPr marL="5883" marR="5883" marT="588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ctr"/>
                      <a:r>
                        <a:rPr lang="fr-FR" sz="1200" b="0" i="0" u="none" strike="noStrike">
                          <a:solidFill>
                            <a:srgbClr val="000000"/>
                          </a:solidFill>
                          <a:latin typeface="Calibri"/>
                        </a:rPr>
                        <a:t>2</a:t>
                      </a:r>
                    </a:p>
                  </a:txBody>
                  <a:tcPr marL="5883" marR="5883" marT="588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ctr" fontAlgn="ctr"/>
                      <a:r>
                        <a:rPr lang="fr-FR" sz="1200" b="0" i="0" u="none" strike="noStrike">
                          <a:solidFill>
                            <a:srgbClr val="000000"/>
                          </a:solidFill>
                          <a:latin typeface="Calibri"/>
                        </a:rPr>
                        <a:t>28,6%</a:t>
                      </a:r>
                    </a:p>
                  </a:txBody>
                  <a:tcPr marL="5883" marR="5883" marT="588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ctr" fontAlgn="ctr"/>
                      <a:r>
                        <a:rPr lang="fr-FR" sz="1200" b="0" i="0" u="none" strike="noStrike" dirty="0">
                          <a:solidFill>
                            <a:srgbClr val="000000"/>
                          </a:solidFill>
                          <a:latin typeface="Calibri"/>
                        </a:rPr>
                        <a:t>Non</a:t>
                      </a:r>
                    </a:p>
                  </a:txBody>
                  <a:tcPr marL="5883" marR="5883" marT="588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17661">
                <a:tc rowSpan="2">
                  <a:txBody>
                    <a:bodyPr/>
                    <a:lstStyle/>
                    <a:p>
                      <a:pPr algn="r" fontAlgn="ctr"/>
                      <a:r>
                        <a:rPr lang="fr-FR" sz="1200" b="1" i="0" u="none" strike="noStrike" dirty="0">
                          <a:solidFill>
                            <a:srgbClr val="002060"/>
                          </a:solidFill>
                          <a:latin typeface="Calibri"/>
                        </a:rPr>
                        <a:t>Transfert intra</a:t>
                      </a:r>
                    </a:p>
                  </a:txBody>
                  <a:tcPr marL="5883" marR="5883" marT="588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fr-FR" sz="1200" b="1" i="0" u="none" strike="noStrike">
                          <a:solidFill>
                            <a:srgbClr val="FF0000"/>
                          </a:solidFill>
                          <a:latin typeface="Calibri"/>
                        </a:rPr>
                        <a:t>225</a:t>
                      </a:r>
                    </a:p>
                  </a:txBody>
                  <a:tcPr marL="5883" marR="5883" marT="588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ctr"/>
                      <a:r>
                        <a:rPr lang="fr-FR" sz="1200" b="1" i="0" u="none" strike="noStrike">
                          <a:solidFill>
                            <a:srgbClr val="FF0000"/>
                          </a:solidFill>
                          <a:latin typeface="Calibri"/>
                        </a:rPr>
                        <a:t>52,7%</a:t>
                      </a:r>
                    </a:p>
                  </a:txBody>
                  <a:tcPr marL="5883" marR="5883" marT="588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ctr"/>
                      <a:r>
                        <a:rPr lang="fr-FR" sz="1200" b="1" i="0" u="none" strike="noStrike">
                          <a:solidFill>
                            <a:srgbClr val="FF0000"/>
                          </a:solidFill>
                          <a:latin typeface="Calibri"/>
                        </a:rPr>
                        <a:t>18</a:t>
                      </a:r>
                    </a:p>
                  </a:txBody>
                  <a:tcPr marL="5883" marR="5883" marT="588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ctr" fontAlgn="ctr"/>
                      <a:r>
                        <a:rPr lang="fr-FR" sz="1200" b="1" i="0" u="none" strike="noStrike" dirty="0">
                          <a:solidFill>
                            <a:srgbClr val="FF0000"/>
                          </a:solidFill>
                          <a:latin typeface="Calibri"/>
                        </a:rPr>
                        <a:t>60,0%</a:t>
                      </a:r>
                    </a:p>
                  </a:txBody>
                  <a:tcPr marL="5883" marR="5883" marT="588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ctr" fontAlgn="ctr"/>
                      <a:r>
                        <a:rPr lang="fr-FR" sz="1200" b="0" i="0" u="none" strike="noStrike" dirty="0">
                          <a:solidFill>
                            <a:srgbClr val="000000"/>
                          </a:solidFill>
                          <a:latin typeface="Calibri"/>
                        </a:rPr>
                        <a:t>Oui</a:t>
                      </a:r>
                    </a:p>
                  </a:txBody>
                  <a:tcPr marL="5883" marR="5883" marT="588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23544">
                <a:tc vMerge="1">
                  <a:txBody>
                    <a:bodyPr/>
                    <a:lstStyle/>
                    <a:p>
                      <a:endParaRPr lang="fr-FR"/>
                    </a:p>
                  </a:txBody>
                  <a:tcPr/>
                </a:tc>
                <a:tc>
                  <a:txBody>
                    <a:bodyPr/>
                    <a:lstStyle/>
                    <a:p>
                      <a:pPr algn="ctr" fontAlgn="ctr"/>
                      <a:r>
                        <a:rPr lang="fr-FR" sz="1200" b="0" i="0" u="none" strike="noStrike">
                          <a:solidFill>
                            <a:srgbClr val="000000"/>
                          </a:solidFill>
                          <a:latin typeface="Calibri"/>
                        </a:rPr>
                        <a:t>202</a:t>
                      </a:r>
                    </a:p>
                  </a:txBody>
                  <a:tcPr marL="5883" marR="5883" marT="588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ctr"/>
                      <a:r>
                        <a:rPr lang="fr-FR" sz="1200" b="0" i="0" u="none" strike="noStrike">
                          <a:solidFill>
                            <a:srgbClr val="000000"/>
                          </a:solidFill>
                          <a:latin typeface="Calibri"/>
                        </a:rPr>
                        <a:t>47,3%</a:t>
                      </a:r>
                    </a:p>
                  </a:txBody>
                  <a:tcPr marL="5883" marR="5883" marT="588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ctr"/>
                      <a:r>
                        <a:rPr lang="fr-FR" sz="1200" b="0" i="0" u="none" strike="noStrike">
                          <a:solidFill>
                            <a:srgbClr val="000000"/>
                          </a:solidFill>
                          <a:latin typeface="Calibri"/>
                        </a:rPr>
                        <a:t>12</a:t>
                      </a:r>
                    </a:p>
                  </a:txBody>
                  <a:tcPr marL="5883" marR="5883" marT="588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ctr" fontAlgn="ctr"/>
                      <a:r>
                        <a:rPr lang="fr-FR" sz="1200" b="0" i="0" u="none" strike="noStrike">
                          <a:solidFill>
                            <a:srgbClr val="000000"/>
                          </a:solidFill>
                          <a:latin typeface="Calibri"/>
                        </a:rPr>
                        <a:t>40,0%</a:t>
                      </a:r>
                    </a:p>
                  </a:txBody>
                  <a:tcPr marL="5883" marR="5883" marT="588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ctr" fontAlgn="ctr"/>
                      <a:r>
                        <a:rPr lang="fr-FR" sz="1200" b="0" i="0" u="none" strike="noStrike" dirty="0">
                          <a:solidFill>
                            <a:srgbClr val="000000"/>
                          </a:solidFill>
                          <a:latin typeface="Calibri"/>
                        </a:rPr>
                        <a:t>Non</a:t>
                      </a:r>
                    </a:p>
                  </a:txBody>
                  <a:tcPr marL="5883" marR="5883" marT="588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17661">
                <a:tc rowSpan="2">
                  <a:txBody>
                    <a:bodyPr/>
                    <a:lstStyle/>
                    <a:p>
                      <a:pPr algn="r" fontAlgn="ctr"/>
                      <a:r>
                        <a:rPr lang="fr-FR" sz="1200" b="1" i="0" u="none" strike="noStrike" dirty="0">
                          <a:solidFill>
                            <a:srgbClr val="002060"/>
                          </a:solidFill>
                          <a:latin typeface="Calibri"/>
                        </a:rPr>
                        <a:t>Transfert inter</a:t>
                      </a:r>
                    </a:p>
                  </a:txBody>
                  <a:tcPr marL="5883" marR="5883" marT="588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fr-FR" sz="1200" b="1" i="0" u="none" strike="noStrike">
                          <a:solidFill>
                            <a:srgbClr val="FF0000"/>
                          </a:solidFill>
                          <a:latin typeface="Calibri"/>
                        </a:rPr>
                        <a:t>272</a:t>
                      </a:r>
                    </a:p>
                  </a:txBody>
                  <a:tcPr marL="5883" marR="5883" marT="588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ctr"/>
                      <a:r>
                        <a:rPr lang="fr-FR" sz="1200" b="1" i="0" u="none" strike="noStrike">
                          <a:solidFill>
                            <a:srgbClr val="FF0000"/>
                          </a:solidFill>
                          <a:latin typeface="Calibri"/>
                        </a:rPr>
                        <a:t>62,1%</a:t>
                      </a:r>
                    </a:p>
                  </a:txBody>
                  <a:tcPr marL="5883" marR="5883" marT="588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ctr"/>
                      <a:r>
                        <a:rPr lang="fr-FR" sz="1200" b="1" i="0" u="none" strike="noStrike">
                          <a:solidFill>
                            <a:srgbClr val="FF0000"/>
                          </a:solidFill>
                          <a:latin typeface="Calibri"/>
                        </a:rPr>
                        <a:t>29</a:t>
                      </a:r>
                    </a:p>
                  </a:txBody>
                  <a:tcPr marL="5883" marR="5883" marT="588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ctr" fontAlgn="ctr"/>
                      <a:r>
                        <a:rPr lang="fr-FR" sz="1200" b="1" i="0" u="none" strike="noStrike" dirty="0">
                          <a:solidFill>
                            <a:srgbClr val="FF0000"/>
                          </a:solidFill>
                          <a:latin typeface="Calibri"/>
                        </a:rPr>
                        <a:t>76,3%</a:t>
                      </a:r>
                    </a:p>
                  </a:txBody>
                  <a:tcPr marL="5883" marR="5883" marT="588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ctr" fontAlgn="ctr"/>
                      <a:r>
                        <a:rPr lang="fr-FR" sz="1200" b="0" i="0" u="none" strike="noStrike" dirty="0">
                          <a:solidFill>
                            <a:srgbClr val="000000"/>
                          </a:solidFill>
                          <a:latin typeface="Calibri"/>
                        </a:rPr>
                        <a:t>Oui</a:t>
                      </a:r>
                    </a:p>
                  </a:txBody>
                  <a:tcPr marL="5883" marR="5883" marT="588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23544">
                <a:tc vMerge="1">
                  <a:txBody>
                    <a:bodyPr/>
                    <a:lstStyle/>
                    <a:p>
                      <a:endParaRPr lang="fr-FR"/>
                    </a:p>
                  </a:txBody>
                  <a:tcPr/>
                </a:tc>
                <a:tc>
                  <a:txBody>
                    <a:bodyPr/>
                    <a:lstStyle/>
                    <a:p>
                      <a:pPr algn="ctr" fontAlgn="ctr"/>
                      <a:r>
                        <a:rPr lang="fr-FR" sz="1200" b="0" i="0" u="none" strike="noStrike">
                          <a:solidFill>
                            <a:srgbClr val="000000"/>
                          </a:solidFill>
                          <a:latin typeface="Calibri"/>
                        </a:rPr>
                        <a:t>166</a:t>
                      </a:r>
                    </a:p>
                  </a:txBody>
                  <a:tcPr marL="5883" marR="5883" marT="588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ctr"/>
                      <a:r>
                        <a:rPr lang="fr-FR" sz="1200" b="0" i="0" u="none" strike="noStrike">
                          <a:solidFill>
                            <a:srgbClr val="000000"/>
                          </a:solidFill>
                          <a:latin typeface="Calibri"/>
                        </a:rPr>
                        <a:t>37,9%</a:t>
                      </a:r>
                    </a:p>
                  </a:txBody>
                  <a:tcPr marL="5883" marR="5883" marT="588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ctr"/>
                      <a:r>
                        <a:rPr lang="fr-FR" sz="1200" b="0" i="0" u="none" strike="noStrike">
                          <a:solidFill>
                            <a:srgbClr val="000000"/>
                          </a:solidFill>
                          <a:latin typeface="Calibri"/>
                        </a:rPr>
                        <a:t>9</a:t>
                      </a:r>
                    </a:p>
                  </a:txBody>
                  <a:tcPr marL="5883" marR="5883" marT="588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ctr" fontAlgn="ctr"/>
                      <a:r>
                        <a:rPr lang="fr-FR" sz="1200" b="0" i="0" u="none" strike="noStrike">
                          <a:solidFill>
                            <a:srgbClr val="000000"/>
                          </a:solidFill>
                          <a:latin typeface="Calibri"/>
                        </a:rPr>
                        <a:t>23,7%</a:t>
                      </a:r>
                    </a:p>
                  </a:txBody>
                  <a:tcPr marL="5883" marR="5883" marT="588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ctr" fontAlgn="ctr"/>
                      <a:r>
                        <a:rPr lang="fr-FR" sz="1200" b="0" i="0" u="none" strike="noStrike">
                          <a:solidFill>
                            <a:srgbClr val="000000"/>
                          </a:solidFill>
                          <a:latin typeface="Calibri"/>
                        </a:rPr>
                        <a:t>Non</a:t>
                      </a:r>
                    </a:p>
                  </a:txBody>
                  <a:tcPr marL="5883" marR="5883" marT="588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17661">
                <a:tc rowSpan="2">
                  <a:txBody>
                    <a:bodyPr/>
                    <a:lstStyle/>
                    <a:p>
                      <a:pPr algn="r" fontAlgn="ctr"/>
                      <a:r>
                        <a:rPr lang="fr-FR" sz="1200" b="1" i="0" u="none" strike="noStrike" dirty="0">
                          <a:solidFill>
                            <a:srgbClr val="002060"/>
                          </a:solidFill>
                          <a:latin typeface="Calibri"/>
                        </a:rPr>
                        <a:t>Transfert impliquant EHPAD</a:t>
                      </a:r>
                    </a:p>
                  </a:txBody>
                  <a:tcPr marL="5883" marR="5883" marT="588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fr-FR" sz="1200" b="1" i="0" u="none" strike="noStrike">
                          <a:solidFill>
                            <a:srgbClr val="FF0000"/>
                          </a:solidFill>
                          <a:latin typeface="Calibri"/>
                        </a:rPr>
                        <a:t>233</a:t>
                      </a:r>
                    </a:p>
                  </a:txBody>
                  <a:tcPr marL="5883" marR="5883" marT="588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ctr"/>
                      <a:r>
                        <a:rPr lang="fr-FR" sz="1200" b="1" i="0" u="none" strike="noStrike">
                          <a:solidFill>
                            <a:srgbClr val="FF0000"/>
                          </a:solidFill>
                          <a:latin typeface="Calibri"/>
                        </a:rPr>
                        <a:t>56,4%</a:t>
                      </a:r>
                    </a:p>
                  </a:txBody>
                  <a:tcPr marL="5883" marR="5883" marT="588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ctr"/>
                      <a:r>
                        <a:rPr lang="fr-FR" sz="1200" b="1" i="0" u="none" strike="noStrike">
                          <a:solidFill>
                            <a:srgbClr val="FF0000"/>
                          </a:solidFill>
                          <a:latin typeface="Calibri"/>
                        </a:rPr>
                        <a:t>27</a:t>
                      </a:r>
                    </a:p>
                  </a:txBody>
                  <a:tcPr marL="5883" marR="5883" marT="588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ctr" fontAlgn="ctr"/>
                      <a:r>
                        <a:rPr lang="fr-FR" sz="1200" b="1" i="0" u="none" strike="noStrike" dirty="0">
                          <a:solidFill>
                            <a:srgbClr val="FF0000"/>
                          </a:solidFill>
                          <a:latin typeface="Calibri"/>
                        </a:rPr>
                        <a:t>81,8%</a:t>
                      </a:r>
                    </a:p>
                  </a:txBody>
                  <a:tcPr marL="5883" marR="5883" marT="588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ctr" fontAlgn="ctr"/>
                      <a:r>
                        <a:rPr lang="fr-FR" sz="1200" b="0" i="0" u="none" strike="noStrike" dirty="0">
                          <a:solidFill>
                            <a:srgbClr val="000000"/>
                          </a:solidFill>
                          <a:latin typeface="Calibri"/>
                        </a:rPr>
                        <a:t>Oui</a:t>
                      </a:r>
                    </a:p>
                  </a:txBody>
                  <a:tcPr marL="5883" marR="5883" marT="588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23544">
                <a:tc vMerge="1">
                  <a:txBody>
                    <a:bodyPr/>
                    <a:lstStyle/>
                    <a:p>
                      <a:endParaRPr lang="fr-FR"/>
                    </a:p>
                  </a:txBody>
                  <a:tcPr/>
                </a:tc>
                <a:tc>
                  <a:txBody>
                    <a:bodyPr/>
                    <a:lstStyle/>
                    <a:p>
                      <a:pPr algn="ctr" fontAlgn="ctr"/>
                      <a:r>
                        <a:rPr lang="fr-FR" sz="1200" b="0" i="0" u="none" strike="noStrike">
                          <a:solidFill>
                            <a:srgbClr val="000000"/>
                          </a:solidFill>
                          <a:latin typeface="Calibri"/>
                        </a:rPr>
                        <a:t>180</a:t>
                      </a:r>
                    </a:p>
                  </a:txBody>
                  <a:tcPr marL="5883" marR="5883" marT="588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ctr"/>
                      <a:r>
                        <a:rPr lang="fr-FR" sz="1200" b="0" i="0" u="none" strike="noStrike">
                          <a:solidFill>
                            <a:srgbClr val="000000"/>
                          </a:solidFill>
                          <a:latin typeface="Calibri"/>
                        </a:rPr>
                        <a:t>43,6%</a:t>
                      </a:r>
                    </a:p>
                  </a:txBody>
                  <a:tcPr marL="5883" marR="5883" marT="588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ctr"/>
                      <a:r>
                        <a:rPr lang="fr-FR" sz="1200" b="0" i="0" u="none" strike="noStrike">
                          <a:solidFill>
                            <a:srgbClr val="000000"/>
                          </a:solidFill>
                          <a:latin typeface="Calibri"/>
                        </a:rPr>
                        <a:t>6</a:t>
                      </a:r>
                    </a:p>
                  </a:txBody>
                  <a:tcPr marL="5883" marR="5883" marT="588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ctr" fontAlgn="ctr"/>
                      <a:r>
                        <a:rPr lang="fr-FR" sz="1200" b="0" i="0" u="none" strike="noStrike">
                          <a:solidFill>
                            <a:srgbClr val="000000"/>
                          </a:solidFill>
                          <a:latin typeface="Calibri"/>
                        </a:rPr>
                        <a:t>18,2%</a:t>
                      </a:r>
                    </a:p>
                  </a:txBody>
                  <a:tcPr marL="5883" marR="5883" marT="588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ctr" fontAlgn="ctr"/>
                      <a:r>
                        <a:rPr lang="fr-FR" sz="1200" b="0" i="0" u="none" strike="noStrike" dirty="0">
                          <a:solidFill>
                            <a:srgbClr val="000000"/>
                          </a:solidFill>
                          <a:latin typeface="Calibri"/>
                        </a:rPr>
                        <a:t>Non</a:t>
                      </a:r>
                    </a:p>
                  </a:txBody>
                  <a:tcPr marL="5883" marR="5883" marT="588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47087">
                <a:tc rowSpan="2">
                  <a:txBody>
                    <a:bodyPr/>
                    <a:lstStyle/>
                    <a:p>
                      <a:pPr algn="r" fontAlgn="ctr"/>
                      <a:r>
                        <a:rPr lang="fr-FR" sz="1200" b="1" i="0" u="none" strike="noStrike" dirty="0">
                          <a:solidFill>
                            <a:srgbClr val="002060"/>
                          </a:solidFill>
                          <a:latin typeface="Calibri"/>
                        </a:rPr>
                        <a:t>Transfert réseau</a:t>
                      </a:r>
                    </a:p>
                  </a:txBody>
                  <a:tcPr marL="5883" marR="5883" marT="588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fr-FR" sz="1200" b="1" i="0" u="none" strike="noStrike">
                          <a:solidFill>
                            <a:srgbClr val="FF0000"/>
                          </a:solidFill>
                          <a:latin typeface="Calibri"/>
                        </a:rPr>
                        <a:t>167</a:t>
                      </a:r>
                    </a:p>
                  </a:txBody>
                  <a:tcPr marL="5883" marR="5883" marT="588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ctr"/>
                      <a:r>
                        <a:rPr lang="fr-FR" sz="1200" b="1" i="0" u="none" strike="noStrike">
                          <a:solidFill>
                            <a:srgbClr val="FF0000"/>
                          </a:solidFill>
                          <a:latin typeface="Calibri"/>
                        </a:rPr>
                        <a:t>49,3%</a:t>
                      </a:r>
                    </a:p>
                  </a:txBody>
                  <a:tcPr marL="5883" marR="5883" marT="588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ctr"/>
                      <a:r>
                        <a:rPr lang="fr-FR" sz="1200" b="1" i="0" u="none" strike="noStrike">
                          <a:solidFill>
                            <a:srgbClr val="FF0000"/>
                          </a:solidFill>
                          <a:latin typeface="Calibri"/>
                        </a:rPr>
                        <a:t>18</a:t>
                      </a:r>
                    </a:p>
                  </a:txBody>
                  <a:tcPr marL="5883" marR="5883" marT="588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ctr" fontAlgn="ctr"/>
                      <a:r>
                        <a:rPr lang="fr-FR" sz="1200" b="1" i="0" u="none" strike="noStrike" dirty="0">
                          <a:solidFill>
                            <a:srgbClr val="FF0000"/>
                          </a:solidFill>
                          <a:latin typeface="Calibri"/>
                        </a:rPr>
                        <a:t>62,1%</a:t>
                      </a:r>
                    </a:p>
                  </a:txBody>
                  <a:tcPr marL="5883" marR="5883" marT="588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ctr" fontAlgn="ctr"/>
                      <a:r>
                        <a:rPr lang="fr-FR" sz="1200" b="0" i="0" u="none" strike="noStrike" dirty="0">
                          <a:solidFill>
                            <a:srgbClr val="000000"/>
                          </a:solidFill>
                          <a:latin typeface="Calibri"/>
                        </a:rPr>
                        <a:t>Oui</a:t>
                      </a:r>
                    </a:p>
                  </a:txBody>
                  <a:tcPr marL="5883" marR="5883" marT="588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23544">
                <a:tc vMerge="1">
                  <a:txBody>
                    <a:bodyPr/>
                    <a:lstStyle/>
                    <a:p>
                      <a:endParaRPr lang="fr-FR"/>
                    </a:p>
                  </a:txBody>
                  <a:tcPr/>
                </a:tc>
                <a:tc>
                  <a:txBody>
                    <a:bodyPr/>
                    <a:lstStyle/>
                    <a:p>
                      <a:pPr algn="ctr" fontAlgn="ctr"/>
                      <a:r>
                        <a:rPr lang="fr-FR" sz="1200" b="0" i="0" u="none" strike="noStrike">
                          <a:solidFill>
                            <a:srgbClr val="000000"/>
                          </a:solidFill>
                          <a:latin typeface="Calibri"/>
                        </a:rPr>
                        <a:t>172</a:t>
                      </a:r>
                    </a:p>
                  </a:txBody>
                  <a:tcPr marL="5883" marR="5883" marT="588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ctr"/>
                      <a:r>
                        <a:rPr lang="fr-FR" sz="1200" b="0" i="0" u="none" strike="noStrike">
                          <a:solidFill>
                            <a:srgbClr val="000000"/>
                          </a:solidFill>
                          <a:latin typeface="Calibri"/>
                        </a:rPr>
                        <a:t>50,7%</a:t>
                      </a:r>
                    </a:p>
                  </a:txBody>
                  <a:tcPr marL="5883" marR="5883" marT="588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ctr"/>
                      <a:r>
                        <a:rPr lang="fr-FR" sz="1200" b="0" i="0" u="none" strike="noStrike">
                          <a:solidFill>
                            <a:srgbClr val="000000"/>
                          </a:solidFill>
                          <a:latin typeface="Calibri"/>
                        </a:rPr>
                        <a:t>11</a:t>
                      </a:r>
                    </a:p>
                  </a:txBody>
                  <a:tcPr marL="5883" marR="5883" marT="588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ctr" fontAlgn="ctr"/>
                      <a:r>
                        <a:rPr lang="fr-FR" sz="1200" b="0" i="0" u="none" strike="noStrike">
                          <a:solidFill>
                            <a:srgbClr val="000000"/>
                          </a:solidFill>
                          <a:latin typeface="Calibri"/>
                        </a:rPr>
                        <a:t>37,9%</a:t>
                      </a:r>
                    </a:p>
                  </a:txBody>
                  <a:tcPr marL="5883" marR="5883" marT="588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ctr" fontAlgn="ctr"/>
                      <a:r>
                        <a:rPr lang="fr-FR" sz="1200" b="0" i="0" u="none" strike="noStrike" dirty="0">
                          <a:solidFill>
                            <a:srgbClr val="000000"/>
                          </a:solidFill>
                          <a:latin typeface="Calibri"/>
                        </a:rPr>
                        <a:t>Non</a:t>
                      </a:r>
                    </a:p>
                  </a:txBody>
                  <a:tcPr marL="5883" marR="5883" marT="588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3" name="Espace réservé du numéro de diapositive 2"/>
          <p:cNvSpPr>
            <a:spLocks noGrp="1"/>
          </p:cNvSpPr>
          <p:nvPr>
            <p:ph type="sldNum" sz="quarter" idx="12"/>
          </p:nvPr>
        </p:nvSpPr>
        <p:spPr/>
        <p:txBody>
          <a:bodyPr/>
          <a:lstStyle/>
          <a:p>
            <a:fld id="{6CF53FF6-79BB-4BEF-B1BD-1A196A586C8F}" type="slidenum">
              <a:rPr lang="fr-FR" smtClean="0"/>
              <a:pPr/>
              <a:t>11</a:t>
            </a:fld>
            <a:endParaRPr lang="fr-F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au 3"/>
          <p:cNvGraphicFramePr>
            <a:graphicFrameLocks noGrp="1"/>
          </p:cNvGraphicFramePr>
          <p:nvPr/>
        </p:nvGraphicFramePr>
        <p:xfrm>
          <a:off x="179513" y="116632"/>
          <a:ext cx="8856984" cy="6676606"/>
        </p:xfrm>
        <a:graphic>
          <a:graphicData uri="http://schemas.openxmlformats.org/drawingml/2006/table">
            <a:tbl>
              <a:tblPr/>
              <a:tblGrid>
                <a:gridCol w="5163479"/>
                <a:gridCol w="713057"/>
                <a:gridCol w="849807"/>
                <a:gridCol w="713057"/>
                <a:gridCol w="849807"/>
                <a:gridCol w="567777"/>
              </a:tblGrid>
              <a:tr h="288032">
                <a:tc>
                  <a:txBody>
                    <a:bodyPr/>
                    <a:lstStyle/>
                    <a:p>
                      <a:pPr algn="r" fontAlgn="ctr"/>
                      <a:r>
                        <a:rPr lang="fr-FR" sz="600" b="1" i="0" u="none" strike="noStrike" dirty="0">
                          <a:solidFill>
                            <a:srgbClr val="000000"/>
                          </a:solidFill>
                          <a:latin typeface="Calibri"/>
                        </a:rPr>
                        <a:t> </a:t>
                      </a:r>
                    </a:p>
                  </a:txBody>
                  <a:tcPr marL="5292" marR="5292" marT="529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gridSpan="2">
                  <a:txBody>
                    <a:bodyPr/>
                    <a:lstStyle/>
                    <a:p>
                      <a:pPr algn="ctr" fontAlgn="b"/>
                      <a:r>
                        <a:rPr lang="fr-FR" sz="1800" b="0" i="0" u="none" strike="noStrike" dirty="0">
                          <a:solidFill>
                            <a:srgbClr val="000000"/>
                          </a:solidFill>
                          <a:latin typeface="Aharoni"/>
                        </a:rPr>
                        <a:t>France</a:t>
                      </a:r>
                    </a:p>
                  </a:txBody>
                  <a:tcPr marL="5292" marR="5292" marT="529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hMerge="1">
                  <a:txBody>
                    <a:bodyPr/>
                    <a:lstStyle/>
                    <a:p>
                      <a:endParaRPr lang="fr-FR"/>
                    </a:p>
                  </a:txBody>
                  <a:tcPr/>
                </a:tc>
                <a:tc gridSpan="2">
                  <a:txBody>
                    <a:bodyPr/>
                    <a:lstStyle/>
                    <a:p>
                      <a:pPr algn="ctr" fontAlgn="b"/>
                      <a:r>
                        <a:rPr lang="fr-FR" sz="1800" b="0" i="0" u="none" strike="noStrike" dirty="0" smtClean="0">
                          <a:solidFill>
                            <a:srgbClr val="000000"/>
                          </a:solidFill>
                          <a:latin typeface="Aharoni"/>
                        </a:rPr>
                        <a:t>PACA-Corse</a:t>
                      </a:r>
                      <a:endParaRPr lang="fr-FR" sz="1800" b="0" i="0" u="none" strike="noStrike" dirty="0">
                        <a:solidFill>
                          <a:srgbClr val="000000"/>
                        </a:solidFill>
                        <a:latin typeface="Aharoni"/>
                      </a:endParaRPr>
                    </a:p>
                  </a:txBody>
                  <a:tcPr marL="5292" marR="5292" marT="529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hMerge="1">
                  <a:txBody>
                    <a:bodyPr/>
                    <a:lstStyle/>
                    <a:p>
                      <a:endParaRPr lang="fr-FR"/>
                    </a:p>
                  </a:txBody>
                  <a:tcPr/>
                </a:tc>
                <a:tc>
                  <a:txBody>
                    <a:bodyPr/>
                    <a:lstStyle/>
                    <a:p>
                      <a:pPr algn="l" fontAlgn="b"/>
                      <a:r>
                        <a:rPr lang="fr-FR" sz="600" b="0" i="0" u="none" strike="noStrike">
                          <a:solidFill>
                            <a:srgbClr val="000000"/>
                          </a:solidFill>
                          <a:latin typeface="Calibri"/>
                        </a:rPr>
                        <a:t> </a:t>
                      </a:r>
                    </a:p>
                  </a:txBody>
                  <a:tcPr marL="5292" marR="5292" marT="529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412545">
                <a:tc>
                  <a:txBody>
                    <a:bodyPr/>
                    <a:lstStyle/>
                    <a:p>
                      <a:pPr algn="ctr" fontAlgn="t"/>
                      <a:r>
                        <a:rPr lang="fr-FR" sz="1100" b="1" i="0" u="none" strike="noStrike" dirty="0" smtClean="0">
                          <a:solidFill>
                            <a:srgbClr val="002060"/>
                          </a:solidFill>
                          <a:latin typeface="Calibri"/>
                        </a:rPr>
                        <a:t>Q11) Quels </a:t>
                      </a:r>
                      <a:r>
                        <a:rPr lang="fr-FR" sz="1100" b="1" i="0" u="none" strike="noStrike" dirty="0">
                          <a:solidFill>
                            <a:srgbClr val="002060"/>
                          </a:solidFill>
                          <a:latin typeface="Calibri"/>
                        </a:rPr>
                        <a:t>sont les professionnels impliqués directement, dans une logique d'équipe, dans la mise en </a:t>
                      </a:r>
                      <a:r>
                        <a:rPr lang="fr-FR" sz="1100" b="1" i="0" u="none" strike="noStrike" dirty="0" smtClean="0">
                          <a:solidFill>
                            <a:srgbClr val="002060"/>
                          </a:solidFill>
                          <a:latin typeface="Calibri"/>
                        </a:rPr>
                        <a:t>œuvre </a:t>
                      </a:r>
                      <a:r>
                        <a:rPr lang="fr-FR" sz="1100" b="1" i="0" u="none" strike="noStrike" dirty="0">
                          <a:solidFill>
                            <a:srgbClr val="002060"/>
                          </a:solidFill>
                          <a:latin typeface="Calibri"/>
                        </a:rPr>
                        <a:t>de la conciliation médicamenteuse au sein de votre </a:t>
                      </a:r>
                      <a:r>
                        <a:rPr lang="fr-FR" sz="1100" b="1" i="0" u="none" strike="noStrike" dirty="0" smtClean="0">
                          <a:solidFill>
                            <a:srgbClr val="002060"/>
                          </a:solidFill>
                          <a:latin typeface="Calibri"/>
                        </a:rPr>
                        <a:t>établissement ?</a:t>
                      </a:r>
                      <a:endParaRPr lang="fr-FR" sz="1100" b="1" i="0" u="none" strike="noStrike" dirty="0">
                        <a:solidFill>
                          <a:srgbClr val="002060"/>
                        </a:solidFill>
                        <a:latin typeface="Calibri"/>
                      </a:endParaRPr>
                    </a:p>
                  </a:txBody>
                  <a:tcPr marL="5292" marR="5292" marT="5292"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fontAlgn="ctr"/>
                      <a:r>
                        <a:rPr lang="fr-FR" sz="1200" b="0" i="0" u="none" strike="noStrike">
                          <a:solidFill>
                            <a:srgbClr val="000000"/>
                          </a:solidFill>
                          <a:latin typeface="Calibri"/>
                        </a:rPr>
                        <a:t>n</a:t>
                      </a:r>
                    </a:p>
                  </a:txBody>
                  <a:tcPr marL="5292" marR="5292" marT="529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ctr"/>
                      <a:r>
                        <a:rPr lang="fr-FR" sz="1200" b="0" i="0" u="none" strike="noStrike">
                          <a:solidFill>
                            <a:srgbClr val="000000"/>
                          </a:solidFill>
                          <a:latin typeface="Calibri"/>
                        </a:rPr>
                        <a:t>%</a:t>
                      </a:r>
                    </a:p>
                  </a:txBody>
                  <a:tcPr marL="5292" marR="5292" marT="529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ctr"/>
                      <a:r>
                        <a:rPr lang="fr-FR" sz="1200" b="0" i="0" u="none" strike="noStrike">
                          <a:solidFill>
                            <a:srgbClr val="000000"/>
                          </a:solidFill>
                          <a:latin typeface="Calibri"/>
                        </a:rPr>
                        <a:t>n</a:t>
                      </a:r>
                    </a:p>
                  </a:txBody>
                  <a:tcPr marL="5292" marR="5292" marT="529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ctr" fontAlgn="ctr"/>
                      <a:r>
                        <a:rPr lang="fr-FR" sz="1200" b="0" i="0" u="none" strike="noStrike">
                          <a:solidFill>
                            <a:srgbClr val="000000"/>
                          </a:solidFill>
                          <a:latin typeface="Calibri"/>
                        </a:rPr>
                        <a:t>%</a:t>
                      </a:r>
                    </a:p>
                  </a:txBody>
                  <a:tcPr marL="5292" marR="5292" marT="529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l" fontAlgn="b"/>
                      <a:r>
                        <a:rPr lang="fr-FR" sz="1200" b="0" i="0" u="none" strike="noStrike" dirty="0">
                          <a:solidFill>
                            <a:srgbClr val="000000"/>
                          </a:solidFill>
                          <a:latin typeface="Calibri"/>
                        </a:rPr>
                        <a:t> </a:t>
                      </a:r>
                    </a:p>
                  </a:txBody>
                  <a:tcPr marL="5292" marR="5292" marT="529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153467">
                <a:tc rowSpan="2">
                  <a:txBody>
                    <a:bodyPr/>
                    <a:lstStyle/>
                    <a:p>
                      <a:pPr algn="r" fontAlgn="ctr"/>
                      <a:r>
                        <a:rPr lang="fr-FR" sz="1100" b="1" i="0" u="none" strike="noStrike" dirty="0">
                          <a:solidFill>
                            <a:srgbClr val="002060"/>
                          </a:solidFill>
                          <a:latin typeface="Calibri"/>
                        </a:rPr>
                        <a:t>Médecin sénior</a:t>
                      </a:r>
                    </a:p>
                  </a:txBody>
                  <a:tcPr marL="5292" marR="5292" marT="529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fr-FR" sz="1100" b="1" i="0" u="none" strike="noStrike">
                          <a:solidFill>
                            <a:srgbClr val="FF0000"/>
                          </a:solidFill>
                          <a:latin typeface="Calibri"/>
                        </a:rPr>
                        <a:t>456</a:t>
                      </a:r>
                    </a:p>
                  </a:txBody>
                  <a:tcPr marL="5292" marR="5292" marT="529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ctr"/>
                      <a:r>
                        <a:rPr lang="fr-FR" sz="1100" b="1" i="0" u="none" strike="noStrike">
                          <a:solidFill>
                            <a:srgbClr val="FF0000"/>
                          </a:solidFill>
                          <a:latin typeface="Calibri"/>
                        </a:rPr>
                        <a:t>93,3%</a:t>
                      </a:r>
                    </a:p>
                  </a:txBody>
                  <a:tcPr marL="5292" marR="5292" marT="529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ctr"/>
                      <a:r>
                        <a:rPr lang="fr-FR" sz="1100" b="1" i="0" u="none" strike="noStrike">
                          <a:solidFill>
                            <a:srgbClr val="FF0000"/>
                          </a:solidFill>
                          <a:latin typeface="Calibri"/>
                        </a:rPr>
                        <a:t>39</a:t>
                      </a:r>
                    </a:p>
                  </a:txBody>
                  <a:tcPr marL="5292" marR="5292" marT="529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ctr" fontAlgn="ctr"/>
                      <a:r>
                        <a:rPr lang="fr-FR" sz="1100" b="1" i="0" u="none" strike="noStrike" dirty="0">
                          <a:solidFill>
                            <a:srgbClr val="FF0000"/>
                          </a:solidFill>
                          <a:latin typeface="Calibri"/>
                        </a:rPr>
                        <a:t>97,5%</a:t>
                      </a:r>
                    </a:p>
                  </a:txBody>
                  <a:tcPr marL="5292" marR="5292" marT="529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ctr" fontAlgn="b"/>
                      <a:r>
                        <a:rPr lang="fr-FR" sz="1100" b="0" i="0" u="none" strike="noStrike" dirty="0">
                          <a:solidFill>
                            <a:srgbClr val="000000"/>
                          </a:solidFill>
                          <a:latin typeface="Calibri"/>
                        </a:rPr>
                        <a:t>Oui</a:t>
                      </a:r>
                    </a:p>
                  </a:txBody>
                  <a:tcPr marL="5292" marR="5292" marT="529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3467">
                <a:tc vMerge="1">
                  <a:txBody>
                    <a:bodyPr/>
                    <a:lstStyle/>
                    <a:p>
                      <a:endParaRPr lang="fr-FR"/>
                    </a:p>
                  </a:txBody>
                  <a:tcPr/>
                </a:tc>
                <a:tc>
                  <a:txBody>
                    <a:bodyPr/>
                    <a:lstStyle/>
                    <a:p>
                      <a:pPr algn="ctr" fontAlgn="ctr"/>
                      <a:r>
                        <a:rPr lang="fr-FR" sz="1100" b="0" i="0" u="none" strike="noStrike">
                          <a:solidFill>
                            <a:srgbClr val="000000"/>
                          </a:solidFill>
                          <a:latin typeface="Calibri"/>
                        </a:rPr>
                        <a:t>33</a:t>
                      </a:r>
                    </a:p>
                  </a:txBody>
                  <a:tcPr marL="5292" marR="5292" marT="529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ctr"/>
                      <a:r>
                        <a:rPr lang="fr-FR" sz="1100" b="0" i="0" u="none" strike="noStrike">
                          <a:solidFill>
                            <a:srgbClr val="000000"/>
                          </a:solidFill>
                          <a:latin typeface="Calibri"/>
                        </a:rPr>
                        <a:t>6,7%</a:t>
                      </a:r>
                    </a:p>
                  </a:txBody>
                  <a:tcPr marL="5292" marR="5292" marT="529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ctr"/>
                      <a:r>
                        <a:rPr lang="fr-FR" sz="1100" b="0" i="0" u="none" strike="noStrike" dirty="0">
                          <a:solidFill>
                            <a:srgbClr val="000000"/>
                          </a:solidFill>
                          <a:latin typeface="Calibri"/>
                        </a:rPr>
                        <a:t>1</a:t>
                      </a:r>
                    </a:p>
                  </a:txBody>
                  <a:tcPr marL="5292" marR="5292" marT="529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ctr" fontAlgn="ctr"/>
                      <a:r>
                        <a:rPr lang="fr-FR" sz="1100" b="0" i="0" u="none" strike="noStrike">
                          <a:solidFill>
                            <a:srgbClr val="000000"/>
                          </a:solidFill>
                          <a:latin typeface="Calibri"/>
                        </a:rPr>
                        <a:t>2,5%</a:t>
                      </a:r>
                    </a:p>
                  </a:txBody>
                  <a:tcPr marL="5292" marR="5292" marT="529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ctr" fontAlgn="b"/>
                      <a:r>
                        <a:rPr lang="fr-FR" sz="1100" b="0" i="0" u="none" strike="noStrike" dirty="0">
                          <a:solidFill>
                            <a:srgbClr val="000000"/>
                          </a:solidFill>
                          <a:latin typeface="Calibri"/>
                        </a:rPr>
                        <a:t>Non</a:t>
                      </a:r>
                    </a:p>
                  </a:txBody>
                  <a:tcPr marL="5292" marR="5292" marT="529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3467">
                <a:tc rowSpan="2">
                  <a:txBody>
                    <a:bodyPr/>
                    <a:lstStyle/>
                    <a:p>
                      <a:pPr algn="r" fontAlgn="ctr"/>
                      <a:r>
                        <a:rPr lang="fr-FR" sz="1100" b="1" i="0" u="none" strike="noStrike" dirty="0">
                          <a:solidFill>
                            <a:srgbClr val="002060"/>
                          </a:solidFill>
                          <a:latin typeface="Calibri"/>
                        </a:rPr>
                        <a:t>Médecin junior</a:t>
                      </a:r>
                    </a:p>
                  </a:txBody>
                  <a:tcPr marL="5292" marR="5292" marT="529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fr-FR" sz="1100" b="0" i="0" u="none" strike="noStrike">
                          <a:solidFill>
                            <a:srgbClr val="000000"/>
                          </a:solidFill>
                          <a:latin typeface="Calibri"/>
                        </a:rPr>
                        <a:t>208</a:t>
                      </a:r>
                    </a:p>
                  </a:txBody>
                  <a:tcPr marL="5292" marR="5292" marT="529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ctr"/>
                      <a:r>
                        <a:rPr lang="fr-FR" sz="1100" b="0" i="0" u="none" strike="noStrike">
                          <a:solidFill>
                            <a:srgbClr val="000000"/>
                          </a:solidFill>
                          <a:latin typeface="Calibri"/>
                        </a:rPr>
                        <a:t>60,5%</a:t>
                      </a:r>
                    </a:p>
                  </a:txBody>
                  <a:tcPr marL="5292" marR="5292" marT="529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ctr"/>
                      <a:r>
                        <a:rPr lang="fr-FR" sz="1100" b="0" i="0" u="none" strike="noStrike">
                          <a:solidFill>
                            <a:srgbClr val="000000"/>
                          </a:solidFill>
                          <a:latin typeface="Calibri"/>
                        </a:rPr>
                        <a:t>14</a:t>
                      </a:r>
                    </a:p>
                  </a:txBody>
                  <a:tcPr marL="5292" marR="5292" marT="529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ctr" fontAlgn="ctr"/>
                      <a:r>
                        <a:rPr lang="fr-FR" sz="1100" b="0" i="0" u="none" strike="noStrike">
                          <a:solidFill>
                            <a:srgbClr val="000000"/>
                          </a:solidFill>
                          <a:latin typeface="Calibri"/>
                        </a:rPr>
                        <a:t>56,0%</a:t>
                      </a:r>
                    </a:p>
                  </a:txBody>
                  <a:tcPr marL="5292" marR="5292" marT="529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ctr" fontAlgn="b"/>
                      <a:r>
                        <a:rPr lang="fr-FR" sz="1100" b="0" i="0" u="none" strike="noStrike">
                          <a:solidFill>
                            <a:srgbClr val="000000"/>
                          </a:solidFill>
                          <a:latin typeface="Calibri"/>
                        </a:rPr>
                        <a:t>Oui</a:t>
                      </a:r>
                    </a:p>
                  </a:txBody>
                  <a:tcPr marL="5292" marR="5292" marT="529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3467">
                <a:tc vMerge="1">
                  <a:txBody>
                    <a:bodyPr/>
                    <a:lstStyle/>
                    <a:p>
                      <a:endParaRPr lang="fr-FR"/>
                    </a:p>
                  </a:txBody>
                  <a:tcPr/>
                </a:tc>
                <a:tc>
                  <a:txBody>
                    <a:bodyPr/>
                    <a:lstStyle/>
                    <a:p>
                      <a:pPr algn="ctr" fontAlgn="ctr"/>
                      <a:r>
                        <a:rPr lang="fr-FR" sz="1100" b="0" i="0" u="none" strike="noStrike">
                          <a:solidFill>
                            <a:srgbClr val="000000"/>
                          </a:solidFill>
                          <a:latin typeface="Calibri"/>
                        </a:rPr>
                        <a:t>136</a:t>
                      </a:r>
                    </a:p>
                  </a:txBody>
                  <a:tcPr marL="5292" marR="5292" marT="529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ctr"/>
                      <a:r>
                        <a:rPr lang="fr-FR" sz="1100" b="0" i="0" u="none" strike="noStrike">
                          <a:solidFill>
                            <a:srgbClr val="000000"/>
                          </a:solidFill>
                          <a:latin typeface="Calibri"/>
                        </a:rPr>
                        <a:t>39,5%</a:t>
                      </a:r>
                    </a:p>
                  </a:txBody>
                  <a:tcPr marL="5292" marR="5292" marT="529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ctr"/>
                      <a:r>
                        <a:rPr lang="fr-FR" sz="1100" b="0" i="0" u="none" strike="noStrike">
                          <a:solidFill>
                            <a:srgbClr val="000000"/>
                          </a:solidFill>
                          <a:latin typeface="Calibri"/>
                        </a:rPr>
                        <a:t>11</a:t>
                      </a:r>
                    </a:p>
                  </a:txBody>
                  <a:tcPr marL="5292" marR="5292" marT="529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ctr" fontAlgn="ctr"/>
                      <a:r>
                        <a:rPr lang="fr-FR" sz="1100" b="0" i="0" u="none" strike="noStrike">
                          <a:solidFill>
                            <a:srgbClr val="000000"/>
                          </a:solidFill>
                          <a:latin typeface="Calibri"/>
                        </a:rPr>
                        <a:t>44,0%</a:t>
                      </a:r>
                    </a:p>
                  </a:txBody>
                  <a:tcPr marL="5292" marR="5292" marT="529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ctr" fontAlgn="b"/>
                      <a:r>
                        <a:rPr lang="fr-FR" sz="1100" b="0" i="0" u="none" strike="noStrike">
                          <a:solidFill>
                            <a:srgbClr val="000000"/>
                          </a:solidFill>
                          <a:latin typeface="Calibri"/>
                        </a:rPr>
                        <a:t>Non</a:t>
                      </a:r>
                    </a:p>
                  </a:txBody>
                  <a:tcPr marL="5292" marR="5292" marT="529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3467">
                <a:tc rowSpan="2">
                  <a:txBody>
                    <a:bodyPr/>
                    <a:lstStyle/>
                    <a:p>
                      <a:pPr algn="r" fontAlgn="ctr"/>
                      <a:r>
                        <a:rPr lang="fr-FR" sz="1100" b="1" i="0" u="none" strike="noStrike" dirty="0">
                          <a:solidFill>
                            <a:srgbClr val="002060"/>
                          </a:solidFill>
                          <a:latin typeface="Calibri"/>
                        </a:rPr>
                        <a:t>Pharmacien sénior</a:t>
                      </a:r>
                    </a:p>
                  </a:txBody>
                  <a:tcPr marL="5292" marR="5292" marT="529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fr-FR" sz="1100" b="1" i="0" u="none" strike="noStrike" dirty="0">
                          <a:solidFill>
                            <a:srgbClr val="FF0000"/>
                          </a:solidFill>
                          <a:latin typeface="Calibri"/>
                        </a:rPr>
                        <a:t>418</a:t>
                      </a:r>
                    </a:p>
                  </a:txBody>
                  <a:tcPr marL="5292" marR="5292" marT="529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ctr"/>
                      <a:r>
                        <a:rPr lang="fr-FR" sz="1100" b="1" i="0" u="none" strike="noStrike" dirty="0">
                          <a:solidFill>
                            <a:srgbClr val="FF0000"/>
                          </a:solidFill>
                          <a:latin typeface="Calibri"/>
                        </a:rPr>
                        <a:t>89,7%</a:t>
                      </a:r>
                    </a:p>
                  </a:txBody>
                  <a:tcPr marL="5292" marR="5292" marT="529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ctr"/>
                      <a:r>
                        <a:rPr lang="fr-FR" sz="1100" b="1" i="0" u="none" strike="noStrike" dirty="0">
                          <a:solidFill>
                            <a:srgbClr val="FF0000"/>
                          </a:solidFill>
                          <a:latin typeface="Calibri"/>
                        </a:rPr>
                        <a:t>37</a:t>
                      </a:r>
                    </a:p>
                  </a:txBody>
                  <a:tcPr marL="5292" marR="5292" marT="529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ctr" fontAlgn="ctr"/>
                      <a:r>
                        <a:rPr lang="fr-FR" sz="1100" b="1" i="0" u="none" strike="noStrike" dirty="0">
                          <a:solidFill>
                            <a:srgbClr val="FF0000"/>
                          </a:solidFill>
                          <a:latin typeface="Calibri"/>
                        </a:rPr>
                        <a:t>94,9%</a:t>
                      </a:r>
                    </a:p>
                  </a:txBody>
                  <a:tcPr marL="5292" marR="5292" marT="529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ctr" fontAlgn="b"/>
                      <a:r>
                        <a:rPr lang="fr-FR" sz="1100" b="0" i="0" u="none" strike="noStrike">
                          <a:solidFill>
                            <a:srgbClr val="000000"/>
                          </a:solidFill>
                          <a:latin typeface="Calibri"/>
                        </a:rPr>
                        <a:t>Oui</a:t>
                      </a:r>
                    </a:p>
                  </a:txBody>
                  <a:tcPr marL="5292" marR="5292" marT="529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3467">
                <a:tc vMerge="1">
                  <a:txBody>
                    <a:bodyPr/>
                    <a:lstStyle/>
                    <a:p>
                      <a:endParaRPr lang="fr-FR"/>
                    </a:p>
                  </a:txBody>
                  <a:tcPr/>
                </a:tc>
                <a:tc>
                  <a:txBody>
                    <a:bodyPr/>
                    <a:lstStyle/>
                    <a:p>
                      <a:pPr algn="ctr" fontAlgn="ctr"/>
                      <a:r>
                        <a:rPr lang="fr-FR" sz="1100" b="0" i="0" u="none" strike="noStrike" dirty="0">
                          <a:solidFill>
                            <a:srgbClr val="000000"/>
                          </a:solidFill>
                          <a:latin typeface="Calibri"/>
                        </a:rPr>
                        <a:t>48</a:t>
                      </a:r>
                    </a:p>
                  </a:txBody>
                  <a:tcPr marL="5292" marR="5292" marT="529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ctr"/>
                      <a:r>
                        <a:rPr lang="fr-FR" sz="1100" b="0" i="0" u="none" strike="noStrike">
                          <a:solidFill>
                            <a:srgbClr val="000000"/>
                          </a:solidFill>
                          <a:latin typeface="Calibri"/>
                        </a:rPr>
                        <a:t>10,3%</a:t>
                      </a:r>
                    </a:p>
                  </a:txBody>
                  <a:tcPr marL="5292" marR="5292" marT="529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ctr"/>
                      <a:r>
                        <a:rPr lang="fr-FR" sz="1100" b="0" i="0" u="none" strike="noStrike">
                          <a:solidFill>
                            <a:srgbClr val="000000"/>
                          </a:solidFill>
                          <a:latin typeface="Calibri"/>
                        </a:rPr>
                        <a:t>2</a:t>
                      </a:r>
                    </a:p>
                  </a:txBody>
                  <a:tcPr marL="5292" marR="5292" marT="529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ctr" fontAlgn="ctr"/>
                      <a:r>
                        <a:rPr lang="fr-FR" sz="1100" b="0" i="0" u="none" strike="noStrike">
                          <a:solidFill>
                            <a:srgbClr val="000000"/>
                          </a:solidFill>
                          <a:latin typeface="Calibri"/>
                        </a:rPr>
                        <a:t>5,1%</a:t>
                      </a:r>
                    </a:p>
                  </a:txBody>
                  <a:tcPr marL="5292" marR="5292" marT="529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ctr" fontAlgn="b"/>
                      <a:r>
                        <a:rPr lang="fr-FR" sz="1100" b="0" i="0" u="none" strike="noStrike" dirty="0">
                          <a:solidFill>
                            <a:srgbClr val="000000"/>
                          </a:solidFill>
                          <a:latin typeface="Calibri"/>
                        </a:rPr>
                        <a:t>Non</a:t>
                      </a:r>
                    </a:p>
                  </a:txBody>
                  <a:tcPr marL="5292" marR="5292" marT="529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3467">
                <a:tc rowSpan="2">
                  <a:txBody>
                    <a:bodyPr/>
                    <a:lstStyle/>
                    <a:p>
                      <a:pPr algn="r" fontAlgn="ctr"/>
                      <a:r>
                        <a:rPr lang="fr-FR" sz="1100" b="1" i="0" u="none" strike="noStrike" dirty="0">
                          <a:solidFill>
                            <a:srgbClr val="002060"/>
                          </a:solidFill>
                          <a:latin typeface="Calibri"/>
                        </a:rPr>
                        <a:t>Pharmacien junior</a:t>
                      </a:r>
                    </a:p>
                  </a:txBody>
                  <a:tcPr marL="5292" marR="5292" marT="529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fr-FR" sz="1100" b="0" i="0" u="none" strike="noStrike" dirty="0">
                          <a:solidFill>
                            <a:srgbClr val="000000"/>
                          </a:solidFill>
                          <a:latin typeface="Calibri"/>
                        </a:rPr>
                        <a:t>126</a:t>
                      </a:r>
                    </a:p>
                  </a:txBody>
                  <a:tcPr marL="5292" marR="5292" marT="529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ctr"/>
                      <a:r>
                        <a:rPr lang="fr-FR" sz="1100" b="0" i="0" u="none" strike="noStrike">
                          <a:solidFill>
                            <a:srgbClr val="000000"/>
                          </a:solidFill>
                          <a:latin typeface="Calibri"/>
                        </a:rPr>
                        <a:t>43,0%</a:t>
                      </a:r>
                    </a:p>
                  </a:txBody>
                  <a:tcPr marL="5292" marR="5292" marT="529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ctr"/>
                      <a:r>
                        <a:rPr lang="fr-FR" sz="1100" b="0" i="0" u="none" strike="noStrike">
                          <a:solidFill>
                            <a:srgbClr val="000000"/>
                          </a:solidFill>
                          <a:latin typeface="Calibri"/>
                        </a:rPr>
                        <a:t>8</a:t>
                      </a:r>
                    </a:p>
                  </a:txBody>
                  <a:tcPr marL="5292" marR="5292" marT="529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ctr" fontAlgn="ctr"/>
                      <a:r>
                        <a:rPr lang="fr-FR" sz="1100" b="0" i="0" u="none" strike="noStrike">
                          <a:solidFill>
                            <a:srgbClr val="000000"/>
                          </a:solidFill>
                          <a:latin typeface="Calibri"/>
                        </a:rPr>
                        <a:t>34,8%</a:t>
                      </a:r>
                    </a:p>
                  </a:txBody>
                  <a:tcPr marL="5292" marR="5292" marT="529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ctr" fontAlgn="b"/>
                      <a:r>
                        <a:rPr lang="fr-FR" sz="1100" b="0" i="0" u="none" strike="noStrike" dirty="0">
                          <a:solidFill>
                            <a:srgbClr val="000000"/>
                          </a:solidFill>
                          <a:latin typeface="Calibri"/>
                        </a:rPr>
                        <a:t>Oui</a:t>
                      </a:r>
                    </a:p>
                  </a:txBody>
                  <a:tcPr marL="5292" marR="5292" marT="529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3467">
                <a:tc vMerge="1">
                  <a:txBody>
                    <a:bodyPr/>
                    <a:lstStyle/>
                    <a:p>
                      <a:endParaRPr lang="fr-FR"/>
                    </a:p>
                  </a:txBody>
                  <a:tcPr/>
                </a:tc>
                <a:tc>
                  <a:txBody>
                    <a:bodyPr/>
                    <a:lstStyle/>
                    <a:p>
                      <a:pPr algn="ctr" fontAlgn="ctr"/>
                      <a:r>
                        <a:rPr lang="fr-FR" sz="1100" b="0" i="0" u="none" strike="noStrike" dirty="0">
                          <a:solidFill>
                            <a:srgbClr val="000000"/>
                          </a:solidFill>
                          <a:latin typeface="Calibri"/>
                        </a:rPr>
                        <a:t>167</a:t>
                      </a:r>
                    </a:p>
                  </a:txBody>
                  <a:tcPr marL="5292" marR="5292" marT="529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ctr"/>
                      <a:r>
                        <a:rPr lang="fr-FR" sz="1100" b="0" i="0" u="none" strike="noStrike">
                          <a:solidFill>
                            <a:srgbClr val="000000"/>
                          </a:solidFill>
                          <a:latin typeface="Calibri"/>
                        </a:rPr>
                        <a:t>57,0%</a:t>
                      </a:r>
                    </a:p>
                  </a:txBody>
                  <a:tcPr marL="5292" marR="5292" marT="529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ctr"/>
                      <a:r>
                        <a:rPr lang="fr-FR" sz="1100" b="0" i="0" u="none" strike="noStrike">
                          <a:solidFill>
                            <a:srgbClr val="000000"/>
                          </a:solidFill>
                          <a:latin typeface="Calibri"/>
                        </a:rPr>
                        <a:t>15</a:t>
                      </a:r>
                    </a:p>
                  </a:txBody>
                  <a:tcPr marL="5292" marR="5292" marT="529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ctr" fontAlgn="ctr"/>
                      <a:r>
                        <a:rPr lang="fr-FR" sz="1100" b="0" i="0" u="none" strike="noStrike">
                          <a:solidFill>
                            <a:srgbClr val="000000"/>
                          </a:solidFill>
                          <a:latin typeface="Calibri"/>
                        </a:rPr>
                        <a:t>65,2%</a:t>
                      </a:r>
                    </a:p>
                  </a:txBody>
                  <a:tcPr marL="5292" marR="5292" marT="529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ctr" fontAlgn="b"/>
                      <a:r>
                        <a:rPr lang="fr-FR" sz="1100" b="0" i="0" u="none" strike="noStrike">
                          <a:solidFill>
                            <a:srgbClr val="000000"/>
                          </a:solidFill>
                          <a:latin typeface="Calibri"/>
                        </a:rPr>
                        <a:t>Non</a:t>
                      </a:r>
                    </a:p>
                  </a:txBody>
                  <a:tcPr marL="5292" marR="5292" marT="529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3467">
                <a:tc rowSpan="2">
                  <a:txBody>
                    <a:bodyPr/>
                    <a:lstStyle/>
                    <a:p>
                      <a:pPr algn="r" fontAlgn="ctr"/>
                      <a:r>
                        <a:rPr lang="fr-FR" sz="1100" b="1" i="0" u="none" strike="noStrike" dirty="0">
                          <a:solidFill>
                            <a:srgbClr val="002060"/>
                          </a:solidFill>
                          <a:latin typeface="Calibri"/>
                        </a:rPr>
                        <a:t> Etudiant en Pharmacie</a:t>
                      </a:r>
                    </a:p>
                  </a:txBody>
                  <a:tcPr marL="5292" marR="5292" marT="529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fr-FR" sz="1100" b="0" i="0" u="none" strike="noStrike">
                          <a:solidFill>
                            <a:srgbClr val="000000"/>
                          </a:solidFill>
                          <a:latin typeface="Calibri"/>
                        </a:rPr>
                        <a:t>82</a:t>
                      </a:r>
                    </a:p>
                  </a:txBody>
                  <a:tcPr marL="5292" marR="5292" marT="529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ctr"/>
                      <a:r>
                        <a:rPr lang="fr-FR" sz="1100" b="0" i="0" u="none" strike="noStrike" dirty="0">
                          <a:solidFill>
                            <a:srgbClr val="000000"/>
                          </a:solidFill>
                          <a:latin typeface="Calibri"/>
                        </a:rPr>
                        <a:t>28,9%</a:t>
                      </a:r>
                    </a:p>
                  </a:txBody>
                  <a:tcPr marL="5292" marR="5292" marT="529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ctr"/>
                      <a:r>
                        <a:rPr lang="fr-FR" sz="1100" b="0" i="0" u="none" strike="noStrike">
                          <a:solidFill>
                            <a:srgbClr val="000000"/>
                          </a:solidFill>
                          <a:latin typeface="Calibri"/>
                        </a:rPr>
                        <a:t>4</a:t>
                      </a:r>
                    </a:p>
                  </a:txBody>
                  <a:tcPr marL="5292" marR="5292" marT="529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ctr" fontAlgn="ctr"/>
                      <a:r>
                        <a:rPr lang="fr-FR" sz="1100" b="0" i="0" u="none" strike="noStrike">
                          <a:solidFill>
                            <a:srgbClr val="000000"/>
                          </a:solidFill>
                          <a:latin typeface="Calibri"/>
                        </a:rPr>
                        <a:t>18,2%</a:t>
                      </a:r>
                    </a:p>
                  </a:txBody>
                  <a:tcPr marL="5292" marR="5292" marT="529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ctr" fontAlgn="b"/>
                      <a:r>
                        <a:rPr lang="fr-FR" sz="1100" b="0" i="0" u="none" strike="noStrike">
                          <a:solidFill>
                            <a:srgbClr val="000000"/>
                          </a:solidFill>
                          <a:latin typeface="Calibri"/>
                        </a:rPr>
                        <a:t>Oui</a:t>
                      </a:r>
                    </a:p>
                  </a:txBody>
                  <a:tcPr marL="5292" marR="5292" marT="529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3467">
                <a:tc vMerge="1">
                  <a:txBody>
                    <a:bodyPr/>
                    <a:lstStyle/>
                    <a:p>
                      <a:endParaRPr lang="fr-FR"/>
                    </a:p>
                  </a:txBody>
                  <a:tcPr/>
                </a:tc>
                <a:tc>
                  <a:txBody>
                    <a:bodyPr/>
                    <a:lstStyle/>
                    <a:p>
                      <a:pPr algn="ctr" fontAlgn="ctr"/>
                      <a:r>
                        <a:rPr lang="fr-FR" sz="1100" b="0" i="0" u="none" strike="noStrike">
                          <a:solidFill>
                            <a:srgbClr val="000000"/>
                          </a:solidFill>
                          <a:latin typeface="Calibri"/>
                        </a:rPr>
                        <a:t>202</a:t>
                      </a:r>
                    </a:p>
                  </a:txBody>
                  <a:tcPr marL="5292" marR="5292" marT="529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ctr"/>
                      <a:r>
                        <a:rPr lang="fr-FR" sz="1100" b="0" i="0" u="none" strike="noStrike" dirty="0">
                          <a:solidFill>
                            <a:srgbClr val="000000"/>
                          </a:solidFill>
                          <a:latin typeface="Calibri"/>
                        </a:rPr>
                        <a:t>71,1%</a:t>
                      </a:r>
                    </a:p>
                  </a:txBody>
                  <a:tcPr marL="5292" marR="5292" marT="529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ctr"/>
                      <a:r>
                        <a:rPr lang="fr-FR" sz="1100" b="0" i="0" u="none" strike="noStrike">
                          <a:solidFill>
                            <a:srgbClr val="000000"/>
                          </a:solidFill>
                          <a:latin typeface="Calibri"/>
                        </a:rPr>
                        <a:t>18</a:t>
                      </a:r>
                    </a:p>
                  </a:txBody>
                  <a:tcPr marL="5292" marR="5292" marT="529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ctr" fontAlgn="ctr"/>
                      <a:r>
                        <a:rPr lang="fr-FR" sz="1100" b="0" i="0" u="none" strike="noStrike">
                          <a:solidFill>
                            <a:srgbClr val="000000"/>
                          </a:solidFill>
                          <a:latin typeface="Calibri"/>
                        </a:rPr>
                        <a:t>81,8%</a:t>
                      </a:r>
                    </a:p>
                  </a:txBody>
                  <a:tcPr marL="5292" marR="5292" marT="529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ctr" fontAlgn="b"/>
                      <a:r>
                        <a:rPr lang="fr-FR" sz="1100" b="0" i="0" u="none" strike="noStrike">
                          <a:solidFill>
                            <a:srgbClr val="000000"/>
                          </a:solidFill>
                          <a:latin typeface="Calibri"/>
                        </a:rPr>
                        <a:t>Non</a:t>
                      </a:r>
                    </a:p>
                  </a:txBody>
                  <a:tcPr marL="5292" marR="5292" marT="529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3467">
                <a:tc rowSpan="2">
                  <a:txBody>
                    <a:bodyPr/>
                    <a:lstStyle/>
                    <a:p>
                      <a:pPr algn="r" fontAlgn="ctr"/>
                      <a:r>
                        <a:rPr lang="fr-FR" sz="1100" b="1" i="0" u="none" strike="noStrike" dirty="0">
                          <a:solidFill>
                            <a:srgbClr val="002060"/>
                          </a:solidFill>
                          <a:latin typeface="Calibri"/>
                        </a:rPr>
                        <a:t> Etudiant en médecine</a:t>
                      </a:r>
                    </a:p>
                  </a:txBody>
                  <a:tcPr marL="5292" marR="5292" marT="529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fr-FR" sz="1100" b="0" i="0" u="none" strike="noStrike">
                          <a:solidFill>
                            <a:srgbClr val="000000"/>
                          </a:solidFill>
                          <a:latin typeface="Calibri"/>
                        </a:rPr>
                        <a:t>66</a:t>
                      </a:r>
                    </a:p>
                  </a:txBody>
                  <a:tcPr marL="5292" marR="5292" marT="529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ctr"/>
                      <a:r>
                        <a:rPr lang="fr-FR" sz="1100" b="0" i="0" u="none" strike="noStrike" dirty="0">
                          <a:solidFill>
                            <a:srgbClr val="000000"/>
                          </a:solidFill>
                          <a:latin typeface="Calibri"/>
                        </a:rPr>
                        <a:t>22,6%</a:t>
                      </a:r>
                    </a:p>
                  </a:txBody>
                  <a:tcPr marL="5292" marR="5292" marT="529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ctr"/>
                      <a:r>
                        <a:rPr lang="fr-FR" sz="1100" b="0" i="0" u="none" strike="noStrike" dirty="0">
                          <a:solidFill>
                            <a:srgbClr val="000000"/>
                          </a:solidFill>
                          <a:latin typeface="Calibri"/>
                        </a:rPr>
                        <a:t>7</a:t>
                      </a:r>
                    </a:p>
                  </a:txBody>
                  <a:tcPr marL="5292" marR="5292" marT="529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ctr" fontAlgn="ctr"/>
                      <a:r>
                        <a:rPr lang="fr-FR" sz="1100" b="0" i="0" u="none" strike="noStrike">
                          <a:solidFill>
                            <a:srgbClr val="000000"/>
                          </a:solidFill>
                          <a:latin typeface="Calibri"/>
                        </a:rPr>
                        <a:t>33,3%</a:t>
                      </a:r>
                    </a:p>
                  </a:txBody>
                  <a:tcPr marL="5292" marR="5292" marT="529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ctr" fontAlgn="b"/>
                      <a:r>
                        <a:rPr lang="fr-FR" sz="1100" b="0" i="0" u="none" strike="noStrike" dirty="0">
                          <a:solidFill>
                            <a:srgbClr val="000000"/>
                          </a:solidFill>
                          <a:latin typeface="Calibri"/>
                        </a:rPr>
                        <a:t>Oui</a:t>
                      </a:r>
                    </a:p>
                  </a:txBody>
                  <a:tcPr marL="5292" marR="5292" marT="529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3467">
                <a:tc vMerge="1">
                  <a:txBody>
                    <a:bodyPr/>
                    <a:lstStyle/>
                    <a:p>
                      <a:endParaRPr lang="fr-FR"/>
                    </a:p>
                  </a:txBody>
                  <a:tcPr/>
                </a:tc>
                <a:tc>
                  <a:txBody>
                    <a:bodyPr/>
                    <a:lstStyle/>
                    <a:p>
                      <a:pPr algn="ctr" fontAlgn="ctr"/>
                      <a:r>
                        <a:rPr lang="fr-FR" sz="1100" b="0" i="0" u="none" strike="noStrike" dirty="0">
                          <a:solidFill>
                            <a:srgbClr val="000000"/>
                          </a:solidFill>
                          <a:latin typeface="Calibri"/>
                        </a:rPr>
                        <a:t>226</a:t>
                      </a:r>
                    </a:p>
                  </a:txBody>
                  <a:tcPr marL="5292" marR="5292" marT="529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ctr"/>
                      <a:r>
                        <a:rPr lang="fr-FR" sz="1100" b="0" i="0" u="none" strike="noStrike">
                          <a:solidFill>
                            <a:srgbClr val="000000"/>
                          </a:solidFill>
                          <a:latin typeface="Calibri"/>
                        </a:rPr>
                        <a:t>77,4%</a:t>
                      </a:r>
                    </a:p>
                  </a:txBody>
                  <a:tcPr marL="5292" marR="5292" marT="529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ctr"/>
                      <a:r>
                        <a:rPr lang="fr-FR" sz="1100" b="0" i="0" u="none" strike="noStrike" dirty="0">
                          <a:solidFill>
                            <a:srgbClr val="000000"/>
                          </a:solidFill>
                          <a:latin typeface="Calibri"/>
                        </a:rPr>
                        <a:t>14</a:t>
                      </a:r>
                    </a:p>
                  </a:txBody>
                  <a:tcPr marL="5292" marR="5292" marT="529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ctr" fontAlgn="ctr"/>
                      <a:r>
                        <a:rPr lang="fr-FR" sz="1100" b="0" i="0" u="none" strike="noStrike" dirty="0">
                          <a:solidFill>
                            <a:srgbClr val="000000"/>
                          </a:solidFill>
                          <a:latin typeface="Calibri"/>
                        </a:rPr>
                        <a:t>66,7%</a:t>
                      </a:r>
                    </a:p>
                  </a:txBody>
                  <a:tcPr marL="5292" marR="5292" marT="529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ctr" fontAlgn="b"/>
                      <a:r>
                        <a:rPr lang="fr-FR" sz="1100" b="0" i="0" u="none" strike="noStrike" dirty="0">
                          <a:solidFill>
                            <a:srgbClr val="000000"/>
                          </a:solidFill>
                          <a:latin typeface="Calibri"/>
                        </a:rPr>
                        <a:t>Non</a:t>
                      </a:r>
                    </a:p>
                  </a:txBody>
                  <a:tcPr marL="5292" marR="5292" marT="529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3467">
                <a:tc rowSpan="2">
                  <a:txBody>
                    <a:bodyPr/>
                    <a:lstStyle/>
                    <a:p>
                      <a:pPr algn="r" fontAlgn="ctr"/>
                      <a:r>
                        <a:rPr lang="fr-FR" sz="1100" b="1" i="0" u="none" strike="noStrike" dirty="0">
                          <a:solidFill>
                            <a:srgbClr val="002060"/>
                          </a:solidFill>
                          <a:latin typeface="Calibri"/>
                        </a:rPr>
                        <a:t> Préparateur Pharmacie</a:t>
                      </a:r>
                    </a:p>
                  </a:txBody>
                  <a:tcPr marL="5292" marR="5292" marT="529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fr-FR" sz="1100" b="0" i="0" u="none" strike="noStrike" dirty="0">
                          <a:solidFill>
                            <a:srgbClr val="000000"/>
                          </a:solidFill>
                          <a:latin typeface="Calibri"/>
                        </a:rPr>
                        <a:t>176</a:t>
                      </a:r>
                    </a:p>
                  </a:txBody>
                  <a:tcPr marL="5292" marR="5292" marT="529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ctr"/>
                      <a:r>
                        <a:rPr lang="fr-FR" sz="1100" b="0" i="0" u="none" strike="noStrike">
                          <a:solidFill>
                            <a:srgbClr val="000000"/>
                          </a:solidFill>
                          <a:latin typeface="Calibri"/>
                        </a:rPr>
                        <a:t>47,8%</a:t>
                      </a:r>
                    </a:p>
                  </a:txBody>
                  <a:tcPr marL="5292" marR="5292" marT="529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ctr"/>
                      <a:r>
                        <a:rPr lang="fr-FR" sz="1100" b="0" i="0" u="none" strike="noStrike">
                          <a:solidFill>
                            <a:srgbClr val="000000"/>
                          </a:solidFill>
                          <a:latin typeface="Calibri"/>
                        </a:rPr>
                        <a:t>16</a:t>
                      </a:r>
                    </a:p>
                  </a:txBody>
                  <a:tcPr marL="5292" marR="5292" marT="529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ctr" fontAlgn="ctr"/>
                      <a:r>
                        <a:rPr lang="fr-FR" sz="1100" b="0" i="0" u="none" strike="noStrike" dirty="0">
                          <a:solidFill>
                            <a:srgbClr val="000000"/>
                          </a:solidFill>
                          <a:latin typeface="Calibri"/>
                        </a:rPr>
                        <a:t>59,3%</a:t>
                      </a:r>
                    </a:p>
                  </a:txBody>
                  <a:tcPr marL="5292" marR="5292" marT="529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ctr" fontAlgn="b"/>
                      <a:r>
                        <a:rPr lang="fr-FR" sz="1100" b="0" i="0" u="none" strike="noStrike" dirty="0">
                          <a:solidFill>
                            <a:srgbClr val="000000"/>
                          </a:solidFill>
                          <a:latin typeface="Calibri"/>
                        </a:rPr>
                        <a:t>Oui</a:t>
                      </a:r>
                    </a:p>
                  </a:txBody>
                  <a:tcPr marL="5292" marR="5292" marT="529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3467">
                <a:tc vMerge="1">
                  <a:txBody>
                    <a:bodyPr/>
                    <a:lstStyle/>
                    <a:p>
                      <a:endParaRPr lang="fr-FR"/>
                    </a:p>
                  </a:txBody>
                  <a:tcPr/>
                </a:tc>
                <a:tc>
                  <a:txBody>
                    <a:bodyPr/>
                    <a:lstStyle/>
                    <a:p>
                      <a:pPr algn="ctr" fontAlgn="ctr"/>
                      <a:r>
                        <a:rPr lang="fr-FR" sz="1100" b="0" i="0" u="none" strike="noStrike" dirty="0">
                          <a:solidFill>
                            <a:srgbClr val="000000"/>
                          </a:solidFill>
                          <a:latin typeface="Calibri"/>
                        </a:rPr>
                        <a:t>192</a:t>
                      </a:r>
                    </a:p>
                  </a:txBody>
                  <a:tcPr marL="5292" marR="5292" marT="529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ctr"/>
                      <a:r>
                        <a:rPr lang="fr-FR" sz="1100" b="0" i="0" u="none" strike="noStrike">
                          <a:solidFill>
                            <a:srgbClr val="000000"/>
                          </a:solidFill>
                          <a:latin typeface="Calibri"/>
                        </a:rPr>
                        <a:t>52,2%</a:t>
                      </a:r>
                    </a:p>
                  </a:txBody>
                  <a:tcPr marL="5292" marR="5292" marT="529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ctr"/>
                      <a:r>
                        <a:rPr lang="fr-FR" sz="1100" b="0" i="0" u="none" strike="noStrike">
                          <a:solidFill>
                            <a:srgbClr val="000000"/>
                          </a:solidFill>
                          <a:latin typeface="Calibri"/>
                        </a:rPr>
                        <a:t>11</a:t>
                      </a:r>
                    </a:p>
                  </a:txBody>
                  <a:tcPr marL="5292" marR="5292" marT="529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ctr" fontAlgn="ctr"/>
                      <a:r>
                        <a:rPr lang="fr-FR" sz="1100" b="0" i="0" u="none" strike="noStrike">
                          <a:solidFill>
                            <a:srgbClr val="000000"/>
                          </a:solidFill>
                          <a:latin typeface="Calibri"/>
                        </a:rPr>
                        <a:t>40,7%</a:t>
                      </a:r>
                    </a:p>
                  </a:txBody>
                  <a:tcPr marL="5292" marR="5292" marT="529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ctr" fontAlgn="b"/>
                      <a:r>
                        <a:rPr lang="fr-FR" sz="1100" b="0" i="0" u="none" strike="noStrike" dirty="0">
                          <a:solidFill>
                            <a:srgbClr val="000000"/>
                          </a:solidFill>
                          <a:latin typeface="Calibri"/>
                        </a:rPr>
                        <a:t>Non</a:t>
                      </a:r>
                    </a:p>
                  </a:txBody>
                  <a:tcPr marL="5292" marR="5292" marT="529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3467">
                <a:tc rowSpan="2">
                  <a:txBody>
                    <a:bodyPr/>
                    <a:lstStyle/>
                    <a:p>
                      <a:pPr algn="r" fontAlgn="ctr"/>
                      <a:r>
                        <a:rPr lang="fr-FR" sz="1100" b="1" i="1" u="none" strike="noStrike" dirty="0">
                          <a:solidFill>
                            <a:srgbClr val="002060"/>
                          </a:solidFill>
                          <a:latin typeface="Calibri"/>
                        </a:rPr>
                        <a:t>préparateurs Pharmacie (ES Publics)</a:t>
                      </a:r>
                    </a:p>
                  </a:txBody>
                  <a:tcPr marL="5292" marR="5292" marT="529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fr-FR" sz="1100" b="0" i="0" u="none" strike="noStrike" dirty="0">
                          <a:solidFill>
                            <a:srgbClr val="000000"/>
                          </a:solidFill>
                          <a:latin typeface="Calibri"/>
                        </a:rPr>
                        <a:t>60</a:t>
                      </a:r>
                    </a:p>
                  </a:txBody>
                  <a:tcPr marL="5292" marR="5292" marT="529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ctr"/>
                      <a:r>
                        <a:rPr lang="fr-FR" sz="1100" b="0" i="0" u="none" strike="noStrike">
                          <a:solidFill>
                            <a:srgbClr val="000000"/>
                          </a:solidFill>
                          <a:latin typeface="Calibri"/>
                        </a:rPr>
                        <a:t>40,3%</a:t>
                      </a:r>
                    </a:p>
                  </a:txBody>
                  <a:tcPr marL="5292" marR="5292" marT="529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ctr"/>
                      <a:r>
                        <a:rPr lang="fr-FR" sz="1100" b="0" i="0" u="none" strike="noStrike">
                          <a:solidFill>
                            <a:srgbClr val="000000"/>
                          </a:solidFill>
                          <a:latin typeface="Calibri"/>
                        </a:rPr>
                        <a:t>4</a:t>
                      </a:r>
                    </a:p>
                  </a:txBody>
                  <a:tcPr marL="5292" marR="5292" marT="529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ctr" fontAlgn="ctr"/>
                      <a:r>
                        <a:rPr lang="fr-FR" sz="1100" b="0" i="0" u="none" strike="noStrike">
                          <a:solidFill>
                            <a:srgbClr val="000000"/>
                          </a:solidFill>
                          <a:latin typeface="Calibri"/>
                        </a:rPr>
                        <a:t>66,7%</a:t>
                      </a:r>
                    </a:p>
                  </a:txBody>
                  <a:tcPr marL="5292" marR="5292" marT="529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ctr" fontAlgn="b"/>
                      <a:r>
                        <a:rPr lang="fr-FR" sz="1100" b="0" i="0" u="none" strike="noStrike">
                          <a:solidFill>
                            <a:srgbClr val="000000"/>
                          </a:solidFill>
                          <a:latin typeface="Calibri"/>
                        </a:rPr>
                        <a:t>Oui</a:t>
                      </a:r>
                    </a:p>
                  </a:txBody>
                  <a:tcPr marL="5292" marR="5292" marT="529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3467">
                <a:tc vMerge="1">
                  <a:txBody>
                    <a:bodyPr/>
                    <a:lstStyle/>
                    <a:p>
                      <a:endParaRPr lang="fr-FR"/>
                    </a:p>
                  </a:txBody>
                  <a:tcPr/>
                </a:tc>
                <a:tc>
                  <a:txBody>
                    <a:bodyPr/>
                    <a:lstStyle/>
                    <a:p>
                      <a:pPr algn="ctr" fontAlgn="ctr"/>
                      <a:r>
                        <a:rPr lang="fr-FR" sz="1100" b="0" i="0" u="none" strike="noStrike" dirty="0">
                          <a:solidFill>
                            <a:srgbClr val="000000"/>
                          </a:solidFill>
                          <a:latin typeface="Calibri"/>
                        </a:rPr>
                        <a:t>89</a:t>
                      </a:r>
                    </a:p>
                  </a:txBody>
                  <a:tcPr marL="5292" marR="5292" marT="529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ctr"/>
                      <a:r>
                        <a:rPr lang="fr-FR" sz="1100" b="0" i="0" u="none" strike="noStrike">
                          <a:solidFill>
                            <a:srgbClr val="000000"/>
                          </a:solidFill>
                          <a:latin typeface="Calibri"/>
                        </a:rPr>
                        <a:t>59,7%</a:t>
                      </a:r>
                    </a:p>
                  </a:txBody>
                  <a:tcPr marL="5292" marR="5292" marT="529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ctr"/>
                      <a:r>
                        <a:rPr lang="fr-FR" sz="1100" b="0" i="0" u="none" strike="noStrike">
                          <a:solidFill>
                            <a:srgbClr val="000000"/>
                          </a:solidFill>
                          <a:latin typeface="Calibri"/>
                        </a:rPr>
                        <a:t>2</a:t>
                      </a:r>
                    </a:p>
                  </a:txBody>
                  <a:tcPr marL="5292" marR="5292" marT="529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ctr" fontAlgn="ctr"/>
                      <a:r>
                        <a:rPr lang="fr-FR" sz="1100" b="0" i="0" u="none" strike="noStrike">
                          <a:solidFill>
                            <a:srgbClr val="000000"/>
                          </a:solidFill>
                          <a:latin typeface="Calibri"/>
                        </a:rPr>
                        <a:t>33,3%</a:t>
                      </a:r>
                    </a:p>
                  </a:txBody>
                  <a:tcPr marL="5292" marR="5292" marT="529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ctr" fontAlgn="b"/>
                      <a:r>
                        <a:rPr lang="fr-FR" sz="1100" b="0" i="0" u="none" strike="noStrike" dirty="0">
                          <a:solidFill>
                            <a:srgbClr val="000000"/>
                          </a:solidFill>
                          <a:latin typeface="Calibri"/>
                        </a:rPr>
                        <a:t>Non</a:t>
                      </a:r>
                    </a:p>
                  </a:txBody>
                  <a:tcPr marL="5292" marR="5292" marT="529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3467">
                <a:tc rowSpan="2">
                  <a:txBody>
                    <a:bodyPr/>
                    <a:lstStyle/>
                    <a:p>
                      <a:pPr algn="r" fontAlgn="ctr"/>
                      <a:r>
                        <a:rPr lang="fr-FR" sz="1100" b="1" i="1" u="none" strike="noStrike" dirty="0">
                          <a:solidFill>
                            <a:srgbClr val="002060"/>
                          </a:solidFill>
                          <a:latin typeface="Calibri"/>
                        </a:rPr>
                        <a:t>préparateurs Pharmacie (ES Privés)</a:t>
                      </a:r>
                    </a:p>
                  </a:txBody>
                  <a:tcPr marL="5292" marR="5292" marT="529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fr-FR" sz="1100" b="0" i="0" u="none" strike="noStrike" dirty="0">
                          <a:solidFill>
                            <a:srgbClr val="000000"/>
                          </a:solidFill>
                          <a:latin typeface="Calibri"/>
                        </a:rPr>
                        <a:t>86</a:t>
                      </a:r>
                    </a:p>
                  </a:txBody>
                  <a:tcPr marL="5292" marR="5292" marT="529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ctr"/>
                      <a:r>
                        <a:rPr lang="fr-FR" sz="1100" b="0" i="0" u="none" strike="noStrike">
                          <a:solidFill>
                            <a:srgbClr val="000000"/>
                          </a:solidFill>
                          <a:latin typeface="Calibri"/>
                        </a:rPr>
                        <a:t>54,8%</a:t>
                      </a:r>
                    </a:p>
                  </a:txBody>
                  <a:tcPr marL="5292" marR="5292" marT="529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ctr"/>
                      <a:r>
                        <a:rPr lang="fr-FR" sz="1100" b="0" i="0" u="none" strike="noStrike">
                          <a:solidFill>
                            <a:srgbClr val="000000"/>
                          </a:solidFill>
                          <a:latin typeface="Calibri"/>
                        </a:rPr>
                        <a:t>11</a:t>
                      </a:r>
                    </a:p>
                  </a:txBody>
                  <a:tcPr marL="5292" marR="5292" marT="529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ctr" fontAlgn="ctr"/>
                      <a:r>
                        <a:rPr lang="fr-FR" sz="1100" b="0" i="0" u="none" strike="noStrike">
                          <a:solidFill>
                            <a:srgbClr val="000000"/>
                          </a:solidFill>
                          <a:latin typeface="Calibri"/>
                        </a:rPr>
                        <a:t>61,1%</a:t>
                      </a:r>
                    </a:p>
                  </a:txBody>
                  <a:tcPr marL="5292" marR="5292" marT="529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ctr" fontAlgn="b"/>
                      <a:r>
                        <a:rPr lang="fr-FR" sz="1100" b="0" i="0" u="none" strike="noStrike" dirty="0">
                          <a:solidFill>
                            <a:srgbClr val="000000"/>
                          </a:solidFill>
                          <a:latin typeface="Calibri"/>
                        </a:rPr>
                        <a:t>Oui</a:t>
                      </a:r>
                    </a:p>
                  </a:txBody>
                  <a:tcPr marL="5292" marR="5292" marT="529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3467">
                <a:tc vMerge="1">
                  <a:txBody>
                    <a:bodyPr/>
                    <a:lstStyle/>
                    <a:p>
                      <a:endParaRPr lang="fr-FR"/>
                    </a:p>
                  </a:txBody>
                  <a:tcPr/>
                </a:tc>
                <a:tc>
                  <a:txBody>
                    <a:bodyPr/>
                    <a:lstStyle/>
                    <a:p>
                      <a:pPr algn="ctr" fontAlgn="ctr"/>
                      <a:r>
                        <a:rPr lang="fr-FR" sz="1100" b="0" i="0" u="none" strike="noStrike" dirty="0">
                          <a:solidFill>
                            <a:srgbClr val="000000"/>
                          </a:solidFill>
                          <a:latin typeface="Calibri"/>
                        </a:rPr>
                        <a:t>71</a:t>
                      </a:r>
                    </a:p>
                  </a:txBody>
                  <a:tcPr marL="5292" marR="5292" marT="529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ctr"/>
                      <a:r>
                        <a:rPr lang="fr-FR" sz="1100" b="0" i="0" u="none" strike="noStrike">
                          <a:solidFill>
                            <a:srgbClr val="000000"/>
                          </a:solidFill>
                          <a:latin typeface="Calibri"/>
                        </a:rPr>
                        <a:t>45,2%</a:t>
                      </a:r>
                    </a:p>
                  </a:txBody>
                  <a:tcPr marL="5292" marR="5292" marT="529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ctr"/>
                      <a:r>
                        <a:rPr lang="fr-FR" sz="1100" b="0" i="0" u="none" strike="noStrike">
                          <a:solidFill>
                            <a:srgbClr val="000000"/>
                          </a:solidFill>
                          <a:latin typeface="Calibri"/>
                        </a:rPr>
                        <a:t>7</a:t>
                      </a:r>
                    </a:p>
                  </a:txBody>
                  <a:tcPr marL="5292" marR="5292" marT="529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ctr" fontAlgn="ctr"/>
                      <a:r>
                        <a:rPr lang="fr-FR" sz="1100" b="0" i="0" u="none" strike="noStrike">
                          <a:solidFill>
                            <a:srgbClr val="000000"/>
                          </a:solidFill>
                          <a:latin typeface="Calibri"/>
                        </a:rPr>
                        <a:t>38,9%</a:t>
                      </a:r>
                    </a:p>
                  </a:txBody>
                  <a:tcPr marL="5292" marR="5292" marT="529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ctr" fontAlgn="b"/>
                      <a:r>
                        <a:rPr lang="fr-FR" sz="1100" b="0" i="0" u="none" strike="noStrike" dirty="0">
                          <a:solidFill>
                            <a:srgbClr val="000000"/>
                          </a:solidFill>
                          <a:latin typeface="Calibri"/>
                        </a:rPr>
                        <a:t>Non</a:t>
                      </a:r>
                    </a:p>
                  </a:txBody>
                  <a:tcPr marL="5292" marR="5292" marT="529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3467">
                <a:tc rowSpan="2">
                  <a:txBody>
                    <a:bodyPr/>
                    <a:lstStyle/>
                    <a:p>
                      <a:pPr algn="r" fontAlgn="ctr"/>
                      <a:r>
                        <a:rPr lang="fr-FR" sz="1100" b="1" i="1" u="none" strike="noStrike" dirty="0">
                          <a:solidFill>
                            <a:srgbClr val="002060"/>
                          </a:solidFill>
                          <a:latin typeface="Calibri"/>
                        </a:rPr>
                        <a:t>préparateurs Pharmacie (ES ESPIC)</a:t>
                      </a:r>
                    </a:p>
                  </a:txBody>
                  <a:tcPr marL="5292" marR="5292" marT="529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fr-FR" sz="1100" b="0" i="0" u="none" strike="noStrike" dirty="0">
                          <a:solidFill>
                            <a:srgbClr val="000000"/>
                          </a:solidFill>
                          <a:latin typeface="Calibri"/>
                        </a:rPr>
                        <a:t>24</a:t>
                      </a:r>
                    </a:p>
                  </a:txBody>
                  <a:tcPr marL="5292" marR="5292" marT="529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ctr"/>
                      <a:r>
                        <a:rPr lang="fr-FR" sz="1100" b="0" i="0" u="none" strike="noStrike">
                          <a:solidFill>
                            <a:srgbClr val="000000"/>
                          </a:solidFill>
                          <a:latin typeface="Calibri"/>
                        </a:rPr>
                        <a:t>46,2%</a:t>
                      </a:r>
                    </a:p>
                  </a:txBody>
                  <a:tcPr marL="5292" marR="5292" marT="529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ctr"/>
                      <a:r>
                        <a:rPr lang="fr-FR" sz="1100" b="0" i="0" u="none" strike="noStrike">
                          <a:solidFill>
                            <a:srgbClr val="000000"/>
                          </a:solidFill>
                          <a:latin typeface="Calibri"/>
                        </a:rPr>
                        <a:t>1</a:t>
                      </a:r>
                    </a:p>
                  </a:txBody>
                  <a:tcPr marL="5292" marR="5292" marT="529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ctr" fontAlgn="ctr"/>
                      <a:r>
                        <a:rPr lang="fr-FR" sz="1100" b="0" i="0" u="none" strike="noStrike">
                          <a:solidFill>
                            <a:srgbClr val="000000"/>
                          </a:solidFill>
                          <a:latin typeface="Calibri"/>
                        </a:rPr>
                        <a:t>33,3%</a:t>
                      </a:r>
                    </a:p>
                  </a:txBody>
                  <a:tcPr marL="5292" marR="5292" marT="529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ctr" fontAlgn="b"/>
                      <a:r>
                        <a:rPr lang="fr-FR" sz="1100" b="0" i="0" u="none" strike="noStrike" dirty="0">
                          <a:solidFill>
                            <a:srgbClr val="000000"/>
                          </a:solidFill>
                          <a:latin typeface="Calibri"/>
                        </a:rPr>
                        <a:t>Oui</a:t>
                      </a:r>
                    </a:p>
                  </a:txBody>
                  <a:tcPr marL="5292" marR="5292" marT="529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3467">
                <a:tc vMerge="1">
                  <a:txBody>
                    <a:bodyPr/>
                    <a:lstStyle/>
                    <a:p>
                      <a:endParaRPr lang="fr-FR"/>
                    </a:p>
                  </a:txBody>
                  <a:tcPr/>
                </a:tc>
                <a:tc>
                  <a:txBody>
                    <a:bodyPr/>
                    <a:lstStyle/>
                    <a:p>
                      <a:pPr algn="ctr" fontAlgn="ctr"/>
                      <a:r>
                        <a:rPr lang="fr-FR" sz="1100" b="0" i="0" u="none" strike="noStrike">
                          <a:solidFill>
                            <a:srgbClr val="000000"/>
                          </a:solidFill>
                          <a:latin typeface="Calibri"/>
                        </a:rPr>
                        <a:t>28</a:t>
                      </a:r>
                    </a:p>
                  </a:txBody>
                  <a:tcPr marL="5292" marR="5292" marT="529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ctr"/>
                      <a:r>
                        <a:rPr lang="fr-FR" sz="1100" b="0" i="0" u="none" strike="noStrike">
                          <a:solidFill>
                            <a:srgbClr val="000000"/>
                          </a:solidFill>
                          <a:latin typeface="Calibri"/>
                        </a:rPr>
                        <a:t>53,8%</a:t>
                      </a:r>
                    </a:p>
                  </a:txBody>
                  <a:tcPr marL="5292" marR="5292" marT="529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ctr"/>
                      <a:r>
                        <a:rPr lang="fr-FR" sz="1100" b="0" i="0" u="none" strike="noStrike">
                          <a:solidFill>
                            <a:srgbClr val="000000"/>
                          </a:solidFill>
                          <a:latin typeface="Calibri"/>
                        </a:rPr>
                        <a:t>2</a:t>
                      </a:r>
                    </a:p>
                  </a:txBody>
                  <a:tcPr marL="5292" marR="5292" marT="529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ctr" fontAlgn="ctr"/>
                      <a:r>
                        <a:rPr lang="fr-FR" sz="1100" b="0" i="0" u="none" strike="noStrike">
                          <a:solidFill>
                            <a:srgbClr val="000000"/>
                          </a:solidFill>
                          <a:latin typeface="Calibri"/>
                        </a:rPr>
                        <a:t>66,7%</a:t>
                      </a:r>
                    </a:p>
                  </a:txBody>
                  <a:tcPr marL="5292" marR="5292" marT="529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ctr" fontAlgn="b"/>
                      <a:r>
                        <a:rPr lang="fr-FR" sz="1100" b="0" i="0" u="none" strike="noStrike" dirty="0">
                          <a:solidFill>
                            <a:srgbClr val="000000"/>
                          </a:solidFill>
                          <a:latin typeface="Calibri"/>
                        </a:rPr>
                        <a:t>Non</a:t>
                      </a:r>
                    </a:p>
                  </a:txBody>
                  <a:tcPr marL="5292" marR="5292" marT="529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3467">
                <a:tc rowSpan="2">
                  <a:txBody>
                    <a:bodyPr/>
                    <a:lstStyle/>
                    <a:p>
                      <a:pPr algn="r" fontAlgn="ctr"/>
                      <a:r>
                        <a:rPr lang="fr-FR" sz="1100" b="1" i="0" u="none" strike="noStrike" dirty="0">
                          <a:solidFill>
                            <a:srgbClr val="002060"/>
                          </a:solidFill>
                          <a:latin typeface="Calibri"/>
                        </a:rPr>
                        <a:t>IDE </a:t>
                      </a:r>
                    </a:p>
                  </a:txBody>
                  <a:tcPr marL="5292" marR="5292" marT="529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fr-FR" sz="1100" b="1" i="0" u="none" strike="noStrike" dirty="0">
                          <a:solidFill>
                            <a:srgbClr val="FF0000"/>
                          </a:solidFill>
                          <a:latin typeface="Calibri"/>
                        </a:rPr>
                        <a:t>346</a:t>
                      </a:r>
                    </a:p>
                  </a:txBody>
                  <a:tcPr marL="5292" marR="5292" marT="529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ctr"/>
                      <a:r>
                        <a:rPr lang="fr-FR" sz="1100" b="1" i="0" u="none" strike="noStrike" dirty="0">
                          <a:solidFill>
                            <a:srgbClr val="FF0000"/>
                          </a:solidFill>
                          <a:latin typeface="Calibri"/>
                        </a:rPr>
                        <a:t>79,9%</a:t>
                      </a:r>
                    </a:p>
                  </a:txBody>
                  <a:tcPr marL="5292" marR="5292" marT="529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ctr"/>
                      <a:r>
                        <a:rPr lang="fr-FR" sz="1100" b="1" i="0" u="none" strike="noStrike" dirty="0">
                          <a:solidFill>
                            <a:srgbClr val="FF0000"/>
                          </a:solidFill>
                          <a:latin typeface="Calibri"/>
                        </a:rPr>
                        <a:t>34</a:t>
                      </a:r>
                    </a:p>
                  </a:txBody>
                  <a:tcPr marL="5292" marR="5292" marT="529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ctr" fontAlgn="ctr"/>
                      <a:r>
                        <a:rPr lang="fr-FR" sz="1100" b="1" i="0" u="none" strike="noStrike" dirty="0">
                          <a:solidFill>
                            <a:srgbClr val="FF0000"/>
                          </a:solidFill>
                          <a:latin typeface="Calibri"/>
                        </a:rPr>
                        <a:t>89,5%</a:t>
                      </a:r>
                    </a:p>
                  </a:txBody>
                  <a:tcPr marL="5292" marR="5292" marT="529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ctr" fontAlgn="b"/>
                      <a:r>
                        <a:rPr lang="fr-FR" sz="1100" b="0" i="0" u="none" strike="noStrike" dirty="0">
                          <a:solidFill>
                            <a:srgbClr val="000000"/>
                          </a:solidFill>
                          <a:latin typeface="Calibri"/>
                        </a:rPr>
                        <a:t>Oui</a:t>
                      </a:r>
                    </a:p>
                  </a:txBody>
                  <a:tcPr marL="5292" marR="5292" marT="529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3467">
                <a:tc vMerge="1">
                  <a:txBody>
                    <a:bodyPr/>
                    <a:lstStyle/>
                    <a:p>
                      <a:endParaRPr lang="fr-FR"/>
                    </a:p>
                  </a:txBody>
                  <a:tcPr/>
                </a:tc>
                <a:tc>
                  <a:txBody>
                    <a:bodyPr/>
                    <a:lstStyle/>
                    <a:p>
                      <a:pPr algn="ctr" fontAlgn="ctr"/>
                      <a:r>
                        <a:rPr lang="fr-FR" sz="1100" b="0" i="0" u="none" strike="noStrike" dirty="0">
                          <a:solidFill>
                            <a:srgbClr val="000000"/>
                          </a:solidFill>
                          <a:latin typeface="Calibri"/>
                        </a:rPr>
                        <a:t>87</a:t>
                      </a:r>
                    </a:p>
                  </a:txBody>
                  <a:tcPr marL="5292" marR="5292" marT="529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ctr"/>
                      <a:r>
                        <a:rPr lang="fr-FR" sz="1100" b="0" i="0" u="none" strike="noStrike">
                          <a:solidFill>
                            <a:srgbClr val="000000"/>
                          </a:solidFill>
                          <a:latin typeface="Calibri"/>
                        </a:rPr>
                        <a:t>20,1%</a:t>
                      </a:r>
                    </a:p>
                  </a:txBody>
                  <a:tcPr marL="5292" marR="5292" marT="529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ctr"/>
                      <a:r>
                        <a:rPr lang="fr-FR" sz="1100" b="0" i="0" u="none" strike="noStrike">
                          <a:solidFill>
                            <a:srgbClr val="000000"/>
                          </a:solidFill>
                          <a:latin typeface="Calibri"/>
                        </a:rPr>
                        <a:t>4</a:t>
                      </a:r>
                    </a:p>
                  </a:txBody>
                  <a:tcPr marL="5292" marR="5292" marT="529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ctr" fontAlgn="ctr"/>
                      <a:r>
                        <a:rPr lang="fr-FR" sz="1100" b="0" i="0" u="none" strike="noStrike">
                          <a:solidFill>
                            <a:srgbClr val="000000"/>
                          </a:solidFill>
                          <a:latin typeface="Calibri"/>
                        </a:rPr>
                        <a:t>10,5%</a:t>
                      </a:r>
                    </a:p>
                  </a:txBody>
                  <a:tcPr marL="5292" marR="5292" marT="529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ctr" fontAlgn="b"/>
                      <a:r>
                        <a:rPr lang="fr-FR" sz="1100" b="0" i="0" u="none" strike="noStrike" dirty="0">
                          <a:solidFill>
                            <a:srgbClr val="000000"/>
                          </a:solidFill>
                          <a:latin typeface="Calibri"/>
                        </a:rPr>
                        <a:t>Non</a:t>
                      </a:r>
                    </a:p>
                  </a:txBody>
                  <a:tcPr marL="5292" marR="5292" marT="529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3467">
                <a:tc rowSpan="2">
                  <a:txBody>
                    <a:bodyPr/>
                    <a:lstStyle/>
                    <a:p>
                      <a:pPr algn="r" fontAlgn="ctr"/>
                      <a:r>
                        <a:rPr lang="fr-FR" sz="1100" b="1" i="1" u="none" strike="noStrike" dirty="0">
                          <a:solidFill>
                            <a:srgbClr val="002060"/>
                          </a:solidFill>
                          <a:latin typeface="Calibri"/>
                        </a:rPr>
                        <a:t>IDE Pharmacie (ES Publics)</a:t>
                      </a:r>
                    </a:p>
                  </a:txBody>
                  <a:tcPr marL="5292" marR="5292" marT="529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fr-FR" sz="1100" b="1" i="0" u="none" strike="noStrike" dirty="0">
                          <a:solidFill>
                            <a:srgbClr val="FF0000"/>
                          </a:solidFill>
                          <a:latin typeface="Calibri"/>
                        </a:rPr>
                        <a:t>97</a:t>
                      </a:r>
                    </a:p>
                  </a:txBody>
                  <a:tcPr marL="5292" marR="5292" marT="529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ctr"/>
                      <a:r>
                        <a:rPr lang="fr-FR" sz="1100" b="1" i="0" u="none" strike="noStrike" dirty="0">
                          <a:solidFill>
                            <a:srgbClr val="FF0000"/>
                          </a:solidFill>
                          <a:latin typeface="Calibri"/>
                        </a:rPr>
                        <a:t>62,2%</a:t>
                      </a:r>
                    </a:p>
                  </a:txBody>
                  <a:tcPr marL="5292" marR="5292" marT="529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ctr"/>
                      <a:r>
                        <a:rPr lang="fr-FR" sz="1100" b="1" i="0" u="none" strike="noStrike" dirty="0">
                          <a:solidFill>
                            <a:srgbClr val="FF0000"/>
                          </a:solidFill>
                          <a:latin typeface="Calibri"/>
                        </a:rPr>
                        <a:t>7</a:t>
                      </a:r>
                    </a:p>
                  </a:txBody>
                  <a:tcPr marL="5292" marR="5292" marT="529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ctr" fontAlgn="ctr"/>
                      <a:r>
                        <a:rPr lang="fr-FR" sz="1100" b="1" i="0" u="none" strike="noStrike" dirty="0">
                          <a:solidFill>
                            <a:srgbClr val="FF0000"/>
                          </a:solidFill>
                          <a:latin typeface="Calibri"/>
                        </a:rPr>
                        <a:t>87,5%</a:t>
                      </a:r>
                    </a:p>
                  </a:txBody>
                  <a:tcPr marL="5292" marR="5292" marT="529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ctr" fontAlgn="b"/>
                      <a:r>
                        <a:rPr lang="fr-FR" sz="1100" b="0" i="0" u="none" strike="noStrike" dirty="0">
                          <a:solidFill>
                            <a:srgbClr val="000000"/>
                          </a:solidFill>
                          <a:latin typeface="Calibri"/>
                        </a:rPr>
                        <a:t>Oui</a:t>
                      </a:r>
                    </a:p>
                  </a:txBody>
                  <a:tcPr marL="5292" marR="5292" marT="529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3467">
                <a:tc vMerge="1">
                  <a:txBody>
                    <a:bodyPr/>
                    <a:lstStyle/>
                    <a:p>
                      <a:endParaRPr lang="fr-FR"/>
                    </a:p>
                  </a:txBody>
                  <a:tcPr/>
                </a:tc>
                <a:tc>
                  <a:txBody>
                    <a:bodyPr/>
                    <a:lstStyle/>
                    <a:p>
                      <a:pPr algn="ctr" fontAlgn="ctr"/>
                      <a:r>
                        <a:rPr lang="fr-FR" sz="1100" b="0" i="0" u="none" strike="noStrike">
                          <a:solidFill>
                            <a:srgbClr val="000000"/>
                          </a:solidFill>
                          <a:latin typeface="Calibri"/>
                        </a:rPr>
                        <a:t>59</a:t>
                      </a:r>
                    </a:p>
                  </a:txBody>
                  <a:tcPr marL="5292" marR="5292" marT="529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ctr"/>
                      <a:r>
                        <a:rPr lang="fr-FR" sz="1100" b="0" i="0" u="none" strike="noStrike" dirty="0">
                          <a:solidFill>
                            <a:srgbClr val="000000"/>
                          </a:solidFill>
                          <a:latin typeface="Calibri"/>
                        </a:rPr>
                        <a:t>37,8%</a:t>
                      </a:r>
                    </a:p>
                  </a:txBody>
                  <a:tcPr marL="5292" marR="5292" marT="529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ctr"/>
                      <a:r>
                        <a:rPr lang="fr-FR" sz="1100" b="0" i="0" u="none" strike="noStrike">
                          <a:solidFill>
                            <a:srgbClr val="000000"/>
                          </a:solidFill>
                          <a:latin typeface="Calibri"/>
                        </a:rPr>
                        <a:t>1</a:t>
                      </a:r>
                    </a:p>
                  </a:txBody>
                  <a:tcPr marL="5292" marR="5292" marT="529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ctr" fontAlgn="ctr"/>
                      <a:r>
                        <a:rPr lang="fr-FR" sz="1100" b="0" i="0" u="none" strike="noStrike">
                          <a:solidFill>
                            <a:srgbClr val="000000"/>
                          </a:solidFill>
                          <a:latin typeface="Calibri"/>
                        </a:rPr>
                        <a:t>12,5%</a:t>
                      </a:r>
                    </a:p>
                  </a:txBody>
                  <a:tcPr marL="5292" marR="5292" marT="529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ctr" fontAlgn="b"/>
                      <a:r>
                        <a:rPr lang="fr-FR" sz="1100" b="0" i="0" u="none" strike="noStrike" dirty="0">
                          <a:solidFill>
                            <a:srgbClr val="000000"/>
                          </a:solidFill>
                          <a:latin typeface="Calibri"/>
                        </a:rPr>
                        <a:t>Non</a:t>
                      </a:r>
                    </a:p>
                  </a:txBody>
                  <a:tcPr marL="5292" marR="5292" marT="529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3467">
                <a:tc rowSpan="2">
                  <a:txBody>
                    <a:bodyPr/>
                    <a:lstStyle/>
                    <a:p>
                      <a:pPr algn="r" fontAlgn="ctr"/>
                      <a:r>
                        <a:rPr lang="fr-FR" sz="1100" b="1" i="1" u="none" strike="noStrike" dirty="0">
                          <a:solidFill>
                            <a:srgbClr val="002060"/>
                          </a:solidFill>
                          <a:latin typeface="Calibri"/>
                        </a:rPr>
                        <a:t>IDE Pharmacie (ES Privés)</a:t>
                      </a:r>
                    </a:p>
                  </a:txBody>
                  <a:tcPr marL="5292" marR="5292" marT="529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fr-FR" sz="1100" b="1" i="0" u="none" strike="noStrike">
                          <a:solidFill>
                            <a:srgbClr val="FF0000"/>
                          </a:solidFill>
                          <a:latin typeface="Calibri"/>
                        </a:rPr>
                        <a:t>182</a:t>
                      </a:r>
                    </a:p>
                  </a:txBody>
                  <a:tcPr marL="5292" marR="5292" marT="529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ctr"/>
                      <a:r>
                        <a:rPr lang="fr-FR" sz="1100" b="1" i="0" u="none" strike="noStrike" dirty="0">
                          <a:solidFill>
                            <a:srgbClr val="FF0000"/>
                          </a:solidFill>
                          <a:latin typeface="Calibri"/>
                        </a:rPr>
                        <a:t>91,5%</a:t>
                      </a:r>
                    </a:p>
                  </a:txBody>
                  <a:tcPr marL="5292" marR="5292" marT="529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ctr"/>
                      <a:r>
                        <a:rPr lang="fr-FR" sz="1100" b="1" i="0" u="none" strike="noStrike" dirty="0">
                          <a:solidFill>
                            <a:srgbClr val="FF0000"/>
                          </a:solidFill>
                          <a:latin typeface="Calibri"/>
                        </a:rPr>
                        <a:t>24</a:t>
                      </a:r>
                    </a:p>
                  </a:txBody>
                  <a:tcPr marL="5292" marR="5292" marT="529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ctr" fontAlgn="ctr"/>
                      <a:r>
                        <a:rPr lang="fr-FR" sz="1100" b="1" i="0" u="none" strike="noStrike" dirty="0">
                          <a:solidFill>
                            <a:srgbClr val="FF0000"/>
                          </a:solidFill>
                          <a:latin typeface="Calibri"/>
                        </a:rPr>
                        <a:t>92,3%</a:t>
                      </a:r>
                    </a:p>
                  </a:txBody>
                  <a:tcPr marL="5292" marR="5292" marT="529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ctr" fontAlgn="b"/>
                      <a:r>
                        <a:rPr lang="fr-FR" sz="1100" b="0" i="0" u="none" strike="noStrike" dirty="0">
                          <a:solidFill>
                            <a:srgbClr val="000000"/>
                          </a:solidFill>
                          <a:latin typeface="Calibri"/>
                        </a:rPr>
                        <a:t>Oui</a:t>
                      </a:r>
                    </a:p>
                  </a:txBody>
                  <a:tcPr marL="5292" marR="5292" marT="529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3467">
                <a:tc vMerge="1">
                  <a:txBody>
                    <a:bodyPr/>
                    <a:lstStyle/>
                    <a:p>
                      <a:endParaRPr lang="fr-FR"/>
                    </a:p>
                  </a:txBody>
                  <a:tcPr/>
                </a:tc>
                <a:tc>
                  <a:txBody>
                    <a:bodyPr/>
                    <a:lstStyle/>
                    <a:p>
                      <a:pPr algn="ctr" fontAlgn="ctr"/>
                      <a:r>
                        <a:rPr lang="fr-FR" sz="1100" b="0" i="0" u="none" strike="noStrike">
                          <a:solidFill>
                            <a:srgbClr val="000000"/>
                          </a:solidFill>
                          <a:latin typeface="Calibri"/>
                        </a:rPr>
                        <a:t>17</a:t>
                      </a:r>
                    </a:p>
                  </a:txBody>
                  <a:tcPr marL="5292" marR="5292" marT="529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ctr"/>
                      <a:r>
                        <a:rPr lang="fr-FR" sz="1100" b="0" i="0" u="none" strike="noStrike">
                          <a:solidFill>
                            <a:srgbClr val="000000"/>
                          </a:solidFill>
                          <a:latin typeface="Calibri"/>
                        </a:rPr>
                        <a:t>8,5%</a:t>
                      </a:r>
                    </a:p>
                  </a:txBody>
                  <a:tcPr marL="5292" marR="5292" marT="529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ctr"/>
                      <a:r>
                        <a:rPr lang="fr-FR" sz="1100" b="0" i="0" u="none" strike="noStrike">
                          <a:solidFill>
                            <a:srgbClr val="000000"/>
                          </a:solidFill>
                          <a:latin typeface="Calibri"/>
                        </a:rPr>
                        <a:t>2</a:t>
                      </a:r>
                    </a:p>
                  </a:txBody>
                  <a:tcPr marL="5292" marR="5292" marT="529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ctr" fontAlgn="ctr"/>
                      <a:r>
                        <a:rPr lang="fr-FR" sz="1100" b="0" i="0" u="none" strike="noStrike">
                          <a:solidFill>
                            <a:srgbClr val="000000"/>
                          </a:solidFill>
                          <a:latin typeface="Calibri"/>
                        </a:rPr>
                        <a:t>7,7%</a:t>
                      </a:r>
                    </a:p>
                  </a:txBody>
                  <a:tcPr marL="5292" marR="5292" marT="529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ctr" fontAlgn="b"/>
                      <a:r>
                        <a:rPr lang="fr-FR" sz="1100" b="0" i="0" u="none" strike="noStrike" dirty="0">
                          <a:solidFill>
                            <a:srgbClr val="000000"/>
                          </a:solidFill>
                          <a:latin typeface="Calibri"/>
                        </a:rPr>
                        <a:t>Non</a:t>
                      </a:r>
                    </a:p>
                  </a:txBody>
                  <a:tcPr marL="5292" marR="5292" marT="529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3467">
                <a:tc rowSpan="2">
                  <a:txBody>
                    <a:bodyPr/>
                    <a:lstStyle/>
                    <a:p>
                      <a:pPr algn="r" fontAlgn="ctr"/>
                      <a:r>
                        <a:rPr lang="fr-FR" sz="1100" b="1" i="1" u="none" strike="noStrike" dirty="0">
                          <a:solidFill>
                            <a:srgbClr val="002060"/>
                          </a:solidFill>
                          <a:latin typeface="Calibri"/>
                        </a:rPr>
                        <a:t>IDE Pharmacie (ES ESPIC)</a:t>
                      </a:r>
                    </a:p>
                  </a:txBody>
                  <a:tcPr marL="5292" marR="5292" marT="529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fr-FR" sz="1100" b="0" i="0" u="none" strike="noStrike">
                          <a:solidFill>
                            <a:srgbClr val="000000"/>
                          </a:solidFill>
                          <a:latin typeface="Calibri"/>
                        </a:rPr>
                        <a:t>56</a:t>
                      </a:r>
                    </a:p>
                  </a:txBody>
                  <a:tcPr marL="5292" marR="5292" marT="529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ctr"/>
                      <a:r>
                        <a:rPr lang="fr-FR" sz="1100" b="0" i="0" u="none" strike="noStrike">
                          <a:solidFill>
                            <a:srgbClr val="000000"/>
                          </a:solidFill>
                          <a:latin typeface="Calibri"/>
                        </a:rPr>
                        <a:t>84,8%</a:t>
                      </a:r>
                    </a:p>
                  </a:txBody>
                  <a:tcPr marL="5292" marR="5292" marT="529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ctr"/>
                      <a:r>
                        <a:rPr lang="fr-FR" sz="1100" b="0" i="0" u="none" strike="noStrike">
                          <a:solidFill>
                            <a:srgbClr val="000000"/>
                          </a:solidFill>
                          <a:latin typeface="Calibri"/>
                        </a:rPr>
                        <a:t>3</a:t>
                      </a:r>
                    </a:p>
                  </a:txBody>
                  <a:tcPr marL="5292" marR="5292" marT="529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ctr" fontAlgn="ctr"/>
                      <a:r>
                        <a:rPr lang="fr-FR" sz="1100" b="0" i="0" u="none" strike="noStrike">
                          <a:solidFill>
                            <a:srgbClr val="000000"/>
                          </a:solidFill>
                          <a:latin typeface="Calibri"/>
                        </a:rPr>
                        <a:t>75,0%</a:t>
                      </a:r>
                    </a:p>
                  </a:txBody>
                  <a:tcPr marL="5292" marR="5292" marT="529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ctr" fontAlgn="b"/>
                      <a:r>
                        <a:rPr lang="fr-FR" sz="1100" b="0" i="0" u="none" strike="noStrike" dirty="0">
                          <a:solidFill>
                            <a:srgbClr val="000000"/>
                          </a:solidFill>
                          <a:latin typeface="Calibri"/>
                        </a:rPr>
                        <a:t>Oui</a:t>
                      </a:r>
                    </a:p>
                  </a:txBody>
                  <a:tcPr marL="5292" marR="5292" marT="529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3467">
                <a:tc vMerge="1">
                  <a:txBody>
                    <a:bodyPr/>
                    <a:lstStyle/>
                    <a:p>
                      <a:endParaRPr lang="fr-FR"/>
                    </a:p>
                  </a:txBody>
                  <a:tcPr/>
                </a:tc>
                <a:tc>
                  <a:txBody>
                    <a:bodyPr/>
                    <a:lstStyle/>
                    <a:p>
                      <a:pPr algn="ctr" fontAlgn="ctr"/>
                      <a:r>
                        <a:rPr lang="fr-FR" sz="1100" b="0" i="0" u="none" strike="noStrike">
                          <a:solidFill>
                            <a:srgbClr val="000000"/>
                          </a:solidFill>
                          <a:latin typeface="Calibri"/>
                        </a:rPr>
                        <a:t>10</a:t>
                      </a:r>
                    </a:p>
                  </a:txBody>
                  <a:tcPr marL="5292" marR="5292" marT="529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ctr"/>
                      <a:r>
                        <a:rPr lang="fr-FR" sz="1100" b="0" i="0" u="none" strike="noStrike">
                          <a:solidFill>
                            <a:srgbClr val="000000"/>
                          </a:solidFill>
                          <a:latin typeface="Calibri"/>
                        </a:rPr>
                        <a:t>15,2%</a:t>
                      </a:r>
                    </a:p>
                  </a:txBody>
                  <a:tcPr marL="5292" marR="5292" marT="529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ctr"/>
                      <a:r>
                        <a:rPr lang="fr-FR" sz="1100" b="0" i="0" u="none" strike="noStrike">
                          <a:solidFill>
                            <a:srgbClr val="000000"/>
                          </a:solidFill>
                          <a:latin typeface="Calibri"/>
                        </a:rPr>
                        <a:t>1</a:t>
                      </a:r>
                    </a:p>
                  </a:txBody>
                  <a:tcPr marL="5292" marR="5292" marT="529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ctr" fontAlgn="ctr"/>
                      <a:r>
                        <a:rPr lang="fr-FR" sz="1100" b="0" i="0" u="none" strike="noStrike">
                          <a:solidFill>
                            <a:srgbClr val="000000"/>
                          </a:solidFill>
                          <a:latin typeface="Calibri"/>
                        </a:rPr>
                        <a:t>25,0%</a:t>
                      </a:r>
                    </a:p>
                  </a:txBody>
                  <a:tcPr marL="5292" marR="5292" marT="529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ctr" fontAlgn="b"/>
                      <a:r>
                        <a:rPr lang="fr-FR" sz="1100" b="0" i="0" u="none" strike="noStrike" dirty="0">
                          <a:solidFill>
                            <a:srgbClr val="000000"/>
                          </a:solidFill>
                          <a:latin typeface="Calibri"/>
                        </a:rPr>
                        <a:t>Non</a:t>
                      </a:r>
                    </a:p>
                  </a:txBody>
                  <a:tcPr marL="5292" marR="5292" marT="529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3467">
                <a:tc rowSpan="2">
                  <a:txBody>
                    <a:bodyPr/>
                    <a:lstStyle/>
                    <a:p>
                      <a:pPr algn="r" fontAlgn="ctr"/>
                      <a:r>
                        <a:rPr lang="fr-FR" sz="1100" b="1" i="0" u="none" strike="noStrike" dirty="0">
                          <a:solidFill>
                            <a:srgbClr val="002060"/>
                          </a:solidFill>
                          <a:latin typeface="Calibri"/>
                        </a:rPr>
                        <a:t>Autre</a:t>
                      </a:r>
                    </a:p>
                  </a:txBody>
                  <a:tcPr marL="5292" marR="5292" marT="529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fr-FR" sz="1100" b="0" i="0" u="none" strike="noStrike" dirty="0">
                          <a:solidFill>
                            <a:srgbClr val="000000"/>
                          </a:solidFill>
                          <a:latin typeface="Calibri"/>
                        </a:rPr>
                        <a:t>78</a:t>
                      </a:r>
                    </a:p>
                  </a:txBody>
                  <a:tcPr marL="5292" marR="5292" marT="529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ctr"/>
                      <a:r>
                        <a:rPr lang="fr-FR" sz="1100" b="0" i="0" u="none" strike="noStrike" dirty="0">
                          <a:solidFill>
                            <a:srgbClr val="000000"/>
                          </a:solidFill>
                          <a:latin typeface="Calibri"/>
                        </a:rPr>
                        <a:t>53,1%</a:t>
                      </a:r>
                    </a:p>
                  </a:txBody>
                  <a:tcPr marL="5292" marR="5292" marT="529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ctr"/>
                      <a:r>
                        <a:rPr lang="fr-FR" sz="1100" b="0" i="0" u="none" strike="noStrike" dirty="0">
                          <a:solidFill>
                            <a:srgbClr val="000000"/>
                          </a:solidFill>
                          <a:latin typeface="Calibri"/>
                        </a:rPr>
                        <a:t>7</a:t>
                      </a:r>
                    </a:p>
                  </a:txBody>
                  <a:tcPr marL="5292" marR="5292" marT="529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ctr" fontAlgn="ctr"/>
                      <a:r>
                        <a:rPr lang="fr-FR" sz="1100" b="0" i="0" u="none" strike="noStrike" dirty="0">
                          <a:solidFill>
                            <a:srgbClr val="000000"/>
                          </a:solidFill>
                          <a:latin typeface="Calibri"/>
                        </a:rPr>
                        <a:t>53,8%</a:t>
                      </a:r>
                    </a:p>
                  </a:txBody>
                  <a:tcPr marL="5292" marR="5292" marT="529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ctr" fontAlgn="b"/>
                      <a:r>
                        <a:rPr lang="fr-FR" sz="1100" b="0" i="0" u="none" strike="noStrike" dirty="0">
                          <a:solidFill>
                            <a:srgbClr val="000000"/>
                          </a:solidFill>
                          <a:latin typeface="Calibri"/>
                        </a:rPr>
                        <a:t>Oui</a:t>
                      </a:r>
                    </a:p>
                  </a:txBody>
                  <a:tcPr marL="5292" marR="5292" marT="529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3467">
                <a:tc vMerge="1">
                  <a:txBody>
                    <a:bodyPr/>
                    <a:lstStyle/>
                    <a:p>
                      <a:endParaRPr lang="fr-FR"/>
                    </a:p>
                  </a:txBody>
                  <a:tcPr/>
                </a:tc>
                <a:tc>
                  <a:txBody>
                    <a:bodyPr/>
                    <a:lstStyle/>
                    <a:p>
                      <a:pPr algn="ctr" fontAlgn="ctr"/>
                      <a:r>
                        <a:rPr lang="fr-FR" sz="1100" b="0" i="0" u="none" strike="noStrike">
                          <a:solidFill>
                            <a:srgbClr val="000000"/>
                          </a:solidFill>
                          <a:latin typeface="Calibri"/>
                        </a:rPr>
                        <a:t>69</a:t>
                      </a:r>
                    </a:p>
                  </a:txBody>
                  <a:tcPr marL="5292" marR="5292" marT="529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ctr"/>
                      <a:r>
                        <a:rPr lang="fr-FR" sz="1100" b="0" i="0" u="none" strike="noStrike">
                          <a:solidFill>
                            <a:srgbClr val="000000"/>
                          </a:solidFill>
                          <a:latin typeface="Calibri"/>
                        </a:rPr>
                        <a:t>46,9%</a:t>
                      </a:r>
                    </a:p>
                  </a:txBody>
                  <a:tcPr marL="5292" marR="5292" marT="529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ctr"/>
                      <a:r>
                        <a:rPr lang="fr-FR" sz="1100" b="0" i="0" u="none" strike="noStrike" dirty="0">
                          <a:solidFill>
                            <a:srgbClr val="000000"/>
                          </a:solidFill>
                          <a:latin typeface="Calibri"/>
                        </a:rPr>
                        <a:t>6</a:t>
                      </a:r>
                    </a:p>
                  </a:txBody>
                  <a:tcPr marL="5292" marR="5292" marT="529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ctr" fontAlgn="ctr"/>
                      <a:r>
                        <a:rPr lang="fr-FR" sz="1100" b="0" i="0" u="none" strike="noStrike" dirty="0">
                          <a:solidFill>
                            <a:srgbClr val="000000"/>
                          </a:solidFill>
                          <a:latin typeface="Calibri"/>
                        </a:rPr>
                        <a:t>46,2%</a:t>
                      </a:r>
                    </a:p>
                  </a:txBody>
                  <a:tcPr marL="5292" marR="5292" marT="529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ctr" fontAlgn="b"/>
                      <a:r>
                        <a:rPr lang="fr-FR" sz="1100" b="0" i="0" u="none" strike="noStrike" dirty="0">
                          <a:solidFill>
                            <a:srgbClr val="000000"/>
                          </a:solidFill>
                          <a:latin typeface="Calibri"/>
                        </a:rPr>
                        <a:t>Non</a:t>
                      </a:r>
                    </a:p>
                  </a:txBody>
                  <a:tcPr marL="5292" marR="5292" marT="529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65018">
                <a:tc rowSpan="2">
                  <a:txBody>
                    <a:bodyPr/>
                    <a:lstStyle/>
                    <a:p>
                      <a:pPr algn="r" fontAlgn="ctr"/>
                      <a:r>
                        <a:rPr lang="fr-FR" sz="1100" b="1" i="0" u="none" strike="noStrike" dirty="0">
                          <a:solidFill>
                            <a:srgbClr val="002060"/>
                          </a:solidFill>
                          <a:latin typeface="Calibri"/>
                        </a:rPr>
                        <a:t>Au moins un médecin </a:t>
                      </a:r>
                      <a:r>
                        <a:rPr lang="fr-FR" sz="1100" b="1" i="0" u="sng" strike="noStrike" dirty="0">
                          <a:solidFill>
                            <a:srgbClr val="002060"/>
                          </a:solidFill>
                          <a:latin typeface="Calibri"/>
                        </a:rPr>
                        <a:t>OU</a:t>
                      </a:r>
                      <a:r>
                        <a:rPr lang="fr-FR" sz="1100" b="1" i="0" u="none" strike="noStrike" dirty="0">
                          <a:solidFill>
                            <a:srgbClr val="002060"/>
                          </a:solidFill>
                          <a:latin typeface="Calibri"/>
                        </a:rPr>
                        <a:t> un pharmacien impliqué</a:t>
                      </a:r>
                    </a:p>
                  </a:txBody>
                  <a:tcPr marL="5292" marR="5292" marT="529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fr-FR" sz="1100" b="0" i="0" u="none" strike="noStrike">
                          <a:solidFill>
                            <a:srgbClr val="000000"/>
                          </a:solidFill>
                          <a:latin typeface="Calibri"/>
                        </a:rPr>
                        <a:t>88</a:t>
                      </a:r>
                    </a:p>
                  </a:txBody>
                  <a:tcPr marL="5292" marR="5292" marT="529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ctr"/>
                      <a:r>
                        <a:rPr lang="fr-FR" sz="1100" b="0" i="0" u="none" strike="noStrike">
                          <a:solidFill>
                            <a:srgbClr val="000000"/>
                          </a:solidFill>
                          <a:latin typeface="Calibri"/>
                        </a:rPr>
                        <a:t>5,2%</a:t>
                      </a:r>
                    </a:p>
                  </a:txBody>
                  <a:tcPr marL="5292" marR="5292" marT="529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ctr"/>
                      <a:r>
                        <a:rPr lang="fr-FR" sz="1100" b="0" i="0" u="none" strike="noStrike">
                          <a:solidFill>
                            <a:srgbClr val="000000"/>
                          </a:solidFill>
                          <a:latin typeface="Calibri"/>
                        </a:rPr>
                        <a:t>3</a:t>
                      </a:r>
                    </a:p>
                  </a:txBody>
                  <a:tcPr marL="5292" marR="5292" marT="529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ctr" fontAlgn="ctr"/>
                      <a:r>
                        <a:rPr lang="fr-FR" sz="1100" b="0" i="0" u="none" strike="noStrike">
                          <a:solidFill>
                            <a:srgbClr val="000000"/>
                          </a:solidFill>
                          <a:latin typeface="Calibri"/>
                        </a:rPr>
                        <a:t>2,0%</a:t>
                      </a:r>
                    </a:p>
                  </a:txBody>
                  <a:tcPr marL="5292" marR="5292" marT="529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ctr" fontAlgn="b"/>
                      <a:r>
                        <a:rPr lang="fr-FR" sz="1100" b="0" i="0" u="none" strike="noStrike" dirty="0">
                          <a:solidFill>
                            <a:srgbClr val="000000"/>
                          </a:solidFill>
                          <a:latin typeface="Calibri"/>
                        </a:rPr>
                        <a:t>Oui</a:t>
                      </a:r>
                    </a:p>
                  </a:txBody>
                  <a:tcPr marL="5292" marR="5292" marT="529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73269">
                <a:tc vMerge="1">
                  <a:txBody>
                    <a:bodyPr/>
                    <a:lstStyle/>
                    <a:p>
                      <a:endParaRPr lang="fr-FR"/>
                    </a:p>
                  </a:txBody>
                  <a:tcPr/>
                </a:tc>
                <a:tc>
                  <a:txBody>
                    <a:bodyPr/>
                    <a:lstStyle/>
                    <a:p>
                      <a:pPr algn="ctr" fontAlgn="ctr"/>
                      <a:r>
                        <a:rPr lang="fr-FR" sz="1100" b="0" i="0" u="none" strike="noStrike">
                          <a:solidFill>
                            <a:srgbClr val="000000"/>
                          </a:solidFill>
                          <a:latin typeface="Calibri"/>
                        </a:rPr>
                        <a:t>1600</a:t>
                      </a:r>
                    </a:p>
                  </a:txBody>
                  <a:tcPr marL="5292" marR="5292" marT="529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ctr"/>
                      <a:r>
                        <a:rPr lang="fr-FR" sz="1100" b="0" i="0" u="none" strike="noStrike">
                          <a:solidFill>
                            <a:srgbClr val="000000"/>
                          </a:solidFill>
                          <a:latin typeface="Calibri"/>
                        </a:rPr>
                        <a:t>94,8%</a:t>
                      </a:r>
                    </a:p>
                  </a:txBody>
                  <a:tcPr marL="5292" marR="5292" marT="529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ctr"/>
                      <a:r>
                        <a:rPr lang="fr-FR" sz="1100" b="0" i="0" u="none" strike="noStrike">
                          <a:solidFill>
                            <a:srgbClr val="000000"/>
                          </a:solidFill>
                          <a:latin typeface="Calibri"/>
                        </a:rPr>
                        <a:t>148</a:t>
                      </a:r>
                    </a:p>
                  </a:txBody>
                  <a:tcPr marL="5292" marR="5292" marT="529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ctr" fontAlgn="ctr"/>
                      <a:r>
                        <a:rPr lang="fr-FR" sz="1100" b="0" i="0" u="none" strike="noStrike">
                          <a:solidFill>
                            <a:srgbClr val="000000"/>
                          </a:solidFill>
                          <a:latin typeface="Calibri"/>
                        </a:rPr>
                        <a:t>98,0%</a:t>
                      </a:r>
                    </a:p>
                  </a:txBody>
                  <a:tcPr marL="5292" marR="5292" marT="529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ctr" fontAlgn="b"/>
                      <a:r>
                        <a:rPr lang="fr-FR" sz="1100" b="0" i="0" u="none" strike="noStrike" dirty="0">
                          <a:solidFill>
                            <a:srgbClr val="000000"/>
                          </a:solidFill>
                          <a:latin typeface="Calibri"/>
                        </a:rPr>
                        <a:t>Non</a:t>
                      </a:r>
                    </a:p>
                  </a:txBody>
                  <a:tcPr marL="5292" marR="5292" marT="529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65018">
                <a:tc rowSpan="2">
                  <a:txBody>
                    <a:bodyPr/>
                    <a:lstStyle/>
                    <a:p>
                      <a:pPr algn="r" fontAlgn="ctr"/>
                      <a:r>
                        <a:rPr lang="fr-FR" sz="1100" b="1" i="0" u="none" strike="noStrike" dirty="0">
                          <a:solidFill>
                            <a:srgbClr val="002060"/>
                          </a:solidFill>
                          <a:latin typeface="Calibri"/>
                        </a:rPr>
                        <a:t>Au moins un médecin </a:t>
                      </a:r>
                      <a:r>
                        <a:rPr lang="fr-FR" sz="1100" b="1" i="0" u="sng" strike="noStrike" dirty="0">
                          <a:solidFill>
                            <a:srgbClr val="002060"/>
                          </a:solidFill>
                          <a:latin typeface="Calibri"/>
                        </a:rPr>
                        <a:t>ET</a:t>
                      </a:r>
                      <a:r>
                        <a:rPr lang="fr-FR" sz="1100" b="1" i="0" u="none" strike="noStrike" dirty="0">
                          <a:solidFill>
                            <a:srgbClr val="002060"/>
                          </a:solidFill>
                          <a:latin typeface="Calibri"/>
                        </a:rPr>
                        <a:t> un pharmacien impliqué</a:t>
                      </a:r>
                    </a:p>
                  </a:txBody>
                  <a:tcPr marL="5292" marR="5292" marT="529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fr-FR" sz="1100" b="0" i="0" u="none" strike="noStrike">
                          <a:solidFill>
                            <a:srgbClr val="000000"/>
                          </a:solidFill>
                          <a:latin typeface="Calibri"/>
                        </a:rPr>
                        <a:t>410</a:t>
                      </a:r>
                    </a:p>
                  </a:txBody>
                  <a:tcPr marL="5292" marR="5292" marT="529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ctr"/>
                      <a:r>
                        <a:rPr lang="fr-FR" sz="1100" b="0" i="0" u="none" strike="noStrike">
                          <a:solidFill>
                            <a:srgbClr val="000000"/>
                          </a:solidFill>
                          <a:latin typeface="Calibri"/>
                        </a:rPr>
                        <a:t>24,3%</a:t>
                      </a:r>
                    </a:p>
                  </a:txBody>
                  <a:tcPr marL="5292" marR="5292" marT="529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ctr"/>
                      <a:r>
                        <a:rPr lang="fr-FR" sz="1100" b="0" i="0" u="none" strike="noStrike">
                          <a:solidFill>
                            <a:srgbClr val="000000"/>
                          </a:solidFill>
                          <a:latin typeface="Calibri"/>
                        </a:rPr>
                        <a:t>38</a:t>
                      </a:r>
                    </a:p>
                  </a:txBody>
                  <a:tcPr marL="5292" marR="5292" marT="529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ctr" fontAlgn="ctr"/>
                      <a:r>
                        <a:rPr lang="fr-FR" sz="1100" b="0" i="0" u="none" strike="noStrike">
                          <a:solidFill>
                            <a:srgbClr val="000000"/>
                          </a:solidFill>
                          <a:latin typeface="Calibri"/>
                        </a:rPr>
                        <a:t>25,2%</a:t>
                      </a:r>
                    </a:p>
                  </a:txBody>
                  <a:tcPr marL="5292" marR="5292" marT="529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ctr" fontAlgn="b"/>
                      <a:r>
                        <a:rPr lang="fr-FR" sz="1100" b="0" i="0" u="none" strike="noStrike" dirty="0">
                          <a:solidFill>
                            <a:srgbClr val="000000"/>
                          </a:solidFill>
                          <a:latin typeface="Calibri"/>
                        </a:rPr>
                        <a:t>Oui</a:t>
                      </a:r>
                    </a:p>
                  </a:txBody>
                  <a:tcPr marL="5292" marR="5292" marT="529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73269">
                <a:tc vMerge="1">
                  <a:txBody>
                    <a:bodyPr/>
                    <a:lstStyle/>
                    <a:p>
                      <a:endParaRPr lang="fr-FR"/>
                    </a:p>
                  </a:txBody>
                  <a:tcPr/>
                </a:tc>
                <a:tc>
                  <a:txBody>
                    <a:bodyPr/>
                    <a:lstStyle/>
                    <a:p>
                      <a:pPr algn="ctr" fontAlgn="ctr"/>
                      <a:r>
                        <a:rPr lang="fr-FR" sz="1100" b="0" i="0" u="none" strike="noStrike">
                          <a:solidFill>
                            <a:srgbClr val="000000"/>
                          </a:solidFill>
                          <a:latin typeface="Calibri"/>
                        </a:rPr>
                        <a:t>1278</a:t>
                      </a:r>
                    </a:p>
                  </a:txBody>
                  <a:tcPr marL="5292" marR="5292" marT="529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ctr"/>
                      <a:r>
                        <a:rPr lang="fr-FR" sz="1100" b="0" i="0" u="none" strike="noStrike">
                          <a:solidFill>
                            <a:srgbClr val="000000"/>
                          </a:solidFill>
                          <a:latin typeface="Calibri"/>
                        </a:rPr>
                        <a:t>75,7%</a:t>
                      </a:r>
                    </a:p>
                  </a:txBody>
                  <a:tcPr marL="5292" marR="5292" marT="529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ctr"/>
                      <a:r>
                        <a:rPr lang="fr-FR" sz="1100" b="0" i="0" u="none" strike="noStrike">
                          <a:solidFill>
                            <a:srgbClr val="000000"/>
                          </a:solidFill>
                          <a:latin typeface="Calibri"/>
                        </a:rPr>
                        <a:t>113</a:t>
                      </a:r>
                    </a:p>
                  </a:txBody>
                  <a:tcPr marL="5292" marR="5292" marT="529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ctr" fontAlgn="ctr"/>
                      <a:r>
                        <a:rPr lang="fr-FR" sz="1100" b="0" i="0" u="none" strike="noStrike">
                          <a:solidFill>
                            <a:srgbClr val="000000"/>
                          </a:solidFill>
                          <a:latin typeface="Calibri"/>
                        </a:rPr>
                        <a:t>74,8%</a:t>
                      </a:r>
                    </a:p>
                  </a:txBody>
                  <a:tcPr marL="5292" marR="5292" marT="529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ctr" fontAlgn="b"/>
                      <a:r>
                        <a:rPr lang="fr-FR" sz="1100" b="0" i="0" u="none" strike="noStrike" dirty="0">
                          <a:solidFill>
                            <a:srgbClr val="000000"/>
                          </a:solidFill>
                          <a:latin typeface="Calibri"/>
                        </a:rPr>
                        <a:t>Non</a:t>
                      </a:r>
                    </a:p>
                  </a:txBody>
                  <a:tcPr marL="5292" marR="5292" marT="529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3" name="Espace réservé du numéro de diapositive 2"/>
          <p:cNvSpPr>
            <a:spLocks noGrp="1"/>
          </p:cNvSpPr>
          <p:nvPr>
            <p:ph type="sldNum" sz="quarter" idx="12"/>
          </p:nvPr>
        </p:nvSpPr>
        <p:spPr/>
        <p:txBody>
          <a:bodyPr/>
          <a:lstStyle/>
          <a:p>
            <a:fld id="{6CF53FF6-79BB-4BEF-B1BD-1A196A586C8F}" type="slidenum">
              <a:rPr lang="fr-FR" smtClean="0"/>
              <a:pPr/>
              <a:t>12</a:t>
            </a:fld>
            <a:endParaRPr lang="fr-F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au 3"/>
          <p:cNvGraphicFramePr>
            <a:graphicFrameLocks noGrp="1"/>
          </p:cNvGraphicFramePr>
          <p:nvPr/>
        </p:nvGraphicFramePr>
        <p:xfrm>
          <a:off x="107504" y="692696"/>
          <a:ext cx="8856984" cy="5544616"/>
        </p:xfrm>
        <a:graphic>
          <a:graphicData uri="http://schemas.openxmlformats.org/drawingml/2006/table">
            <a:tbl>
              <a:tblPr/>
              <a:tblGrid>
                <a:gridCol w="2907147"/>
                <a:gridCol w="516773"/>
                <a:gridCol w="615882"/>
                <a:gridCol w="516773"/>
                <a:gridCol w="916033"/>
                <a:gridCol w="3384376"/>
              </a:tblGrid>
              <a:tr h="324601">
                <a:tc>
                  <a:txBody>
                    <a:bodyPr/>
                    <a:lstStyle/>
                    <a:p>
                      <a:pPr algn="r" fontAlgn="ctr"/>
                      <a:r>
                        <a:rPr lang="fr-FR" sz="700" b="1" i="0" u="none" strike="noStrike" dirty="0">
                          <a:solidFill>
                            <a:srgbClr val="000000"/>
                          </a:solidFill>
                          <a:latin typeface="Calibri"/>
                        </a:rPr>
                        <a:t> </a:t>
                      </a:r>
                    </a:p>
                  </a:txBody>
                  <a:tcPr marL="5873" marR="5873" marT="587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gridSpan="2">
                  <a:txBody>
                    <a:bodyPr/>
                    <a:lstStyle/>
                    <a:p>
                      <a:pPr algn="ctr" fontAlgn="b"/>
                      <a:r>
                        <a:rPr lang="fr-FR" sz="2000" b="0" i="0" u="none" strike="noStrike" dirty="0">
                          <a:solidFill>
                            <a:srgbClr val="000000"/>
                          </a:solidFill>
                          <a:latin typeface="Aharoni"/>
                        </a:rPr>
                        <a:t>France</a:t>
                      </a:r>
                    </a:p>
                  </a:txBody>
                  <a:tcPr marL="5873" marR="5873" marT="58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hMerge="1">
                  <a:txBody>
                    <a:bodyPr/>
                    <a:lstStyle/>
                    <a:p>
                      <a:endParaRPr lang="fr-FR"/>
                    </a:p>
                  </a:txBody>
                  <a:tcPr/>
                </a:tc>
                <a:tc gridSpan="2">
                  <a:txBody>
                    <a:bodyPr/>
                    <a:lstStyle/>
                    <a:p>
                      <a:pPr algn="ctr" fontAlgn="b"/>
                      <a:r>
                        <a:rPr lang="fr-FR" sz="2000" b="0" i="0" u="none" strike="noStrike" dirty="0" smtClean="0">
                          <a:solidFill>
                            <a:srgbClr val="000000"/>
                          </a:solidFill>
                          <a:latin typeface="Aharoni"/>
                        </a:rPr>
                        <a:t>PACA-Corse</a:t>
                      </a:r>
                      <a:endParaRPr lang="fr-FR" sz="2000" b="0" i="0" u="none" strike="noStrike" dirty="0">
                        <a:solidFill>
                          <a:srgbClr val="000000"/>
                        </a:solidFill>
                        <a:latin typeface="Aharoni"/>
                      </a:endParaRPr>
                    </a:p>
                  </a:txBody>
                  <a:tcPr marL="5873" marR="5873" marT="58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hMerge="1">
                  <a:txBody>
                    <a:bodyPr/>
                    <a:lstStyle/>
                    <a:p>
                      <a:endParaRPr lang="fr-FR"/>
                    </a:p>
                  </a:txBody>
                  <a:tcPr/>
                </a:tc>
                <a:tc>
                  <a:txBody>
                    <a:bodyPr/>
                    <a:lstStyle/>
                    <a:p>
                      <a:pPr algn="l" fontAlgn="b"/>
                      <a:r>
                        <a:rPr lang="fr-FR" sz="700" b="0" i="0" u="none" strike="noStrike">
                          <a:solidFill>
                            <a:srgbClr val="000000"/>
                          </a:solidFill>
                          <a:latin typeface="Calibri"/>
                        </a:rPr>
                        <a:t> </a:t>
                      </a:r>
                    </a:p>
                  </a:txBody>
                  <a:tcPr marL="5873" marR="5873" marT="5873"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89319">
                <a:tc>
                  <a:txBody>
                    <a:bodyPr/>
                    <a:lstStyle/>
                    <a:p>
                      <a:pPr algn="ctr" fontAlgn="ctr"/>
                      <a:r>
                        <a:rPr lang="fr-FR" sz="1100" b="1" i="0" u="none" strike="noStrike" dirty="0" smtClean="0">
                          <a:solidFill>
                            <a:srgbClr val="002060"/>
                          </a:solidFill>
                          <a:latin typeface="Calibri"/>
                        </a:rPr>
                        <a:t>Q12) Quelle </a:t>
                      </a:r>
                      <a:r>
                        <a:rPr lang="fr-FR" sz="1100" b="1" i="0" u="none" strike="noStrike" dirty="0">
                          <a:solidFill>
                            <a:srgbClr val="002060"/>
                          </a:solidFill>
                          <a:latin typeface="Calibri"/>
                        </a:rPr>
                        <a:t>est l'implication des professionnels dans les 2 étapes citées du processus de conciliation médicamenteuse</a:t>
                      </a:r>
                    </a:p>
                  </a:txBody>
                  <a:tcPr marL="5873" marR="5873" marT="58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b"/>
                      <a:r>
                        <a:rPr lang="fr-FR" sz="1100" b="0" i="0" u="none" strike="noStrike">
                          <a:solidFill>
                            <a:srgbClr val="000000"/>
                          </a:solidFill>
                          <a:latin typeface="Calibri"/>
                        </a:rPr>
                        <a:t>n</a:t>
                      </a:r>
                    </a:p>
                  </a:txBody>
                  <a:tcPr marL="5873" marR="5873" marT="5873"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4E3"/>
                    </a:solidFill>
                  </a:tcPr>
                </a:tc>
                <a:tc>
                  <a:txBody>
                    <a:bodyPr/>
                    <a:lstStyle/>
                    <a:p>
                      <a:pPr algn="ctr" fontAlgn="b"/>
                      <a:r>
                        <a:rPr lang="fr-FR" sz="1100" b="0" i="0" u="none" strike="noStrike">
                          <a:solidFill>
                            <a:srgbClr val="000000"/>
                          </a:solidFill>
                          <a:latin typeface="Calibri"/>
                        </a:rPr>
                        <a:t>%</a:t>
                      </a:r>
                    </a:p>
                  </a:txBody>
                  <a:tcPr marL="5873" marR="5873" marT="58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4E3"/>
                    </a:solidFill>
                  </a:tcPr>
                </a:tc>
                <a:tc>
                  <a:txBody>
                    <a:bodyPr/>
                    <a:lstStyle/>
                    <a:p>
                      <a:pPr algn="ctr" fontAlgn="b"/>
                      <a:r>
                        <a:rPr lang="fr-FR" sz="1100" b="0" i="0" u="none" strike="noStrike">
                          <a:solidFill>
                            <a:srgbClr val="000000"/>
                          </a:solidFill>
                          <a:latin typeface="Calibri"/>
                        </a:rPr>
                        <a:t>n</a:t>
                      </a:r>
                    </a:p>
                  </a:txBody>
                  <a:tcPr marL="5873" marR="5873" marT="58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7E4BC"/>
                    </a:solidFill>
                  </a:tcPr>
                </a:tc>
                <a:tc>
                  <a:txBody>
                    <a:bodyPr/>
                    <a:lstStyle/>
                    <a:p>
                      <a:pPr algn="ctr" fontAlgn="b"/>
                      <a:r>
                        <a:rPr lang="fr-FR" sz="1100" b="0" i="0" u="none" strike="noStrike">
                          <a:solidFill>
                            <a:srgbClr val="000000"/>
                          </a:solidFill>
                          <a:latin typeface="Calibri"/>
                        </a:rPr>
                        <a:t>%</a:t>
                      </a:r>
                    </a:p>
                  </a:txBody>
                  <a:tcPr marL="5873" marR="5873" marT="5873"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7E4BC"/>
                    </a:solidFill>
                  </a:tcPr>
                </a:tc>
                <a:tc>
                  <a:txBody>
                    <a:bodyPr/>
                    <a:lstStyle/>
                    <a:p>
                      <a:pPr algn="l" fontAlgn="b"/>
                      <a:r>
                        <a:rPr lang="fr-FR" sz="1100" b="0" i="0" u="none" strike="noStrike" dirty="0">
                          <a:solidFill>
                            <a:srgbClr val="000000"/>
                          </a:solidFill>
                          <a:latin typeface="Calibri"/>
                        </a:rPr>
                        <a:t> </a:t>
                      </a:r>
                    </a:p>
                  </a:txBody>
                  <a:tcPr marL="5873" marR="5873" marT="587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141132">
                <a:tc rowSpan="4">
                  <a:txBody>
                    <a:bodyPr/>
                    <a:lstStyle/>
                    <a:p>
                      <a:pPr algn="r" fontAlgn="ctr"/>
                      <a:r>
                        <a:rPr lang="fr-FR" sz="1100" b="1" i="0" u="none" strike="noStrike" dirty="0">
                          <a:solidFill>
                            <a:srgbClr val="002060"/>
                          </a:solidFill>
                          <a:latin typeface="Calibri"/>
                        </a:rPr>
                        <a:t>Médecin sénior</a:t>
                      </a:r>
                    </a:p>
                  </a:txBody>
                  <a:tcPr marL="5873" marR="5873" marT="587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fr-FR" sz="1100" b="0" i="0" u="none" strike="noStrike">
                          <a:solidFill>
                            <a:srgbClr val="000000"/>
                          </a:solidFill>
                          <a:latin typeface="Calibri"/>
                        </a:rPr>
                        <a:t>21</a:t>
                      </a:r>
                    </a:p>
                  </a:txBody>
                  <a:tcPr marL="5873" marR="5873" marT="58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ctr" fontAlgn="ctr"/>
                      <a:r>
                        <a:rPr lang="fr-FR" sz="1100" b="0" i="0" u="none" strike="noStrike">
                          <a:solidFill>
                            <a:srgbClr val="000000"/>
                          </a:solidFill>
                          <a:latin typeface="Calibri"/>
                        </a:rPr>
                        <a:t>4,6%</a:t>
                      </a:r>
                    </a:p>
                  </a:txBody>
                  <a:tcPr marL="5873" marR="5873" marT="58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ctr" fontAlgn="ctr"/>
                      <a:r>
                        <a:rPr lang="fr-FR" sz="1100" b="0" i="0" u="none" strike="noStrike">
                          <a:solidFill>
                            <a:srgbClr val="000000"/>
                          </a:solidFill>
                          <a:latin typeface="Calibri"/>
                        </a:rPr>
                        <a:t>2</a:t>
                      </a:r>
                    </a:p>
                  </a:txBody>
                  <a:tcPr marL="5873" marR="5873" marT="58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ctr" fontAlgn="ctr"/>
                      <a:r>
                        <a:rPr lang="fr-FR" sz="1100" b="0" i="0" u="none" strike="noStrike">
                          <a:solidFill>
                            <a:srgbClr val="000000"/>
                          </a:solidFill>
                          <a:latin typeface="Calibri"/>
                        </a:rPr>
                        <a:t>5,1%</a:t>
                      </a:r>
                    </a:p>
                  </a:txBody>
                  <a:tcPr marL="5873" marR="5873" marT="58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l" fontAlgn="b"/>
                      <a:r>
                        <a:rPr lang="fr-FR" sz="1100" b="0" i="0" u="none" strike="noStrike">
                          <a:solidFill>
                            <a:srgbClr val="000000"/>
                          </a:solidFill>
                          <a:latin typeface="Calibri"/>
                        </a:rPr>
                        <a:t>Aucune</a:t>
                      </a:r>
                    </a:p>
                  </a:txBody>
                  <a:tcPr marL="5873" marR="5873" marT="58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63422">
                <a:tc vMerge="1">
                  <a:txBody>
                    <a:bodyPr/>
                    <a:lstStyle/>
                    <a:p>
                      <a:endParaRPr lang="fr-FR"/>
                    </a:p>
                  </a:txBody>
                  <a:tcPr/>
                </a:tc>
                <a:tc>
                  <a:txBody>
                    <a:bodyPr/>
                    <a:lstStyle/>
                    <a:p>
                      <a:pPr algn="ctr" fontAlgn="ctr"/>
                      <a:r>
                        <a:rPr lang="fr-FR" sz="1100" b="0" i="0" u="none" strike="noStrike">
                          <a:solidFill>
                            <a:srgbClr val="000000"/>
                          </a:solidFill>
                          <a:latin typeface="Calibri"/>
                        </a:rPr>
                        <a:t>53</a:t>
                      </a:r>
                    </a:p>
                  </a:txBody>
                  <a:tcPr marL="5873" marR="5873" marT="58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ctr" fontAlgn="ctr"/>
                      <a:r>
                        <a:rPr lang="fr-FR" sz="1100" b="0" i="0" u="none" strike="noStrike">
                          <a:solidFill>
                            <a:srgbClr val="000000"/>
                          </a:solidFill>
                          <a:latin typeface="Calibri"/>
                        </a:rPr>
                        <a:t>11,6%</a:t>
                      </a:r>
                    </a:p>
                  </a:txBody>
                  <a:tcPr marL="5873" marR="5873" marT="58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ctr" fontAlgn="ctr"/>
                      <a:r>
                        <a:rPr lang="fr-FR" sz="1100" b="0" i="0" u="none" strike="noStrike">
                          <a:solidFill>
                            <a:srgbClr val="000000"/>
                          </a:solidFill>
                          <a:latin typeface="Calibri"/>
                        </a:rPr>
                        <a:t>2</a:t>
                      </a:r>
                    </a:p>
                  </a:txBody>
                  <a:tcPr marL="5873" marR="5873" marT="58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ctr" fontAlgn="ctr"/>
                      <a:r>
                        <a:rPr lang="fr-FR" sz="1100" b="0" i="0" u="none" strike="noStrike">
                          <a:solidFill>
                            <a:srgbClr val="000000"/>
                          </a:solidFill>
                          <a:latin typeface="Calibri"/>
                        </a:rPr>
                        <a:t>5,1%</a:t>
                      </a:r>
                    </a:p>
                  </a:txBody>
                  <a:tcPr marL="5873" marR="5873" marT="58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l" fontAlgn="b"/>
                      <a:r>
                        <a:rPr lang="fr-FR" sz="1100" b="0" i="0" u="none" strike="noStrike">
                          <a:solidFill>
                            <a:srgbClr val="000000"/>
                          </a:solidFill>
                          <a:latin typeface="Calibri"/>
                        </a:rPr>
                        <a:t>Recueil des informations</a:t>
                      </a:r>
                    </a:p>
                  </a:txBody>
                  <a:tcPr marL="5873" marR="5873" marT="58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63422">
                <a:tc vMerge="1">
                  <a:txBody>
                    <a:bodyPr/>
                    <a:lstStyle/>
                    <a:p>
                      <a:endParaRPr lang="fr-FR"/>
                    </a:p>
                  </a:txBody>
                  <a:tcPr/>
                </a:tc>
                <a:tc>
                  <a:txBody>
                    <a:bodyPr/>
                    <a:lstStyle/>
                    <a:p>
                      <a:pPr algn="ctr" fontAlgn="ctr"/>
                      <a:r>
                        <a:rPr lang="fr-FR" sz="1100" b="0" i="0" u="none" strike="noStrike">
                          <a:solidFill>
                            <a:srgbClr val="000000"/>
                          </a:solidFill>
                          <a:latin typeface="Calibri"/>
                        </a:rPr>
                        <a:t>110</a:t>
                      </a:r>
                    </a:p>
                  </a:txBody>
                  <a:tcPr marL="5873" marR="5873" marT="58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ctr" fontAlgn="ctr"/>
                      <a:r>
                        <a:rPr lang="fr-FR" sz="1100" b="0" i="0" u="none" strike="noStrike">
                          <a:solidFill>
                            <a:srgbClr val="000000"/>
                          </a:solidFill>
                          <a:latin typeface="Calibri"/>
                        </a:rPr>
                        <a:t>24,0%</a:t>
                      </a:r>
                    </a:p>
                  </a:txBody>
                  <a:tcPr marL="5873" marR="5873" marT="58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ctr" fontAlgn="ctr"/>
                      <a:r>
                        <a:rPr lang="fr-FR" sz="1100" b="0" i="0" u="none" strike="noStrike">
                          <a:solidFill>
                            <a:srgbClr val="000000"/>
                          </a:solidFill>
                          <a:latin typeface="Calibri"/>
                        </a:rPr>
                        <a:t>8</a:t>
                      </a:r>
                    </a:p>
                  </a:txBody>
                  <a:tcPr marL="5873" marR="5873" marT="58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ctr" fontAlgn="ctr"/>
                      <a:r>
                        <a:rPr lang="fr-FR" sz="1100" b="0" i="0" u="none" strike="noStrike">
                          <a:solidFill>
                            <a:srgbClr val="000000"/>
                          </a:solidFill>
                          <a:latin typeface="Calibri"/>
                        </a:rPr>
                        <a:t>20,5%</a:t>
                      </a:r>
                    </a:p>
                  </a:txBody>
                  <a:tcPr marL="5873" marR="5873" marT="58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l" fontAlgn="b"/>
                      <a:r>
                        <a:rPr lang="fr-FR" sz="1100" b="0" i="0" u="none" strike="noStrike" dirty="0">
                          <a:solidFill>
                            <a:srgbClr val="000000"/>
                          </a:solidFill>
                          <a:latin typeface="Calibri"/>
                        </a:rPr>
                        <a:t>Gestion des divergences</a:t>
                      </a:r>
                    </a:p>
                  </a:txBody>
                  <a:tcPr marL="5873" marR="5873" marT="58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66449">
                <a:tc vMerge="1">
                  <a:txBody>
                    <a:bodyPr/>
                    <a:lstStyle/>
                    <a:p>
                      <a:endParaRPr lang="fr-FR"/>
                    </a:p>
                  </a:txBody>
                  <a:tcPr/>
                </a:tc>
                <a:tc>
                  <a:txBody>
                    <a:bodyPr/>
                    <a:lstStyle/>
                    <a:p>
                      <a:pPr algn="ctr" fontAlgn="ctr"/>
                      <a:r>
                        <a:rPr lang="fr-FR" sz="1100" b="1" i="0" u="none" strike="noStrike">
                          <a:solidFill>
                            <a:srgbClr val="FF0000"/>
                          </a:solidFill>
                          <a:latin typeface="Calibri"/>
                        </a:rPr>
                        <a:t>274</a:t>
                      </a:r>
                    </a:p>
                  </a:txBody>
                  <a:tcPr marL="5873" marR="5873" marT="58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4E3"/>
                    </a:solidFill>
                  </a:tcPr>
                </a:tc>
                <a:tc>
                  <a:txBody>
                    <a:bodyPr/>
                    <a:lstStyle/>
                    <a:p>
                      <a:pPr algn="ctr" fontAlgn="ctr"/>
                      <a:r>
                        <a:rPr lang="fr-FR" sz="1100" b="1" i="0" u="none" strike="noStrike">
                          <a:solidFill>
                            <a:srgbClr val="FF0000"/>
                          </a:solidFill>
                          <a:latin typeface="Calibri"/>
                        </a:rPr>
                        <a:t>59,8%</a:t>
                      </a:r>
                    </a:p>
                  </a:txBody>
                  <a:tcPr marL="5873" marR="5873" marT="58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4E3"/>
                    </a:solidFill>
                  </a:tcPr>
                </a:tc>
                <a:tc>
                  <a:txBody>
                    <a:bodyPr/>
                    <a:lstStyle/>
                    <a:p>
                      <a:pPr algn="ctr" fontAlgn="ctr"/>
                      <a:r>
                        <a:rPr lang="fr-FR" sz="1100" b="1" i="0" u="none" strike="noStrike">
                          <a:solidFill>
                            <a:srgbClr val="FF0000"/>
                          </a:solidFill>
                          <a:latin typeface="Calibri"/>
                        </a:rPr>
                        <a:t>27</a:t>
                      </a:r>
                    </a:p>
                  </a:txBody>
                  <a:tcPr marL="5873" marR="5873" marT="58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7E4BC"/>
                    </a:solidFill>
                  </a:tcPr>
                </a:tc>
                <a:tc>
                  <a:txBody>
                    <a:bodyPr/>
                    <a:lstStyle/>
                    <a:p>
                      <a:pPr algn="ctr" fontAlgn="ctr"/>
                      <a:r>
                        <a:rPr lang="fr-FR" sz="1100" b="1" i="0" u="none" strike="noStrike" dirty="0">
                          <a:solidFill>
                            <a:srgbClr val="FF0000"/>
                          </a:solidFill>
                          <a:latin typeface="Calibri"/>
                        </a:rPr>
                        <a:t>69,2%</a:t>
                      </a:r>
                    </a:p>
                  </a:txBody>
                  <a:tcPr marL="5873" marR="5873" marT="58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7E4BC"/>
                    </a:solidFill>
                  </a:tcPr>
                </a:tc>
                <a:tc>
                  <a:txBody>
                    <a:bodyPr/>
                    <a:lstStyle/>
                    <a:p>
                      <a:pPr algn="l" fontAlgn="b"/>
                      <a:r>
                        <a:rPr lang="fr-FR" sz="1100" b="0" i="0" u="none" strike="noStrike" dirty="0">
                          <a:solidFill>
                            <a:srgbClr val="000000"/>
                          </a:solidFill>
                          <a:latin typeface="Calibri"/>
                        </a:rPr>
                        <a:t>Recueil des informations ET Gestion des divergences</a:t>
                      </a:r>
                    </a:p>
                  </a:txBody>
                  <a:tcPr marL="5873" marR="5873" marT="58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41132">
                <a:tc rowSpan="4">
                  <a:txBody>
                    <a:bodyPr/>
                    <a:lstStyle/>
                    <a:p>
                      <a:pPr algn="r" fontAlgn="ctr"/>
                      <a:r>
                        <a:rPr lang="fr-FR" sz="1100" b="1" i="0" u="none" strike="noStrike" dirty="0">
                          <a:solidFill>
                            <a:srgbClr val="002060"/>
                          </a:solidFill>
                          <a:latin typeface="Calibri"/>
                        </a:rPr>
                        <a:t>Médecin junior</a:t>
                      </a:r>
                    </a:p>
                  </a:txBody>
                  <a:tcPr marL="5873" marR="5873" marT="587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fr-FR" sz="1100" b="0" i="0" u="none" strike="noStrike">
                          <a:solidFill>
                            <a:srgbClr val="000000"/>
                          </a:solidFill>
                          <a:latin typeface="Calibri"/>
                        </a:rPr>
                        <a:t>79</a:t>
                      </a:r>
                    </a:p>
                  </a:txBody>
                  <a:tcPr marL="5873" marR="5873" marT="58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ctr" fontAlgn="ctr"/>
                      <a:r>
                        <a:rPr lang="fr-FR" sz="1100" b="0" i="0" u="none" strike="noStrike">
                          <a:solidFill>
                            <a:srgbClr val="000000"/>
                          </a:solidFill>
                          <a:latin typeface="Calibri"/>
                        </a:rPr>
                        <a:t>28,7%</a:t>
                      </a:r>
                    </a:p>
                  </a:txBody>
                  <a:tcPr marL="5873" marR="5873" marT="58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ctr" fontAlgn="ctr"/>
                      <a:r>
                        <a:rPr lang="fr-FR" sz="1100" b="0" i="0" u="none" strike="noStrike">
                          <a:solidFill>
                            <a:srgbClr val="000000"/>
                          </a:solidFill>
                          <a:latin typeface="Calibri"/>
                        </a:rPr>
                        <a:t>3</a:t>
                      </a:r>
                    </a:p>
                  </a:txBody>
                  <a:tcPr marL="5873" marR="5873" marT="58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ctr" fontAlgn="ctr"/>
                      <a:r>
                        <a:rPr lang="fr-FR" sz="1100" b="0" i="0" u="none" strike="noStrike">
                          <a:solidFill>
                            <a:srgbClr val="000000"/>
                          </a:solidFill>
                          <a:latin typeface="Calibri"/>
                        </a:rPr>
                        <a:t>17,6%</a:t>
                      </a:r>
                    </a:p>
                  </a:txBody>
                  <a:tcPr marL="5873" marR="5873" marT="58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l" fontAlgn="b"/>
                      <a:r>
                        <a:rPr lang="fr-FR" sz="1100" b="0" i="0" u="none" strike="noStrike">
                          <a:solidFill>
                            <a:srgbClr val="000000"/>
                          </a:solidFill>
                          <a:latin typeface="Calibri"/>
                        </a:rPr>
                        <a:t>Aucune</a:t>
                      </a:r>
                    </a:p>
                  </a:txBody>
                  <a:tcPr marL="5873" marR="5873" marT="58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63422">
                <a:tc vMerge="1">
                  <a:txBody>
                    <a:bodyPr/>
                    <a:lstStyle/>
                    <a:p>
                      <a:endParaRPr lang="fr-FR"/>
                    </a:p>
                  </a:txBody>
                  <a:tcPr/>
                </a:tc>
                <a:tc>
                  <a:txBody>
                    <a:bodyPr/>
                    <a:lstStyle/>
                    <a:p>
                      <a:pPr algn="ctr" fontAlgn="ctr"/>
                      <a:r>
                        <a:rPr lang="fr-FR" sz="1100" b="0" i="0" u="none" strike="noStrike">
                          <a:solidFill>
                            <a:srgbClr val="000000"/>
                          </a:solidFill>
                          <a:latin typeface="Calibri"/>
                        </a:rPr>
                        <a:t>33</a:t>
                      </a:r>
                    </a:p>
                  </a:txBody>
                  <a:tcPr marL="5873" marR="5873" marT="58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ctr" fontAlgn="ctr"/>
                      <a:r>
                        <a:rPr lang="fr-FR" sz="1100" b="0" i="0" u="none" strike="noStrike">
                          <a:solidFill>
                            <a:srgbClr val="000000"/>
                          </a:solidFill>
                          <a:latin typeface="Calibri"/>
                        </a:rPr>
                        <a:t>12,0%</a:t>
                      </a:r>
                    </a:p>
                  </a:txBody>
                  <a:tcPr marL="5873" marR="5873" marT="58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ctr" fontAlgn="ctr"/>
                      <a:r>
                        <a:rPr lang="fr-FR" sz="1100" b="0" i="0" u="none" strike="noStrike">
                          <a:solidFill>
                            <a:srgbClr val="000000"/>
                          </a:solidFill>
                          <a:latin typeface="Calibri"/>
                        </a:rPr>
                        <a:t>1</a:t>
                      </a:r>
                    </a:p>
                  </a:txBody>
                  <a:tcPr marL="5873" marR="5873" marT="58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ctr" fontAlgn="ctr"/>
                      <a:r>
                        <a:rPr lang="fr-FR" sz="1100" b="0" i="0" u="none" strike="noStrike">
                          <a:solidFill>
                            <a:srgbClr val="000000"/>
                          </a:solidFill>
                          <a:latin typeface="Calibri"/>
                        </a:rPr>
                        <a:t>5,9%</a:t>
                      </a:r>
                    </a:p>
                  </a:txBody>
                  <a:tcPr marL="5873" marR="5873" marT="58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l" fontAlgn="b"/>
                      <a:r>
                        <a:rPr lang="fr-FR" sz="1100" b="0" i="0" u="none" strike="noStrike">
                          <a:solidFill>
                            <a:srgbClr val="000000"/>
                          </a:solidFill>
                          <a:latin typeface="Calibri"/>
                        </a:rPr>
                        <a:t>Recueil des informations</a:t>
                      </a:r>
                    </a:p>
                  </a:txBody>
                  <a:tcPr marL="5873" marR="5873" marT="58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63422">
                <a:tc vMerge="1">
                  <a:txBody>
                    <a:bodyPr/>
                    <a:lstStyle/>
                    <a:p>
                      <a:endParaRPr lang="fr-FR"/>
                    </a:p>
                  </a:txBody>
                  <a:tcPr/>
                </a:tc>
                <a:tc>
                  <a:txBody>
                    <a:bodyPr/>
                    <a:lstStyle/>
                    <a:p>
                      <a:pPr algn="ctr" fontAlgn="ctr"/>
                      <a:r>
                        <a:rPr lang="fr-FR" sz="1100" b="0" i="0" u="none" strike="noStrike">
                          <a:solidFill>
                            <a:srgbClr val="000000"/>
                          </a:solidFill>
                          <a:latin typeface="Calibri"/>
                        </a:rPr>
                        <a:t>66</a:t>
                      </a:r>
                    </a:p>
                  </a:txBody>
                  <a:tcPr marL="5873" marR="5873" marT="58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ctr" fontAlgn="ctr"/>
                      <a:r>
                        <a:rPr lang="fr-FR" sz="1100" b="0" i="0" u="none" strike="noStrike">
                          <a:solidFill>
                            <a:srgbClr val="000000"/>
                          </a:solidFill>
                          <a:latin typeface="Calibri"/>
                        </a:rPr>
                        <a:t>24,0%</a:t>
                      </a:r>
                    </a:p>
                  </a:txBody>
                  <a:tcPr marL="5873" marR="5873" marT="58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ctr" fontAlgn="ctr"/>
                      <a:r>
                        <a:rPr lang="fr-FR" sz="1100" b="0" i="0" u="none" strike="noStrike">
                          <a:solidFill>
                            <a:srgbClr val="000000"/>
                          </a:solidFill>
                          <a:latin typeface="Calibri"/>
                        </a:rPr>
                        <a:t>5</a:t>
                      </a:r>
                    </a:p>
                  </a:txBody>
                  <a:tcPr marL="5873" marR="5873" marT="58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ctr" fontAlgn="ctr"/>
                      <a:r>
                        <a:rPr lang="fr-FR" sz="1100" b="0" i="0" u="none" strike="noStrike">
                          <a:solidFill>
                            <a:srgbClr val="000000"/>
                          </a:solidFill>
                          <a:latin typeface="Calibri"/>
                        </a:rPr>
                        <a:t>29,4%</a:t>
                      </a:r>
                    </a:p>
                  </a:txBody>
                  <a:tcPr marL="5873" marR="5873" marT="58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l" fontAlgn="b"/>
                      <a:r>
                        <a:rPr lang="fr-FR" sz="1100" b="0" i="0" u="none" strike="noStrike">
                          <a:solidFill>
                            <a:srgbClr val="000000"/>
                          </a:solidFill>
                          <a:latin typeface="Calibri"/>
                        </a:rPr>
                        <a:t>Gestion des divergences</a:t>
                      </a:r>
                    </a:p>
                  </a:txBody>
                  <a:tcPr marL="5873" marR="5873" marT="58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5747">
                <a:tc vMerge="1">
                  <a:txBody>
                    <a:bodyPr/>
                    <a:lstStyle/>
                    <a:p>
                      <a:endParaRPr lang="fr-FR"/>
                    </a:p>
                  </a:txBody>
                  <a:tcPr/>
                </a:tc>
                <a:tc>
                  <a:txBody>
                    <a:bodyPr/>
                    <a:lstStyle/>
                    <a:p>
                      <a:pPr algn="ctr" fontAlgn="ctr"/>
                      <a:r>
                        <a:rPr lang="fr-FR" sz="1100" b="1" i="0" u="none" strike="noStrike">
                          <a:solidFill>
                            <a:srgbClr val="FF0000"/>
                          </a:solidFill>
                          <a:latin typeface="Calibri"/>
                        </a:rPr>
                        <a:t>97</a:t>
                      </a:r>
                    </a:p>
                  </a:txBody>
                  <a:tcPr marL="5873" marR="5873" marT="58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4E3"/>
                    </a:solidFill>
                  </a:tcPr>
                </a:tc>
                <a:tc>
                  <a:txBody>
                    <a:bodyPr/>
                    <a:lstStyle/>
                    <a:p>
                      <a:pPr algn="ctr" fontAlgn="ctr"/>
                      <a:r>
                        <a:rPr lang="fr-FR" sz="1100" b="1" i="0" u="none" strike="noStrike">
                          <a:solidFill>
                            <a:srgbClr val="FF0000"/>
                          </a:solidFill>
                          <a:latin typeface="Calibri"/>
                        </a:rPr>
                        <a:t>35,3%</a:t>
                      </a:r>
                    </a:p>
                  </a:txBody>
                  <a:tcPr marL="5873" marR="5873" marT="58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4E3"/>
                    </a:solidFill>
                  </a:tcPr>
                </a:tc>
                <a:tc>
                  <a:txBody>
                    <a:bodyPr/>
                    <a:lstStyle/>
                    <a:p>
                      <a:pPr algn="ctr" fontAlgn="ctr"/>
                      <a:r>
                        <a:rPr lang="fr-FR" sz="1100" b="1" i="0" u="none" strike="noStrike">
                          <a:solidFill>
                            <a:srgbClr val="FF0000"/>
                          </a:solidFill>
                          <a:latin typeface="Calibri"/>
                        </a:rPr>
                        <a:t>8</a:t>
                      </a:r>
                    </a:p>
                  </a:txBody>
                  <a:tcPr marL="5873" marR="5873" marT="58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7E4BC"/>
                    </a:solidFill>
                  </a:tcPr>
                </a:tc>
                <a:tc>
                  <a:txBody>
                    <a:bodyPr/>
                    <a:lstStyle/>
                    <a:p>
                      <a:pPr algn="ctr" fontAlgn="ctr"/>
                      <a:r>
                        <a:rPr lang="fr-FR" sz="1100" b="1" i="0" u="none" strike="noStrike" dirty="0">
                          <a:solidFill>
                            <a:srgbClr val="FF0000"/>
                          </a:solidFill>
                          <a:latin typeface="Calibri"/>
                        </a:rPr>
                        <a:t>47,1%</a:t>
                      </a:r>
                    </a:p>
                  </a:txBody>
                  <a:tcPr marL="5873" marR="5873" marT="58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7E4BC"/>
                    </a:solidFill>
                  </a:tcPr>
                </a:tc>
                <a:tc>
                  <a:txBody>
                    <a:bodyPr/>
                    <a:lstStyle/>
                    <a:p>
                      <a:pPr algn="l" fontAlgn="b"/>
                      <a:r>
                        <a:rPr lang="fr-FR" sz="1100" b="0" i="0" u="none" strike="noStrike" dirty="0">
                          <a:solidFill>
                            <a:srgbClr val="000000"/>
                          </a:solidFill>
                          <a:latin typeface="Calibri"/>
                        </a:rPr>
                        <a:t>Recueil des informations ET Gestion des divergences</a:t>
                      </a:r>
                    </a:p>
                  </a:txBody>
                  <a:tcPr marL="5873" marR="5873" marT="58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41132">
                <a:tc rowSpan="4">
                  <a:txBody>
                    <a:bodyPr/>
                    <a:lstStyle/>
                    <a:p>
                      <a:pPr algn="r" fontAlgn="ctr"/>
                      <a:r>
                        <a:rPr lang="fr-FR" sz="1100" b="1" i="0" u="none" strike="noStrike" dirty="0">
                          <a:solidFill>
                            <a:srgbClr val="002060"/>
                          </a:solidFill>
                          <a:latin typeface="Calibri"/>
                        </a:rPr>
                        <a:t>Pharmacien sénior</a:t>
                      </a:r>
                    </a:p>
                  </a:txBody>
                  <a:tcPr marL="5873" marR="5873" marT="587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fr-FR" sz="1100" b="0" i="0" u="none" strike="noStrike">
                          <a:solidFill>
                            <a:srgbClr val="000000"/>
                          </a:solidFill>
                          <a:latin typeface="Calibri"/>
                        </a:rPr>
                        <a:t>39</a:t>
                      </a:r>
                    </a:p>
                  </a:txBody>
                  <a:tcPr marL="5873" marR="5873" marT="58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ctr" fontAlgn="ctr"/>
                      <a:r>
                        <a:rPr lang="fr-FR" sz="1100" b="0" i="0" u="none" strike="noStrike">
                          <a:solidFill>
                            <a:srgbClr val="000000"/>
                          </a:solidFill>
                          <a:latin typeface="Calibri"/>
                        </a:rPr>
                        <a:t>9,5%</a:t>
                      </a:r>
                    </a:p>
                  </a:txBody>
                  <a:tcPr marL="5873" marR="5873" marT="58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ctr" fontAlgn="ctr"/>
                      <a:r>
                        <a:rPr lang="fr-FR" sz="1100" b="0" i="0" u="none" strike="noStrike">
                          <a:solidFill>
                            <a:srgbClr val="000000"/>
                          </a:solidFill>
                          <a:latin typeface="Calibri"/>
                        </a:rPr>
                        <a:t>1</a:t>
                      </a:r>
                    </a:p>
                  </a:txBody>
                  <a:tcPr marL="5873" marR="5873" marT="58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ctr" fontAlgn="ctr"/>
                      <a:r>
                        <a:rPr lang="fr-FR" sz="1100" b="0" i="0" u="none" strike="noStrike">
                          <a:solidFill>
                            <a:srgbClr val="000000"/>
                          </a:solidFill>
                          <a:latin typeface="Calibri"/>
                        </a:rPr>
                        <a:t>2,9%</a:t>
                      </a:r>
                    </a:p>
                  </a:txBody>
                  <a:tcPr marL="5873" marR="5873" marT="58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l" fontAlgn="b"/>
                      <a:r>
                        <a:rPr lang="fr-FR" sz="1100" b="0" i="0" u="none" strike="noStrike">
                          <a:solidFill>
                            <a:srgbClr val="000000"/>
                          </a:solidFill>
                          <a:latin typeface="Calibri"/>
                        </a:rPr>
                        <a:t>Aucune</a:t>
                      </a:r>
                    </a:p>
                  </a:txBody>
                  <a:tcPr marL="5873" marR="5873" marT="58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63422">
                <a:tc vMerge="1">
                  <a:txBody>
                    <a:bodyPr/>
                    <a:lstStyle/>
                    <a:p>
                      <a:endParaRPr lang="fr-FR"/>
                    </a:p>
                  </a:txBody>
                  <a:tcPr/>
                </a:tc>
                <a:tc>
                  <a:txBody>
                    <a:bodyPr/>
                    <a:lstStyle/>
                    <a:p>
                      <a:pPr algn="ctr" fontAlgn="ctr"/>
                      <a:r>
                        <a:rPr lang="fr-FR" sz="1100" b="0" i="0" u="none" strike="noStrike">
                          <a:solidFill>
                            <a:srgbClr val="000000"/>
                          </a:solidFill>
                          <a:latin typeface="Calibri"/>
                        </a:rPr>
                        <a:t>26</a:t>
                      </a:r>
                    </a:p>
                  </a:txBody>
                  <a:tcPr marL="5873" marR="5873" marT="58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ctr" fontAlgn="ctr"/>
                      <a:r>
                        <a:rPr lang="fr-FR" sz="1100" b="0" i="0" u="none" strike="noStrike">
                          <a:solidFill>
                            <a:srgbClr val="000000"/>
                          </a:solidFill>
                          <a:latin typeface="Calibri"/>
                        </a:rPr>
                        <a:t>6,4%</a:t>
                      </a:r>
                    </a:p>
                  </a:txBody>
                  <a:tcPr marL="5873" marR="5873" marT="58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ctr" fontAlgn="ctr"/>
                      <a:r>
                        <a:rPr lang="fr-FR" sz="1100" b="0" i="0" u="none" strike="noStrike">
                          <a:solidFill>
                            <a:srgbClr val="000000"/>
                          </a:solidFill>
                          <a:latin typeface="Calibri"/>
                        </a:rPr>
                        <a:t>0</a:t>
                      </a:r>
                    </a:p>
                  </a:txBody>
                  <a:tcPr marL="5873" marR="5873" marT="58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ctr" fontAlgn="ctr"/>
                      <a:r>
                        <a:rPr lang="fr-FR" sz="1100" b="0" i="0" u="none" strike="noStrike">
                          <a:solidFill>
                            <a:srgbClr val="000000"/>
                          </a:solidFill>
                          <a:latin typeface="Calibri"/>
                        </a:rPr>
                        <a:t>0,0%</a:t>
                      </a:r>
                    </a:p>
                  </a:txBody>
                  <a:tcPr marL="5873" marR="5873" marT="58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l" fontAlgn="b"/>
                      <a:r>
                        <a:rPr lang="fr-FR" sz="1100" b="0" i="0" u="none" strike="noStrike">
                          <a:solidFill>
                            <a:srgbClr val="000000"/>
                          </a:solidFill>
                          <a:latin typeface="Calibri"/>
                        </a:rPr>
                        <a:t>Recueil des informations</a:t>
                      </a:r>
                    </a:p>
                  </a:txBody>
                  <a:tcPr marL="5873" marR="5873" marT="58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63422">
                <a:tc vMerge="1">
                  <a:txBody>
                    <a:bodyPr/>
                    <a:lstStyle/>
                    <a:p>
                      <a:endParaRPr lang="fr-FR"/>
                    </a:p>
                  </a:txBody>
                  <a:tcPr/>
                </a:tc>
                <a:tc>
                  <a:txBody>
                    <a:bodyPr/>
                    <a:lstStyle/>
                    <a:p>
                      <a:pPr algn="ctr" fontAlgn="ctr"/>
                      <a:r>
                        <a:rPr lang="fr-FR" sz="1100" b="0" i="0" u="none" strike="noStrike">
                          <a:solidFill>
                            <a:srgbClr val="000000"/>
                          </a:solidFill>
                          <a:latin typeface="Calibri"/>
                        </a:rPr>
                        <a:t>108</a:t>
                      </a:r>
                    </a:p>
                  </a:txBody>
                  <a:tcPr marL="5873" marR="5873" marT="58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ctr" fontAlgn="ctr"/>
                      <a:r>
                        <a:rPr lang="fr-FR" sz="1100" b="0" i="0" u="none" strike="noStrike">
                          <a:solidFill>
                            <a:srgbClr val="000000"/>
                          </a:solidFill>
                          <a:latin typeface="Calibri"/>
                        </a:rPr>
                        <a:t>26,4%</a:t>
                      </a:r>
                    </a:p>
                  </a:txBody>
                  <a:tcPr marL="5873" marR="5873" marT="58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ctr" fontAlgn="ctr"/>
                      <a:r>
                        <a:rPr lang="fr-FR" sz="1100" b="0" i="0" u="none" strike="noStrike">
                          <a:solidFill>
                            <a:srgbClr val="000000"/>
                          </a:solidFill>
                          <a:latin typeface="Calibri"/>
                        </a:rPr>
                        <a:t>13</a:t>
                      </a:r>
                    </a:p>
                  </a:txBody>
                  <a:tcPr marL="5873" marR="5873" marT="58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ctr" fontAlgn="ctr"/>
                      <a:r>
                        <a:rPr lang="fr-FR" sz="1100" b="0" i="0" u="none" strike="noStrike">
                          <a:solidFill>
                            <a:srgbClr val="000000"/>
                          </a:solidFill>
                          <a:latin typeface="Calibri"/>
                        </a:rPr>
                        <a:t>38,2%</a:t>
                      </a:r>
                    </a:p>
                  </a:txBody>
                  <a:tcPr marL="5873" marR="5873" marT="58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l" fontAlgn="b"/>
                      <a:r>
                        <a:rPr lang="fr-FR" sz="1100" b="0" i="0" u="none" strike="noStrike">
                          <a:solidFill>
                            <a:srgbClr val="000000"/>
                          </a:solidFill>
                          <a:latin typeface="Calibri"/>
                        </a:rPr>
                        <a:t>Gestion des divergences</a:t>
                      </a:r>
                    </a:p>
                  </a:txBody>
                  <a:tcPr marL="5873" marR="5873" marT="58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5747">
                <a:tc vMerge="1">
                  <a:txBody>
                    <a:bodyPr/>
                    <a:lstStyle/>
                    <a:p>
                      <a:endParaRPr lang="fr-FR"/>
                    </a:p>
                  </a:txBody>
                  <a:tcPr/>
                </a:tc>
                <a:tc>
                  <a:txBody>
                    <a:bodyPr/>
                    <a:lstStyle/>
                    <a:p>
                      <a:pPr algn="ctr" fontAlgn="ctr"/>
                      <a:r>
                        <a:rPr lang="fr-FR" sz="1100" b="1" i="0" u="none" strike="noStrike">
                          <a:solidFill>
                            <a:srgbClr val="FF0000"/>
                          </a:solidFill>
                          <a:latin typeface="Calibri"/>
                        </a:rPr>
                        <a:t>236</a:t>
                      </a:r>
                    </a:p>
                  </a:txBody>
                  <a:tcPr marL="5873" marR="5873" marT="58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4E3"/>
                    </a:solidFill>
                  </a:tcPr>
                </a:tc>
                <a:tc>
                  <a:txBody>
                    <a:bodyPr/>
                    <a:lstStyle/>
                    <a:p>
                      <a:pPr algn="ctr" fontAlgn="ctr"/>
                      <a:r>
                        <a:rPr lang="fr-FR" sz="1100" b="1" i="0" u="none" strike="noStrike">
                          <a:solidFill>
                            <a:srgbClr val="FF0000"/>
                          </a:solidFill>
                          <a:latin typeface="Calibri"/>
                        </a:rPr>
                        <a:t>57,7%</a:t>
                      </a:r>
                    </a:p>
                  </a:txBody>
                  <a:tcPr marL="5873" marR="5873" marT="58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4E3"/>
                    </a:solidFill>
                  </a:tcPr>
                </a:tc>
                <a:tc>
                  <a:txBody>
                    <a:bodyPr/>
                    <a:lstStyle/>
                    <a:p>
                      <a:pPr algn="ctr" fontAlgn="ctr"/>
                      <a:r>
                        <a:rPr lang="fr-FR" sz="1100" b="1" i="0" u="none" strike="noStrike">
                          <a:solidFill>
                            <a:srgbClr val="FF0000"/>
                          </a:solidFill>
                          <a:latin typeface="Calibri"/>
                        </a:rPr>
                        <a:t>20</a:t>
                      </a:r>
                    </a:p>
                  </a:txBody>
                  <a:tcPr marL="5873" marR="5873" marT="58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7E4BC"/>
                    </a:solidFill>
                  </a:tcPr>
                </a:tc>
                <a:tc>
                  <a:txBody>
                    <a:bodyPr/>
                    <a:lstStyle/>
                    <a:p>
                      <a:pPr algn="ctr" fontAlgn="ctr"/>
                      <a:r>
                        <a:rPr lang="fr-FR" sz="1100" b="1" i="0" u="none" strike="noStrike" dirty="0">
                          <a:solidFill>
                            <a:srgbClr val="FF0000"/>
                          </a:solidFill>
                          <a:latin typeface="Calibri"/>
                        </a:rPr>
                        <a:t>58,8%</a:t>
                      </a:r>
                    </a:p>
                  </a:txBody>
                  <a:tcPr marL="5873" marR="5873" marT="58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7E4BC"/>
                    </a:solidFill>
                  </a:tcPr>
                </a:tc>
                <a:tc>
                  <a:txBody>
                    <a:bodyPr/>
                    <a:lstStyle/>
                    <a:p>
                      <a:pPr algn="l" fontAlgn="b"/>
                      <a:r>
                        <a:rPr lang="fr-FR" sz="1100" b="0" i="0" u="none" strike="noStrike">
                          <a:solidFill>
                            <a:srgbClr val="000000"/>
                          </a:solidFill>
                          <a:latin typeface="Calibri"/>
                        </a:rPr>
                        <a:t>Recueil des informations ET Gestion des divergences</a:t>
                      </a:r>
                    </a:p>
                  </a:txBody>
                  <a:tcPr marL="5873" marR="5873" marT="58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41132">
                <a:tc rowSpan="4">
                  <a:txBody>
                    <a:bodyPr/>
                    <a:lstStyle/>
                    <a:p>
                      <a:pPr algn="r" fontAlgn="ctr"/>
                      <a:r>
                        <a:rPr lang="fr-FR" sz="1100" b="1" i="0" u="none" strike="noStrike" dirty="0">
                          <a:solidFill>
                            <a:srgbClr val="002060"/>
                          </a:solidFill>
                          <a:latin typeface="Calibri"/>
                        </a:rPr>
                        <a:t>Pharmacien junior</a:t>
                      </a:r>
                    </a:p>
                  </a:txBody>
                  <a:tcPr marL="5873" marR="5873" marT="587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fr-FR" sz="1100" b="0" i="0" u="none" strike="noStrike">
                          <a:solidFill>
                            <a:srgbClr val="000000"/>
                          </a:solidFill>
                          <a:latin typeface="Calibri"/>
                        </a:rPr>
                        <a:t>90</a:t>
                      </a:r>
                    </a:p>
                  </a:txBody>
                  <a:tcPr marL="5873" marR="5873" marT="58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ctr" fontAlgn="ctr"/>
                      <a:r>
                        <a:rPr lang="fr-FR" sz="1100" b="0" i="0" u="none" strike="noStrike">
                          <a:solidFill>
                            <a:srgbClr val="000000"/>
                          </a:solidFill>
                          <a:latin typeface="Calibri"/>
                        </a:rPr>
                        <a:t>43,1%</a:t>
                      </a:r>
                    </a:p>
                  </a:txBody>
                  <a:tcPr marL="5873" marR="5873" marT="58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ctr" fontAlgn="ctr"/>
                      <a:r>
                        <a:rPr lang="fr-FR" sz="1100" b="0" i="0" u="none" strike="noStrike">
                          <a:solidFill>
                            <a:srgbClr val="000000"/>
                          </a:solidFill>
                          <a:latin typeface="Calibri"/>
                        </a:rPr>
                        <a:t>5</a:t>
                      </a:r>
                    </a:p>
                  </a:txBody>
                  <a:tcPr marL="5873" marR="5873" marT="58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ctr" fontAlgn="ctr"/>
                      <a:r>
                        <a:rPr lang="fr-FR" sz="1100" b="0" i="0" u="none" strike="noStrike">
                          <a:solidFill>
                            <a:srgbClr val="000000"/>
                          </a:solidFill>
                          <a:latin typeface="Calibri"/>
                        </a:rPr>
                        <a:t>35,7%</a:t>
                      </a:r>
                    </a:p>
                  </a:txBody>
                  <a:tcPr marL="5873" marR="5873" marT="58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l" fontAlgn="b"/>
                      <a:r>
                        <a:rPr lang="fr-FR" sz="1100" b="0" i="0" u="none" strike="noStrike">
                          <a:solidFill>
                            <a:srgbClr val="000000"/>
                          </a:solidFill>
                          <a:latin typeface="Calibri"/>
                        </a:rPr>
                        <a:t>Aucune</a:t>
                      </a:r>
                    </a:p>
                  </a:txBody>
                  <a:tcPr marL="5873" marR="5873" marT="58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63422">
                <a:tc vMerge="1">
                  <a:txBody>
                    <a:bodyPr/>
                    <a:lstStyle/>
                    <a:p>
                      <a:endParaRPr lang="fr-FR"/>
                    </a:p>
                  </a:txBody>
                  <a:tcPr/>
                </a:tc>
                <a:tc>
                  <a:txBody>
                    <a:bodyPr/>
                    <a:lstStyle/>
                    <a:p>
                      <a:pPr algn="ctr" fontAlgn="ctr"/>
                      <a:r>
                        <a:rPr lang="fr-FR" sz="1100" b="0" i="0" u="none" strike="noStrike">
                          <a:solidFill>
                            <a:srgbClr val="000000"/>
                          </a:solidFill>
                          <a:latin typeface="Calibri"/>
                        </a:rPr>
                        <a:t>14</a:t>
                      </a:r>
                    </a:p>
                  </a:txBody>
                  <a:tcPr marL="5873" marR="5873" marT="58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ctr" fontAlgn="ctr"/>
                      <a:r>
                        <a:rPr lang="fr-FR" sz="1100" b="0" i="0" u="none" strike="noStrike">
                          <a:solidFill>
                            <a:srgbClr val="000000"/>
                          </a:solidFill>
                          <a:latin typeface="Calibri"/>
                        </a:rPr>
                        <a:t>6,7%</a:t>
                      </a:r>
                    </a:p>
                  </a:txBody>
                  <a:tcPr marL="5873" marR="5873" marT="58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ctr" fontAlgn="ctr"/>
                      <a:r>
                        <a:rPr lang="fr-FR" sz="1100" b="0" i="0" u="none" strike="noStrike">
                          <a:solidFill>
                            <a:srgbClr val="000000"/>
                          </a:solidFill>
                          <a:latin typeface="Calibri"/>
                        </a:rPr>
                        <a:t>0</a:t>
                      </a:r>
                    </a:p>
                  </a:txBody>
                  <a:tcPr marL="5873" marR="5873" marT="58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ctr" fontAlgn="ctr"/>
                      <a:r>
                        <a:rPr lang="fr-FR" sz="1100" b="0" i="0" u="none" strike="noStrike">
                          <a:solidFill>
                            <a:srgbClr val="000000"/>
                          </a:solidFill>
                          <a:latin typeface="Calibri"/>
                        </a:rPr>
                        <a:t>0,0%</a:t>
                      </a:r>
                    </a:p>
                  </a:txBody>
                  <a:tcPr marL="5873" marR="5873" marT="58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l" fontAlgn="b"/>
                      <a:r>
                        <a:rPr lang="fr-FR" sz="1100" b="0" i="0" u="none" strike="noStrike">
                          <a:solidFill>
                            <a:srgbClr val="000000"/>
                          </a:solidFill>
                          <a:latin typeface="Calibri"/>
                        </a:rPr>
                        <a:t>Recueil des informations</a:t>
                      </a:r>
                    </a:p>
                  </a:txBody>
                  <a:tcPr marL="5873" marR="5873" marT="58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63422">
                <a:tc vMerge="1">
                  <a:txBody>
                    <a:bodyPr/>
                    <a:lstStyle/>
                    <a:p>
                      <a:endParaRPr lang="fr-FR"/>
                    </a:p>
                  </a:txBody>
                  <a:tcPr/>
                </a:tc>
                <a:tc>
                  <a:txBody>
                    <a:bodyPr/>
                    <a:lstStyle/>
                    <a:p>
                      <a:pPr algn="ctr" fontAlgn="ctr"/>
                      <a:r>
                        <a:rPr lang="fr-FR" sz="1100" b="0" i="0" u="none" strike="noStrike">
                          <a:solidFill>
                            <a:srgbClr val="000000"/>
                          </a:solidFill>
                          <a:latin typeface="Calibri"/>
                        </a:rPr>
                        <a:t>14</a:t>
                      </a:r>
                    </a:p>
                  </a:txBody>
                  <a:tcPr marL="5873" marR="5873" marT="58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ctr" fontAlgn="ctr"/>
                      <a:r>
                        <a:rPr lang="fr-FR" sz="1100" b="0" i="0" u="none" strike="noStrike">
                          <a:solidFill>
                            <a:srgbClr val="000000"/>
                          </a:solidFill>
                          <a:latin typeface="Calibri"/>
                        </a:rPr>
                        <a:t>6,7%</a:t>
                      </a:r>
                    </a:p>
                  </a:txBody>
                  <a:tcPr marL="5873" marR="5873" marT="58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ctr" fontAlgn="ctr"/>
                      <a:r>
                        <a:rPr lang="fr-FR" sz="1100" b="0" i="0" u="none" strike="noStrike">
                          <a:solidFill>
                            <a:srgbClr val="000000"/>
                          </a:solidFill>
                          <a:latin typeface="Calibri"/>
                        </a:rPr>
                        <a:t>3</a:t>
                      </a:r>
                    </a:p>
                  </a:txBody>
                  <a:tcPr marL="5873" marR="5873" marT="58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ctr" fontAlgn="ctr"/>
                      <a:r>
                        <a:rPr lang="fr-FR" sz="1100" b="0" i="0" u="none" strike="noStrike">
                          <a:solidFill>
                            <a:srgbClr val="000000"/>
                          </a:solidFill>
                          <a:latin typeface="Calibri"/>
                        </a:rPr>
                        <a:t>21,4%</a:t>
                      </a:r>
                    </a:p>
                  </a:txBody>
                  <a:tcPr marL="5873" marR="5873" marT="58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l" fontAlgn="b"/>
                      <a:r>
                        <a:rPr lang="fr-FR" sz="1100" b="0" i="0" u="none" strike="noStrike">
                          <a:solidFill>
                            <a:srgbClr val="000000"/>
                          </a:solidFill>
                          <a:latin typeface="Calibri"/>
                        </a:rPr>
                        <a:t>Gestion des divergences</a:t>
                      </a:r>
                    </a:p>
                  </a:txBody>
                  <a:tcPr marL="5873" marR="5873" marT="58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5747">
                <a:tc vMerge="1">
                  <a:txBody>
                    <a:bodyPr/>
                    <a:lstStyle/>
                    <a:p>
                      <a:endParaRPr lang="fr-FR"/>
                    </a:p>
                  </a:txBody>
                  <a:tcPr/>
                </a:tc>
                <a:tc>
                  <a:txBody>
                    <a:bodyPr/>
                    <a:lstStyle/>
                    <a:p>
                      <a:pPr algn="ctr" fontAlgn="ctr"/>
                      <a:r>
                        <a:rPr lang="fr-FR" sz="1100" b="1" i="0" u="none" strike="noStrike">
                          <a:solidFill>
                            <a:srgbClr val="FF0000"/>
                          </a:solidFill>
                          <a:latin typeface="Calibri"/>
                        </a:rPr>
                        <a:t>91</a:t>
                      </a:r>
                    </a:p>
                  </a:txBody>
                  <a:tcPr marL="5873" marR="5873" marT="58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4E3"/>
                    </a:solidFill>
                  </a:tcPr>
                </a:tc>
                <a:tc>
                  <a:txBody>
                    <a:bodyPr/>
                    <a:lstStyle/>
                    <a:p>
                      <a:pPr algn="ctr" fontAlgn="ctr"/>
                      <a:r>
                        <a:rPr lang="fr-FR" sz="1100" b="1" i="0" u="none" strike="noStrike">
                          <a:solidFill>
                            <a:srgbClr val="FF0000"/>
                          </a:solidFill>
                          <a:latin typeface="Calibri"/>
                        </a:rPr>
                        <a:t>43,5%</a:t>
                      </a:r>
                    </a:p>
                  </a:txBody>
                  <a:tcPr marL="5873" marR="5873" marT="58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4E3"/>
                    </a:solidFill>
                  </a:tcPr>
                </a:tc>
                <a:tc>
                  <a:txBody>
                    <a:bodyPr/>
                    <a:lstStyle/>
                    <a:p>
                      <a:pPr algn="ctr" fontAlgn="ctr"/>
                      <a:r>
                        <a:rPr lang="fr-FR" sz="1100" b="1" i="0" u="none" strike="noStrike">
                          <a:solidFill>
                            <a:srgbClr val="FF0000"/>
                          </a:solidFill>
                          <a:latin typeface="Calibri"/>
                        </a:rPr>
                        <a:t>6</a:t>
                      </a:r>
                    </a:p>
                  </a:txBody>
                  <a:tcPr marL="5873" marR="5873" marT="58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7E4BC"/>
                    </a:solidFill>
                  </a:tcPr>
                </a:tc>
                <a:tc>
                  <a:txBody>
                    <a:bodyPr/>
                    <a:lstStyle/>
                    <a:p>
                      <a:pPr algn="ctr" fontAlgn="ctr"/>
                      <a:r>
                        <a:rPr lang="fr-FR" sz="1100" b="1" i="0" u="none" strike="noStrike" dirty="0">
                          <a:solidFill>
                            <a:srgbClr val="FF0000"/>
                          </a:solidFill>
                          <a:latin typeface="Calibri"/>
                        </a:rPr>
                        <a:t>42,9%</a:t>
                      </a:r>
                    </a:p>
                  </a:txBody>
                  <a:tcPr marL="5873" marR="5873" marT="58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7E4BC"/>
                    </a:solidFill>
                  </a:tcPr>
                </a:tc>
                <a:tc>
                  <a:txBody>
                    <a:bodyPr/>
                    <a:lstStyle/>
                    <a:p>
                      <a:pPr algn="l" fontAlgn="b"/>
                      <a:r>
                        <a:rPr lang="fr-FR" sz="1100" b="0" i="0" u="none" strike="noStrike">
                          <a:solidFill>
                            <a:srgbClr val="000000"/>
                          </a:solidFill>
                          <a:latin typeface="Calibri"/>
                        </a:rPr>
                        <a:t>Recueil des informations ET Gestion des divergences</a:t>
                      </a:r>
                    </a:p>
                  </a:txBody>
                  <a:tcPr marL="5873" marR="5873" marT="58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41132">
                <a:tc rowSpan="4">
                  <a:txBody>
                    <a:bodyPr/>
                    <a:lstStyle/>
                    <a:p>
                      <a:pPr algn="r" fontAlgn="ctr"/>
                      <a:r>
                        <a:rPr lang="fr-FR" sz="1100" b="1" i="0" u="none" strike="noStrike" dirty="0">
                          <a:solidFill>
                            <a:srgbClr val="002060"/>
                          </a:solidFill>
                          <a:latin typeface="Calibri"/>
                        </a:rPr>
                        <a:t>Etudiant en Pharmacie</a:t>
                      </a:r>
                    </a:p>
                  </a:txBody>
                  <a:tcPr marL="5873" marR="5873" marT="587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fr-FR" sz="1100" b="1" i="0" u="none" strike="noStrike">
                          <a:solidFill>
                            <a:srgbClr val="FF0000"/>
                          </a:solidFill>
                          <a:latin typeface="Calibri"/>
                        </a:rPr>
                        <a:t>122</a:t>
                      </a:r>
                    </a:p>
                  </a:txBody>
                  <a:tcPr marL="5873" marR="5873" marT="58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ctr" fontAlgn="ctr"/>
                      <a:r>
                        <a:rPr lang="fr-FR" sz="1100" b="1" i="0" u="none" strike="noStrike">
                          <a:solidFill>
                            <a:srgbClr val="FF0000"/>
                          </a:solidFill>
                          <a:latin typeface="Calibri"/>
                        </a:rPr>
                        <a:t>61,6%</a:t>
                      </a:r>
                    </a:p>
                  </a:txBody>
                  <a:tcPr marL="5873" marR="5873" marT="58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ctr" fontAlgn="ctr"/>
                      <a:r>
                        <a:rPr lang="fr-FR" sz="1100" b="1" i="0" u="none" strike="noStrike">
                          <a:solidFill>
                            <a:srgbClr val="FF0000"/>
                          </a:solidFill>
                          <a:latin typeface="Calibri"/>
                        </a:rPr>
                        <a:t>8</a:t>
                      </a:r>
                    </a:p>
                  </a:txBody>
                  <a:tcPr marL="5873" marR="5873" marT="58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ctr" fontAlgn="ctr"/>
                      <a:r>
                        <a:rPr lang="fr-FR" sz="1100" b="1" i="0" u="none" strike="noStrike" dirty="0">
                          <a:solidFill>
                            <a:srgbClr val="FF0000"/>
                          </a:solidFill>
                          <a:latin typeface="Calibri"/>
                        </a:rPr>
                        <a:t>66,7%</a:t>
                      </a:r>
                    </a:p>
                  </a:txBody>
                  <a:tcPr marL="5873" marR="5873" marT="58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l" fontAlgn="b"/>
                      <a:r>
                        <a:rPr lang="fr-FR" sz="1100" b="0" i="0" u="none" strike="noStrike">
                          <a:solidFill>
                            <a:srgbClr val="000000"/>
                          </a:solidFill>
                          <a:latin typeface="Calibri"/>
                        </a:rPr>
                        <a:t>Aucune</a:t>
                      </a:r>
                    </a:p>
                  </a:txBody>
                  <a:tcPr marL="5873" marR="5873" marT="58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63422">
                <a:tc vMerge="1">
                  <a:txBody>
                    <a:bodyPr/>
                    <a:lstStyle/>
                    <a:p>
                      <a:endParaRPr lang="fr-FR"/>
                    </a:p>
                  </a:txBody>
                  <a:tcPr/>
                </a:tc>
                <a:tc>
                  <a:txBody>
                    <a:bodyPr/>
                    <a:lstStyle/>
                    <a:p>
                      <a:pPr algn="ctr" fontAlgn="ctr"/>
                      <a:r>
                        <a:rPr lang="fr-FR" sz="1100" b="0" i="0" u="none" strike="noStrike">
                          <a:solidFill>
                            <a:srgbClr val="000000"/>
                          </a:solidFill>
                          <a:latin typeface="Calibri"/>
                        </a:rPr>
                        <a:t>42</a:t>
                      </a:r>
                    </a:p>
                  </a:txBody>
                  <a:tcPr marL="5873" marR="5873" marT="58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ctr" fontAlgn="ctr"/>
                      <a:r>
                        <a:rPr lang="fr-FR" sz="1100" b="0" i="0" u="none" strike="noStrike">
                          <a:solidFill>
                            <a:srgbClr val="000000"/>
                          </a:solidFill>
                          <a:latin typeface="Calibri"/>
                        </a:rPr>
                        <a:t>21,2%</a:t>
                      </a:r>
                    </a:p>
                  </a:txBody>
                  <a:tcPr marL="5873" marR="5873" marT="58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ctr" fontAlgn="ctr"/>
                      <a:r>
                        <a:rPr lang="fr-FR" sz="1100" b="0" i="0" u="none" strike="noStrike">
                          <a:solidFill>
                            <a:srgbClr val="000000"/>
                          </a:solidFill>
                          <a:latin typeface="Calibri"/>
                        </a:rPr>
                        <a:t>2</a:t>
                      </a:r>
                    </a:p>
                  </a:txBody>
                  <a:tcPr marL="5873" marR="5873" marT="58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ctr" fontAlgn="ctr"/>
                      <a:r>
                        <a:rPr lang="fr-FR" sz="1100" b="0" i="0" u="none" strike="noStrike">
                          <a:solidFill>
                            <a:srgbClr val="000000"/>
                          </a:solidFill>
                          <a:latin typeface="Calibri"/>
                        </a:rPr>
                        <a:t>16,7%</a:t>
                      </a:r>
                    </a:p>
                  </a:txBody>
                  <a:tcPr marL="5873" marR="5873" marT="58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l" fontAlgn="b"/>
                      <a:r>
                        <a:rPr lang="fr-FR" sz="1100" b="0" i="0" u="none" strike="noStrike">
                          <a:solidFill>
                            <a:srgbClr val="000000"/>
                          </a:solidFill>
                          <a:latin typeface="Calibri"/>
                        </a:rPr>
                        <a:t>Recueil des informations</a:t>
                      </a:r>
                    </a:p>
                  </a:txBody>
                  <a:tcPr marL="5873" marR="5873" marT="58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63422">
                <a:tc vMerge="1">
                  <a:txBody>
                    <a:bodyPr/>
                    <a:lstStyle/>
                    <a:p>
                      <a:endParaRPr lang="fr-FR"/>
                    </a:p>
                  </a:txBody>
                  <a:tcPr/>
                </a:tc>
                <a:tc>
                  <a:txBody>
                    <a:bodyPr/>
                    <a:lstStyle/>
                    <a:p>
                      <a:pPr algn="ctr" fontAlgn="ctr"/>
                      <a:r>
                        <a:rPr lang="fr-FR" sz="1100" b="0" i="0" u="none" strike="noStrike">
                          <a:solidFill>
                            <a:srgbClr val="000000"/>
                          </a:solidFill>
                          <a:latin typeface="Calibri"/>
                        </a:rPr>
                        <a:t>1</a:t>
                      </a:r>
                    </a:p>
                  </a:txBody>
                  <a:tcPr marL="5873" marR="5873" marT="58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ctr" fontAlgn="ctr"/>
                      <a:r>
                        <a:rPr lang="fr-FR" sz="1100" b="0" i="0" u="none" strike="noStrike">
                          <a:solidFill>
                            <a:srgbClr val="000000"/>
                          </a:solidFill>
                          <a:latin typeface="Calibri"/>
                        </a:rPr>
                        <a:t>0,5%</a:t>
                      </a:r>
                    </a:p>
                  </a:txBody>
                  <a:tcPr marL="5873" marR="5873" marT="58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ctr" fontAlgn="ctr"/>
                      <a:r>
                        <a:rPr lang="fr-FR" sz="1100" b="0" i="0" u="none" strike="noStrike">
                          <a:solidFill>
                            <a:srgbClr val="000000"/>
                          </a:solidFill>
                          <a:latin typeface="Calibri"/>
                        </a:rPr>
                        <a:t>0</a:t>
                      </a:r>
                    </a:p>
                  </a:txBody>
                  <a:tcPr marL="5873" marR="5873" marT="58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ctr" fontAlgn="ctr"/>
                      <a:r>
                        <a:rPr lang="fr-FR" sz="1100" b="0" i="0" u="none" strike="noStrike">
                          <a:solidFill>
                            <a:srgbClr val="000000"/>
                          </a:solidFill>
                          <a:latin typeface="Calibri"/>
                        </a:rPr>
                        <a:t>0,0%</a:t>
                      </a:r>
                    </a:p>
                  </a:txBody>
                  <a:tcPr marL="5873" marR="5873" marT="58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l" fontAlgn="b"/>
                      <a:r>
                        <a:rPr lang="fr-FR" sz="1100" b="0" i="0" u="none" strike="noStrike">
                          <a:solidFill>
                            <a:srgbClr val="000000"/>
                          </a:solidFill>
                          <a:latin typeface="Calibri"/>
                        </a:rPr>
                        <a:t>Gestion des divergences</a:t>
                      </a:r>
                    </a:p>
                  </a:txBody>
                  <a:tcPr marL="5873" marR="5873" marT="58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5747">
                <a:tc vMerge="1">
                  <a:txBody>
                    <a:bodyPr/>
                    <a:lstStyle/>
                    <a:p>
                      <a:endParaRPr lang="fr-FR"/>
                    </a:p>
                  </a:txBody>
                  <a:tcPr/>
                </a:tc>
                <a:tc>
                  <a:txBody>
                    <a:bodyPr/>
                    <a:lstStyle/>
                    <a:p>
                      <a:pPr algn="ctr" fontAlgn="ctr"/>
                      <a:r>
                        <a:rPr lang="fr-FR" sz="1100" b="0" i="0" u="none" strike="noStrike">
                          <a:solidFill>
                            <a:srgbClr val="000000"/>
                          </a:solidFill>
                          <a:latin typeface="Calibri"/>
                        </a:rPr>
                        <a:t>33</a:t>
                      </a:r>
                    </a:p>
                  </a:txBody>
                  <a:tcPr marL="5873" marR="5873" marT="58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4E3"/>
                    </a:solidFill>
                  </a:tcPr>
                </a:tc>
                <a:tc>
                  <a:txBody>
                    <a:bodyPr/>
                    <a:lstStyle/>
                    <a:p>
                      <a:pPr algn="ctr" fontAlgn="ctr"/>
                      <a:r>
                        <a:rPr lang="fr-FR" sz="1100" b="0" i="0" u="none" strike="noStrike">
                          <a:solidFill>
                            <a:srgbClr val="000000"/>
                          </a:solidFill>
                          <a:latin typeface="Calibri"/>
                        </a:rPr>
                        <a:t>16,7%</a:t>
                      </a:r>
                    </a:p>
                  </a:txBody>
                  <a:tcPr marL="5873" marR="5873" marT="58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4E3"/>
                    </a:solidFill>
                  </a:tcPr>
                </a:tc>
                <a:tc>
                  <a:txBody>
                    <a:bodyPr/>
                    <a:lstStyle/>
                    <a:p>
                      <a:pPr algn="ctr" fontAlgn="ctr"/>
                      <a:r>
                        <a:rPr lang="fr-FR" sz="1100" b="0" i="0" u="none" strike="noStrike">
                          <a:solidFill>
                            <a:srgbClr val="000000"/>
                          </a:solidFill>
                          <a:latin typeface="Calibri"/>
                        </a:rPr>
                        <a:t>2</a:t>
                      </a:r>
                    </a:p>
                  </a:txBody>
                  <a:tcPr marL="5873" marR="5873" marT="58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7E4BC"/>
                    </a:solidFill>
                  </a:tcPr>
                </a:tc>
                <a:tc>
                  <a:txBody>
                    <a:bodyPr/>
                    <a:lstStyle/>
                    <a:p>
                      <a:pPr algn="ctr" fontAlgn="ctr"/>
                      <a:r>
                        <a:rPr lang="fr-FR" sz="1100" b="0" i="0" u="none" strike="noStrike">
                          <a:solidFill>
                            <a:srgbClr val="000000"/>
                          </a:solidFill>
                          <a:latin typeface="Calibri"/>
                        </a:rPr>
                        <a:t>16,7%</a:t>
                      </a:r>
                    </a:p>
                  </a:txBody>
                  <a:tcPr marL="5873" marR="5873" marT="58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7E4BC"/>
                    </a:solidFill>
                  </a:tcPr>
                </a:tc>
                <a:tc>
                  <a:txBody>
                    <a:bodyPr/>
                    <a:lstStyle/>
                    <a:p>
                      <a:pPr algn="l" fontAlgn="b"/>
                      <a:r>
                        <a:rPr lang="fr-FR" sz="1100" b="0" i="0" u="none" strike="noStrike" dirty="0">
                          <a:solidFill>
                            <a:srgbClr val="000000"/>
                          </a:solidFill>
                          <a:latin typeface="Calibri"/>
                        </a:rPr>
                        <a:t>Recueil des informations ET Gestion des divergences</a:t>
                      </a:r>
                    </a:p>
                  </a:txBody>
                  <a:tcPr marL="5873" marR="5873" marT="58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3" name="Espace réservé du numéro de diapositive 2"/>
          <p:cNvSpPr>
            <a:spLocks noGrp="1"/>
          </p:cNvSpPr>
          <p:nvPr>
            <p:ph type="sldNum" sz="quarter" idx="12"/>
          </p:nvPr>
        </p:nvSpPr>
        <p:spPr/>
        <p:txBody>
          <a:bodyPr/>
          <a:lstStyle/>
          <a:p>
            <a:fld id="{6CF53FF6-79BB-4BEF-B1BD-1A196A586C8F}" type="slidenum">
              <a:rPr lang="fr-FR" smtClean="0"/>
              <a:pPr/>
              <a:t>13</a:t>
            </a:fld>
            <a:endParaRPr lang="fr-F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au 3"/>
          <p:cNvGraphicFramePr>
            <a:graphicFrameLocks noGrp="1"/>
          </p:cNvGraphicFramePr>
          <p:nvPr/>
        </p:nvGraphicFramePr>
        <p:xfrm>
          <a:off x="251520" y="116632"/>
          <a:ext cx="8712968" cy="6603260"/>
        </p:xfrm>
        <a:graphic>
          <a:graphicData uri="http://schemas.openxmlformats.org/drawingml/2006/table">
            <a:tbl>
              <a:tblPr/>
              <a:tblGrid>
                <a:gridCol w="3702787"/>
                <a:gridCol w="658206"/>
                <a:gridCol w="784437"/>
                <a:gridCol w="658206"/>
                <a:gridCol w="1037124"/>
                <a:gridCol w="1872208"/>
              </a:tblGrid>
              <a:tr h="450022">
                <a:tc>
                  <a:txBody>
                    <a:bodyPr/>
                    <a:lstStyle/>
                    <a:p>
                      <a:pPr algn="r" fontAlgn="ctr"/>
                      <a:r>
                        <a:rPr lang="fr-FR" sz="700" b="1" i="0" u="none" strike="noStrike" dirty="0">
                          <a:solidFill>
                            <a:srgbClr val="000000"/>
                          </a:solidFill>
                          <a:latin typeface="Calibri"/>
                        </a:rPr>
                        <a:t> </a:t>
                      </a:r>
                    </a:p>
                  </a:txBody>
                  <a:tcPr marL="6420" marR="6420" marT="64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gridSpan="2">
                  <a:txBody>
                    <a:bodyPr/>
                    <a:lstStyle/>
                    <a:p>
                      <a:pPr algn="ctr" fontAlgn="b"/>
                      <a:r>
                        <a:rPr lang="fr-FR" sz="1800" b="0" i="0" u="none" strike="noStrike">
                          <a:solidFill>
                            <a:srgbClr val="000000"/>
                          </a:solidFill>
                          <a:latin typeface="Aharoni"/>
                        </a:rPr>
                        <a:t>France</a:t>
                      </a:r>
                    </a:p>
                  </a:txBody>
                  <a:tcPr marL="6420" marR="6420" marT="64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hMerge="1">
                  <a:txBody>
                    <a:bodyPr/>
                    <a:lstStyle/>
                    <a:p>
                      <a:endParaRPr lang="fr-FR"/>
                    </a:p>
                  </a:txBody>
                  <a:tcPr/>
                </a:tc>
                <a:tc gridSpan="2">
                  <a:txBody>
                    <a:bodyPr/>
                    <a:lstStyle/>
                    <a:p>
                      <a:pPr algn="ctr" fontAlgn="b"/>
                      <a:r>
                        <a:rPr lang="fr-FR" sz="1800" b="0" i="0" u="none" strike="noStrike" dirty="0" smtClean="0">
                          <a:solidFill>
                            <a:srgbClr val="000000"/>
                          </a:solidFill>
                          <a:latin typeface="Aharoni"/>
                        </a:rPr>
                        <a:t>PACA-Corse</a:t>
                      </a:r>
                      <a:endParaRPr lang="fr-FR" sz="1800" b="0" i="0" u="none" strike="noStrike" dirty="0">
                        <a:solidFill>
                          <a:srgbClr val="000000"/>
                        </a:solidFill>
                        <a:latin typeface="Aharoni"/>
                      </a:endParaRPr>
                    </a:p>
                  </a:txBody>
                  <a:tcPr marL="6420" marR="6420" marT="64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hMerge="1">
                  <a:txBody>
                    <a:bodyPr/>
                    <a:lstStyle/>
                    <a:p>
                      <a:endParaRPr lang="fr-FR"/>
                    </a:p>
                  </a:txBody>
                  <a:tcPr/>
                </a:tc>
                <a:tc>
                  <a:txBody>
                    <a:bodyPr/>
                    <a:lstStyle/>
                    <a:p>
                      <a:pPr algn="l" fontAlgn="b"/>
                      <a:r>
                        <a:rPr lang="fr-FR" sz="700" b="0" i="0" u="none" strike="noStrike">
                          <a:solidFill>
                            <a:srgbClr val="000000"/>
                          </a:solidFill>
                          <a:latin typeface="Calibri"/>
                        </a:rPr>
                        <a:t> </a:t>
                      </a:r>
                    </a:p>
                  </a:txBody>
                  <a:tcPr marL="6420" marR="6420" marT="64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205446">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fr-FR" sz="1100" b="1" i="0" u="none" strike="noStrike" kern="1200" cap="none" spc="0" normalizeH="0" baseline="0" noProof="0" dirty="0" smtClean="0">
                          <a:ln>
                            <a:noFill/>
                          </a:ln>
                          <a:solidFill>
                            <a:srgbClr val="002060"/>
                          </a:solidFill>
                          <a:effectLst/>
                          <a:uLnTx/>
                          <a:uFillTx/>
                          <a:latin typeface="+mn-lt"/>
                          <a:ea typeface="+mn-ea"/>
                          <a:cs typeface="+mn-cs"/>
                        </a:rPr>
                        <a:t>Q12) Quelle est l'implication des professionnels dans les 2 étapes citées du processus de conciliation médicamenteuse</a:t>
                      </a:r>
                    </a:p>
                    <a:p>
                      <a:pPr algn="r" fontAlgn="ctr"/>
                      <a:r>
                        <a:rPr lang="fr-FR" sz="700" b="1" i="0" u="none" strike="noStrike" dirty="0">
                          <a:solidFill>
                            <a:srgbClr val="002060"/>
                          </a:solidFill>
                          <a:latin typeface="Calibri"/>
                        </a:rPr>
                        <a:t> </a:t>
                      </a:r>
                    </a:p>
                  </a:txBody>
                  <a:tcPr marL="6420" marR="6420" marT="64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fontAlgn="b"/>
                      <a:r>
                        <a:rPr lang="fr-FR" sz="1100" b="0" i="0" u="none" strike="noStrike" dirty="0">
                          <a:solidFill>
                            <a:srgbClr val="000000"/>
                          </a:solidFill>
                          <a:latin typeface="Calibri"/>
                        </a:rPr>
                        <a:t>n</a:t>
                      </a:r>
                    </a:p>
                  </a:txBody>
                  <a:tcPr marL="6420" marR="6420" marT="64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b"/>
                      <a:r>
                        <a:rPr lang="fr-FR" sz="1100" b="0" i="0" u="none" strike="noStrike" dirty="0">
                          <a:solidFill>
                            <a:srgbClr val="000000"/>
                          </a:solidFill>
                          <a:latin typeface="Calibri"/>
                        </a:rPr>
                        <a:t>%</a:t>
                      </a:r>
                    </a:p>
                  </a:txBody>
                  <a:tcPr marL="6420" marR="6420" marT="64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b"/>
                      <a:r>
                        <a:rPr lang="fr-FR" sz="1100" b="0" i="0" u="none" strike="noStrike" dirty="0">
                          <a:solidFill>
                            <a:srgbClr val="000000"/>
                          </a:solidFill>
                          <a:latin typeface="Calibri"/>
                        </a:rPr>
                        <a:t>n</a:t>
                      </a:r>
                    </a:p>
                  </a:txBody>
                  <a:tcPr marL="6420" marR="6420" marT="64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ctr" fontAlgn="b"/>
                      <a:r>
                        <a:rPr lang="fr-FR" sz="1100" b="0" i="0" u="none" strike="noStrike" dirty="0">
                          <a:solidFill>
                            <a:srgbClr val="000000"/>
                          </a:solidFill>
                          <a:latin typeface="Calibri"/>
                        </a:rPr>
                        <a:t>%</a:t>
                      </a:r>
                    </a:p>
                  </a:txBody>
                  <a:tcPr marL="6420" marR="6420" marT="64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l" fontAlgn="b"/>
                      <a:r>
                        <a:rPr lang="fr-FR" sz="700" b="0" i="0" u="none" strike="noStrike">
                          <a:solidFill>
                            <a:srgbClr val="000000"/>
                          </a:solidFill>
                          <a:latin typeface="Calibri"/>
                        </a:rPr>
                        <a:t> </a:t>
                      </a:r>
                    </a:p>
                  </a:txBody>
                  <a:tcPr marL="6420" marR="6420" marT="64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195661">
                <a:tc rowSpan="4">
                  <a:txBody>
                    <a:bodyPr/>
                    <a:lstStyle/>
                    <a:p>
                      <a:pPr algn="r" fontAlgn="ctr"/>
                      <a:r>
                        <a:rPr lang="fr-FR" sz="1100" b="1" i="0" u="none" strike="noStrike" dirty="0">
                          <a:solidFill>
                            <a:srgbClr val="002060"/>
                          </a:solidFill>
                          <a:latin typeface="Calibri"/>
                        </a:rPr>
                        <a:t>Etudiant en médecine</a:t>
                      </a:r>
                    </a:p>
                  </a:txBody>
                  <a:tcPr marL="6420" marR="6420" marT="64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fr-FR" sz="1100" b="1" i="0" u="none" strike="noStrike">
                          <a:solidFill>
                            <a:srgbClr val="FF0000"/>
                          </a:solidFill>
                          <a:latin typeface="Calibri"/>
                        </a:rPr>
                        <a:t>147</a:t>
                      </a:r>
                    </a:p>
                  </a:txBody>
                  <a:tcPr marL="6420" marR="6420" marT="64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ctr"/>
                      <a:r>
                        <a:rPr lang="fr-FR" sz="1100" b="1" i="0" u="none" strike="noStrike">
                          <a:solidFill>
                            <a:srgbClr val="FF0000"/>
                          </a:solidFill>
                          <a:latin typeface="Calibri"/>
                        </a:rPr>
                        <a:t>73,1%</a:t>
                      </a:r>
                    </a:p>
                  </a:txBody>
                  <a:tcPr marL="6420" marR="6420" marT="64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ctr"/>
                      <a:r>
                        <a:rPr lang="fr-FR" sz="1100" b="1" i="0" u="none" strike="noStrike">
                          <a:solidFill>
                            <a:srgbClr val="FF0000"/>
                          </a:solidFill>
                          <a:latin typeface="Calibri"/>
                        </a:rPr>
                        <a:t>6</a:t>
                      </a:r>
                    </a:p>
                  </a:txBody>
                  <a:tcPr marL="6420" marR="6420" marT="64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ctr" fontAlgn="ctr"/>
                      <a:r>
                        <a:rPr lang="fr-FR" sz="1100" b="1" i="0" u="none" strike="noStrike" dirty="0">
                          <a:solidFill>
                            <a:srgbClr val="FF0000"/>
                          </a:solidFill>
                          <a:latin typeface="Calibri"/>
                        </a:rPr>
                        <a:t>54,5%</a:t>
                      </a:r>
                    </a:p>
                  </a:txBody>
                  <a:tcPr marL="6420" marR="6420" marT="64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l" fontAlgn="b"/>
                      <a:r>
                        <a:rPr lang="fr-FR" sz="1100" b="0" i="0" u="none" strike="noStrike">
                          <a:solidFill>
                            <a:srgbClr val="000000"/>
                          </a:solidFill>
                          <a:latin typeface="Calibri"/>
                        </a:rPr>
                        <a:t>Aucune</a:t>
                      </a:r>
                    </a:p>
                  </a:txBody>
                  <a:tcPr marL="6420" marR="6420" marT="64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5661">
                <a:tc vMerge="1">
                  <a:txBody>
                    <a:bodyPr/>
                    <a:lstStyle/>
                    <a:p>
                      <a:endParaRPr lang="fr-FR"/>
                    </a:p>
                  </a:txBody>
                  <a:tcPr/>
                </a:tc>
                <a:tc>
                  <a:txBody>
                    <a:bodyPr/>
                    <a:lstStyle/>
                    <a:p>
                      <a:pPr algn="ctr" fontAlgn="ctr"/>
                      <a:r>
                        <a:rPr lang="fr-FR" sz="1100" b="0" i="0" u="none" strike="noStrike">
                          <a:solidFill>
                            <a:srgbClr val="000000"/>
                          </a:solidFill>
                          <a:latin typeface="Calibri"/>
                        </a:rPr>
                        <a:t>38</a:t>
                      </a:r>
                    </a:p>
                  </a:txBody>
                  <a:tcPr marL="6420" marR="6420" marT="64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ctr"/>
                      <a:r>
                        <a:rPr lang="fr-FR" sz="1100" b="0" i="0" u="none" strike="noStrike">
                          <a:solidFill>
                            <a:srgbClr val="000000"/>
                          </a:solidFill>
                          <a:latin typeface="Calibri"/>
                        </a:rPr>
                        <a:t>18,9%</a:t>
                      </a:r>
                    </a:p>
                  </a:txBody>
                  <a:tcPr marL="6420" marR="6420" marT="64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ctr"/>
                      <a:r>
                        <a:rPr lang="fr-FR" sz="1100" b="0" i="0" u="none" strike="noStrike">
                          <a:solidFill>
                            <a:srgbClr val="000000"/>
                          </a:solidFill>
                          <a:latin typeface="Calibri"/>
                        </a:rPr>
                        <a:t>2</a:t>
                      </a:r>
                    </a:p>
                  </a:txBody>
                  <a:tcPr marL="6420" marR="6420" marT="64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ctr" fontAlgn="ctr"/>
                      <a:r>
                        <a:rPr lang="fr-FR" sz="1100" b="0" i="0" u="none" strike="noStrike" dirty="0">
                          <a:solidFill>
                            <a:srgbClr val="000000"/>
                          </a:solidFill>
                          <a:latin typeface="Calibri"/>
                        </a:rPr>
                        <a:t>18,2%</a:t>
                      </a:r>
                    </a:p>
                  </a:txBody>
                  <a:tcPr marL="6420" marR="6420" marT="64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l" fontAlgn="b"/>
                      <a:r>
                        <a:rPr lang="fr-FR" sz="1100" b="0" i="0" u="none" strike="noStrike">
                          <a:solidFill>
                            <a:srgbClr val="000000"/>
                          </a:solidFill>
                          <a:latin typeface="Calibri"/>
                        </a:rPr>
                        <a:t>Recueil des informations</a:t>
                      </a:r>
                    </a:p>
                  </a:txBody>
                  <a:tcPr marL="6420" marR="6420" marT="64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5661">
                <a:tc vMerge="1">
                  <a:txBody>
                    <a:bodyPr/>
                    <a:lstStyle/>
                    <a:p>
                      <a:endParaRPr lang="fr-FR"/>
                    </a:p>
                  </a:txBody>
                  <a:tcPr/>
                </a:tc>
                <a:tc>
                  <a:txBody>
                    <a:bodyPr/>
                    <a:lstStyle/>
                    <a:p>
                      <a:pPr algn="ctr" fontAlgn="ctr"/>
                      <a:r>
                        <a:rPr lang="fr-FR" sz="1100" b="0" i="0" u="none" strike="noStrike">
                          <a:solidFill>
                            <a:srgbClr val="000000"/>
                          </a:solidFill>
                          <a:latin typeface="Calibri"/>
                        </a:rPr>
                        <a:t>5</a:t>
                      </a:r>
                    </a:p>
                  </a:txBody>
                  <a:tcPr marL="6420" marR="6420" marT="64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ctr"/>
                      <a:r>
                        <a:rPr lang="fr-FR" sz="1100" b="0" i="0" u="none" strike="noStrike">
                          <a:solidFill>
                            <a:srgbClr val="000000"/>
                          </a:solidFill>
                          <a:latin typeface="Calibri"/>
                        </a:rPr>
                        <a:t>2,5%</a:t>
                      </a:r>
                    </a:p>
                  </a:txBody>
                  <a:tcPr marL="6420" marR="6420" marT="64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ctr"/>
                      <a:r>
                        <a:rPr lang="fr-FR" sz="1100" b="0" i="0" u="none" strike="noStrike">
                          <a:solidFill>
                            <a:srgbClr val="000000"/>
                          </a:solidFill>
                          <a:latin typeface="Calibri"/>
                        </a:rPr>
                        <a:t>1</a:t>
                      </a:r>
                    </a:p>
                  </a:txBody>
                  <a:tcPr marL="6420" marR="6420" marT="64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ctr" fontAlgn="ctr"/>
                      <a:r>
                        <a:rPr lang="fr-FR" sz="1100" b="0" i="0" u="none" strike="noStrike">
                          <a:solidFill>
                            <a:srgbClr val="000000"/>
                          </a:solidFill>
                          <a:latin typeface="Calibri"/>
                        </a:rPr>
                        <a:t>9,1%</a:t>
                      </a:r>
                    </a:p>
                  </a:txBody>
                  <a:tcPr marL="6420" marR="6420" marT="64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l" fontAlgn="b"/>
                      <a:r>
                        <a:rPr lang="fr-FR" sz="1100" b="0" i="0" u="none" strike="noStrike">
                          <a:solidFill>
                            <a:srgbClr val="000000"/>
                          </a:solidFill>
                          <a:latin typeface="Calibri"/>
                        </a:rPr>
                        <a:t>Gestion des divergences</a:t>
                      </a:r>
                    </a:p>
                  </a:txBody>
                  <a:tcPr marL="6420" marR="6420" marT="64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96768">
                <a:tc vMerge="1">
                  <a:txBody>
                    <a:bodyPr/>
                    <a:lstStyle/>
                    <a:p>
                      <a:endParaRPr lang="fr-FR"/>
                    </a:p>
                  </a:txBody>
                  <a:tcPr/>
                </a:tc>
                <a:tc>
                  <a:txBody>
                    <a:bodyPr/>
                    <a:lstStyle/>
                    <a:p>
                      <a:pPr algn="ctr" fontAlgn="ctr"/>
                      <a:r>
                        <a:rPr lang="fr-FR" sz="1100" b="0" i="0" u="none" strike="noStrike">
                          <a:solidFill>
                            <a:srgbClr val="000000"/>
                          </a:solidFill>
                          <a:latin typeface="Calibri"/>
                        </a:rPr>
                        <a:t>11</a:t>
                      </a:r>
                    </a:p>
                  </a:txBody>
                  <a:tcPr marL="6420" marR="6420" marT="64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ctr"/>
                      <a:r>
                        <a:rPr lang="fr-FR" sz="1100" b="0" i="0" u="none" strike="noStrike">
                          <a:solidFill>
                            <a:srgbClr val="000000"/>
                          </a:solidFill>
                          <a:latin typeface="Calibri"/>
                        </a:rPr>
                        <a:t>5,5%</a:t>
                      </a:r>
                    </a:p>
                  </a:txBody>
                  <a:tcPr marL="6420" marR="6420" marT="64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ctr"/>
                      <a:r>
                        <a:rPr lang="fr-FR" sz="1100" b="0" i="0" u="none" strike="noStrike">
                          <a:solidFill>
                            <a:srgbClr val="000000"/>
                          </a:solidFill>
                          <a:latin typeface="Calibri"/>
                        </a:rPr>
                        <a:t>2</a:t>
                      </a:r>
                    </a:p>
                  </a:txBody>
                  <a:tcPr marL="6420" marR="6420" marT="64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ctr" fontAlgn="ctr"/>
                      <a:r>
                        <a:rPr lang="fr-FR" sz="1100" b="0" i="0" u="none" strike="noStrike">
                          <a:solidFill>
                            <a:srgbClr val="000000"/>
                          </a:solidFill>
                          <a:latin typeface="Calibri"/>
                        </a:rPr>
                        <a:t>18,2%</a:t>
                      </a:r>
                    </a:p>
                  </a:txBody>
                  <a:tcPr marL="6420" marR="6420" marT="64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l" fontAlgn="b"/>
                      <a:r>
                        <a:rPr lang="fr-FR" sz="1100" b="0" i="0" u="none" strike="noStrike">
                          <a:solidFill>
                            <a:srgbClr val="000000"/>
                          </a:solidFill>
                          <a:latin typeface="Calibri"/>
                        </a:rPr>
                        <a:t>Recueil des informations ET Gestion des divergences</a:t>
                      </a:r>
                    </a:p>
                  </a:txBody>
                  <a:tcPr marL="6420" marR="6420" marT="64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5661">
                <a:tc rowSpan="4">
                  <a:txBody>
                    <a:bodyPr/>
                    <a:lstStyle/>
                    <a:p>
                      <a:pPr algn="r" fontAlgn="ctr"/>
                      <a:r>
                        <a:rPr lang="fr-FR" sz="1100" b="1" i="0" u="none" strike="noStrike" dirty="0">
                          <a:solidFill>
                            <a:srgbClr val="002060"/>
                          </a:solidFill>
                          <a:latin typeface="Calibri"/>
                        </a:rPr>
                        <a:t>Préparateur Pharmacie</a:t>
                      </a:r>
                    </a:p>
                  </a:txBody>
                  <a:tcPr marL="6420" marR="6420" marT="64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fr-FR" sz="1100" b="0" i="0" u="none" strike="noStrike">
                          <a:solidFill>
                            <a:srgbClr val="000000"/>
                          </a:solidFill>
                          <a:latin typeface="Calibri"/>
                        </a:rPr>
                        <a:t>141</a:t>
                      </a:r>
                    </a:p>
                  </a:txBody>
                  <a:tcPr marL="6420" marR="6420" marT="64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ctr"/>
                      <a:r>
                        <a:rPr lang="fr-FR" sz="1100" b="0" i="0" u="none" strike="noStrike">
                          <a:solidFill>
                            <a:srgbClr val="000000"/>
                          </a:solidFill>
                          <a:latin typeface="Calibri"/>
                        </a:rPr>
                        <a:t>48,6%</a:t>
                      </a:r>
                    </a:p>
                  </a:txBody>
                  <a:tcPr marL="6420" marR="6420" marT="64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ctr"/>
                      <a:r>
                        <a:rPr lang="fr-FR" sz="1100" b="0" i="0" u="none" strike="noStrike">
                          <a:solidFill>
                            <a:srgbClr val="000000"/>
                          </a:solidFill>
                          <a:latin typeface="Calibri"/>
                        </a:rPr>
                        <a:t>7</a:t>
                      </a:r>
                    </a:p>
                  </a:txBody>
                  <a:tcPr marL="6420" marR="6420" marT="64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ctr" fontAlgn="ctr"/>
                      <a:r>
                        <a:rPr lang="fr-FR" sz="1100" b="0" i="0" u="none" strike="noStrike">
                          <a:solidFill>
                            <a:srgbClr val="000000"/>
                          </a:solidFill>
                          <a:latin typeface="Calibri"/>
                        </a:rPr>
                        <a:t>31,8%</a:t>
                      </a:r>
                    </a:p>
                  </a:txBody>
                  <a:tcPr marL="6420" marR="6420" marT="64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l" fontAlgn="b"/>
                      <a:r>
                        <a:rPr lang="fr-FR" sz="1100" b="0" i="0" u="none" strike="noStrike">
                          <a:solidFill>
                            <a:srgbClr val="000000"/>
                          </a:solidFill>
                          <a:latin typeface="Calibri"/>
                        </a:rPr>
                        <a:t>Aucune</a:t>
                      </a:r>
                    </a:p>
                  </a:txBody>
                  <a:tcPr marL="6420" marR="6420" marT="64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5661">
                <a:tc vMerge="1">
                  <a:txBody>
                    <a:bodyPr/>
                    <a:lstStyle/>
                    <a:p>
                      <a:endParaRPr lang="fr-FR"/>
                    </a:p>
                  </a:txBody>
                  <a:tcPr/>
                </a:tc>
                <a:tc>
                  <a:txBody>
                    <a:bodyPr/>
                    <a:lstStyle/>
                    <a:p>
                      <a:pPr algn="ctr" fontAlgn="ctr"/>
                      <a:r>
                        <a:rPr lang="fr-FR" sz="1100" b="1" i="0" u="none" strike="noStrike">
                          <a:solidFill>
                            <a:srgbClr val="FF0000"/>
                          </a:solidFill>
                          <a:latin typeface="Calibri"/>
                        </a:rPr>
                        <a:t>106</a:t>
                      </a:r>
                    </a:p>
                  </a:txBody>
                  <a:tcPr marL="6420" marR="6420" marT="64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ctr"/>
                      <a:r>
                        <a:rPr lang="fr-FR" sz="1100" b="1" i="0" u="none" strike="noStrike">
                          <a:solidFill>
                            <a:srgbClr val="FF0000"/>
                          </a:solidFill>
                          <a:latin typeface="Calibri"/>
                        </a:rPr>
                        <a:t>36,6%</a:t>
                      </a:r>
                    </a:p>
                  </a:txBody>
                  <a:tcPr marL="6420" marR="6420" marT="64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ctr"/>
                      <a:r>
                        <a:rPr lang="fr-FR" sz="1100" b="1" i="0" u="none" strike="noStrike">
                          <a:solidFill>
                            <a:srgbClr val="FF0000"/>
                          </a:solidFill>
                          <a:latin typeface="Calibri"/>
                        </a:rPr>
                        <a:t>9</a:t>
                      </a:r>
                    </a:p>
                  </a:txBody>
                  <a:tcPr marL="6420" marR="6420" marT="64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ctr" fontAlgn="ctr"/>
                      <a:r>
                        <a:rPr lang="fr-FR" sz="1100" b="1" i="0" u="none" strike="noStrike" dirty="0">
                          <a:solidFill>
                            <a:srgbClr val="FF0000"/>
                          </a:solidFill>
                          <a:latin typeface="Calibri"/>
                        </a:rPr>
                        <a:t>40,9%</a:t>
                      </a:r>
                    </a:p>
                  </a:txBody>
                  <a:tcPr marL="6420" marR="6420" marT="64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l" fontAlgn="b"/>
                      <a:r>
                        <a:rPr lang="fr-FR" sz="1100" b="0" i="0" u="none" strike="noStrike" dirty="0">
                          <a:solidFill>
                            <a:srgbClr val="000000"/>
                          </a:solidFill>
                          <a:latin typeface="Calibri"/>
                        </a:rPr>
                        <a:t>Recueil des informations</a:t>
                      </a:r>
                    </a:p>
                  </a:txBody>
                  <a:tcPr marL="6420" marR="6420" marT="64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5661">
                <a:tc vMerge="1">
                  <a:txBody>
                    <a:bodyPr/>
                    <a:lstStyle/>
                    <a:p>
                      <a:endParaRPr lang="fr-FR"/>
                    </a:p>
                  </a:txBody>
                  <a:tcPr/>
                </a:tc>
                <a:tc>
                  <a:txBody>
                    <a:bodyPr/>
                    <a:lstStyle/>
                    <a:p>
                      <a:pPr algn="ctr" fontAlgn="ctr"/>
                      <a:r>
                        <a:rPr lang="fr-FR" sz="1100" b="0" i="0" u="none" strike="noStrike">
                          <a:solidFill>
                            <a:srgbClr val="000000"/>
                          </a:solidFill>
                          <a:latin typeface="Calibri"/>
                        </a:rPr>
                        <a:t>23</a:t>
                      </a:r>
                    </a:p>
                  </a:txBody>
                  <a:tcPr marL="6420" marR="6420" marT="64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ctr"/>
                      <a:r>
                        <a:rPr lang="fr-FR" sz="1100" b="0" i="0" u="none" strike="noStrike">
                          <a:solidFill>
                            <a:srgbClr val="000000"/>
                          </a:solidFill>
                          <a:latin typeface="Calibri"/>
                        </a:rPr>
                        <a:t>7,9%</a:t>
                      </a:r>
                    </a:p>
                  </a:txBody>
                  <a:tcPr marL="6420" marR="6420" marT="64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ctr"/>
                      <a:r>
                        <a:rPr lang="fr-FR" sz="1100" b="0" i="0" u="none" strike="noStrike">
                          <a:solidFill>
                            <a:srgbClr val="000000"/>
                          </a:solidFill>
                          <a:latin typeface="Calibri"/>
                        </a:rPr>
                        <a:t>5</a:t>
                      </a:r>
                    </a:p>
                  </a:txBody>
                  <a:tcPr marL="6420" marR="6420" marT="64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ctr" fontAlgn="ctr"/>
                      <a:r>
                        <a:rPr lang="fr-FR" sz="1100" b="0" i="0" u="none" strike="noStrike">
                          <a:solidFill>
                            <a:srgbClr val="000000"/>
                          </a:solidFill>
                          <a:latin typeface="Calibri"/>
                        </a:rPr>
                        <a:t>22,7%</a:t>
                      </a:r>
                    </a:p>
                  </a:txBody>
                  <a:tcPr marL="6420" marR="6420" marT="64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l" fontAlgn="b"/>
                      <a:r>
                        <a:rPr lang="fr-FR" sz="1100" b="0" i="0" u="none" strike="noStrike">
                          <a:solidFill>
                            <a:srgbClr val="000000"/>
                          </a:solidFill>
                          <a:latin typeface="Calibri"/>
                        </a:rPr>
                        <a:t>Gestion des divergences</a:t>
                      </a:r>
                    </a:p>
                  </a:txBody>
                  <a:tcPr marL="6420" marR="6420" marT="64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96768">
                <a:tc vMerge="1">
                  <a:txBody>
                    <a:bodyPr/>
                    <a:lstStyle/>
                    <a:p>
                      <a:endParaRPr lang="fr-FR"/>
                    </a:p>
                  </a:txBody>
                  <a:tcPr/>
                </a:tc>
                <a:tc>
                  <a:txBody>
                    <a:bodyPr/>
                    <a:lstStyle/>
                    <a:p>
                      <a:pPr algn="ctr" fontAlgn="ctr"/>
                      <a:r>
                        <a:rPr lang="fr-FR" sz="1100" b="0" i="0" u="none" strike="noStrike">
                          <a:solidFill>
                            <a:srgbClr val="000000"/>
                          </a:solidFill>
                          <a:latin typeface="Calibri"/>
                        </a:rPr>
                        <a:t>20</a:t>
                      </a:r>
                    </a:p>
                  </a:txBody>
                  <a:tcPr marL="6420" marR="6420" marT="64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ctr"/>
                      <a:r>
                        <a:rPr lang="fr-FR" sz="1100" b="0" i="0" u="none" strike="noStrike">
                          <a:solidFill>
                            <a:srgbClr val="000000"/>
                          </a:solidFill>
                          <a:latin typeface="Calibri"/>
                        </a:rPr>
                        <a:t>6,9%</a:t>
                      </a:r>
                    </a:p>
                  </a:txBody>
                  <a:tcPr marL="6420" marR="6420" marT="64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ctr"/>
                      <a:r>
                        <a:rPr lang="fr-FR" sz="1100" b="0" i="0" u="none" strike="noStrike">
                          <a:solidFill>
                            <a:srgbClr val="000000"/>
                          </a:solidFill>
                          <a:latin typeface="Calibri"/>
                        </a:rPr>
                        <a:t>1</a:t>
                      </a:r>
                    </a:p>
                  </a:txBody>
                  <a:tcPr marL="6420" marR="6420" marT="64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ctr" fontAlgn="ctr"/>
                      <a:r>
                        <a:rPr lang="fr-FR" sz="1100" b="0" i="0" u="none" strike="noStrike">
                          <a:solidFill>
                            <a:srgbClr val="000000"/>
                          </a:solidFill>
                          <a:latin typeface="Calibri"/>
                        </a:rPr>
                        <a:t>4,5%</a:t>
                      </a:r>
                    </a:p>
                  </a:txBody>
                  <a:tcPr marL="6420" marR="6420" marT="64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l" fontAlgn="b"/>
                      <a:r>
                        <a:rPr lang="fr-FR" sz="1100" b="0" i="0" u="none" strike="noStrike" dirty="0">
                          <a:solidFill>
                            <a:srgbClr val="000000"/>
                          </a:solidFill>
                          <a:latin typeface="Calibri"/>
                        </a:rPr>
                        <a:t>Recueil des informations ET Gestion des divergences</a:t>
                      </a:r>
                    </a:p>
                  </a:txBody>
                  <a:tcPr marL="6420" marR="6420" marT="64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5661">
                <a:tc rowSpan="4">
                  <a:txBody>
                    <a:bodyPr/>
                    <a:lstStyle/>
                    <a:p>
                      <a:pPr algn="r" fontAlgn="ctr"/>
                      <a:r>
                        <a:rPr lang="fr-FR" sz="1100" b="1" i="0" u="none" strike="noStrike" dirty="0">
                          <a:solidFill>
                            <a:srgbClr val="002060"/>
                          </a:solidFill>
                          <a:latin typeface="Calibri"/>
                        </a:rPr>
                        <a:t>IDE </a:t>
                      </a:r>
                    </a:p>
                  </a:txBody>
                  <a:tcPr marL="6420" marR="6420" marT="64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fr-FR" sz="1100" b="0" i="0" u="none" strike="noStrike">
                          <a:solidFill>
                            <a:srgbClr val="000000"/>
                          </a:solidFill>
                          <a:latin typeface="Calibri"/>
                        </a:rPr>
                        <a:t>65</a:t>
                      </a:r>
                    </a:p>
                  </a:txBody>
                  <a:tcPr marL="6420" marR="6420" marT="64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ctr"/>
                      <a:r>
                        <a:rPr lang="fr-FR" sz="1100" b="0" i="0" u="none" strike="noStrike">
                          <a:solidFill>
                            <a:srgbClr val="000000"/>
                          </a:solidFill>
                          <a:latin typeface="Calibri"/>
                        </a:rPr>
                        <a:t>17,3%</a:t>
                      </a:r>
                    </a:p>
                  </a:txBody>
                  <a:tcPr marL="6420" marR="6420" marT="64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ctr"/>
                      <a:r>
                        <a:rPr lang="fr-FR" sz="1100" b="0" i="0" u="none" strike="noStrike">
                          <a:solidFill>
                            <a:srgbClr val="000000"/>
                          </a:solidFill>
                          <a:latin typeface="Calibri"/>
                        </a:rPr>
                        <a:t>1</a:t>
                      </a:r>
                    </a:p>
                  </a:txBody>
                  <a:tcPr marL="6420" marR="6420" marT="64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ctr" fontAlgn="ctr"/>
                      <a:r>
                        <a:rPr lang="fr-FR" sz="1100" b="0" i="0" u="none" strike="noStrike">
                          <a:solidFill>
                            <a:srgbClr val="000000"/>
                          </a:solidFill>
                          <a:latin typeface="Calibri"/>
                        </a:rPr>
                        <a:t>2,8%</a:t>
                      </a:r>
                    </a:p>
                  </a:txBody>
                  <a:tcPr marL="6420" marR="6420" marT="64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l" fontAlgn="b"/>
                      <a:r>
                        <a:rPr lang="fr-FR" sz="1100" b="0" i="0" u="none" strike="noStrike">
                          <a:solidFill>
                            <a:srgbClr val="000000"/>
                          </a:solidFill>
                          <a:latin typeface="Calibri"/>
                        </a:rPr>
                        <a:t>Aucune</a:t>
                      </a:r>
                    </a:p>
                  </a:txBody>
                  <a:tcPr marL="6420" marR="6420" marT="64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5661">
                <a:tc vMerge="1">
                  <a:txBody>
                    <a:bodyPr/>
                    <a:lstStyle/>
                    <a:p>
                      <a:endParaRPr lang="fr-FR"/>
                    </a:p>
                  </a:txBody>
                  <a:tcPr/>
                </a:tc>
                <a:tc>
                  <a:txBody>
                    <a:bodyPr/>
                    <a:lstStyle/>
                    <a:p>
                      <a:pPr algn="ctr" fontAlgn="ctr"/>
                      <a:r>
                        <a:rPr lang="fr-FR" sz="1100" b="1" i="0" u="none" strike="noStrike">
                          <a:solidFill>
                            <a:srgbClr val="FF0000"/>
                          </a:solidFill>
                          <a:latin typeface="Calibri"/>
                        </a:rPr>
                        <a:t>229</a:t>
                      </a:r>
                    </a:p>
                  </a:txBody>
                  <a:tcPr marL="6420" marR="6420" marT="64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ctr"/>
                      <a:r>
                        <a:rPr lang="fr-FR" sz="1100" b="1" i="0" u="none" strike="noStrike">
                          <a:solidFill>
                            <a:srgbClr val="FF0000"/>
                          </a:solidFill>
                          <a:latin typeface="Calibri"/>
                        </a:rPr>
                        <a:t>60,9%</a:t>
                      </a:r>
                    </a:p>
                  </a:txBody>
                  <a:tcPr marL="6420" marR="6420" marT="64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ctr"/>
                      <a:r>
                        <a:rPr lang="fr-FR" sz="1100" b="1" i="0" u="none" strike="noStrike">
                          <a:solidFill>
                            <a:srgbClr val="FF0000"/>
                          </a:solidFill>
                          <a:latin typeface="Calibri"/>
                        </a:rPr>
                        <a:t>26</a:t>
                      </a:r>
                    </a:p>
                  </a:txBody>
                  <a:tcPr marL="6420" marR="6420" marT="64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ctr" fontAlgn="ctr"/>
                      <a:r>
                        <a:rPr lang="fr-FR" sz="1100" b="1" i="0" u="none" strike="noStrike" dirty="0">
                          <a:solidFill>
                            <a:srgbClr val="FF0000"/>
                          </a:solidFill>
                          <a:latin typeface="Calibri"/>
                        </a:rPr>
                        <a:t>72,2%</a:t>
                      </a:r>
                    </a:p>
                  </a:txBody>
                  <a:tcPr marL="6420" marR="6420" marT="64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l" fontAlgn="b"/>
                      <a:r>
                        <a:rPr lang="fr-FR" sz="1100" b="0" i="0" u="none" strike="noStrike">
                          <a:solidFill>
                            <a:srgbClr val="000000"/>
                          </a:solidFill>
                          <a:latin typeface="Calibri"/>
                        </a:rPr>
                        <a:t>Recueil des informations</a:t>
                      </a:r>
                    </a:p>
                  </a:txBody>
                  <a:tcPr marL="6420" marR="6420" marT="64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5661">
                <a:tc vMerge="1">
                  <a:txBody>
                    <a:bodyPr/>
                    <a:lstStyle/>
                    <a:p>
                      <a:endParaRPr lang="fr-FR"/>
                    </a:p>
                  </a:txBody>
                  <a:tcPr/>
                </a:tc>
                <a:tc>
                  <a:txBody>
                    <a:bodyPr/>
                    <a:lstStyle/>
                    <a:p>
                      <a:pPr algn="ctr" fontAlgn="ctr"/>
                      <a:r>
                        <a:rPr lang="fr-FR" sz="1100" b="0" i="0" u="none" strike="noStrike">
                          <a:solidFill>
                            <a:srgbClr val="000000"/>
                          </a:solidFill>
                          <a:latin typeface="Calibri"/>
                        </a:rPr>
                        <a:t>16</a:t>
                      </a:r>
                    </a:p>
                  </a:txBody>
                  <a:tcPr marL="6420" marR="6420" marT="64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ctr"/>
                      <a:r>
                        <a:rPr lang="fr-FR" sz="1100" b="0" i="0" u="none" strike="noStrike">
                          <a:solidFill>
                            <a:srgbClr val="000000"/>
                          </a:solidFill>
                          <a:latin typeface="Calibri"/>
                        </a:rPr>
                        <a:t>4,3%</a:t>
                      </a:r>
                    </a:p>
                  </a:txBody>
                  <a:tcPr marL="6420" marR="6420" marT="64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ctr"/>
                      <a:r>
                        <a:rPr lang="fr-FR" sz="1100" b="0" i="0" u="none" strike="noStrike">
                          <a:solidFill>
                            <a:srgbClr val="000000"/>
                          </a:solidFill>
                          <a:latin typeface="Calibri"/>
                        </a:rPr>
                        <a:t>0</a:t>
                      </a:r>
                    </a:p>
                  </a:txBody>
                  <a:tcPr marL="6420" marR="6420" marT="64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ctr" fontAlgn="ctr"/>
                      <a:r>
                        <a:rPr lang="fr-FR" sz="1100" b="0" i="0" u="none" strike="noStrike">
                          <a:solidFill>
                            <a:srgbClr val="000000"/>
                          </a:solidFill>
                          <a:latin typeface="Calibri"/>
                        </a:rPr>
                        <a:t>0,0%</a:t>
                      </a:r>
                    </a:p>
                  </a:txBody>
                  <a:tcPr marL="6420" marR="6420" marT="64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l" fontAlgn="b"/>
                      <a:r>
                        <a:rPr lang="fr-FR" sz="1100" b="0" i="0" u="none" strike="noStrike">
                          <a:solidFill>
                            <a:srgbClr val="000000"/>
                          </a:solidFill>
                          <a:latin typeface="Calibri"/>
                        </a:rPr>
                        <a:t>Gestion des divergences</a:t>
                      </a:r>
                    </a:p>
                  </a:txBody>
                  <a:tcPr marL="6420" marR="6420" marT="64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96768">
                <a:tc vMerge="1">
                  <a:txBody>
                    <a:bodyPr/>
                    <a:lstStyle/>
                    <a:p>
                      <a:endParaRPr lang="fr-FR"/>
                    </a:p>
                  </a:txBody>
                  <a:tcPr/>
                </a:tc>
                <a:tc>
                  <a:txBody>
                    <a:bodyPr/>
                    <a:lstStyle/>
                    <a:p>
                      <a:pPr algn="ctr" fontAlgn="ctr"/>
                      <a:r>
                        <a:rPr lang="fr-FR" sz="1100" b="0" i="0" u="none" strike="noStrike">
                          <a:solidFill>
                            <a:srgbClr val="000000"/>
                          </a:solidFill>
                          <a:latin typeface="Calibri"/>
                        </a:rPr>
                        <a:t>66</a:t>
                      </a:r>
                    </a:p>
                  </a:txBody>
                  <a:tcPr marL="6420" marR="6420" marT="64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ctr"/>
                      <a:r>
                        <a:rPr lang="fr-FR" sz="1100" b="0" i="0" u="none" strike="noStrike">
                          <a:solidFill>
                            <a:srgbClr val="000000"/>
                          </a:solidFill>
                          <a:latin typeface="Calibri"/>
                        </a:rPr>
                        <a:t>17,6%</a:t>
                      </a:r>
                    </a:p>
                  </a:txBody>
                  <a:tcPr marL="6420" marR="6420" marT="64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ctr"/>
                      <a:r>
                        <a:rPr lang="fr-FR" sz="1100" b="0" i="0" u="none" strike="noStrike" dirty="0">
                          <a:solidFill>
                            <a:srgbClr val="000000"/>
                          </a:solidFill>
                          <a:latin typeface="Calibri"/>
                        </a:rPr>
                        <a:t>9</a:t>
                      </a:r>
                    </a:p>
                  </a:txBody>
                  <a:tcPr marL="6420" marR="6420" marT="64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ctr" fontAlgn="ctr"/>
                      <a:r>
                        <a:rPr lang="fr-FR" sz="1100" b="0" i="0" u="none" strike="noStrike">
                          <a:solidFill>
                            <a:srgbClr val="000000"/>
                          </a:solidFill>
                          <a:latin typeface="Calibri"/>
                        </a:rPr>
                        <a:t>25,0%</a:t>
                      </a:r>
                    </a:p>
                  </a:txBody>
                  <a:tcPr marL="6420" marR="6420" marT="64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l" fontAlgn="b"/>
                      <a:r>
                        <a:rPr lang="fr-FR" sz="1100" b="0" i="0" u="none" strike="noStrike">
                          <a:solidFill>
                            <a:srgbClr val="000000"/>
                          </a:solidFill>
                          <a:latin typeface="Calibri"/>
                        </a:rPr>
                        <a:t>Recueil des informations ET Gestion des divergences</a:t>
                      </a:r>
                    </a:p>
                  </a:txBody>
                  <a:tcPr marL="6420" marR="6420" marT="64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5661">
                <a:tc rowSpan="4">
                  <a:txBody>
                    <a:bodyPr/>
                    <a:lstStyle/>
                    <a:p>
                      <a:pPr algn="r" fontAlgn="ctr"/>
                      <a:r>
                        <a:rPr lang="fr-FR" sz="1100" b="1" i="0" u="none" strike="noStrike" dirty="0">
                          <a:solidFill>
                            <a:srgbClr val="002060"/>
                          </a:solidFill>
                          <a:latin typeface="Calibri"/>
                        </a:rPr>
                        <a:t>Autre</a:t>
                      </a:r>
                    </a:p>
                  </a:txBody>
                  <a:tcPr marL="6420" marR="6420" marT="64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fr-FR" sz="1100" b="0" i="0" u="none" strike="noStrike">
                          <a:solidFill>
                            <a:srgbClr val="000000"/>
                          </a:solidFill>
                          <a:latin typeface="Calibri"/>
                        </a:rPr>
                        <a:t>51</a:t>
                      </a:r>
                    </a:p>
                  </a:txBody>
                  <a:tcPr marL="6420" marR="6420" marT="64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ctr"/>
                      <a:r>
                        <a:rPr lang="fr-FR" sz="1100" b="0" i="0" u="none" strike="noStrike">
                          <a:solidFill>
                            <a:srgbClr val="000000"/>
                          </a:solidFill>
                          <a:latin typeface="Calibri"/>
                        </a:rPr>
                        <a:t>59,3%</a:t>
                      </a:r>
                    </a:p>
                  </a:txBody>
                  <a:tcPr marL="6420" marR="6420" marT="64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ctr"/>
                      <a:r>
                        <a:rPr lang="fr-FR" sz="1100" b="0" i="0" u="none" strike="noStrike">
                          <a:solidFill>
                            <a:srgbClr val="000000"/>
                          </a:solidFill>
                          <a:latin typeface="Calibri"/>
                        </a:rPr>
                        <a:t>3</a:t>
                      </a:r>
                    </a:p>
                  </a:txBody>
                  <a:tcPr marL="6420" marR="6420" marT="64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ctr" fontAlgn="ctr"/>
                      <a:r>
                        <a:rPr lang="fr-FR" sz="1100" b="0" i="0" u="none" strike="noStrike">
                          <a:solidFill>
                            <a:srgbClr val="000000"/>
                          </a:solidFill>
                          <a:latin typeface="Calibri"/>
                        </a:rPr>
                        <a:t>50,0%</a:t>
                      </a:r>
                    </a:p>
                  </a:txBody>
                  <a:tcPr marL="6420" marR="6420" marT="64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l" fontAlgn="b"/>
                      <a:r>
                        <a:rPr lang="fr-FR" sz="1100" b="0" i="0" u="none" strike="noStrike">
                          <a:solidFill>
                            <a:srgbClr val="000000"/>
                          </a:solidFill>
                          <a:latin typeface="Calibri"/>
                        </a:rPr>
                        <a:t>Aucune</a:t>
                      </a:r>
                    </a:p>
                  </a:txBody>
                  <a:tcPr marL="6420" marR="6420" marT="64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5661">
                <a:tc vMerge="1">
                  <a:txBody>
                    <a:bodyPr/>
                    <a:lstStyle/>
                    <a:p>
                      <a:endParaRPr lang="fr-FR"/>
                    </a:p>
                  </a:txBody>
                  <a:tcPr/>
                </a:tc>
                <a:tc>
                  <a:txBody>
                    <a:bodyPr/>
                    <a:lstStyle/>
                    <a:p>
                      <a:pPr algn="ctr" fontAlgn="ctr"/>
                      <a:r>
                        <a:rPr lang="fr-FR" sz="1100" b="0" i="0" u="none" strike="noStrike">
                          <a:solidFill>
                            <a:srgbClr val="000000"/>
                          </a:solidFill>
                          <a:latin typeface="Calibri"/>
                        </a:rPr>
                        <a:t>20</a:t>
                      </a:r>
                    </a:p>
                  </a:txBody>
                  <a:tcPr marL="6420" marR="6420" marT="64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ctr"/>
                      <a:r>
                        <a:rPr lang="fr-FR" sz="1100" b="0" i="0" u="none" strike="noStrike">
                          <a:solidFill>
                            <a:srgbClr val="000000"/>
                          </a:solidFill>
                          <a:latin typeface="Calibri"/>
                        </a:rPr>
                        <a:t>23,3%</a:t>
                      </a:r>
                    </a:p>
                  </a:txBody>
                  <a:tcPr marL="6420" marR="6420" marT="64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ctr"/>
                      <a:r>
                        <a:rPr lang="fr-FR" sz="1100" b="0" i="0" u="none" strike="noStrike">
                          <a:solidFill>
                            <a:srgbClr val="000000"/>
                          </a:solidFill>
                          <a:latin typeface="Calibri"/>
                        </a:rPr>
                        <a:t>3</a:t>
                      </a:r>
                    </a:p>
                  </a:txBody>
                  <a:tcPr marL="6420" marR="6420" marT="64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ctr" fontAlgn="ctr"/>
                      <a:r>
                        <a:rPr lang="fr-FR" sz="1100" b="0" i="0" u="none" strike="noStrike">
                          <a:solidFill>
                            <a:srgbClr val="000000"/>
                          </a:solidFill>
                          <a:latin typeface="Calibri"/>
                        </a:rPr>
                        <a:t>50,0%</a:t>
                      </a:r>
                    </a:p>
                  </a:txBody>
                  <a:tcPr marL="6420" marR="6420" marT="64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l" fontAlgn="b"/>
                      <a:r>
                        <a:rPr lang="fr-FR" sz="1100" b="0" i="0" u="none" strike="noStrike">
                          <a:solidFill>
                            <a:srgbClr val="000000"/>
                          </a:solidFill>
                          <a:latin typeface="Calibri"/>
                        </a:rPr>
                        <a:t>Recueil des informations</a:t>
                      </a:r>
                    </a:p>
                  </a:txBody>
                  <a:tcPr marL="6420" marR="6420" marT="64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5661">
                <a:tc vMerge="1">
                  <a:txBody>
                    <a:bodyPr/>
                    <a:lstStyle/>
                    <a:p>
                      <a:endParaRPr lang="fr-FR"/>
                    </a:p>
                  </a:txBody>
                  <a:tcPr/>
                </a:tc>
                <a:tc>
                  <a:txBody>
                    <a:bodyPr/>
                    <a:lstStyle/>
                    <a:p>
                      <a:pPr algn="ctr" fontAlgn="ctr"/>
                      <a:r>
                        <a:rPr lang="fr-FR" sz="1100" b="0" i="0" u="none" strike="noStrike">
                          <a:solidFill>
                            <a:srgbClr val="000000"/>
                          </a:solidFill>
                          <a:latin typeface="Calibri"/>
                        </a:rPr>
                        <a:t>2</a:t>
                      </a:r>
                    </a:p>
                  </a:txBody>
                  <a:tcPr marL="6420" marR="6420" marT="64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ctr"/>
                      <a:r>
                        <a:rPr lang="fr-FR" sz="1100" b="0" i="0" u="none" strike="noStrike">
                          <a:solidFill>
                            <a:srgbClr val="000000"/>
                          </a:solidFill>
                          <a:latin typeface="Calibri"/>
                        </a:rPr>
                        <a:t>2,3%</a:t>
                      </a:r>
                    </a:p>
                  </a:txBody>
                  <a:tcPr marL="6420" marR="6420" marT="64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ctr"/>
                      <a:r>
                        <a:rPr lang="fr-FR" sz="1100" b="0" i="0" u="none" strike="noStrike">
                          <a:solidFill>
                            <a:srgbClr val="000000"/>
                          </a:solidFill>
                          <a:latin typeface="Calibri"/>
                        </a:rPr>
                        <a:t>0</a:t>
                      </a:r>
                    </a:p>
                  </a:txBody>
                  <a:tcPr marL="6420" marR="6420" marT="64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ctr" fontAlgn="ctr"/>
                      <a:r>
                        <a:rPr lang="fr-FR" sz="1100" b="0" i="0" u="none" strike="noStrike">
                          <a:solidFill>
                            <a:srgbClr val="000000"/>
                          </a:solidFill>
                          <a:latin typeface="Calibri"/>
                        </a:rPr>
                        <a:t>0,0%</a:t>
                      </a:r>
                    </a:p>
                  </a:txBody>
                  <a:tcPr marL="6420" marR="6420" marT="64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l" fontAlgn="b"/>
                      <a:r>
                        <a:rPr lang="fr-FR" sz="1100" b="0" i="0" u="none" strike="noStrike">
                          <a:solidFill>
                            <a:srgbClr val="000000"/>
                          </a:solidFill>
                          <a:latin typeface="Calibri"/>
                        </a:rPr>
                        <a:t>Gestion des divergences</a:t>
                      </a:r>
                    </a:p>
                  </a:txBody>
                  <a:tcPr marL="6420" marR="6420" marT="64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96768">
                <a:tc vMerge="1">
                  <a:txBody>
                    <a:bodyPr/>
                    <a:lstStyle/>
                    <a:p>
                      <a:endParaRPr lang="fr-FR"/>
                    </a:p>
                  </a:txBody>
                  <a:tcPr/>
                </a:tc>
                <a:tc>
                  <a:txBody>
                    <a:bodyPr/>
                    <a:lstStyle/>
                    <a:p>
                      <a:pPr algn="ctr" fontAlgn="ctr"/>
                      <a:r>
                        <a:rPr lang="fr-FR" sz="1100" b="0" i="0" u="none" strike="noStrike">
                          <a:solidFill>
                            <a:srgbClr val="000000"/>
                          </a:solidFill>
                          <a:latin typeface="Calibri"/>
                        </a:rPr>
                        <a:t>13</a:t>
                      </a:r>
                    </a:p>
                  </a:txBody>
                  <a:tcPr marL="6420" marR="6420" marT="64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ctr"/>
                      <a:r>
                        <a:rPr lang="fr-FR" sz="1100" b="0" i="0" u="none" strike="noStrike">
                          <a:solidFill>
                            <a:srgbClr val="000000"/>
                          </a:solidFill>
                          <a:latin typeface="Calibri"/>
                        </a:rPr>
                        <a:t>15,1%</a:t>
                      </a:r>
                    </a:p>
                  </a:txBody>
                  <a:tcPr marL="6420" marR="6420" marT="64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ctr"/>
                      <a:r>
                        <a:rPr lang="fr-FR" sz="1100" b="0" i="0" u="none" strike="noStrike">
                          <a:solidFill>
                            <a:srgbClr val="000000"/>
                          </a:solidFill>
                          <a:latin typeface="Calibri"/>
                        </a:rPr>
                        <a:t>0</a:t>
                      </a:r>
                    </a:p>
                  </a:txBody>
                  <a:tcPr marL="6420" marR="6420" marT="64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ctr" fontAlgn="ctr"/>
                      <a:r>
                        <a:rPr lang="fr-FR" sz="1100" b="0" i="0" u="none" strike="noStrike" dirty="0">
                          <a:solidFill>
                            <a:srgbClr val="000000"/>
                          </a:solidFill>
                          <a:latin typeface="Calibri"/>
                        </a:rPr>
                        <a:t>0,0%</a:t>
                      </a:r>
                    </a:p>
                  </a:txBody>
                  <a:tcPr marL="6420" marR="6420" marT="64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l" fontAlgn="b"/>
                      <a:r>
                        <a:rPr lang="fr-FR" sz="1100" b="0" i="0" u="none" strike="noStrike" dirty="0">
                          <a:solidFill>
                            <a:srgbClr val="000000"/>
                          </a:solidFill>
                          <a:latin typeface="Calibri"/>
                        </a:rPr>
                        <a:t>Recueil des informations ET Gestion des divergences</a:t>
                      </a:r>
                    </a:p>
                  </a:txBody>
                  <a:tcPr marL="6420" marR="6420" marT="64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5661">
                <a:tc rowSpan="2">
                  <a:txBody>
                    <a:bodyPr/>
                    <a:lstStyle/>
                    <a:p>
                      <a:pPr algn="r" fontAlgn="ctr"/>
                      <a:r>
                        <a:rPr lang="fr-FR" sz="1100" b="1" i="0" u="none" strike="noStrike" dirty="0">
                          <a:solidFill>
                            <a:srgbClr val="002060"/>
                          </a:solidFill>
                          <a:latin typeface="Calibri"/>
                        </a:rPr>
                        <a:t>Au moins un médecin </a:t>
                      </a:r>
                      <a:r>
                        <a:rPr lang="fr-FR" sz="1100" b="1" i="0" u="sng" strike="noStrike" dirty="0">
                          <a:solidFill>
                            <a:srgbClr val="002060"/>
                          </a:solidFill>
                          <a:latin typeface="Calibri"/>
                        </a:rPr>
                        <a:t>OU</a:t>
                      </a:r>
                      <a:r>
                        <a:rPr lang="fr-FR" sz="1100" b="1" i="0" u="none" strike="noStrike" dirty="0">
                          <a:solidFill>
                            <a:srgbClr val="002060"/>
                          </a:solidFill>
                          <a:latin typeface="Calibri"/>
                        </a:rPr>
                        <a:t> un pharmacien impliqué dans au moins une des deux étapes</a:t>
                      </a:r>
                    </a:p>
                  </a:txBody>
                  <a:tcPr marL="6420" marR="6420" marT="64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fr-FR" sz="1100" b="0" i="0" u="none" strike="noStrike">
                          <a:solidFill>
                            <a:srgbClr val="000000"/>
                          </a:solidFill>
                          <a:latin typeface="Calibri"/>
                        </a:rPr>
                        <a:t>98</a:t>
                      </a:r>
                    </a:p>
                  </a:txBody>
                  <a:tcPr marL="6420" marR="6420" marT="64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b"/>
                      <a:r>
                        <a:rPr lang="fr-FR" sz="1100" b="0" i="0" u="none" strike="noStrike">
                          <a:solidFill>
                            <a:srgbClr val="000000"/>
                          </a:solidFill>
                          <a:latin typeface="Calibri"/>
                        </a:rPr>
                        <a:t>5,8%</a:t>
                      </a:r>
                    </a:p>
                  </a:txBody>
                  <a:tcPr marL="6420" marR="6420" marT="64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b"/>
                      <a:r>
                        <a:rPr lang="fr-FR" sz="1100" b="0" i="0" u="none" strike="noStrike">
                          <a:solidFill>
                            <a:srgbClr val="000000"/>
                          </a:solidFill>
                          <a:latin typeface="Calibri"/>
                        </a:rPr>
                        <a:t>5</a:t>
                      </a:r>
                    </a:p>
                  </a:txBody>
                  <a:tcPr marL="6420" marR="6420" marT="64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ctr" fontAlgn="b"/>
                      <a:r>
                        <a:rPr lang="fr-FR" sz="1100" b="0" i="0" u="none" strike="noStrike" dirty="0">
                          <a:solidFill>
                            <a:srgbClr val="000000"/>
                          </a:solidFill>
                          <a:latin typeface="Calibri"/>
                        </a:rPr>
                        <a:t>3,3%</a:t>
                      </a:r>
                    </a:p>
                  </a:txBody>
                  <a:tcPr marL="6420" marR="6420" marT="64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l" fontAlgn="b"/>
                      <a:r>
                        <a:rPr lang="fr-FR" sz="1100" b="0" i="0" u="none" strike="noStrike">
                          <a:solidFill>
                            <a:srgbClr val="000000"/>
                          </a:solidFill>
                          <a:latin typeface="Calibri"/>
                        </a:rPr>
                        <a:t>Oui</a:t>
                      </a:r>
                    </a:p>
                  </a:txBody>
                  <a:tcPr marL="6420" marR="6420" marT="64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5446">
                <a:tc vMerge="1">
                  <a:txBody>
                    <a:bodyPr/>
                    <a:lstStyle/>
                    <a:p>
                      <a:endParaRPr lang="fr-FR"/>
                    </a:p>
                  </a:txBody>
                  <a:tcPr/>
                </a:tc>
                <a:tc>
                  <a:txBody>
                    <a:bodyPr/>
                    <a:lstStyle/>
                    <a:p>
                      <a:pPr algn="ctr" fontAlgn="b"/>
                      <a:r>
                        <a:rPr lang="fr-FR" sz="1100" b="1" i="0" u="none" strike="noStrike">
                          <a:solidFill>
                            <a:srgbClr val="FF0000"/>
                          </a:solidFill>
                          <a:latin typeface="Calibri"/>
                        </a:rPr>
                        <a:t>1590</a:t>
                      </a:r>
                    </a:p>
                  </a:txBody>
                  <a:tcPr marL="6420" marR="6420" marT="64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b"/>
                      <a:r>
                        <a:rPr lang="fr-FR" sz="1100" b="1" i="0" u="none" strike="noStrike">
                          <a:solidFill>
                            <a:srgbClr val="FF0000"/>
                          </a:solidFill>
                          <a:latin typeface="Calibri"/>
                        </a:rPr>
                        <a:t>94,2%</a:t>
                      </a:r>
                    </a:p>
                  </a:txBody>
                  <a:tcPr marL="6420" marR="6420" marT="64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b"/>
                      <a:r>
                        <a:rPr lang="fr-FR" sz="1100" b="1" i="0" u="none" strike="noStrike">
                          <a:solidFill>
                            <a:srgbClr val="FF0000"/>
                          </a:solidFill>
                          <a:latin typeface="Calibri"/>
                        </a:rPr>
                        <a:t>146</a:t>
                      </a:r>
                    </a:p>
                  </a:txBody>
                  <a:tcPr marL="6420" marR="6420" marT="64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ctr" fontAlgn="b"/>
                      <a:r>
                        <a:rPr lang="fr-FR" sz="1100" b="1" i="0" u="none" strike="noStrike" dirty="0">
                          <a:solidFill>
                            <a:srgbClr val="FF0000"/>
                          </a:solidFill>
                          <a:latin typeface="Calibri"/>
                        </a:rPr>
                        <a:t>96,7%</a:t>
                      </a:r>
                    </a:p>
                  </a:txBody>
                  <a:tcPr marL="6420" marR="6420" marT="64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l" fontAlgn="b"/>
                      <a:r>
                        <a:rPr lang="fr-FR" sz="1100" b="0" i="0" u="none" strike="noStrike">
                          <a:solidFill>
                            <a:srgbClr val="000000"/>
                          </a:solidFill>
                          <a:latin typeface="Calibri"/>
                        </a:rPr>
                        <a:t>Non</a:t>
                      </a:r>
                    </a:p>
                  </a:txBody>
                  <a:tcPr marL="6420" marR="6420" marT="64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5661">
                <a:tc rowSpan="2">
                  <a:txBody>
                    <a:bodyPr/>
                    <a:lstStyle/>
                    <a:p>
                      <a:pPr algn="r" fontAlgn="ctr"/>
                      <a:r>
                        <a:rPr lang="fr-FR" sz="1100" b="1" i="0" u="none" strike="noStrike" dirty="0">
                          <a:solidFill>
                            <a:srgbClr val="002060"/>
                          </a:solidFill>
                          <a:latin typeface="Calibri"/>
                        </a:rPr>
                        <a:t>Au moins un médecin </a:t>
                      </a:r>
                      <a:r>
                        <a:rPr lang="fr-FR" sz="1100" b="1" i="0" u="sng" strike="noStrike" dirty="0">
                          <a:solidFill>
                            <a:srgbClr val="002060"/>
                          </a:solidFill>
                          <a:latin typeface="Calibri"/>
                        </a:rPr>
                        <a:t>ET</a:t>
                      </a:r>
                      <a:r>
                        <a:rPr lang="fr-FR" sz="1100" b="1" i="0" u="none" strike="noStrike" dirty="0">
                          <a:solidFill>
                            <a:srgbClr val="002060"/>
                          </a:solidFill>
                          <a:latin typeface="Calibri"/>
                        </a:rPr>
                        <a:t> un pharmacien impliqué dans au moins une des deux étapes</a:t>
                      </a:r>
                    </a:p>
                  </a:txBody>
                  <a:tcPr marL="6420" marR="6420" marT="64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fr-FR" sz="1100" b="0" i="0" u="none" strike="noStrike">
                          <a:solidFill>
                            <a:srgbClr val="000000"/>
                          </a:solidFill>
                          <a:latin typeface="Calibri"/>
                        </a:rPr>
                        <a:t>374</a:t>
                      </a:r>
                    </a:p>
                  </a:txBody>
                  <a:tcPr marL="6420" marR="6420" marT="64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b"/>
                      <a:r>
                        <a:rPr lang="fr-FR" sz="1100" b="0" i="0" u="none" strike="noStrike">
                          <a:solidFill>
                            <a:srgbClr val="000000"/>
                          </a:solidFill>
                          <a:latin typeface="Calibri"/>
                        </a:rPr>
                        <a:t>22,2%</a:t>
                      </a:r>
                    </a:p>
                  </a:txBody>
                  <a:tcPr marL="6420" marR="6420" marT="64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b"/>
                      <a:r>
                        <a:rPr lang="fr-FR" sz="1100" b="0" i="0" u="none" strike="noStrike">
                          <a:solidFill>
                            <a:srgbClr val="000000"/>
                          </a:solidFill>
                          <a:latin typeface="Calibri"/>
                        </a:rPr>
                        <a:t>35</a:t>
                      </a:r>
                    </a:p>
                  </a:txBody>
                  <a:tcPr marL="6420" marR="6420" marT="64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ctr" fontAlgn="b"/>
                      <a:r>
                        <a:rPr lang="fr-FR" sz="1100" b="0" i="0" u="none" strike="noStrike">
                          <a:solidFill>
                            <a:srgbClr val="000000"/>
                          </a:solidFill>
                          <a:latin typeface="Calibri"/>
                        </a:rPr>
                        <a:t>23,2%</a:t>
                      </a:r>
                    </a:p>
                  </a:txBody>
                  <a:tcPr marL="6420" marR="6420" marT="64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l" fontAlgn="b"/>
                      <a:r>
                        <a:rPr lang="fr-FR" sz="1100" b="0" i="0" u="none" strike="noStrike">
                          <a:solidFill>
                            <a:srgbClr val="000000"/>
                          </a:solidFill>
                          <a:latin typeface="Calibri"/>
                        </a:rPr>
                        <a:t>Oui</a:t>
                      </a:r>
                    </a:p>
                  </a:txBody>
                  <a:tcPr marL="6420" marR="6420" marT="64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5446">
                <a:tc vMerge="1">
                  <a:txBody>
                    <a:bodyPr/>
                    <a:lstStyle/>
                    <a:p>
                      <a:endParaRPr lang="fr-FR"/>
                    </a:p>
                  </a:txBody>
                  <a:tcPr/>
                </a:tc>
                <a:tc>
                  <a:txBody>
                    <a:bodyPr/>
                    <a:lstStyle/>
                    <a:p>
                      <a:pPr algn="ctr" fontAlgn="b"/>
                      <a:r>
                        <a:rPr lang="fr-FR" sz="1100" b="1" i="0" u="none" strike="noStrike" dirty="0">
                          <a:solidFill>
                            <a:srgbClr val="FF0000"/>
                          </a:solidFill>
                          <a:latin typeface="Calibri"/>
                        </a:rPr>
                        <a:t>1314</a:t>
                      </a:r>
                    </a:p>
                  </a:txBody>
                  <a:tcPr marL="6420" marR="6420" marT="64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b"/>
                      <a:r>
                        <a:rPr lang="fr-FR" sz="1100" b="1" i="0" u="none" strike="noStrike" dirty="0">
                          <a:solidFill>
                            <a:srgbClr val="FF0000"/>
                          </a:solidFill>
                          <a:latin typeface="Calibri"/>
                        </a:rPr>
                        <a:t>77,8%</a:t>
                      </a:r>
                    </a:p>
                  </a:txBody>
                  <a:tcPr marL="6420" marR="6420" marT="64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b"/>
                      <a:r>
                        <a:rPr lang="fr-FR" sz="1100" b="1" i="0" u="none" strike="noStrike" dirty="0">
                          <a:solidFill>
                            <a:srgbClr val="FF0000"/>
                          </a:solidFill>
                          <a:latin typeface="Calibri"/>
                        </a:rPr>
                        <a:t>116</a:t>
                      </a:r>
                    </a:p>
                  </a:txBody>
                  <a:tcPr marL="6420" marR="6420" marT="64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ctr" fontAlgn="b"/>
                      <a:r>
                        <a:rPr lang="fr-FR" sz="1100" b="1" i="0" u="none" strike="noStrike" dirty="0">
                          <a:solidFill>
                            <a:srgbClr val="FF0000"/>
                          </a:solidFill>
                          <a:latin typeface="Calibri"/>
                        </a:rPr>
                        <a:t>76,8%</a:t>
                      </a:r>
                    </a:p>
                  </a:txBody>
                  <a:tcPr marL="6420" marR="6420" marT="64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l" fontAlgn="b"/>
                      <a:r>
                        <a:rPr lang="fr-FR" sz="1100" b="0" i="0" u="none" strike="noStrike" dirty="0">
                          <a:solidFill>
                            <a:srgbClr val="000000"/>
                          </a:solidFill>
                          <a:latin typeface="Calibri"/>
                        </a:rPr>
                        <a:t>Non</a:t>
                      </a:r>
                    </a:p>
                  </a:txBody>
                  <a:tcPr marL="6420" marR="6420" marT="64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3" name="Espace réservé du numéro de diapositive 2"/>
          <p:cNvSpPr>
            <a:spLocks noGrp="1"/>
          </p:cNvSpPr>
          <p:nvPr>
            <p:ph type="sldNum" sz="quarter" idx="12"/>
          </p:nvPr>
        </p:nvSpPr>
        <p:spPr/>
        <p:txBody>
          <a:bodyPr/>
          <a:lstStyle/>
          <a:p>
            <a:fld id="{6CF53FF6-79BB-4BEF-B1BD-1A196A586C8F}" type="slidenum">
              <a:rPr lang="fr-FR" smtClean="0"/>
              <a:pPr/>
              <a:t>14</a:t>
            </a:fld>
            <a:endParaRPr lang="fr-F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au 3"/>
          <p:cNvGraphicFramePr>
            <a:graphicFrameLocks noGrp="1"/>
          </p:cNvGraphicFramePr>
          <p:nvPr/>
        </p:nvGraphicFramePr>
        <p:xfrm>
          <a:off x="251520" y="116632"/>
          <a:ext cx="8568952" cy="6505276"/>
        </p:xfrm>
        <a:graphic>
          <a:graphicData uri="http://schemas.openxmlformats.org/drawingml/2006/table">
            <a:tbl>
              <a:tblPr/>
              <a:tblGrid>
                <a:gridCol w="3312901"/>
                <a:gridCol w="759936"/>
                <a:gridCol w="762859"/>
                <a:gridCol w="759936"/>
                <a:gridCol w="1414652"/>
                <a:gridCol w="1558668"/>
              </a:tblGrid>
              <a:tr h="366126">
                <a:tc>
                  <a:txBody>
                    <a:bodyPr/>
                    <a:lstStyle/>
                    <a:p>
                      <a:pPr algn="r" fontAlgn="ctr"/>
                      <a:r>
                        <a:rPr lang="fr-FR" sz="600" b="1" i="0" u="none" strike="noStrike" dirty="0">
                          <a:solidFill>
                            <a:srgbClr val="000000"/>
                          </a:solidFill>
                          <a:latin typeface="Calibri"/>
                        </a:rPr>
                        <a:t> </a:t>
                      </a:r>
                    </a:p>
                  </a:txBody>
                  <a:tcPr marL="5167" marR="5167" marT="516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gridSpan="2">
                  <a:txBody>
                    <a:bodyPr/>
                    <a:lstStyle/>
                    <a:p>
                      <a:pPr algn="ctr" fontAlgn="b"/>
                      <a:r>
                        <a:rPr lang="fr-FR" sz="2000" b="0" i="0" u="none" strike="noStrike" dirty="0">
                          <a:solidFill>
                            <a:srgbClr val="000000"/>
                          </a:solidFill>
                          <a:latin typeface="Aharoni"/>
                        </a:rPr>
                        <a:t>France</a:t>
                      </a:r>
                    </a:p>
                  </a:txBody>
                  <a:tcPr marL="5167" marR="5167" marT="51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4E3"/>
                    </a:solidFill>
                  </a:tcPr>
                </a:tc>
                <a:tc hMerge="1">
                  <a:txBody>
                    <a:bodyPr/>
                    <a:lstStyle/>
                    <a:p>
                      <a:endParaRPr lang="fr-FR"/>
                    </a:p>
                  </a:txBody>
                  <a:tcPr/>
                </a:tc>
                <a:tc gridSpan="2">
                  <a:txBody>
                    <a:bodyPr/>
                    <a:lstStyle/>
                    <a:p>
                      <a:pPr algn="ctr" fontAlgn="b"/>
                      <a:r>
                        <a:rPr lang="fr-FR" sz="2000" b="0" i="0" u="none" strike="noStrike" dirty="0" smtClean="0">
                          <a:solidFill>
                            <a:srgbClr val="000000"/>
                          </a:solidFill>
                          <a:latin typeface="Aharoni"/>
                        </a:rPr>
                        <a:t>PACA-Corse</a:t>
                      </a:r>
                      <a:endParaRPr lang="fr-FR" sz="2000" b="0" i="0" u="none" strike="noStrike" dirty="0">
                        <a:solidFill>
                          <a:srgbClr val="000000"/>
                        </a:solidFill>
                        <a:latin typeface="Aharoni"/>
                      </a:endParaRPr>
                    </a:p>
                  </a:txBody>
                  <a:tcPr marL="5167" marR="5167" marT="51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7E4BC"/>
                    </a:solidFill>
                  </a:tcPr>
                </a:tc>
                <a:tc hMerge="1">
                  <a:txBody>
                    <a:bodyPr/>
                    <a:lstStyle/>
                    <a:p>
                      <a:endParaRPr lang="fr-FR"/>
                    </a:p>
                  </a:txBody>
                  <a:tcPr/>
                </a:tc>
                <a:tc>
                  <a:txBody>
                    <a:bodyPr/>
                    <a:lstStyle/>
                    <a:p>
                      <a:pPr algn="l" fontAlgn="b"/>
                      <a:r>
                        <a:rPr lang="fr-FR" sz="600" b="0" i="0" u="none" strike="noStrike">
                          <a:solidFill>
                            <a:srgbClr val="000000"/>
                          </a:solidFill>
                          <a:latin typeface="Calibri"/>
                        </a:rPr>
                        <a:t> </a:t>
                      </a:r>
                    </a:p>
                  </a:txBody>
                  <a:tcPr marL="5167" marR="5167" marT="5167"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81946">
                <a:tc rowSpan="10">
                  <a:txBody>
                    <a:bodyPr/>
                    <a:lstStyle/>
                    <a:p>
                      <a:pPr algn="l" fontAlgn="ctr"/>
                      <a:r>
                        <a:rPr lang="fr-FR" sz="1100" b="1" i="0" u="none" strike="noStrike" dirty="0" smtClean="0">
                          <a:solidFill>
                            <a:srgbClr val="002060"/>
                          </a:solidFill>
                          <a:latin typeface="Calibri"/>
                        </a:rPr>
                        <a:t>Q13) Est </a:t>
                      </a:r>
                      <a:r>
                        <a:rPr lang="fr-FR" sz="1100" b="1" i="0" u="none" strike="noStrike" dirty="0">
                          <a:solidFill>
                            <a:srgbClr val="002060"/>
                          </a:solidFill>
                          <a:latin typeface="Calibri"/>
                        </a:rPr>
                        <a:t>ce que les différentes étapes de la conciliation médicamenteuse sont tracées dans le Dossier Patient (ou autre support)?</a:t>
                      </a:r>
                    </a:p>
                  </a:txBody>
                  <a:tcPr marL="5167" marR="5167" marT="5167"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gridSpan="4">
                  <a:txBody>
                    <a:bodyPr/>
                    <a:lstStyle/>
                    <a:p>
                      <a:pPr algn="ctr" fontAlgn="ctr"/>
                      <a:r>
                        <a:rPr lang="fr-FR" sz="1100" b="0" i="1" u="none" strike="noStrike">
                          <a:solidFill>
                            <a:srgbClr val="000000"/>
                          </a:solidFill>
                          <a:latin typeface="Calibri"/>
                        </a:rPr>
                        <a:t>Réponses globales</a:t>
                      </a:r>
                    </a:p>
                  </a:txBody>
                  <a:tcPr marL="5167" marR="5167" marT="5167" marB="0" anchor="ctr">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fr-FR"/>
                    </a:p>
                  </a:txBody>
                  <a:tcPr/>
                </a:tc>
                <a:tc hMerge="1">
                  <a:txBody>
                    <a:bodyPr/>
                    <a:lstStyle/>
                    <a:p>
                      <a:endParaRPr lang="fr-FR"/>
                    </a:p>
                  </a:txBody>
                  <a:tcPr/>
                </a:tc>
                <a:tc hMerge="1">
                  <a:txBody>
                    <a:bodyPr/>
                    <a:lstStyle/>
                    <a:p>
                      <a:endParaRPr lang="fr-FR"/>
                    </a:p>
                  </a:txBody>
                  <a:tcPr/>
                </a:tc>
                <a:tc>
                  <a:txBody>
                    <a:bodyPr/>
                    <a:lstStyle/>
                    <a:p>
                      <a:pPr algn="l" fontAlgn="ctr"/>
                      <a:r>
                        <a:rPr lang="fr-FR" sz="1100" b="0" i="0" u="none" strike="noStrike">
                          <a:solidFill>
                            <a:srgbClr val="000000"/>
                          </a:solidFill>
                          <a:latin typeface="Calibri"/>
                        </a:rPr>
                        <a:t> </a:t>
                      </a:r>
                    </a:p>
                  </a:txBody>
                  <a:tcPr marL="5167" marR="5167" marT="5167"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r>
              <a:tr h="366126">
                <a:tc vMerge="1">
                  <a:txBody>
                    <a:bodyPr/>
                    <a:lstStyle/>
                    <a:p>
                      <a:endParaRPr lang="fr-FR"/>
                    </a:p>
                  </a:txBody>
                  <a:tcPr/>
                </a:tc>
                <a:tc>
                  <a:txBody>
                    <a:bodyPr/>
                    <a:lstStyle/>
                    <a:p>
                      <a:pPr algn="ctr" fontAlgn="b"/>
                      <a:r>
                        <a:rPr lang="fr-FR" sz="1100" b="0" i="0" u="none" strike="noStrike">
                          <a:solidFill>
                            <a:srgbClr val="000000"/>
                          </a:solidFill>
                          <a:latin typeface="Calibri"/>
                        </a:rPr>
                        <a:t>n</a:t>
                      </a:r>
                    </a:p>
                  </a:txBody>
                  <a:tcPr marL="5167" marR="5167" marT="51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ctr" fontAlgn="b"/>
                      <a:r>
                        <a:rPr lang="fr-FR" sz="1100" b="0" i="0" u="none" strike="noStrike">
                          <a:solidFill>
                            <a:srgbClr val="000000"/>
                          </a:solidFill>
                          <a:latin typeface="Calibri"/>
                        </a:rPr>
                        <a:t>%</a:t>
                      </a:r>
                    </a:p>
                  </a:txBody>
                  <a:tcPr marL="5167" marR="5167" marT="51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ctr" fontAlgn="b"/>
                      <a:r>
                        <a:rPr lang="fr-FR" sz="1100" b="0" i="0" u="none" strike="noStrike">
                          <a:solidFill>
                            <a:srgbClr val="000000"/>
                          </a:solidFill>
                          <a:latin typeface="Calibri"/>
                        </a:rPr>
                        <a:t>n</a:t>
                      </a:r>
                    </a:p>
                  </a:txBody>
                  <a:tcPr marL="5167" marR="5167" marT="51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ctr" fontAlgn="b"/>
                      <a:r>
                        <a:rPr lang="fr-FR" sz="1100" b="0" i="0" u="none" strike="noStrike">
                          <a:solidFill>
                            <a:srgbClr val="000000"/>
                          </a:solidFill>
                          <a:latin typeface="Calibri"/>
                        </a:rPr>
                        <a:t>%</a:t>
                      </a:r>
                    </a:p>
                  </a:txBody>
                  <a:tcPr marL="5167" marR="5167" marT="51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l" fontAlgn="ctr"/>
                      <a:r>
                        <a:rPr lang="fr-FR" sz="1100" b="0" i="0" u="none" strike="noStrike">
                          <a:solidFill>
                            <a:srgbClr val="000000"/>
                          </a:solidFill>
                          <a:latin typeface="Calibri"/>
                        </a:rPr>
                        <a:t> </a:t>
                      </a:r>
                    </a:p>
                  </a:txBody>
                  <a:tcPr marL="5167" marR="5167" marT="516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r>
              <a:tr h="366126">
                <a:tc vMerge="1">
                  <a:txBody>
                    <a:bodyPr/>
                    <a:lstStyle/>
                    <a:p>
                      <a:endParaRPr lang="fr-FR"/>
                    </a:p>
                  </a:txBody>
                  <a:tcPr/>
                </a:tc>
                <a:tc>
                  <a:txBody>
                    <a:bodyPr/>
                    <a:lstStyle/>
                    <a:p>
                      <a:pPr algn="ctr" fontAlgn="b"/>
                      <a:r>
                        <a:rPr lang="fr-FR" sz="1100" b="0" i="0" u="none" strike="noStrike">
                          <a:solidFill>
                            <a:srgbClr val="000000"/>
                          </a:solidFill>
                          <a:latin typeface="Calibri"/>
                        </a:rPr>
                        <a:t>293</a:t>
                      </a:r>
                    </a:p>
                  </a:txBody>
                  <a:tcPr marL="5167" marR="5167" marT="51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ctr" fontAlgn="b"/>
                      <a:r>
                        <a:rPr lang="fr-FR" sz="1100" b="0" i="0" u="none" strike="noStrike">
                          <a:solidFill>
                            <a:srgbClr val="000000"/>
                          </a:solidFill>
                          <a:latin typeface="Calibri"/>
                        </a:rPr>
                        <a:t>62,2%</a:t>
                      </a:r>
                    </a:p>
                  </a:txBody>
                  <a:tcPr marL="5167" marR="5167" marT="51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ctr" fontAlgn="b"/>
                      <a:r>
                        <a:rPr lang="fr-FR" sz="1100" b="0" i="0" u="none" strike="noStrike">
                          <a:solidFill>
                            <a:srgbClr val="000000"/>
                          </a:solidFill>
                          <a:latin typeface="Calibri"/>
                        </a:rPr>
                        <a:t>31</a:t>
                      </a:r>
                    </a:p>
                  </a:txBody>
                  <a:tcPr marL="5167" marR="5167" marT="51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ctr" fontAlgn="b"/>
                      <a:r>
                        <a:rPr lang="fr-FR" sz="1100" b="0" i="0" u="none" strike="noStrike">
                          <a:solidFill>
                            <a:srgbClr val="000000"/>
                          </a:solidFill>
                          <a:latin typeface="Calibri"/>
                        </a:rPr>
                        <a:t>72,1%</a:t>
                      </a:r>
                    </a:p>
                  </a:txBody>
                  <a:tcPr marL="5167" marR="5167" marT="51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l" fontAlgn="b"/>
                      <a:r>
                        <a:rPr lang="fr-FR" sz="1100" b="0" i="0" u="none" strike="noStrike" dirty="0" smtClean="0">
                          <a:solidFill>
                            <a:srgbClr val="000000"/>
                          </a:solidFill>
                          <a:latin typeface="Calibri"/>
                        </a:rPr>
                        <a:t>  Oui</a:t>
                      </a:r>
                      <a:endParaRPr lang="fr-FR" sz="1100" b="0" i="0" u="none" strike="noStrike" dirty="0">
                        <a:solidFill>
                          <a:srgbClr val="000000"/>
                        </a:solidFill>
                        <a:latin typeface="Calibri"/>
                      </a:endParaRPr>
                    </a:p>
                  </a:txBody>
                  <a:tcPr marL="5167" marR="5167" marT="5167"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r>
              <a:tr h="366126">
                <a:tc vMerge="1">
                  <a:txBody>
                    <a:bodyPr/>
                    <a:lstStyle/>
                    <a:p>
                      <a:endParaRPr lang="fr-FR"/>
                    </a:p>
                  </a:txBody>
                  <a:tcPr/>
                </a:tc>
                <a:tc>
                  <a:txBody>
                    <a:bodyPr/>
                    <a:lstStyle/>
                    <a:p>
                      <a:pPr algn="ctr" fontAlgn="b"/>
                      <a:r>
                        <a:rPr lang="fr-FR" sz="1100" b="0" i="0" u="none" strike="noStrike">
                          <a:solidFill>
                            <a:srgbClr val="000000"/>
                          </a:solidFill>
                          <a:latin typeface="Calibri"/>
                        </a:rPr>
                        <a:t>178</a:t>
                      </a:r>
                    </a:p>
                  </a:txBody>
                  <a:tcPr marL="5167" marR="5167" marT="51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ctr" fontAlgn="b"/>
                      <a:r>
                        <a:rPr lang="fr-FR" sz="1100" b="0" i="0" u="none" strike="noStrike">
                          <a:solidFill>
                            <a:srgbClr val="000000"/>
                          </a:solidFill>
                          <a:latin typeface="Calibri"/>
                        </a:rPr>
                        <a:t>37,8%</a:t>
                      </a:r>
                    </a:p>
                  </a:txBody>
                  <a:tcPr marL="5167" marR="5167" marT="51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ctr" fontAlgn="b"/>
                      <a:r>
                        <a:rPr lang="fr-FR" sz="1100" b="0" i="0" u="none" strike="noStrike">
                          <a:solidFill>
                            <a:srgbClr val="000000"/>
                          </a:solidFill>
                          <a:latin typeface="Calibri"/>
                        </a:rPr>
                        <a:t>12</a:t>
                      </a:r>
                    </a:p>
                  </a:txBody>
                  <a:tcPr marL="5167" marR="5167" marT="51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ctr" fontAlgn="b"/>
                      <a:r>
                        <a:rPr lang="fr-FR" sz="1100" b="0" i="0" u="none" strike="noStrike">
                          <a:solidFill>
                            <a:srgbClr val="000000"/>
                          </a:solidFill>
                          <a:latin typeface="Calibri"/>
                        </a:rPr>
                        <a:t>27,9%</a:t>
                      </a:r>
                    </a:p>
                  </a:txBody>
                  <a:tcPr marL="5167" marR="5167" marT="51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l" fontAlgn="b"/>
                      <a:r>
                        <a:rPr lang="fr-FR" sz="1100" b="0" i="0" u="none" strike="noStrike" dirty="0" smtClean="0">
                          <a:solidFill>
                            <a:srgbClr val="000000"/>
                          </a:solidFill>
                          <a:latin typeface="Calibri"/>
                        </a:rPr>
                        <a:t>  Non</a:t>
                      </a:r>
                      <a:endParaRPr lang="fr-FR" sz="1100" b="0" i="0" u="none" strike="noStrike" dirty="0">
                        <a:solidFill>
                          <a:srgbClr val="000000"/>
                        </a:solidFill>
                        <a:latin typeface="Calibri"/>
                      </a:endParaRPr>
                    </a:p>
                  </a:txBody>
                  <a:tcPr marL="5167" marR="5167" marT="5167"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r>
              <a:tr h="162723">
                <a:tc vMerge="1">
                  <a:txBody>
                    <a:bodyPr/>
                    <a:lstStyle/>
                    <a:p>
                      <a:endParaRPr lang="fr-FR"/>
                    </a:p>
                  </a:txBody>
                  <a:tcPr/>
                </a:tc>
                <a:tc rowSpan="3" gridSpan="4">
                  <a:txBody>
                    <a:bodyPr/>
                    <a:lstStyle/>
                    <a:p>
                      <a:pPr algn="ctr" fontAlgn="ctr"/>
                      <a:r>
                        <a:rPr lang="fr-FR" sz="1100" b="0" i="1" u="none" strike="noStrike">
                          <a:solidFill>
                            <a:srgbClr val="000000"/>
                          </a:solidFill>
                          <a:latin typeface="Calibri"/>
                        </a:rPr>
                        <a:t>Réponses des établissements ayant développé une activité de pharmacie clinique (conciliation médicamenteuse, analyse des prescriptions…)</a:t>
                      </a:r>
                    </a:p>
                  </a:txBody>
                  <a:tcPr marL="5167" marR="5167" marT="5167"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rowSpan="3" hMerge="1">
                  <a:txBody>
                    <a:bodyPr/>
                    <a:lstStyle/>
                    <a:p>
                      <a:endParaRPr lang="fr-FR"/>
                    </a:p>
                  </a:txBody>
                  <a:tcPr/>
                </a:tc>
                <a:tc rowSpan="3" hMerge="1">
                  <a:txBody>
                    <a:bodyPr/>
                    <a:lstStyle/>
                    <a:p>
                      <a:endParaRPr lang="fr-FR"/>
                    </a:p>
                  </a:txBody>
                  <a:tcPr/>
                </a:tc>
                <a:tc rowSpan="3" hMerge="1">
                  <a:txBody>
                    <a:bodyPr/>
                    <a:lstStyle/>
                    <a:p>
                      <a:endParaRPr lang="fr-FR"/>
                    </a:p>
                  </a:txBody>
                  <a:tcPr/>
                </a:tc>
                <a:tc>
                  <a:txBody>
                    <a:bodyPr/>
                    <a:lstStyle/>
                    <a:p>
                      <a:pPr algn="l" fontAlgn="b"/>
                      <a:r>
                        <a:rPr lang="fr-FR" sz="1100" b="0" i="0" u="none" strike="noStrike" dirty="0">
                          <a:solidFill>
                            <a:srgbClr val="000000"/>
                          </a:solidFill>
                          <a:latin typeface="Calibri"/>
                        </a:rPr>
                        <a:t> </a:t>
                      </a:r>
                    </a:p>
                  </a:txBody>
                  <a:tcPr marL="5167" marR="5167" marT="5167" marB="0" anchor="b">
                    <a:lnL>
                      <a:noFill/>
                    </a:lnL>
                    <a:lnR w="12700" cap="flat" cmpd="sng" algn="ctr">
                      <a:solidFill>
                        <a:srgbClr val="000000"/>
                      </a:solidFill>
                      <a:prstDash val="solid"/>
                      <a:round/>
                      <a:headEnd type="none" w="med" len="med"/>
                      <a:tailEnd type="none" w="med" len="med"/>
                    </a:lnR>
                    <a:lnT>
                      <a:noFill/>
                    </a:lnT>
                    <a:lnB>
                      <a:noFill/>
                    </a:lnB>
                    <a:solidFill>
                      <a:srgbClr val="FFFFFF"/>
                    </a:solidFill>
                  </a:tcPr>
                </a:tc>
              </a:tr>
              <a:tr h="162723">
                <a:tc vMerge="1">
                  <a:txBody>
                    <a:bodyPr/>
                    <a:lstStyle/>
                    <a:p>
                      <a:endParaRPr lang="fr-FR"/>
                    </a:p>
                  </a:txBody>
                  <a:tcPr/>
                </a:tc>
                <a:tc gridSpan="4" vMerge="1">
                  <a:txBody>
                    <a:bodyPr/>
                    <a:lstStyle/>
                    <a:p>
                      <a:endParaRPr lang="fr-FR"/>
                    </a:p>
                  </a:txBody>
                  <a:tcPr/>
                </a:tc>
                <a:tc hMerge="1" vMerge="1">
                  <a:txBody>
                    <a:bodyPr/>
                    <a:lstStyle/>
                    <a:p>
                      <a:endParaRPr lang="fr-FR"/>
                    </a:p>
                  </a:txBody>
                  <a:tcPr/>
                </a:tc>
                <a:tc hMerge="1" vMerge="1">
                  <a:txBody>
                    <a:bodyPr/>
                    <a:lstStyle/>
                    <a:p>
                      <a:endParaRPr lang="fr-FR"/>
                    </a:p>
                  </a:txBody>
                  <a:tcPr/>
                </a:tc>
                <a:tc hMerge="1" vMerge="1">
                  <a:txBody>
                    <a:bodyPr/>
                    <a:lstStyle/>
                    <a:p>
                      <a:endParaRPr lang="fr-FR"/>
                    </a:p>
                  </a:txBody>
                  <a:tcPr/>
                </a:tc>
                <a:tc>
                  <a:txBody>
                    <a:bodyPr/>
                    <a:lstStyle/>
                    <a:p>
                      <a:pPr algn="l" fontAlgn="b"/>
                      <a:r>
                        <a:rPr lang="fr-FR" sz="1100" b="0" i="0" u="none" strike="noStrike" dirty="0">
                          <a:solidFill>
                            <a:srgbClr val="000000"/>
                          </a:solidFill>
                          <a:latin typeface="Calibri"/>
                        </a:rPr>
                        <a:t> </a:t>
                      </a:r>
                    </a:p>
                  </a:txBody>
                  <a:tcPr marL="5167" marR="5167" marT="5167" marB="0" anchor="b">
                    <a:lnL>
                      <a:noFill/>
                    </a:lnL>
                    <a:lnR w="12700" cap="flat" cmpd="sng" algn="ctr">
                      <a:solidFill>
                        <a:srgbClr val="000000"/>
                      </a:solidFill>
                      <a:prstDash val="solid"/>
                      <a:round/>
                      <a:headEnd type="none" w="med" len="med"/>
                      <a:tailEnd type="none" w="med" len="med"/>
                    </a:lnR>
                    <a:lnT>
                      <a:noFill/>
                    </a:lnT>
                    <a:lnB>
                      <a:noFill/>
                    </a:lnB>
                    <a:solidFill>
                      <a:srgbClr val="FFFFFF"/>
                    </a:solidFill>
                  </a:tcPr>
                </a:tc>
              </a:tr>
              <a:tr h="162723">
                <a:tc vMerge="1">
                  <a:txBody>
                    <a:bodyPr/>
                    <a:lstStyle/>
                    <a:p>
                      <a:endParaRPr lang="fr-FR"/>
                    </a:p>
                  </a:txBody>
                  <a:tcPr/>
                </a:tc>
                <a:tc gridSpan="4" vMerge="1">
                  <a:txBody>
                    <a:bodyPr/>
                    <a:lstStyle/>
                    <a:p>
                      <a:endParaRPr lang="fr-FR"/>
                    </a:p>
                  </a:txBody>
                  <a:tcPr/>
                </a:tc>
                <a:tc hMerge="1" vMerge="1">
                  <a:txBody>
                    <a:bodyPr/>
                    <a:lstStyle/>
                    <a:p>
                      <a:endParaRPr lang="fr-FR"/>
                    </a:p>
                  </a:txBody>
                  <a:tcPr/>
                </a:tc>
                <a:tc hMerge="1" vMerge="1">
                  <a:txBody>
                    <a:bodyPr/>
                    <a:lstStyle/>
                    <a:p>
                      <a:endParaRPr lang="fr-FR"/>
                    </a:p>
                  </a:txBody>
                  <a:tcPr/>
                </a:tc>
                <a:tc hMerge="1" vMerge="1">
                  <a:txBody>
                    <a:bodyPr/>
                    <a:lstStyle/>
                    <a:p>
                      <a:endParaRPr lang="fr-FR"/>
                    </a:p>
                  </a:txBody>
                  <a:tcPr/>
                </a:tc>
                <a:tc>
                  <a:txBody>
                    <a:bodyPr/>
                    <a:lstStyle/>
                    <a:p>
                      <a:pPr algn="l" fontAlgn="b"/>
                      <a:r>
                        <a:rPr lang="fr-FR" sz="1100" b="0" i="0" u="none" strike="noStrike" dirty="0">
                          <a:solidFill>
                            <a:srgbClr val="FF0000"/>
                          </a:solidFill>
                          <a:latin typeface="Calibri"/>
                        </a:rPr>
                        <a:t> </a:t>
                      </a:r>
                    </a:p>
                  </a:txBody>
                  <a:tcPr marL="5167" marR="5167" marT="5167" marB="0" anchor="b">
                    <a:lnL>
                      <a:noFill/>
                    </a:lnL>
                    <a:lnR w="12700" cap="flat" cmpd="sng" algn="ctr">
                      <a:solidFill>
                        <a:srgbClr val="000000"/>
                      </a:solidFill>
                      <a:prstDash val="solid"/>
                      <a:round/>
                      <a:headEnd type="none" w="med" len="med"/>
                      <a:tailEnd type="none" w="med" len="med"/>
                    </a:lnR>
                    <a:lnT>
                      <a:noFill/>
                    </a:lnT>
                    <a:lnB>
                      <a:noFill/>
                    </a:lnB>
                    <a:solidFill>
                      <a:srgbClr val="FFFFFF"/>
                    </a:solidFill>
                  </a:tcPr>
                </a:tc>
              </a:tr>
              <a:tr h="162723">
                <a:tc vMerge="1">
                  <a:txBody>
                    <a:bodyPr/>
                    <a:lstStyle/>
                    <a:p>
                      <a:endParaRPr lang="fr-FR"/>
                    </a:p>
                  </a:txBody>
                  <a:tcPr/>
                </a:tc>
                <a:tc>
                  <a:txBody>
                    <a:bodyPr/>
                    <a:lstStyle/>
                    <a:p>
                      <a:pPr algn="ctr" fontAlgn="b"/>
                      <a:r>
                        <a:rPr lang="fr-FR" sz="1100" b="0" i="0" u="none" strike="noStrike">
                          <a:solidFill>
                            <a:srgbClr val="000000"/>
                          </a:solidFill>
                          <a:latin typeface="Calibri"/>
                        </a:rPr>
                        <a:t>n</a:t>
                      </a:r>
                    </a:p>
                  </a:txBody>
                  <a:tcPr marL="5167" marR="5167" marT="51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ctr" fontAlgn="b"/>
                      <a:r>
                        <a:rPr lang="fr-FR" sz="1100" b="0" i="0" u="none" strike="noStrike">
                          <a:solidFill>
                            <a:srgbClr val="000000"/>
                          </a:solidFill>
                          <a:latin typeface="Calibri"/>
                        </a:rPr>
                        <a:t>%</a:t>
                      </a:r>
                    </a:p>
                  </a:txBody>
                  <a:tcPr marL="5167" marR="5167" marT="51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ctr" fontAlgn="b"/>
                      <a:r>
                        <a:rPr lang="fr-FR" sz="1100" b="0" i="0" u="none" strike="noStrike">
                          <a:solidFill>
                            <a:srgbClr val="000000"/>
                          </a:solidFill>
                          <a:latin typeface="Calibri"/>
                        </a:rPr>
                        <a:t>n</a:t>
                      </a:r>
                    </a:p>
                  </a:txBody>
                  <a:tcPr marL="5167" marR="5167" marT="51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ctr" fontAlgn="b"/>
                      <a:r>
                        <a:rPr lang="fr-FR" sz="1100" b="0" i="0" u="none" strike="noStrike">
                          <a:solidFill>
                            <a:srgbClr val="000000"/>
                          </a:solidFill>
                          <a:latin typeface="Calibri"/>
                        </a:rPr>
                        <a:t>%</a:t>
                      </a:r>
                    </a:p>
                  </a:txBody>
                  <a:tcPr marL="5167" marR="5167" marT="51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l" fontAlgn="b"/>
                      <a:r>
                        <a:rPr lang="fr-FR" sz="1100" b="0" i="0" u="none" strike="noStrike" dirty="0">
                          <a:solidFill>
                            <a:srgbClr val="000000"/>
                          </a:solidFill>
                          <a:latin typeface="Calibri"/>
                        </a:rPr>
                        <a:t> </a:t>
                      </a:r>
                    </a:p>
                  </a:txBody>
                  <a:tcPr marL="5167" marR="5167" marT="5167"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r>
              <a:tr h="162723">
                <a:tc vMerge="1">
                  <a:txBody>
                    <a:bodyPr/>
                    <a:lstStyle/>
                    <a:p>
                      <a:endParaRPr lang="fr-FR"/>
                    </a:p>
                  </a:txBody>
                  <a:tcPr/>
                </a:tc>
                <a:tc>
                  <a:txBody>
                    <a:bodyPr/>
                    <a:lstStyle/>
                    <a:p>
                      <a:pPr algn="ctr" fontAlgn="b"/>
                      <a:r>
                        <a:rPr lang="fr-FR" sz="1100" b="0" i="0" u="none" strike="noStrike">
                          <a:solidFill>
                            <a:srgbClr val="000000"/>
                          </a:solidFill>
                          <a:latin typeface="Calibri"/>
                        </a:rPr>
                        <a:t>222</a:t>
                      </a:r>
                    </a:p>
                  </a:txBody>
                  <a:tcPr marL="5167" marR="5167" marT="51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ctr" fontAlgn="b"/>
                      <a:r>
                        <a:rPr lang="fr-FR" sz="1100" b="0" i="0" u="none" strike="noStrike">
                          <a:solidFill>
                            <a:srgbClr val="000000"/>
                          </a:solidFill>
                          <a:latin typeface="Calibri"/>
                        </a:rPr>
                        <a:t>66,7%</a:t>
                      </a:r>
                    </a:p>
                  </a:txBody>
                  <a:tcPr marL="5167" marR="5167" marT="51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ctr" fontAlgn="b"/>
                      <a:r>
                        <a:rPr lang="fr-FR" sz="1100" b="0" i="0" u="none" strike="noStrike">
                          <a:solidFill>
                            <a:srgbClr val="000000"/>
                          </a:solidFill>
                          <a:latin typeface="Calibri"/>
                        </a:rPr>
                        <a:t>21</a:t>
                      </a:r>
                    </a:p>
                  </a:txBody>
                  <a:tcPr marL="5167" marR="5167" marT="51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ctr" fontAlgn="b"/>
                      <a:r>
                        <a:rPr lang="fr-FR" sz="1100" b="0" i="0" u="none" strike="noStrike">
                          <a:solidFill>
                            <a:srgbClr val="000000"/>
                          </a:solidFill>
                          <a:latin typeface="Calibri"/>
                        </a:rPr>
                        <a:t>80,8%</a:t>
                      </a:r>
                    </a:p>
                  </a:txBody>
                  <a:tcPr marL="5167" marR="5167" marT="51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l" fontAlgn="b"/>
                      <a:r>
                        <a:rPr lang="fr-FR" sz="1100" b="0" i="0" u="none" strike="noStrike" dirty="0" smtClean="0">
                          <a:solidFill>
                            <a:srgbClr val="000000"/>
                          </a:solidFill>
                          <a:latin typeface="Calibri"/>
                        </a:rPr>
                        <a:t>  Oui</a:t>
                      </a:r>
                      <a:endParaRPr lang="fr-FR" sz="1100" b="0" i="0" u="none" strike="noStrike" dirty="0">
                        <a:solidFill>
                          <a:srgbClr val="000000"/>
                        </a:solidFill>
                        <a:latin typeface="Calibri"/>
                      </a:endParaRPr>
                    </a:p>
                  </a:txBody>
                  <a:tcPr marL="5167" marR="5167" marT="5167"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r>
              <a:tr h="170858">
                <a:tc vMerge="1">
                  <a:txBody>
                    <a:bodyPr/>
                    <a:lstStyle/>
                    <a:p>
                      <a:endParaRPr lang="fr-FR"/>
                    </a:p>
                  </a:txBody>
                  <a:tcPr/>
                </a:tc>
                <a:tc>
                  <a:txBody>
                    <a:bodyPr/>
                    <a:lstStyle/>
                    <a:p>
                      <a:pPr algn="ctr" fontAlgn="b"/>
                      <a:r>
                        <a:rPr lang="fr-FR" sz="1100" b="0" i="0" u="none" strike="noStrike">
                          <a:solidFill>
                            <a:srgbClr val="000000"/>
                          </a:solidFill>
                          <a:latin typeface="Calibri"/>
                        </a:rPr>
                        <a:t>111</a:t>
                      </a:r>
                    </a:p>
                  </a:txBody>
                  <a:tcPr marL="5167" marR="5167" marT="51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4E3"/>
                    </a:solidFill>
                  </a:tcPr>
                </a:tc>
                <a:tc>
                  <a:txBody>
                    <a:bodyPr/>
                    <a:lstStyle/>
                    <a:p>
                      <a:pPr algn="ctr" fontAlgn="b"/>
                      <a:r>
                        <a:rPr lang="fr-FR" sz="1100" b="0" i="0" u="none" strike="noStrike">
                          <a:solidFill>
                            <a:srgbClr val="000000"/>
                          </a:solidFill>
                          <a:latin typeface="Calibri"/>
                        </a:rPr>
                        <a:t>33,3%</a:t>
                      </a:r>
                    </a:p>
                  </a:txBody>
                  <a:tcPr marL="5167" marR="5167" marT="51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4E3"/>
                    </a:solidFill>
                  </a:tcPr>
                </a:tc>
                <a:tc>
                  <a:txBody>
                    <a:bodyPr/>
                    <a:lstStyle/>
                    <a:p>
                      <a:pPr algn="ctr" fontAlgn="b"/>
                      <a:r>
                        <a:rPr lang="fr-FR" sz="1100" b="0" i="0" u="none" strike="noStrike">
                          <a:solidFill>
                            <a:srgbClr val="000000"/>
                          </a:solidFill>
                          <a:latin typeface="Calibri"/>
                        </a:rPr>
                        <a:t>5</a:t>
                      </a:r>
                    </a:p>
                  </a:txBody>
                  <a:tcPr marL="5167" marR="5167" marT="51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7E4BC"/>
                    </a:solidFill>
                  </a:tcPr>
                </a:tc>
                <a:tc>
                  <a:txBody>
                    <a:bodyPr/>
                    <a:lstStyle/>
                    <a:p>
                      <a:pPr algn="ctr" fontAlgn="b"/>
                      <a:r>
                        <a:rPr lang="fr-FR" sz="1100" b="0" i="0" u="none" strike="noStrike">
                          <a:solidFill>
                            <a:srgbClr val="000000"/>
                          </a:solidFill>
                          <a:latin typeface="Calibri"/>
                        </a:rPr>
                        <a:t>19,2%</a:t>
                      </a:r>
                    </a:p>
                  </a:txBody>
                  <a:tcPr marL="5167" marR="5167" marT="51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7E4BC"/>
                    </a:solidFill>
                  </a:tcPr>
                </a:tc>
                <a:tc>
                  <a:txBody>
                    <a:bodyPr/>
                    <a:lstStyle/>
                    <a:p>
                      <a:pPr algn="l" fontAlgn="b"/>
                      <a:r>
                        <a:rPr lang="fr-FR" sz="1100" b="0" i="0" u="none" strike="noStrike" dirty="0" smtClean="0">
                          <a:solidFill>
                            <a:srgbClr val="000000"/>
                          </a:solidFill>
                          <a:latin typeface="Calibri"/>
                        </a:rPr>
                        <a:t>  Non</a:t>
                      </a:r>
                      <a:endParaRPr lang="fr-FR" sz="1100" b="0" i="0" u="none" strike="noStrike" dirty="0">
                        <a:solidFill>
                          <a:srgbClr val="000000"/>
                        </a:solidFill>
                        <a:latin typeface="Calibri"/>
                      </a:endParaRPr>
                    </a:p>
                  </a:txBody>
                  <a:tcPr marL="5167" marR="5167" marT="5167"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FF"/>
                    </a:solidFill>
                  </a:tcPr>
                </a:tc>
              </a:tr>
              <a:tr h="140245">
                <a:tc>
                  <a:txBody>
                    <a:bodyPr/>
                    <a:lstStyle/>
                    <a:p>
                      <a:pPr algn="l" fontAlgn="ctr"/>
                      <a:endParaRPr lang="fr-FR" sz="1100" b="1" i="0" u="none" strike="noStrike" dirty="0">
                        <a:solidFill>
                          <a:srgbClr val="000000"/>
                        </a:solidFill>
                        <a:latin typeface="Calibri"/>
                      </a:endParaRPr>
                    </a:p>
                  </a:txBody>
                  <a:tcPr marL="5167" marR="5167" marT="516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tc>
                  <a:txBody>
                    <a:bodyPr/>
                    <a:lstStyle/>
                    <a:p>
                      <a:pPr algn="ctr" fontAlgn="b"/>
                      <a:endParaRPr lang="fr-FR" sz="1100" b="0" i="0" u="none" strike="noStrike">
                        <a:solidFill>
                          <a:srgbClr val="000000"/>
                        </a:solidFill>
                        <a:latin typeface="Calibri"/>
                      </a:endParaRPr>
                    </a:p>
                  </a:txBody>
                  <a:tcPr marL="5167" marR="5167" marT="51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tc>
                  <a:txBody>
                    <a:bodyPr/>
                    <a:lstStyle/>
                    <a:p>
                      <a:pPr algn="ctr" fontAlgn="b"/>
                      <a:endParaRPr lang="fr-FR" sz="1100" b="0" i="0" u="none" strike="noStrike">
                        <a:solidFill>
                          <a:srgbClr val="000000"/>
                        </a:solidFill>
                        <a:latin typeface="Calibri"/>
                      </a:endParaRPr>
                    </a:p>
                  </a:txBody>
                  <a:tcPr marL="5167" marR="5167" marT="51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tc>
                  <a:txBody>
                    <a:bodyPr/>
                    <a:lstStyle/>
                    <a:p>
                      <a:pPr algn="ctr" fontAlgn="b"/>
                      <a:endParaRPr lang="fr-FR" sz="1100" b="0" i="0" u="none" strike="noStrike">
                        <a:solidFill>
                          <a:srgbClr val="000000"/>
                        </a:solidFill>
                        <a:latin typeface="Calibri"/>
                      </a:endParaRPr>
                    </a:p>
                  </a:txBody>
                  <a:tcPr marL="5167" marR="5167" marT="51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tc>
                  <a:txBody>
                    <a:bodyPr/>
                    <a:lstStyle/>
                    <a:p>
                      <a:pPr algn="ctr" fontAlgn="b"/>
                      <a:endParaRPr lang="fr-FR" sz="1100" b="0" i="0" u="none" strike="noStrike">
                        <a:solidFill>
                          <a:srgbClr val="000000"/>
                        </a:solidFill>
                        <a:latin typeface="Calibri"/>
                      </a:endParaRPr>
                    </a:p>
                  </a:txBody>
                  <a:tcPr marL="5167" marR="5167" marT="51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tc>
                  <a:txBody>
                    <a:bodyPr/>
                    <a:lstStyle/>
                    <a:p>
                      <a:pPr algn="l" fontAlgn="b"/>
                      <a:endParaRPr lang="fr-FR" sz="1100" b="0" i="0" u="none" strike="noStrike" dirty="0">
                        <a:solidFill>
                          <a:srgbClr val="000000"/>
                        </a:solidFill>
                        <a:latin typeface="Calibri"/>
                      </a:endParaRPr>
                    </a:p>
                  </a:txBody>
                  <a:tcPr marL="5167" marR="5167" marT="5167"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tr>
              <a:tr h="333582">
                <a:tc>
                  <a:txBody>
                    <a:bodyPr/>
                    <a:lstStyle/>
                    <a:p>
                      <a:pPr algn="ctr" fontAlgn="b"/>
                      <a:r>
                        <a:rPr lang="fr-FR" sz="1100" b="1" i="0" u="none" strike="noStrike" dirty="0" smtClean="0">
                          <a:solidFill>
                            <a:srgbClr val="002060"/>
                          </a:solidFill>
                          <a:latin typeface="Calibri"/>
                        </a:rPr>
                        <a:t>Q14) Concernant </a:t>
                      </a:r>
                      <a:r>
                        <a:rPr lang="fr-FR" sz="1100" b="1" i="0" u="none" strike="noStrike" dirty="0">
                          <a:solidFill>
                            <a:srgbClr val="002060"/>
                          </a:solidFill>
                          <a:latin typeface="Calibri"/>
                        </a:rPr>
                        <a:t>la conciliation médicamenteuse à l'admission, quelles sources d'information utilisez-vous? </a:t>
                      </a:r>
                    </a:p>
                  </a:txBody>
                  <a:tcPr marL="5167" marR="5167" marT="5167"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fr-FR" sz="1100" b="0" i="0" u="none" strike="noStrike" dirty="0">
                          <a:solidFill>
                            <a:srgbClr val="000000"/>
                          </a:solidFill>
                          <a:latin typeface="Calibri"/>
                        </a:rPr>
                        <a:t>n</a:t>
                      </a:r>
                    </a:p>
                  </a:txBody>
                  <a:tcPr marL="5167" marR="5167" marT="51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4E3"/>
                    </a:solidFill>
                  </a:tcPr>
                </a:tc>
                <a:tc>
                  <a:txBody>
                    <a:bodyPr/>
                    <a:lstStyle/>
                    <a:p>
                      <a:pPr algn="ctr" fontAlgn="b"/>
                      <a:r>
                        <a:rPr lang="fr-FR" sz="1100" b="0" i="0" u="none" strike="noStrike">
                          <a:solidFill>
                            <a:srgbClr val="000000"/>
                          </a:solidFill>
                          <a:latin typeface="Calibri"/>
                        </a:rPr>
                        <a:t>%</a:t>
                      </a:r>
                    </a:p>
                  </a:txBody>
                  <a:tcPr marL="5167" marR="5167" marT="51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4E3"/>
                    </a:solidFill>
                  </a:tcPr>
                </a:tc>
                <a:tc>
                  <a:txBody>
                    <a:bodyPr/>
                    <a:lstStyle/>
                    <a:p>
                      <a:pPr algn="ctr" fontAlgn="b"/>
                      <a:r>
                        <a:rPr lang="fr-FR" sz="1100" b="0" i="0" u="none" strike="noStrike">
                          <a:solidFill>
                            <a:srgbClr val="000000"/>
                          </a:solidFill>
                          <a:latin typeface="Calibri"/>
                        </a:rPr>
                        <a:t>n</a:t>
                      </a:r>
                    </a:p>
                  </a:txBody>
                  <a:tcPr marL="5167" marR="5167" marT="51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7E4BC"/>
                    </a:solidFill>
                  </a:tcPr>
                </a:tc>
                <a:tc>
                  <a:txBody>
                    <a:bodyPr/>
                    <a:lstStyle/>
                    <a:p>
                      <a:pPr algn="ctr" fontAlgn="b"/>
                      <a:r>
                        <a:rPr lang="fr-FR" sz="1100" b="0" i="0" u="none" strike="noStrike">
                          <a:solidFill>
                            <a:srgbClr val="000000"/>
                          </a:solidFill>
                          <a:latin typeface="Calibri"/>
                        </a:rPr>
                        <a:t>%</a:t>
                      </a:r>
                    </a:p>
                  </a:txBody>
                  <a:tcPr marL="5167" marR="5167" marT="51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7E4BC"/>
                    </a:solidFill>
                  </a:tcPr>
                </a:tc>
                <a:tc>
                  <a:txBody>
                    <a:bodyPr/>
                    <a:lstStyle/>
                    <a:p>
                      <a:pPr algn="l" fontAlgn="b"/>
                      <a:r>
                        <a:rPr lang="fr-FR" sz="1100" b="0" i="0" u="none" strike="noStrike">
                          <a:solidFill>
                            <a:srgbClr val="000000"/>
                          </a:solidFill>
                          <a:latin typeface="Calibri"/>
                        </a:rPr>
                        <a:t> </a:t>
                      </a:r>
                    </a:p>
                  </a:txBody>
                  <a:tcPr marL="5167" marR="5167" marT="5167"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162723">
                <a:tc rowSpan="3">
                  <a:txBody>
                    <a:bodyPr/>
                    <a:lstStyle/>
                    <a:p>
                      <a:pPr algn="r" fontAlgn="ctr"/>
                      <a:r>
                        <a:rPr lang="fr-FR" sz="1100" b="1" i="0" u="none" strike="noStrike" dirty="0">
                          <a:solidFill>
                            <a:srgbClr val="002060"/>
                          </a:solidFill>
                          <a:latin typeface="Calibri"/>
                        </a:rPr>
                        <a:t>Appel médecin traitant</a:t>
                      </a:r>
                    </a:p>
                  </a:txBody>
                  <a:tcPr marL="5167" marR="5167" marT="516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1100" b="0" i="0" u="none" strike="noStrike">
                          <a:solidFill>
                            <a:srgbClr val="000000"/>
                          </a:solidFill>
                          <a:latin typeface="Calibri"/>
                        </a:rPr>
                        <a:t>7</a:t>
                      </a:r>
                    </a:p>
                  </a:txBody>
                  <a:tcPr marL="5167" marR="5167" marT="51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ctr" fontAlgn="b"/>
                      <a:r>
                        <a:rPr lang="fr-FR" sz="1100" b="0" i="0" u="none" strike="noStrike">
                          <a:solidFill>
                            <a:srgbClr val="000000"/>
                          </a:solidFill>
                          <a:latin typeface="Calibri"/>
                        </a:rPr>
                        <a:t>1,5%</a:t>
                      </a:r>
                    </a:p>
                  </a:txBody>
                  <a:tcPr marL="5167" marR="5167" marT="51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ctr" fontAlgn="b"/>
                      <a:r>
                        <a:rPr lang="fr-FR" sz="1100" b="0" i="0" u="none" strike="noStrike" dirty="0">
                          <a:solidFill>
                            <a:srgbClr val="000000"/>
                          </a:solidFill>
                          <a:latin typeface="Calibri"/>
                        </a:rPr>
                        <a:t>3</a:t>
                      </a:r>
                    </a:p>
                  </a:txBody>
                  <a:tcPr marL="5167" marR="5167" marT="51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ctr" fontAlgn="b"/>
                      <a:r>
                        <a:rPr lang="fr-FR" sz="1100" b="0" i="0" u="none" strike="noStrike">
                          <a:solidFill>
                            <a:srgbClr val="000000"/>
                          </a:solidFill>
                          <a:latin typeface="Calibri"/>
                        </a:rPr>
                        <a:t>7,7%</a:t>
                      </a:r>
                    </a:p>
                  </a:txBody>
                  <a:tcPr marL="5167" marR="5167" marT="51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l" fontAlgn="b"/>
                      <a:r>
                        <a:rPr lang="fr-FR" sz="1100" b="0" i="0" u="none" strike="noStrike">
                          <a:solidFill>
                            <a:srgbClr val="000000"/>
                          </a:solidFill>
                          <a:latin typeface="Calibri"/>
                        </a:rPr>
                        <a:t>Pas important</a:t>
                      </a:r>
                    </a:p>
                  </a:txBody>
                  <a:tcPr marL="5167" marR="5167" marT="51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2723">
                <a:tc vMerge="1">
                  <a:txBody>
                    <a:bodyPr/>
                    <a:lstStyle/>
                    <a:p>
                      <a:endParaRPr lang="fr-FR"/>
                    </a:p>
                  </a:txBody>
                  <a:tcPr/>
                </a:tc>
                <a:tc>
                  <a:txBody>
                    <a:bodyPr/>
                    <a:lstStyle/>
                    <a:p>
                      <a:pPr algn="ctr" fontAlgn="b"/>
                      <a:r>
                        <a:rPr lang="fr-FR" sz="1100" b="0" i="0" u="none" strike="noStrike">
                          <a:solidFill>
                            <a:srgbClr val="000000"/>
                          </a:solidFill>
                          <a:latin typeface="Calibri"/>
                        </a:rPr>
                        <a:t>166</a:t>
                      </a:r>
                    </a:p>
                  </a:txBody>
                  <a:tcPr marL="5167" marR="5167" marT="51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ctr" fontAlgn="b"/>
                      <a:r>
                        <a:rPr lang="fr-FR" sz="1100" b="0" i="0" u="none" strike="noStrike">
                          <a:solidFill>
                            <a:srgbClr val="000000"/>
                          </a:solidFill>
                          <a:latin typeface="Calibri"/>
                        </a:rPr>
                        <a:t>34,7%</a:t>
                      </a:r>
                    </a:p>
                  </a:txBody>
                  <a:tcPr marL="5167" marR="5167" marT="51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ctr" fontAlgn="b"/>
                      <a:r>
                        <a:rPr lang="fr-FR" sz="1100" b="0" i="0" u="none" strike="noStrike">
                          <a:solidFill>
                            <a:srgbClr val="000000"/>
                          </a:solidFill>
                          <a:latin typeface="Calibri"/>
                        </a:rPr>
                        <a:t>10</a:t>
                      </a:r>
                    </a:p>
                  </a:txBody>
                  <a:tcPr marL="5167" marR="5167" marT="51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ctr" fontAlgn="b"/>
                      <a:r>
                        <a:rPr lang="fr-FR" sz="1100" b="0" i="0" u="none" strike="noStrike" dirty="0">
                          <a:solidFill>
                            <a:srgbClr val="000000"/>
                          </a:solidFill>
                          <a:latin typeface="Calibri"/>
                        </a:rPr>
                        <a:t>25,6%</a:t>
                      </a:r>
                    </a:p>
                  </a:txBody>
                  <a:tcPr marL="5167" marR="5167" marT="51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l" fontAlgn="b"/>
                      <a:r>
                        <a:rPr lang="fr-FR" sz="1100" b="0" i="0" u="none" strike="noStrike">
                          <a:solidFill>
                            <a:srgbClr val="000000"/>
                          </a:solidFill>
                          <a:latin typeface="Calibri"/>
                        </a:rPr>
                        <a:t>A prendre en compte</a:t>
                      </a:r>
                    </a:p>
                  </a:txBody>
                  <a:tcPr marL="5167" marR="5167" marT="51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96132">
                <a:tc vMerge="1">
                  <a:txBody>
                    <a:bodyPr/>
                    <a:lstStyle/>
                    <a:p>
                      <a:endParaRPr lang="fr-FR"/>
                    </a:p>
                  </a:txBody>
                  <a:tcPr/>
                </a:tc>
                <a:tc>
                  <a:txBody>
                    <a:bodyPr/>
                    <a:lstStyle/>
                    <a:p>
                      <a:pPr algn="ctr" fontAlgn="b"/>
                      <a:r>
                        <a:rPr lang="fr-FR" sz="1100" b="1" i="0" u="none" strike="noStrike">
                          <a:solidFill>
                            <a:srgbClr val="FF0000"/>
                          </a:solidFill>
                          <a:latin typeface="Calibri"/>
                        </a:rPr>
                        <a:t>305</a:t>
                      </a:r>
                    </a:p>
                  </a:txBody>
                  <a:tcPr marL="5167" marR="5167" marT="51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4E3"/>
                    </a:solidFill>
                  </a:tcPr>
                </a:tc>
                <a:tc>
                  <a:txBody>
                    <a:bodyPr/>
                    <a:lstStyle/>
                    <a:p>
                      <a:pPr algn="ctr" fontAlgn="b"/>
                      <a:r>
                        <a:rPr lang="fr-FR" sz="1100" b="1" i="0" u="none" strike="noStrike">
                          <a:solidFill>
                            <a:srgbClr val="FF0000"/>
                          </a:solidFill>
                          <a:latin typeface="Calibri"/>
                        </a:rPr>
                        <a:t>63,8%</a:t>
                      </a:r>
                    </a:p>
                  </a:txBody>
                  <a:tcPr marL="5167" marR="5167" marT="51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4E3"/>
                    </a:solidFill>
                  </a:tcPr>
                </a:tc>
                <a:tc>
                  <a:txBody>
                    <a:bodyPr/>
                    <a:lstStyle/>
                    <a:p>
                      <a:pPr algn="ctr" fontAlgn="b"/>
                      <a:r>
                        <a:rPr lang="fr-FR" sz="1100" b="1" i="0" u="none" strike="noStrike">
                          <a:solidFill>
                            <a:srgbClr val="FF0000"/>
                          </a:solidFill>
                          <a:latin typeface="Calibri"/>
                        </a:rPr>
                        <a:t>26</a:t>
                      </a:r>
                    </a:p>
                  </a:txBody>
                  <a:tcPr marL="5167" marR="5167" marT="51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7E4BC"/>
                    </a:solidFill>
                  </a:tcPr>
                </a:tc>
                <a:tc>
                  <a:txBody>
                    <a:bodyPr/>
                    <a:lstStyle/>
                    <a:p>
                      <a:pPr algn="ctr" fontAlgn="b"/>
                      <a:r>
                        <a:rPr lang="fr-FR" sz="1100" b="1" i="0" u="none" strike="noStrike" dirty="0">
                          <a:solidFill>
                            <a:srgbClr val="FF0000"/>
                          </a:solidFill>
                          <a:latin typeface="Calibri"/>
                        </a:rPr>
                        <a:t>66,7%</a:t>
                      </a:r>
                    </a:p>
                  </a:txBody>
                  <a:tcPr marL="5167" marR="5167" marT="51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7E4BC"/>
                    </a:solidFill>
                  </a:tcPr>
                </a:tc>
                <a:tc>
                  <a:txBody>
                    <a:bodyPr/>
                    <a:lstStyle/>
                    <a:p>
                      <a:pPr algn="l" fontAlgn="b"/>
                      <a:r>
                        <a:rPr lang="fr-FR" sz="1100" b="0" i="0" u="none" strike="noStrike" dirty="0">
                          <a:solidFill>
                            <a:srgbClr val="000000"/>
                          </a:solidFill>
                          <a:latin typeface="Calibri"/>
                        </a:rPr>
                        <a:t>Important/Fondamental</a:t>
                      </a:r>
                    </a:p>
                  </a:txBody>
                  <a:tcPr marL="5167" marR="5167" marT="51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2723">
                <a:tc rowSpan="3">
                  <a:txBody>
                    <a:bodyPr/>
                    <a:lstStyle/>
                    <a:p>
                      <a:pPr algn="r" fontAlgn="ctr"/>
                      <a:r>
                        <a:rPr lang="fr-FR" sz="1100" b="1" i="0" u="none" strike="noStrike" dirty="0">
                          <a:solidFill>
                            <a:srgbClr val="002060"/>
                          </a:solidFill>
                          <a:latin typeface="Calibri"/>
                        </a:rPr>
                        <a:t>Appel pharmacien</a:t>
                      </a:r>
                    </a:p>
                  </a:txBody>
                  <a:tcPr marL="5167" marR="5167" marT="516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1100" b="0" i="0" u="none" strike="noStrike">
                          <a:solidFill>
                            <a:srgbClr val="000000"/>
                          </a:solidFill>
                          <a:latin typeface="Calibri"/>
                        </a:rPr>
                        <a:t>56</a:t>
                      </a:r>
                    </a:p>
                  </a:txBody>
                  <a:tcPr marL="5167" marR="5167" marT="51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ctr" fontAlgn="b"/>
                      <a:r>
                        <a:rPr lang="fr-FR" sz="1100" b="0" i="0" u="none" strike="noStrike">
                          <a:solidFill>
                            <a:srgbClr val="000000"/>
                          </a:solidFill>
                          <a:latin typeface="Calibri"/>
                        </a:rPr>
                        <a:t>12,4%</a:t>
                      </a:r>
                    </a:p>
                  </a:txBody>
                  <a:tcPr marL="5167" marR="5167" marT="51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ctr" fontAlgn="b"/>
                      <a:r>
                        <a:rPr lang="fr-FR" sz="1100" b="0" i="0" u="none" strike="noStrike">
                          <a:solidFill>
                            <a:srgbClr val="000000"/>
                          </a:solidFill>
                          <a:latin typeface="Calibri"/>
                        </a:rPr>
                        <a:t>8</a:t>
                      </a:r>
                    </a:p>
                  </a:txBody>
                  <a:tcPr marL="5167" marR="5167" marT="51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ctr" fontAlgn="b"/>
                      <a:r>
                        <a:rPr lang="fr-FR" sz="1100" b="0" i="0" u="none" strike="noStrike">
                          <a:solidFill>
                            <a:srgbClr val="000000"/>
                          </a:solidFill>
                          <a:latin typeface="Calibri"/>
                        </a:rPr>
                        <a:t>21,6%</a:t>
                      </a:r>
                    </a:p>
                  </a:txBody>
                  <a:tcPr marL="5167" marR="5167" marT="51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l" fontAlgn="b"/>
                      <a:r>
                        <a:rPr lang="fr-FR" sz="1100" b="0" i="0" u="none" strike="noStrike" dirty="0">
                          <a:solidFill>
                            <a:srgbClr val="000000"/>
                          </a:solidFill>
                          <a:latin typeface="Calibri"/>
                        </a:rPr>
                        <a:t>Pas important</a:t>
                      </a:r>
                    </a:p>
                  </a:txBody>
                  <a:tcPr marL="5167" marR="5167" marT="51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2723">
                <a:tc vMerge="1">
                  <a:txBody>
                    <a:bodyPr/>
                    <a:lstStyle/>
                    <a:p>
                      <a:endParaRPr lang="fr-FR"/>
                    </a:p>
                  </a:txBody>
                  <a:tcPr/>
                </a:tc>
                <a:tc>
                  <a:txBody>
                    <a:bodyPr/>
                    <a:lstStyle/>
                    <a:p>
                      <a:pPr algn="ctr" fontAlgn="b"/>
                      <a:r>
                        <a:rPr lang="fr-FR" sz="1100" b="1" i="0" u="none" strike="noStrike">
                          <a:solidFill>
                            <a:srgbClr val="FF0000"/>
                          </a:solidFill>
                          <a:latin typeface="Calibri"/>
                        </a:rPr>
                        <a:t>176</a:t>
                      </a:r>
                    </a:p>
                  </a:txBody>
                  <a:tcPr marL="5167" marR="5167" marT="51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ctr" fontAlgn="b"/>
                      <a:r>
                        <a:rPr lang="fr-FR" sz="1100" b="1" i="0" u="none" strike="noStrike">
                          <a:solidFill>
                            <a:srgbClr val="FF0000"/>
                          </a:solidFill>
                          <a:latin typeface="Calibri"/>
                        </a:rPr>
                        <a:t>39,1%</a:t>
                      </a:r>
                    </a:p>
                  </a:txBody>
                  <a:tcPr marL="5167" marR="5167" marT="51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ctr" fontAlgn="b"/>
                      <a:r>
                        <a:rPr lang="fr-FR" sz="1100" b="1" i="0" u="none" strike="noStrike" dirty="0">
                          <a:solidFill>
                            <a:srgbClr val="FF0000"/>
                          </a:solidFill>
                          <a:latin typeface="Calibri"/>
                        </a:rPr>
                        <a:t>20</a:t>
                      </a:r>
                    </a:p>
                  </a:txBody>
                  <a:tcPr marL="5167" marR="5167" marT="51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ctr" fontAlgn="b"/>
                      <a:r>
                        <a:rPr lang="fr-FR" sz="1100" b="1" i="0" u="none" strike="noStrike" dirty="0">
                          <a:solidFill>
                            <a:srgbClr val="FF0000"/>
                          </a:solidFill>
                          <a:latin typeface="Calibri"/>
                        </a:rPr>
                        <a:t>54,1%</a:t>
                      </a:r>
                    </a:p>
                  </a:txBody>
                  <a:tcPr marL="5167" marR="5167" marT="51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l" fontAlgn="b"/>
                      <a:r>
                        <a:rPr lang="fr-FR" sz="1100" b="0" i="0" u="none" strike="noStrike" dirty="0">
                          <a:solidFill>
                            <a:srgbClr val="000000"/>
                          </a:solidFill>
                          <a:latin typeface="Calibri"/>
                        </a:rPr>
                        <a:t>A prendre en compte</a:t>
                      </a:r>
                    </a:p>
                  </a:txBody>
                  <a:tcPr marL="5167" marR="5167" marT="51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96132">
                <a:tc vMerge="1">
                  <a:txBody>
                    <a:bodyPr/>
                    <a:lstStyle/>
                    <a:p>
                      <a:endParaRPr lang="fr-FR"/>
                    </a:p>
                  </a:txBody>
                  <a:tcPr/>
                </a:tc>
                <a:tc>
                  <a:txBody>
                    <a:bodyPr/>
                    <a:lstStyle/>
                    <a:p>
                      <a:pPr algn="ctr" fontAlgn="b"/>
                      <a:r>
                        <a:rPr lang="fr-FR" sz="1100" b="0" i="0" u="none" strike="noStrike">
                          <a:solidFill>
                            <a:srgbClr val="000000"/>
                          </a:solidFill>
                          <a:latin typeface="Calibri"/>
                        </a:rPr>
                        <a:t>218</a:t>
                      </a:r>
                    </a:p>
                  </a:txBody>
                  <a:tcPr marL="5167" marR="5167" marT="51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4E3"/>
                    </a:solidFill>
                  </a:tcPr>
                </a:tc>
                <a:tc>
                  <a:txBody>
                    <a:bodyPr/>
                    <a:lstStyle/>
                    <a:p>
                      <a:pPr algn="ctr" fontAlgn="b"/>
                      <a:r>
                        <a:rPr lang="fr-FR" sz="1100" b="0" i="0" u="none" strike="noStrike">
                          <a:solidFill>
                            <a:srgbClr val="000000"/>
                          </a:solidFill>
                          <a:latin typeface="Calibri"/>
                        </a:rPr>
                        <a:t>48,4%</a:t>
                      </a:r>
                    </a:p>
                  </a:txBody>
                  <a:tcPr marL="5167" marR="5167" marT="51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4E3"/>
                    </a:solidFill>
                  </a:tcPr>
                </a:tc>
                <a:tc>
                  <a:txBody>
                    <a:bodyPr/>
                    <a:lstStyle/>
                    <a:p>
                      <a:pPr algn="ctr" fontAlgn="b"/>
                      <a:r>
                        <a:rPr lang="fr-FR" sz="1100" b="0" i="0" u="none" strike="noStrike">
                          <a:solidFill>
                            <a:srgbClr val="000000"/>
                          </a:solidFill>
                          <a:latin typeface="Calibri"/>
                        </a:rPr>
                        <a:t>9</a:t>
                      </a:r>
                    </a:p>
                  </a:txBody>
                  <a:tcPr marL="5167" marR="5167" marT="51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7E4BC"/>
                    </a:solidFill>
                  </a:tcPr>
                </a:tc>
                <a:tc>
                  <a:txBody>
                    <a:bodyPr/>
                    <a:lstStyle/>
                    <a:p>
                      <a:pPr algn="ctr" fontAlgn="b"/>
                      <a:r>
                        <a:rPr lang="fr-FR" sz="1100" b="0" i="0" u="none" strike="noStrike" dirty="0">
                          <a:solidFill>
                            <a:srgbClr val="000000"/>
                          </a:solidFill>
                          <a:latin typeface="Calibri"/>
                        </a:rPr>
                        <a:t>24,3%</a:t>
                      </a:r>
                    </a:p>
                  </a:txBody>
                  <a:tcPr marL="5167" marR="5167" marT="51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7E4BC"/>
                    </a:solidFill>
                  </a:tcPr>
                </a:tc>
                <a:tc>
                  <a:txBody>
                    <a:bodyPr/>
                    <a:lstStyle/>
                    <a:p>
                      <a:pPr algn="l" fontAlgn="b"/>
                      <a:r>
                        <a:rPr lang="fr-FR" sz="1100" b="0" i="0" u="none" strike="noStrike" dirty="0">
                          <a:solidFill>
                            <a:srgbClr val="000000"/>
                          </a:solidFill>
                          <a:latin typeface="Calibri"/>
                        </a:rPr>
                        <a:t>Important/Fondamental</a:t>
                      </a:r>
                    </a:p>
                  </a:txBody>
                  <a:tcPr marL="5167" marR="5167" marT="51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2723">
                <a:tc rowSpan="3">
                  <a:txBody>
                    <a:bodyPr/>
                    <a:lstStyle/>
                    <a:p>
                      <a:pPr algn="r" fontAlgn="ctr"/>
                      <a:r>
                        <a:rPr lang="fr-FR" sz="1100" b="1" i="0" u="none" strike="noStrike" dirty="0">
                          <a:solidFill>
                            <a:srgbClr val="002060"/>
                          </a:solidFill>
                          <a:latin typeface="Calibri"/>
                        </a:rPr>
                        <a:t>Entretien Patient</a:t>
                      </a:r>
                    </a:p>
                  </a:txBody>
                  <a:tcPr marL="5167" marR="5167" marT="516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1100" b="0" i="0" u="none" strike="noStrike">
                          <a:solidFill>
                            <a:srgbClr val="000000"/>
                          </a:solidFill>
                          <a:latin typeface="Calibri"/>
                        </a:rPr>
                        <a:t>5</a:t>
                      </a:r>
                    </a:p>
                  </a:txBody>
                  <a:tcPr marL="5167" marR="5167" marT="51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ctr" fontAlgn="b"/>
                      <a:r>
                        <a:rPr lang="fr-FR" sz="1100" b="0" i="0" u="none" strike="noStrike">
                          <a:solidFill>
                            <a:srgbClr val="000000"/>
                          </a:solidFill>
                          <a:latin typeface="Calibri"/>
                        </a:rPr>
                        <a:t>1,0%</a:t>
                      </a:r>
                    </a:p>
                  </a:txBody>
                  <a:tcPr marL="5167" marR="5167" marT="51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ctr" fontAlgn="b"/>
                      <a:r>
                        <a:rPr lang="fr-FR" sz="1100" b="0" i="0" u="none" strike="noStrike">
                          <a:solidFill>
                            <a:srgbClr val="000000"/>
                          </a:solidFill>
                          <a:latin typeface="Calibri"/>
                        </a:rPr>
                        <a:t>0</a:t>
                      </a:r>
                    </a:p>
                  </a:txBody>
                  <a:tcPr marL="5167" marR="5167" marT="51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ctr" fontAlgn="b"/>
                      <a:r>
                        <a:rPr lang="fr-FR" sz="1100" b="0" i="0" u="none" strike="noStrike" dirty="0">
                          <a:solidFill>
                            <a:srgbClr val="000000"/>
                          </a:solidFill>
                          <a:latin typeface="Calibri"/>
                        </a:rPr>
                        <a:t>0,0%</a:t>
                      </a:r>
                    </a:p>
                  </a:txBody>
                  <a:tcPr marL="5167" marR="5167" marT="51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l" fontAlgn="b"/>
                      <a:r>
                        <a:rPr lang="fr-FR" sz="1100" b="0" i="0" u="none" strike="noStrike" dirty="0">
                          <a:solidFill>
                            <a:srgbClr val="000000"/>
                          </a:solidFill>
                          <a:latin typeface="Calibri"/>
                        </a:rPr>
                        <a:t>Pas important</a:t>
                      </a:r>
                    </a:p>
                  </a:txBody>
                  <a:tcPr marL="5167" marR="5167" marT="51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2723">
                <a:tc vMerge="1">
                  <a:txBody>
                    <a:bodyPr/>
                    <a:lstStyle/>
                    <a:p>
                      <a:endParaRPr lang="fr-FR"/>
                    </a:p>
                  </a:txBody>
                  <a:tcPr/>
                </a:tc>
                <a:tc>
                  <a:txBody>
                    <a:bodyPr/>
                    <a:lstStyle/>
                    <a:p>
                      <a:pPr algn="ctr" fontAlgn="b"/>
                      <a:r>
                        <a:rPr lang="fr-FR" sz="1100" b="0" i="0" u="none" strike="noStrike">
                          <a:solidFill>
                            <a:srgbClr val="000000"/>
                          </a:solidFill>
                          <a:latin typeface="Calibri"/>
                        </a:rPr>
                        <a:t>53</a:t>
                      </a:r>
                    </a:p>
                  </a:txBody>
                  <a:tcPr marL="5167" marR="5167" marT="51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ctr" fontAlgn="b"/>
                      <a:r>
                        <a:rPr lang="fr-FR" sz="1100" b="0" i="0" u="none" strike="noStrike">
                          <a:solidFill>
                            <a:srgbClr val="000000"/>
                          </a:solidFill>
                          <a:latin typeface="Calibri"/>
                        </a:rPr>
                        <a:t>10,9%</a:t>
                      </a:r>
                    </a:p>
                  </a:txBody>
                  <a:tcPr marL="5167" marR="5167" marT="51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ctr" fontAlgn="b"/>
                      <a:r>
                        <a:rPr lang="fr-FR" sz="1100" b="0" i="0" u="none" strike="noStrike">
                          <a:solidFill>
                            <a:srgbClr val="000000"/>
                          </a:solidFill>
                          <a:latin typeface="Calibri"/>
                        </a:rPr>
                        <a:t>4</a:t>
                      </a:r>
                    </a:p>
                  </a:txBody>
                  <a:tcPr marL="5167" marR="5167" marT="51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ctr" fontAlgn="b"/>
                      <a:r>
                        <a:rPr lang="fr-FR" sz="1100" b="0" i="0" u="none" strike="noStrike">
                          <a:solidFill>
                            <a:srgbClr val="000000"/>
                          </a:solidFill>
                          <a:latin typeface="Calibri"/>
                        </a:rPr>
                        <a:t>9,8%</a:t>
                      </a:r>
                    </a:p>
                  </a:txBody>
                  <a:tcPr marL="5167" marR="5167" marT="51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l" fontAlgn="b"/>
                      <a:r>
                        <a:rPr lang="fr-FR" sz="1100" b="0" i="0" u="none" strike="noStrike">
                          <a:solidFill>
                            <a:srgbClr val="000000"/>
                          </a:solidFill>
                          <a:latin typeface="Calibri"/>
                        </a:rPr>
                        <a:t>A prendre en compte</a:t>
                      </a:r>
                    </a:p>
                  </a:txBody>
                  <a:tcPr marL="5167" marR="5167" marT="51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96132">
                <a:tc vMerge="1">
                  <a:txBody>
                    <a:bodyPr/>
                    <a:lstStyle/>
                    <a:p>
                      <a:endParaRPr lang="fr-FR"/>
                    </a:p>
                  </a:txBody>
                  <a:tcPr/>
                </a:tc>
                <a:tc>
                  <a:txBody>
                    <a:bodyPr/>
                    <a:lstStyle/>
                    <a:p>
                      <a:pPr algn="ctr" fontAlgn="b"/>
                      <a:r>
                        <a:rPr lang="fr-FR" sz="1100" b="1" i="0" u="none" strike="noStrike">
                          <a:solidFill>
                            <a:srgbClr val="FF0000"/>
                          </a:solidFill>
                          <a:latin typeface="Calibri"/>
                        </a:rPr>
                        <a:t>429</a:t>
                      </a:r>
                    </a:p>
                  </a:txBody>
                  <a:tcPr marL="5167" marR="5167" marT="51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4E3"/>
                    </a:solidFill>
                  </a:tcPr>
                </a:tc>
                <a:tc>
                  <a:txBody>
                    <a:bodyPr/>
                    <a:lstStyle/>
                    <a:p>
                      <a:pPr algn="ctr" fontAlgn="b"/>
                      <a:r>
                        <a:rPr lang="fr-FR" sz="1100" b="1" i="0" u="none" strike="noStrike">
                          <a:solidFill>
                            <a:srgbClr val="FF0000"/>
                          </a:solidFill>
                          <a:latin typeface="Calibri"/>
                        </a:rPr>
                        <a:t>88,1%</a:t>
                      </a:r>
                    </a:p>
                  </a:txBody>
                  <a:tcPr marL="5167" marR="5167" marT="51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4E3"/>
                    </a:solidFill>
                  </a:tcPr>
                </a:tc>
                <a:tc>
                  <a:txBody>
                    <a:bodyPr/>
                    <a:lstStyle/>
                    <a:p>
                      <a:pPr algn="ctr" fontAlgn="b"/>
                      <a:r>
                        <a:rPr lang="fr-FR" sz="1100" b="1" i="0" u="none" strike="noStrike">
                          <a:solidFill>
                            <a:srgbClr val="FF0000"/>
                          </a:solidFill>
                          <a:latin typeface="Calibri"/>
                        </a:rPr>
                        <a:t>37</a:t>
                      </a:r>
                    </a:p>
                  </a:txBody>
                  <a:tcPr marL="5167" marR="5167" marT="51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7E4BC"/>
                    </a:solidFill>
                  </a:tcPr>
                </a:tc>
                <a:tc>
                  <a:txBody>
                    <a:bodyPr/>
                    <a:lstStyle/>
                    <a:p>
                      <a:pPr algn="ctr" fontAlgn="b"/>
                      <a:r>
                        <a:rPr lang="fr-FR" sz="1100" b="1" i="0" u="none" strike="noStrike" dirty="0">
                          <a:solidFill>
                            <a:srgbClr val="FF0000"/>
                          </a:solidFill>
                          <a:latin typeface="Calibri"/>
                        </a:rPr>
                        <a:t>90,2%</a:t>
                      </a:r>
                    </a:p>
                  </a:txBody>
                  <a:tcPr marL="5167" marR="5167" marT="51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7E4BC"/>
                    </a:solidFill>
                  </a:tcPr>
                </a:tc>
                <a:tc>
                  <a:txBody>
                    <a:bodyPr/>
                    <a:lstStyle/>
                    <a:p>
                      <a:pPr algn="l" fontAlgn="b"/>
                      <a:r>
                        <a:rPr lang="fr-FR" sz="1100" b="0" i="0" u="none" strike="noStrike" dirty="0">
                          <a:solidFill>
                            <a:srgbClr val="000000"/>
                          </a:solidFill>
                          <a:latin typeface="Calibri"/>
                        </a:rPr>
                        <a:t>Important/Fondamental</a:t>
                      </a:r>
                    </a:p>
                  </a:txBody>
                  <a:tcPr marL="5167" marR="5167" marT="51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2723">
                <a:tc rowSpan="3">
                  <a:txBody>
                    <a:bodyPr/>
                    <a:lstStyle/>
                    <a:p>
                      <a:pPr algn="r" fontAlgn="ctr"/>
                      <a:r>
                        <a:rPr lang="fr-FR" sz="1100" b="1" i="0" u="none" strike="noStrike" dirty="0">
                          <a:solidFill>
                            <a:srgbClr val="002060"/>
                          </a:solidFill>
                          <a:latin typeface="Calibri"/>
                        </a:rPr>
                        <a:t>Entourage patient</a:t>
                      </a:r>
                    </a:p>
                  </a:txBody>
                  <a:tcPr marL="5167" marR="5167" marT="516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1100" b="0" i="0" u="none" strike="noStrike">
                          <a:solidFill>
                            <a:srgbClr val="000000"/>
                          </a:solidFill>
                          <a:latin typeface="Calibri"/>
                        </a:rPr>
                        <a:t>9</a:t>
                      </a:r>
                    </a:p>
                  </a:txBody>
                  <a:tcPr marL="5167" marR="5167" marT="51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ctr" fontAlgn="b"/>
                      <a:r>
                        <a:rPr lang="fr-FR" sz="1100" b="0" i="0" u="none" strike="noStrike">
                          <a:solidFill>
                            <a:srgbClr val="000000"/>
                          </a:solidFill>
                          <a:latin typeface="Calibri"/>
                        </a:rPr>
                        <a:t>1,9%</a:t>
                      </a:r>
                    </a:p>
                  </a:txBody>
                  <a:tcPr marL="5167" marR="5167" marT="51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ctr" fontAlgn="b"/>
                      <a:r>
                        <a:rPr lang="fr-FR" sz="1100" b="0" i="0" u="none" strike="noStrike">
                          <a:solidFill>
                            <a:srgbClr val="000000"/>
                          </a:solidFill>
                          <a:latin typeface="Calibri"/>
                        </a:rPr>
                        <a:t>0</a:t>
                      </a:r>
                    </a:p>
                  </a:txBody>
                  <a:tcPr marL="5167" marR="5167" marT="51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ctr" fontAlgn="b"/>
                      <a:r>
                        <a:rPr lang="fr-FR" sz="1100" b="0" i="0" u="none" strike="noStrike">
                          <a:solidFill>
                            <a:srgbClr val="000000"/>
                          </a:solidFill>
                          <a:latin typeface="Calibri"/>
                        </a:rPr>
                        <a:t>0,0%</a:t>
                      </a:r>
                    </a:p>
                  </a:txBody>
                  <a:tcPr marL="5167" marR="5167" marT="51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l" fontAlgn="b"/>
                      <a:r>
                        <a:rPr lang="fr-FR" sz="1100" b="0" i="0" u="none" strike="noStrike" dirty="0">
                          <a:solidFill>
                            <a:srgbClr val="000000"/>
                          </a:solidFill>
                          <a:latin typeface="Calibri"/>
                        </a:rPr>
                        <a:t>Pas important</a:t>
                      </a:r>
                    </a:p>
                  </a:txBody>
                  <a:tcPr marL="5167" marR="5167" marT="51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2723">
                <a:tc vMerge="1">
                  <a:txBody>
                    <a:bodyPr/>
                    <a:lstStyle/>
                    <a:p>
                      <a:endParaRPr lang="fr-FR"/>
                    </a:p>
                  </a:txBody>
                  <a:tcPr/>
                </a:tc>
                <a:tc>
                  <a:txBody>
                    <a:bodyPr/>
                    <a:lstStyle/>
                    <a:p>
                      <a:pPr algn="ctr" fontAlgn="b"/>
                      <a:r>
                        <a:rPr lang="fr-FR" sz="1100" b="0" i="0" u="none" strike="noStrike">
                          <a:solidFill>
                            <a:srgbClr val="000000"/>
                          </a:solidFill>
                          <a:latin typeface="Calibri"/>
                        </a:rPr>
                        <a:t>161</a:t>
                      </a:r>
                    </a:p>
                  </a:txBody>
                  <a:tcPr marL="5167" marR="5167" marT="51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ctr" fontAlgn="b"/>
                      <a:r>
                        <a:rPr lang="fr-FR" sz="1100" b="0" i="0" u="none" strike="noStrike">
                          <a:solidFill>
                            <a:srgbClr val="000000"/>
                          </a:solidFill>
                          <a:latin typeface="Calibri"/>
                        </a:rPr>
                        <a:t>33,8%</a:t>
                      </a:r>
                    </a:p>
                  </a:txBody>
                  <a:tcPr marL="5167" marR="5167" marT="51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ctr" fontAlgn="b"/>
                      <a:r>
                        <a:rPr lang="fr-FR" sz="1100" b="0" i="0" u="none" strike="noStrike">
                          <a:solidFill>
                            <a:srgbClr val="000000"/>
                          </a:solidFill>
                          <a:latin typeface="Calibri"/>
                        </a:rPr>
                        <a:t>13</a:t>
                      </a:r>
                    </a:p>
                  </a:txBody>
                  <a:tcPr marL="5167" marR="5167" marT="51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ctr" fontAlgn="b"/>
                      <a:r>
                        <a:rPr lang="fr-FR" sz="1100" b="0" i="0" u="none" strike="noStrike">
                          <a:solidFill>
                            <a:srgbClr val="000000"/>
                          </a:solidFill>
                          <a:latin typeface="Calibri"/>
                        </a:rPr>
                        <a:t>34,2%</a:t>
                      </a:r>
                    </a:p>
                  </a:txBody>
                  <a:tcPr marL="5167" marR="5167" marT="51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l" fontAlgn="b"/>
                      <a:r>
                        <a:rPr lang="fr-FR" sz="1100" b="0" i="0" u="none" strike="noStrike" dirty="0">
                          <a:solidFill>
                            <a:srgbClr val="000000"/>
                          </a:solidFill>
                          <a:latin typeface="Calibri"/>
                        </a:rPr>
                        <a:t>A prendre en compte</a:t>
                      </a:r>
                    </a:p>
                  </a:txBody>
                  <a:tcPr marL="5167" marR="5167" marT="51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96132">
                <a:tc vMerge="1">
                  <a:txBody>
                    <a:bodyPr/>
                    <a:lstStyle/>
                    <a:p>
                      <a:endParaRPr lang="fr-FR"/>
                    </a:p>
                  </a:txBody>
                  <a:tcPr/>
                </a:tc>
                <a:tc>
                  <a:txBody>
                    <a:bodyPr/>
                    <a:lstStyle/>
                    <a:p>
                      <a:pPr algn="ctr" fontAlgn="b"/>
                      <a:r>
                        <a:rPr lang="fr-FR" sz="1100" b="1" i="0" u="none" strike="noStrike">
                          <a:solidFill>
                            <a:srgbClr val="FF0000"/>
                          </a:solidFill>
                          <a:latin typeface="Calibri"/>
                        </a:rPr>
                        <a:t>306</a:t>
                      </a:r>
                    </a:p>
                  </a:txBody>
                  <a:tcPr marL="5167" marR="5167" marT="51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4E3"/>
                    </a:solidFill>
                  </a:tcPr>
                </a:tc>
                <a:tc>
                  <a:txBody>
                    <a:bodyPr/>
                    <a:lstStyle/>
                    <a:p>
                      <a:pPr algn="ctr" fontAlgn="b"/>
                      <a:r>
                        <a:rPr lang="fr-FR" sz="1100" b="1" i="0" u="none" strike="noStrike">
                          <a:solidFill>
                            <a:srgbClr val="FF0000"/>
                          </a:solidFill>
                          <a:latin typeface="Calibri"/>
                        </a:rPr>
                        <a:t>64,3%</a:t>
                      </a:r>
                    </a:p>
                  </a:txBody>
                  <a:tcPr marL="5167" marR="5167" marT="51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4E3"/>
                    </a:solidFill>
                  </a:tcPr>
                </a:tc>
                <a:tc>
                  <a:txBody>
                    <a:bodyPr/>
                    <a:lstStyle/>
                    <a:p>
                      <a:pPr algn="ctr" fontAlgn="b"/>
                      <a:r>
                        <a:rPr lang="fr-FR" sz="1100" b="1" i="0" u="none" strike="noStrike">
                          <a:solidFill>
                            <a:srgbClr val="FF0000"/>
                          </a:solidFill>
                          <a:latin typeface="Calibri"/>
                        </a:rPr>
                        <a:t>25</a:t>
                      </a:r>
                    </a:p>
                  </a:txBody>
                  <a:tcPr marL="5167" marR="5167" marT="51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7E4BC"/>
                    </a:solidFill>
                  </a:tcPr>
                </a:tc>
                <a:tc>
                  <a:txBody>
                    <a:bodyPr/>
                    <a:lstStyle/>
                    <a:p>
                      <a:pPr algn="ctr" fontAlgn="b"/>
                      <a:r>
                        <a:rPr lang="fr-FR" sz="1100" b="1" i="0" u="none" strike="noStrike" dirty="0">
                          <a:solidFill>
                            <a:srgbClr val="FF0000"/>
                          </a:solidFill>
                          <a:latin typeface="Calibri"/>
                        </a:rPr>
                        <a:t>65,8%</a:t>
                      </a:r>
                    </a:p>
                  </a:txBody>
                  <a:tcPr marL="5167" marR="5167" marT="51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7E4BC"/>
                    </a:solidFill>
                  </a:tcPr>
                </a:tc>
                <a:tc>
                  <a:txBody>
                    <a:bodyPr/>
                    <a:lstStyle/>
                    <a:p>
                      <a:pPr algn="l" fontAlgn="b"/>
                      <a:r>
                        <a:rPr lang="fr-FR" sz="1100" b="0" i="0" u="none" strike="noStrike" dirty="0">
                          <a:solidFill>
                            <a:srgbClr val="000000"/>
                          </a:solidFill>
                          <a:latin typeface="Calibri"/>
                        </a:rPr>
                        <a:t>Important/Fondamental</a:t>
                      </a:r>
                    </a:p>
                  </a:txBody>
                  <a:tcPr marL="5167" marR="5167" marT="51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2723">
                <a:tc rowSpan="3">
                  <a:txBody>
                    <a:bodyPr/>
                    <a:lstStyle/>
                    <a:p>
                      <a:pPr algn="r" fontAlgn="ctr"/>
                      <a:r>
                        <a:rPr lang="fr-FR" sz="1100" b="1" i="0" u="none" strike="noStrike" dirty="0">
                          <a:solidFill>
                            <a:srgbClr val="002060"/>
                          </a:solidFill>
                          <a:latin typeface="Calibri"/>
                        </a:rPr>
                        <a:t>Consultation Dossier Pharmaceutique</a:t>
                      </a:r>
                    </a:p>
                  </a:txBody>
                  <a:tcPr marL="5167" marR="5167" marT="516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1100" b="0" i="0" u="none" strike="noStrike">
                          <a:solidFill>
                            <a:srgbClr val="000000"/>
                          </a:solidFill>
                          <a:latin typeface="Calibri"/>
                        </a:rPr>
                        <a:t>62</a:t>
                      </a:r>
                    </a:p>
                  </a:txBody>
                  <a:tcPr marL="5167" marR="5167" marT="51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ctr" fontAlgn="b"/>
                      <a:r>
                        <a:rPr lang="fr-FR" sz="1100" b="0" i="0" u="none" strike="noStrike">
                          <a:solidFill>
                            <a:srgbClr val="000000"/>
                          </a:solidFill>
                          <a:latin typeface="Calibri"/>
                        </a:rPr>
                        <a:t>16,7%</a:t>
                      </a:r>
                    </a:p>
                  </a:txBody>
                  <a:tcPr marL="5167" marR="5167" marT="51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ctr" fontAlgn="b"/>
                      <a:r>
                        <a:rPr lang="fr-FR" sz="1100" b="0" i="0" u="none" strike="noStrike">
                          <a:solidFill>
                            <a:srgbClr val="000000"/>
                          </a:solidFill>
                          <a:latin typeface="Calibri"/>
                        </a:rPr>
                        <a:t>7</a:t>
                      </a:r>
                    </a:p>
                  </a:txBody>
                  <a:tcPr marL="5167" marR="5167" marT="51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ctr" fontAlgn="b"/>
                      <a:r>
                        <a:rPr lang="fr-FR" sz="1100" b="0" i="0" u="none" strike="noStrike">
                          <a:solidFill>
                            <a:srgbClr val="000000"/>
                          </a:solidFill>
                          <a:latin typeface="Calibri"/>
                        </a:rPr>
                        <a:t>24,1%</a:t>
                      </a:r>
                    </a:p>
                  </a:txBody>
                  <a:tcPr marL="5167" marR="5167" marT="51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l" fontAlgn="b"/>
                      <a:r>
                        <a:rPr lang="fr-FR" sz="1100" b="0" i="0" u="none" strike="noStrike" dirty="0">
                          <a:solidFill>
                            <a:srgbClr val="000000"/>
                          </a:solidFill>
                          <a:latin typeface="Calibri"/>
                        </a:rPr>
                        <a:t>Pas important</a:t>
                      </a:r>
                    </a:p>
                  </a:txBody>
                  <a:tcPr marL="5167" marR="5167" marT="51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2723">
                <a:tc vMerge="1">
                  <a:txBody>
                    <a:bodyPr/>
                    <a:lstStyle/>
                    <a:p>
                      <a:endParaRPr lang="fr-FR"/>
                    </a:p>
                  </a:txBody>
                  <a:tcPr/>
                </a:tc>
                <a:tc>
                  <a:txBody>
                    <a:bodyPr/>
                    <a:lstStyle/>
                    <a:p>
                      <a:pPr algn="ctr" fontAlgn="b"/>
                      <a:r>
                        <a:rPr lang="fr-FR" sz="1100" b="0" i="0" u="none" strike="noStrike">
                          <a:solidFill>
                            <a:srgbClr val="000000"/>
                          </a:solidFill>
                          <a:latin typeface="Calibri"/>
                        </a:rPr>
                        <a:t>123</a:t>
                      </a:r>
                    </a:p>
                  </a:txBody>
                  <a:tcPr marL="5167" marR="5167" marT="51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ctr" fontAlgn="b"/>
                      <a:r>
                        <a:rPr lang="fr-FR" sz="1100" b="0" i="0" u="none" strike="noStrike">
                          <a:solidFill>
                            <a:srgbClr val="000000"/>
                          </a:solidFill>
                          <a:latin typeface="Calibri"/>
                        </a:rPr>
                        <a:t>33,2%</a:t>
                      </a:r>
                    </a:p>
                  </a:txBody>
                  <a:tcPr marL="5167" marR="5167" marT="51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ctr" fontAlgn="b"/>
                      <a:r>
                        <a:rPr lang="fr-FR" sz="1100" b="0" i="0" u="none" strike="noStrike">
                          <a:solidFill>
                            <a:srgbClr val="000000"/>
                          </a:solidFill>
                          <a:latin typeface="Calibri"/>
                        </a:rPr>
                        <a:t>10</a:t>
                      </a:r>
                    </a:p>
                  </a:txBody>
                  <a:tcPr marL="5167" marR="5167" marT="51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ctr" fontAlgn="b"/>
                      <a:r>
                        <a:rPr lang="fr-FR" sz="1100" b="0" i="0" u="none" strike="noStrike">
                          <a:solidFill>
                            <a:srgbClr val="000000"/>
                          </a:solidFill>
                          <a:latin typeface="Calibri"/>
                        </a:rPr>
                        <a:t>34,5%</a:t>
                      </a:r>
                    </a:p>
                  </a:txBody>
                  <a:tcPr marL="5167" marR="5167" marT="51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l" fontAlgn="b"/>
                      <a:r>
                        <a:rPr lang="fr-FR" sz="1100" b="0" i="0" u="none" strike="noStrike" dirty="0">
                          <a:solidFill>
                            <a:srgbClr val="000000"/>
                          </a:solidFill>
                          <a:latin typeface="Calibri"/>
                        </a:rPr>
                        <a:t>A prendre en compte</a:t>
                      </a:r>
                    </a:p>
                  </a:txBody>
                  <a:tcPr marL="5167" marR="5167" marT="51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96132">
                <a:tc vMerge="1">
                  <a:txBody>
                    <a:bodyPr/>
                    <a:lstStyle/>
                    <a:p>
                      <a:endParaRPr lang="fr-FR"/>
                    </a:p>
                  </a:txBody>
                  <a:tcPr/>
                </a:tc>
                <a:tc>
                  <a:txBody>
                    <a:bodyPr/>
                    <a:lstStyle/>
                    <a:p>
                      <a:pPr algn="ctr" fontAlgn="b"/>
                      <a:r>
                        <a:rPr lang="fr-FR" sz="1100" b="1" i="0" u="none" strike="noStrike">
                          <a:solidFill>
                            <a:srgbClr val="FF0000"/>
                          </a:solidFill>
                          <a:latin typeface="Calibri"/>
                        </a:rPr>
                        <a:t>186</a:t>
                      </a:r>
                    </a:p>
                  </a:txBody>
                  <a:tcPr marL="5167" marR="5167" marT="51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4E3"/>
                    </a:solidFill>
                  </a:tcPr>
                </a:tc>
                <a:tc>
                  <a:txBody>
                    <a:bodyPr/>
                    <a:lstStyle/>
                    <a:p>
                      <a:pPr algn="ctr" fontAlgn="b"/>
                      <a:r>
                        <a:rPr lang="fr-FR" sz="1100" b="1" i="0" u="none" strike="noStrike">
                          <a:solidFill>
                            <a:srgbClr val="FF0000"/>
                          </a:solidFill>
                          <a:latin typeface="Calibri"/>
                        </a:rPr>
                        <a:t>50,1%</a:t>
                      </a:r>
                    </a:p>
                  </a:txBody>
                  <a:tcPr marL="5167" marR="5167" marT="51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4E3"/>
                    </a:solidFill>
                  </a:tcPr>
                </a:tc>
                <a:tc>
                  <a:txBody>
                    <a:bodyPr/>
                    <a:lstStyle/>
                    <a:p>
                      <a:pPr algn="ctr" fontAlgn="b"/>
                      <a:r>
                        <a:rPr lang="fr-FR" sz="1100" b="1" i="0" u="none" strike="noStrike">
                          <a:solidFill>
                            <a:srgbClr val="FF0000"/>
                          </a:solidFill>
                          <a:latin typeface="Calibri"/>
                        </a:rPr>
                        <a:t>12</a:t>
                      </a:r>
                    </a:p>
                  </a:txBody>
                  <a:tcPr marL="5167" marR="5167" marT="51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7E4BC"/>
                    </a:solidFill>
                  </a:tcPr>
                </a:tc>
                <a:tc>
                  <a:txBody>
                    <a:bodyPr/>
                    <a:lstStyle/>
                    <a:p>
                      <a:pPr algn="ctr" fontAlgn="b"/>
                      <a:r>
                        <a:rPr lang="fr-FR" sz="1100" b="1" i="0" u="none" strike="noStrike" dirty="0">
                          <a:solidFill>
                            <a:srgbClr val="FF0000"/>
                          </a:solidFill>
                          <a:latin typeface="Calibri"/>
                        </a:rPr>
                        <a:t>41,4%</a:t>
                      </a:r>
                    </a:p>
                  </a:txBody>
                  <a:tcPr marL="5167" marR="5167" marT="51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7E4BC"/>
                    </a:solidFill>
                  </a:tcPr>
                </a:tc>
                <a:tc>
                  <a:txBody>
                    <a:bodyPr/>
                    <a:lstStyle/>
                    <a:p>
                      <a:pPr algn="l" fontAlgn="b"/>
                      <a:r>
                        <a:rPr lang="fr-FR" sz="1100" b="0" i="0" u="none" strike="noStrike" dirty="0">
                          <a:solidFill>
                            <a:srgbClr val="000000"/>
                          </a:solidFill>
                          <a:latin typeface="Calibri"/>
                        </a:rPr>
                        <a:t>Important/Fondamental</a:t>
                      </a:r>
                    </a:p>
                  </a:txBody>
                  <a:tcPr marL="5167" marR="5167" marT="516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3" name="Espace réservé du numéro de diapositive 2"/>
          <p:cNvSpPr>
            <a:spLocks noGrp="1"/>
          </p:cNvSpPr>
          <p:nvPr>
            <p:ph type="sldNum" sz="quarter" idx="12"/>
          </p:nvPr>
        </p:nvSpPr>
        <p:spPr/>
        <p:txBody>
          <a:bodyPr/>
          <a:lstStyle/>
          <a:p>
            <a:fld id="{6CF53FF6-79BB-4BEF-B1BD-1A196A586C8F}" type="slidenum">
              <a:rPr lang="fr-FR" smtClean="0"/>
              <a:pPr/>
              <a:t>15</a:t>
            </a:fld>
            <a:endParaRPr lang="fr-F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au 3"/>
          <p:cNvGraphicFramePr>
            <a:graphicFrameLocks noGrp="1"/>
          </p:cNvGraphicFramePr>
          <p:nvPr/>
        </p:nvGraphicFramePr>
        <p:xfrm>
          <a:off x="251520" y="476672"/>
          <a:ext cx="8712968" cy="5784137"/>
        </p:xfrm>
        <a:graphic>
          <a:graphicData uri="http://schemas.openxmlformats.org/drawingml/2006/table">
            <a:tbl>
              <a:tblPr/>
              <a:tblGrid>
                <a:gridCol w="3978200"/>
                <a:gridCol w="707164"/>
                <a:gridCol w="842784"/>
                <a:gridCol w="707164"/>
                <a:gridCol w="842784"/>
                <a:gridCol w="1634872"/>
              </a:tblGrid>
              <a:tr h="576064">
                <a:tc>
                  <a:txBody>
                    <a:bodyPr/>
                    <a:lstStyle/>
                    <a:p>
                      <a:pPr algn="r" fontAlgn="ctr"/>
                      <a:r>
                        <a:rPr lang="fr-FR" sz="800" b="1" i="0" u="none" strike="noStrike" dirty="0">
                          <a:solidFill>
                            <a:srgbClr val="000000"/>
                          </a:solidFill>
                          <a:latin typeface="Calibri"/>
                        </a:rPr>
                        <a:t> </a:t>
                      </a:r>
                    </a:p>
                  </a:txBody>
                  <a:tcPr marL="6834" marR="6834" marT="683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gridSpan="2">
                  <a:txBody>
                    <a:bodyPr/>
                    <a:lstStyle/>
                    <a:p>
                      <a:pPr algn="ctr" fontAlgn="b"/>
                      <a:r>
                        <a:rPr lang="fr-FR" sz="2000" b="0" i="0" u="none" strike="noStrike" dirty="0" smtClean="0">
                          <a:solidFill>
                            <a:srgbClr val="000000"/>
                          </a:solidFill>
                          <a:latin typeface="Aharoni"/>
                        </a:rPr>
                        <a:t>France</a:t>
                      </a:r>
                      <a:endParaRPr lang="fr-FR" sz="2000" b="0" i="0" u="none" strike="noStrike" dirty="0">
                        <a:solidFill>
                          <a:srgbClr val="000000"/>
                        </a:solidFill>
                        <a:latin typeface="Aharoni"/>
                      </a:endParaRP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4E3"/>
                    </a:solidFill>
                  </a:tcPr>
                </a:tc>
                <a:tc hMerge="1">
                  <a:txBody>
                    <a:bodyPr/>
                    <a:lstStyle/>
                    <a:p>
                      <a:endParaRPr lang="fr-FR"/>
                    </a:p>
                  </a:txBody>
                  <a:tcPr/>
                </a:tc>
                <a:tc gridSpan="2">
                  <a:txBody>
                    <a:bodyPr/>
                    <a:lstStyle/>
                    <a:p>
                      <a:pPr algn="ctr" fontAlgn="b"/>
                      <a:r>
                        <a:rPr lang="fr-FR" sz="2000" b="0" i="0" u="none" strike="noStrike" dirty="0" smtClean="0">
                          <a:solidFill>
                            <a:srgbClr val="000000"/>
                          </a:solidFill>
                          <a:latin typeface="Aharoni"/>
                        </a:rPr>
                        <a:t>PACA-Corse</a:t>
                      </a:r>
                      <a:endParaRPr lang="fr-FR" sz="2000" b="0" i="0" u="none" strike="noStrike" dirty="0">
                        <a:solidFill>
                          <a:srgbClr val="000000"/>
                        </a:solidFill>
                        <a:latin typeface="Aharoni"/>
                      </a:endParaRP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7E4BC"/>
                    </a:solidFill>
                  </a:tcPr>
                </a:tc>
                <a:tc hMerge="1">
                  <a:txBody>
                    <a:bodyPr/>
                    <a:lstStyle/>
                    <a:p>
                      <a:endParaRPr lang="fr-FR"/>
                    </a:p>
                  </a:txBody>
                  <a:tcPr/>
                </a:tc>
                <a:tc>
                  <a:txBody>
                    <a:bodyPr/>
                    <a:lstStyle/>
                    <a:p>
                      <a:pPr algn="l" fontAlgn="b"/>
                      <a:r>
                        <a:rPr lang="fr-FR" sz="800" b="0" i="0" u="none" strike="noStrike">
                          <a:solidFill>
                            <a:srgbClr val="000000"/>
                          </a:solidFill>
                          <a:latin typeface="Calibri"/>
                        </a:rPr>
                        <a:t> </a:t>
                      </a:r>
                    </a:p>
                  </a:txBody>
                  <a:tcPr marL="6834" marR="6834" marT="6834"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749229">
                <a:tc>
                  <a:txBody>
                    <a:bodyPr/>
                    <a:lstStyle/>
                    <a:p>
                      <a:pPr algn="ctr" fontAlgn="b"/>
                      <a:r>
                        <a:rPr lang="fr-FR" sz="1200" b="1" i="0" u="none" strike="noStrike" dirty="0" smtClean="0">
                          <a:solidFill>
                            <a:srgbClr val="002060"/>
                          </a:solidFill>
                          <a:latin typeface="Calibri"/>
                        </a:rPr>
                        <a:t>Q14) Concernant </a:t>
                      </a:r>
                      <a:r>
                        <a:rPr lang="fr-FR" sz="1200" b="1" i="0" u="none" strike="noStrike" dirty="0">
                          <a:solidFill>
                            <a:srgbClr val="002060"/>
                          </a:solidFill>
                          <a:latin typeface="Calibri"/>
                        </a:rPr>
                        <a:t>la conciliation médicamenteuse à l'admission, quelles sources d'information utilisez-vous? </a:t>
                      </a:r>
                    </a:p>
                  </a:txBody>
                  <a:tcPr marL="6834" marR="6834" marT="6834"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fr-FR" sz="1200" b="0" i="0" u="none" strike="noStrike" dirty="0">
                          <a:solidFill>
                            <a:srgbClr val="000000"/>
                          </a:solidFill>
                          <a:latin typeface="Calibri"/>
                        </a:rPr>
                        <a:t>n</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4E3"/>
                    </a:solidFill>
                  </a:tcPr>
                </a:tc>
                <a:tc>
                  <a:txBody>
                    <a:bodyPr/>
                    <a:lstStyle/>
                    <a:p>
                      <a:pPr algn="ctr" fontAlgn="b"/>
                      <a:r>
                        <a:rPr lang="fr-FR" sz="1200" b="0" i="0" u="none" strike="noStrike" dirty="0">
                          <a:solidFill>
                            <a:srgbClr val="000000"/>
                          </a:solidFill>
                          <a:latin typeface="Calibri"/>
                        </a:rPr>
                        <a:t>%</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4E3"/>
                    </a:solidFill>
                  </a:tcPr>
                </a:tc>
                <a:tc>
                  <a:txBody>
                    <a:bodyPr/>
                    <a:lstStyle/>
                    <a:p>
                      <a:pPr algn="ctr" fontAlgn="b"/>
                      <a:r>
                        <a:rPr lang="fr-FR" sz="1200" b="0" i="0" u="none" strike="noStrike">
                          <a:solidFill>
                            <a:srgbClr val="000000"/>
                          </a:solidFill>
                          <a:latin typeface="Calibri"/>
                        </a:rPr>
                        <a:t>n</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7E4BC"/>
                    </a:solidFill>
                  </a:tcPr>
                </a:tc>
                <a:tc>
                  <a:txBody>
                    <a:bodyPr/>
                    <a:lstStyle/>
                    <a:p>
                      <a:pPr algn="ctr" fontAlgn="b"/>
                      <a:r>
                        <a:rPr lang="fr-FR" sz="1200" b="0" i="0" u="none" strike="noStrike">
                          <a:solidFill>
                            <a:srgbClr val="000000"/>
                          </a:solidFill>
                          <a:latin typeface="Calibri"/>
                        </a:rPr>
                        <a:t>%</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7E4BC"/>
                    </a:solidFill>
                  </a:tcPr>
                </a:tc>
                <a:tc>
                  <a:txBody>
                    <a:bodyPr/>
                    <a:lstStyle/>
                    <a:p>
                      <a:pPr algn="l" fontAlgn="b"/>
                      <a:r>
                        <a:rPr lang="fr-FR" sz="1200" b="0" i="0" u="none" strike="noStrike">
                          <a:solidFill>
                            <a:srgbClr val="000000"/>
                          </a:solidFill>
                          <a:latin typeface="Calibri"/>
                        </a:rPr>
                        <a:t> </a:t>
                      </a:r>
                    </a:p>
                  </a:txBody>
                  <a:tcPr marL="6834" marR="6834" marT="6834"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365479">
                <a:tc rowSpan="3">
                  <a:txBody>
                    <a:bodyPr/>
                    <a:lstStyle/>
                    <a:p>
                      <a:pPr algn="r" fontAlgn="ctr"/>
                      <a:r>
                        <a:rPr lang="fr-FR" sz="1200" b="1" i="0" u="none" strike="noStrike" dirty="0">
                          <a:solidFill>
                            <a:srgbClr val="002060"/>
                          </a:solidFill>
                          <a:latin typeface="Calibri"/>
                        </a:rPr>
                        <a:t>Ordonnance ville</a:t>
                      </a:r>
                    </a:p>
                  </a:txBody>
                  <a:tcPr marL="6834" marR="6834" marT="683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1200" b="0" i="0" u="none" strike="noStrike">
                          <a:solidFill>
                            <a:srgbClr val="000000"/>
                          </a:solidFill>
                          <a:latin typeface="Calibri"/>
                        </a:rPr>
                        <a:t>2</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ctr" fontAlgn="b"/>
                      <a:r>
                        <a:rPr lang="fr-FR" sz="1200" b="0" i="0" u="none" strike="noStrike">
                          <a:solidFill>
                            <a:srgbClr val="000000"/>
                          </a:solidFill>
                          <a:latin typeface="Calibri"/>
                        </a:rPr>
                        <a:t>0,4%</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ctr" fontAlgn="b"/>
                      <a:r>
                        <a:rPr lang="fr-FR" sz="1200" b="0" i="0" u="none" strike="noStrike">
                          <a:solidFill>
                            <a:srgbClr val="000000"/>
                          </a:solidFill>
                          <a:latin typeface="Calibri"/>
                        </a:rPr>
                        <a:t>0</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ctr" fontAlgn="b"/>
                      <a:r>
                        <a:rPr lang="fr-FR" sz="1200" b="0" i="0" u="none" strike="noStrike">
                          <a:solidFill>
                            <a:srgbClr val="000000"/>
                          </a:solidFill>
                          <a:latin typeface="Calibri"/>
                        </a:rPr>
                        <a:t>0,0%</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l" fontAlgn="b"/>
                      <a:r>
                        <a:rPr lang="fr-FR" sz="1200" b="0" i="0" u="none" strike="noStrike">
                          <a:solidFill>
                            <a:srgbClr val="000000"/>
                          </a:solidFill>
                          <a:latin typeface="Calibri"/>
                        </a:rPr>
                        <a:t>Pas important</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65479">
                <a:tc vMerge="1">
                  <a:txBody>
                    <a:bodyPr/>
                    <a:lstStyle/>
                    <a:p>
                      <a:endParaRPr lang="fr-FR"/>
                    </a:p>
                  </a:txBody>
                  <a:tcPr/>
                </a:tc>
                <a:tc>
                  <a:txBody>
                    <a:bodyPr/>
                    <a:lstStyle/>
                    <a:p>
                      <a:pPr algn="ctr" fontAlgn="b"/>
                      <a:r>
                        <a:rPr lang="fr-FR" sz="1200" b="0" i="0" u="none" strike="noStrike">
                          <a:solidFill>
                            <a:srgbClr val="000000"/>
                          </a:solidFill>
                          <a:latin typeface="Calibri"/>
                        </a:rPr>
                        <a:t>35</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ctr" fontAlgn="b"/>
                      <a:r>
                        <a:rPr lang="fr-FR" sz="1200" b="0" i="0" u="none" strike="noStrike">
                          <a:solidFill>
                            <a:srgbClr val="000000"/>
                          </a:solidFill>
                          <a:latin typeface="Calibri"/>
                        </a:rPr>
                        <a:t>7,1%</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ctr" fontAlgn="b"/>
                      <a:r>
                        <a:rPr lang="fr-FR" sz="1200" b="0" i="0" u="none" strike="noStrike">
                          <a:solidFill>
                            <a:srgbClr val="000000"/>
                          </a:solidFill>
                          <a:latin typeface="Calibri"/>
                        </a:rPr>
                        <a:t>3</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ctr" fontAlgn="b"/>
                      <a:r>
                        <a:rPr lang="fr-FR" sz="1200" b="0" i="0" u="none" strike="noStrike">
                          <a:solidFill>
                            <a:srgbClr val="000000"/>
                          </a:solidFill>
                          <a:latin typeface="Calibri"/>
                        </a:rPr>
                        <a:t>7,1%</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l" fontAlgn="b"/>
                      <a:r>
                        <a:rPr lang="fr-FR" sz="1200" b="0" i="0" u="none" strike="noStrike">
                          <a:solidFill>
                            <a:srgbClr val="000000"/>
                          </a:solidFill>
                          <a:latin typeface="Calibri"/>
                        </a:rPr>
                        <a:t>A prendre en compte</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83753">
                <a:tc vMerge="1">
                  <a:txBody>
                    <a:bodyPr/>
                    <a:lstStyle/>
                    <a:p>
                      <a:endParaRPr lang="fr-FR"/>
                    </a:p>
                  </a:txBody>
                  <a:tcPr/>
                </a:tc>
                <a:tc>
                  <a:txBody>
                    <a:bodyPr/>
                    <a:lstStyle/>
                    <a:p>
                      <a:pPr algn="ctr" fontAlgn="b"/>
                      <a:r>
                        <a:rPr lang="fr-FR" sz="1200" b="1" i="0" u="none" strike="noStrike" dirty="0">
                          <a:solidFill>
                            <a:srgbClr val="FF0000"/>
                          </a:solidFill>
                          <a:latin typeface="Calibri"/>
                        </a:rPr>
                        <a:t>458</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4E3"/>
                    </a:solidFill>
                  </a:tcPr>
                </a:tc>
                <a:tc>
                  <a:txBody>
                    <a:bodyPr/>
                    <a:lstStyle/>
                    <a:p>
                      <a:pPr algn="ctr" fontAlgn="b"/>
                      <a:r>
                        <a:rPr lang="fr-FR" sz="1200" b="1" i="0" u="none" strike="noStrike">
                          <a:solidFill>
                            <a:srgbClr val="FF0000"/>
                          </a:solidFill>
                          <a:latin typeface="Calibri"/>
                        </a:rPr>
                        <a:t>92,5%</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4E3"/>
                    </a:solidFill>
                  </a:tcPr>
                </a:tc>
                <a:tc>
                  <a:txBody>
                    <a:bodyPr/>
                    <a:lstStyle/>
                    <a:p>
                      <a:pPr algn="ctr" fontAlgn="b"/>
                      <a:r>
                        <a:rPr lang="fr-FR" sz="1200" b="1" i="0" u="none" strike="noStrike">
                          <a:solidFill>
                            <a:srgbClr val="FF0000"/>
                          </a:solidFill>
                          <a:latin typeface="Calibri"/>
                        </a:rPr>
                        <a:t>39</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7E4BC"/>
                    </a:solidFill>
                  </a:tcPr>
                </a:tc>
                <a:tc>
                  <a:txBody>
                    <a:bodyPr/>
                    <a:lstStyle/>
                    <a:p>
                      <a:pPr algn="ctr" fontAlgn="b"/>
                      <a:r>
                        <a:rPr lang="fr-FR" sz="1200" b="1" i="0" u="none" strike="noStrike" dirty="0">
                          <a:solidFill>
                            <a:srgbClr val="FF0000"/>
                          </a:solidFill>
                          <a:latin typeface="Calibri"/>
                        </a:rPr>
                        <a:t>92,9%</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7E4BC"/>
                    </a:solidFill>
                  </a:tcPr>
                </a:tc>
                <a:tc>
                  <a:txBody>
                    <a:bodyPr/>
                    <a:lstStyle/>
                    <a:p>
                      <a:pPr algn="l" fontAlgn="b"/>
                      <a:r>
                        <a:rPr lang="fr-FR" sz="1200" b="0" i="0" u="none" strike="noStrike">
                          <a:solidFill>
                            <a:srgbClr val="000000"/>
                          </a:solidFill>
                          <a:latin typeface="Calibri"/>
                        </a:rPr>
                        <a:t>Important/Fondamental</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5479">
                <a:tc rowSpan="3">
                  <a:txBody>
                    <a:bodyPr/>
                    <a:lstStyle/>
                    <a:p>
                      <a:pPr algn="r" fontAlgn="ctr"/>
                      <a:r>
                        <a:rPr lang="fr-FR" sz="1200" b="1" i="0" u="none" strike="noStrike" dirty="0">
                          <a:solidFill>
                            <a:srgbClr val="002060"/>
                          </a:solidFill>
                          <a:latin typeface="Calibri"/>
                        </a:rPr>
                        <a:t>Consultation boite</a:t>
                      </a:r>
                    </a:p>
                  </a:txBody>
                  <a:tcPr marL="6834" marR="6834" marT="683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1200" b="1" i="0" u="none" strike="noStrike" dirty="0">
                          <a:solidFill>
                            <a:srgbClr val="FF0000"/>
                          </a:solidFill>
                          <a:latin typeface="Calibri"/>
                        </a:rPr>
                        <a:t>157</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ctr" fontAlgn="b"/>
                      <a:r>
                        <a:rPr lang="fr-FR" sz="1200" b="1" i="0" u="none" strike="noStrike" dirty="0">
                          <a:solidFill>
                            <a:srgbClr val="FF0000"/>
                          </a:solidFill>
                          <a:latin typeface="Calibri"/>
                        </a:rPr>
                        <a:t>33,3%</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ctr" fontAlgn="b"/>
                      <a:r>
                        <a:rPr lang="fr-FR" sz="1200" b="1" i="0" u="none" strike="noStrike">
                          <a:solidFill>
                            <a:srgbClr val="FF0000"/>
                          </a:solidFill>
                          <a:latin typeface="Calibri"/>
                        </a:rPr>
                        <a:t>19</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ctr" fontAlgn="b"/>
                      <a:r>
                        <a:rPr lang="fr-FR" sz="1200" b="1" i="0" u="none" strike="noStrike" dirty="0">
                          <a:solidFill>
                            <a:srgbClr val="FF0000"/>
                          </a:solidFill>
                          <a:latin typeface="Calibri"/>
                        </a:rPr>
                        <a:t>46,3%</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l" fontAlgn="b"/>
                      <a:r>
                        <a:rPr lang="fr-FR" sz="1200" b="0" i="0" u="none" strike="noStrike">
                          <a:solidFill>
                            <a:srgbClr val="000000"/>
                          </a:solidFill>
                          <a:latin typeface="Calibri"/>
                        </a:rPr>
                        <a:t>Pas important</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65479">
                <a:tc vMerge="1">
                  <a:txBody>
                    <a:bodyPr/>
                    <a:lstStyle/>
                    <a:p>
                      <a:endParaRPr lang="fr-FR"/>
                    </a:p>
                  </a:txBody>
                  <a:tcPr/>
                </a:tc>
                <a:tc>
                  <a:txBody>
                    <a:bodyPr/>
                    <a:lstStyle/>
                    <a:p>
                      <a:pPr algn="ctr" fontAlgn="b"/>
                      <a:r>
                        <a:rPr lang="fr-FR" sz="1200" b="0" i="0" u="none" strike="noStrike">
                          <a:solidFill>
                            <a:srgbClr val="000000"/>
                          </a:solidFill>
                          <a:latin typeface="Calibri"/>
                        </a:rPr>
                        <a:t>201</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ctr" fontAlgn="b"/>
                      <a:r>
                        <a:rPr lang="fr-FR" sz="1200" b="0" i="0" u="none" strike="noStrike" dirty="0">
                          <a:solidFill>
                            <a:srgbClr val="000000"/>
                          </a:solidFill>
                          <a:latin typeface="Calibri"/>
                        </a:rPr>
                        <a:t>42,7%</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ctr" fontAlgn="b"/>
                      <a:r>
                        <a:rPr lang="fr-FR" sz="1200" b="0" i="0" u="none" strike="noStrike" dirty="0">
                          <a:solidFill>
                            <a:srgbClr val="000000"/>
                          </a:solidFill>
                          <a:latin typeface="Calibri"/>
                        </a:rPr>
                        <a:t>15</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ctr" fontAlgn="b"/>
                      <a:r>
                        <a:rPr lang="fr-FR" sz="1200" b="0" i="0" u="none" strike="noStrike" dirty="0">
                          <a:solidFill>
                            <a:srgbClr val="000000"/>
                          </a:solidFill>
                          <a:latin typeface="Calibri"/>
                        </a:rPr>
                        <a:t>36,6%</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l" fontAlgn="b"/>
                      <a:r>
                        <a:rPr lang="fr-FR" sz="1200" b="0" i="0" u="none" strike="noStrike">
                          <a:solidFill>
                            <a:srgbClr val="000000"/>
                          </a:solidFill>
                          <a:latin typeface="Calibri"/>
                        </a:rPr>
                        <a:t>A prendre en compte</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83753">
                <a:tc vMerge="1">
                  <a:txBody>
                    <a:bodyPr/>
                    <a:lstStyle/>
                    <a:p>
                      <a:endParaRPr lang="fr-FR"/>
                    </a:p>
                  </a:txBody>
                  <a:tcPr/>
                </a:tc>
                <a:tc>
                  <a:txBody>
                    <a:bodyPr/>
                    <a:lstStyle/>
                    <a:p>
                      <a:pPr algn="ctr" fontAlgn="b"/>
                      <a:r>
                        <a:rPr lang="fr-FR" sz="1200" b="0" i="0" u="none" strike="noStrike">
                          <a:solidFill>
                            <a:srgbClr val="000000"/>
                          </a:solidFill>
                          <a:latin typeface="Calibri"/>
                        </a:rPr>
                        <a:t>113</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4E3"/>
                    </a:solidFill>
                  </a:tcPr>
                </a:tc>
                <a:tc>
                  <a:txBody>
                    <a:bodyPr/>
                    <a:lstStyle/>
                    <a:p>
                      <a:pPr algn="ctr" fontAlgn="b"/>
                      <a:r>
                        <a:rPr lang="fr-FR" sz="1200" b="0" i="0" u="none" strike="noStrike">
                          <a:solidFill>
                            <a:srgbClr val="000000"/>
                          </a:solidFill>
                          <a:latin typeface="Calibri"/>
                        </a:rPr>
                        <a:t>24,0%</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4E3"/>
                    </a:solidFill>
                  </a:tcPr>
                </a:tc>
                <a:tc>
                  <a:txBody>
                    <a:bodyPr/>
                    <a:lstStyle/>
                    <a:p>
                      <a:pPr algn="ctr" fontAlgn="b"/>
                      <a:r>
                        <a:rPr lang="fr-FR" sz="1200" b="0" i="0" u="none" strike="noStrike">
                          <a:solidFill>
                            <a:srgbClr val="000000"/>
                          </a:solidFill>
                          <a:latin typeface="Calibri"/>
                        </a:rPr>
                        <a:t>7</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7E4BC"/>
                    </a:solidFill>
                  </a:tcPr>
                </a:tc>
                <a:tc>
                  <a:txBody>
                    <a:bodyPr/>
                    <a:lstStyle/>
                    <a:p>
                      <a:pPr algn="ctr" fontAlgn="b"/>
                      <a:r>
                        <a:rPr lang="fr-FR" sz="1200" b="0" i="0" u="none" strike="noStrike" dirty="0">
                          <a:solidFill>
                            <a:srgbClr val="000000"/>
                          </a:solidFill>
                          <a:latin typeface="Calibri"/>
                        </a:rPr>
                        <a:t>17,1%</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7E4BC"/>
                    </a:solidFill>
                  </a:tcPr>
                </a:tc>
                <a:tc>
                  <a:txBody>
                    <a:bodyPr/>
                    <a:lstStyle/>
                    <a:p>
                      <a:pPr algn="l" fontAlgn="b"/>
                      <a:r>
                        <a:rPr lang="fr-FR" sz="1200" b="0" i="0" u="none" strike="noStrike">
                          <a:solidFill>
                            <a:srgbClr val="000000"/>
                          </a:solidFill>
                          <a:latin typeface="Calibri"/>
                        </a:rPr>
                        <a:t>Important/Fondamental</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5479">
                <a:tc rowSpan="3">
                  <a:txBody>
                    <a:bodyPr/>
                    <a:lstStyle/>
                    <a:p>
                      <a:pPr algn="r" fontAlgn="ctr"/>
                      <a:r>
                        <a:rPr lang="fr-FR" sz="1200" b="1" i="0" u="none" strike="noStrike" dirty="0">
                          <a:solidFill>
                            <a:srgbClr val="002060"/>
                          </a:solidFill>
                          <a:latin typeface="Calibri"/>
                        </a:rPr>
                        <a:t>Dossier patient</a:t>
                      </a:r>
                    </a:p>
                  </a:txBody>
                  <a:tcPr marL="6834" marR="6834" marT="683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1200" b="0" i="0" u="none" strike="noStrike">
                          <a:solidFill>
                            <a:srgbClr val="000000"/>
                          </a:solidFill>
                          <a:latin typeface="Calibri"/>
                        </a:rPr>
                        <a:t>0</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ctr" fontAlgn="b"/>
                      <a:r>
                        <a:rPr lang="fr-FR" sz="1200" b="0" i="0" u="none" strike="noStrike">
                          <a:solidFill>
                            <a:srgbClr val="000000"/>
                          </a:solidFill>
                          <a:latin typeface="Calibri"/>
                        </a:rPr>
                        <a:t>0,0%</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ctr" fontAlgn="b"/>
                      <a:r>
                        <a:rPr lang="fr-FR" sz="1200" b="0" i="0" u="none" strike="noStrike">
                          <a:solidFill>
                            <a:srgbClr val="000000"/>
                          </a:solidFill>
                          <a:latin typeface="Calibri"/>
                        </a:rPr>
                        <a:t>0</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ctr" fontAlgn="b"/>
                      <a:r>
                        <a:rPr lang="fr-FR" sz="1200" b="0" i="0" u="none" strike="noStrike" dirty="0">
                          <a:solidFill>
                            <a:srgbClr val="000000"/>
                          </a:solidFill>
                          <a:latin typeface="Calibri"/>
                        </a:rPr>
                        <a:t>0,0%</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l" fontAlgn="b"/>
                      <a:r>
                        <a:rPr lang="fr-FR" sz="1200" b="0" i="0" u="none" strike="noStrike" dirty="0">
                          <a:solidFill>
                            <a:srgbClr val="000000"/>
                          </a:solidFill>
                          <a:latin typeface="Calibri"/>
                        </a:rPr>
                        <a:t>Pas important</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65479">
                <a:tc vMerge="1">
                  <a:txBody>
                    <a:bodyPr/>
                    <a:lstStyle/>
                    <a:p>
                      <a:endParaRPr lang="fr-FR"/>
                    </a:p>
                  </a:txBody>
                  <a:tcPr/>
                </a:tc>
                <a:tc>
                  <a:txBody>
                    <a:bodyPr/>
                    <a:lstStyle/>
                    <a:p>
                      <a:pPr algn="ctr" fontAlgn="b"/>
                      <a:r>
                        <a:rPr lang="fr-FR" sz="1200" b="0" i="0" u="none" strike="noStrike">
                          <a:solidFill>
                            <a:srgbClr val="000000"/>
                          </a:solidFill>
                          <a:latin typeface="Calibri"/>
                        </a:rPr>
                        <a:t>1</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ctr" fontAlgn="b"/>
                      <a:r>
                        <a:rPr lang="fr-FR" sz="1200" b="0" i="0" u="none" strike="noStrike">
                          <a:solidFill>
                            <a:srgbClr val="000000"/>
                          </a:solidFill>
                          <a:latin typeface="Calibri"/>
                        </a:rPr>
                        <a:t>0,6%</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ctr" fontAlgn="b"/>
                      <a:r>
                        <a:rPr lang="fr-FR" sz="1200" b="0" i="0" u="none" strike="noStrike">
                          <a:solidFill>
                            <a:srgbClr val="000000"/>
                          </a:solidFill>
                          <a:latin typeface="Calibri"/>
                        </a:rPr>
                        <a:t>0</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ctr" fontAlgn="b"/>
                      <a:r>
                        <a:rPr lang="fr-FR" sz="1200" b="0" i="0" u="none" strike="noStrike">
                          <a:solidFill>
                            <a:srgbClr val="000000"/>
                          </a:solidFill>
                          <a:latin typeface="Calibri"/>
                        </a:rPr>
                        <a:t>0,0%</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l" fontAlgn="b"/>
                      <a:r>
                        <a:rPr lang="fr-FR" sz="1200" b="0" i="0" u="none" strike="noStrike" dirty="0">
                          <a:solidFill>
                            <a:srgbClr val="000000"/>
                          </a:solidFill>
                          <a:latin typeface="Calibri"/>
                        </a:rPr>
                        <a:t>A prendre en compte</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83753">
                <a:tc vMerge="1">
                  <a:txBody>
                    <a:bodyPr/>
                    <a:lstStyle/>
                    <a:p>
                      <a:endParaRPr lang="fr-FR"/>
                    </a:p>
                  </a:txBody>
                  <a:tcPr/>
                </a:tc>
                <a:tc>
                  <a:txBody>
                    <a:bodyPr/>
                    <a:lstStyle/>
                    <a:p>
                      <a:pPr algn="ctr" fontAlgn="b"/>
                      <a:r>
                        <a:rPr lang="fr-FR" sz="1200" b="1" i="0" u="none" strike="noStrike">
                          <a:solidFill>
                            <a:srgbClr val="FF0000"/>
                          </a:solidFill>
                          <a:latin typeface="Calibri"/>
                        </a:rPr>
                        <a:t>164</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4E3"/>
                    </a:solidFill>
                  </a:tcPr>
                </a:tc>
                <a:tc>
                  <a:txBody>
                    <a:bodyPr/>
                    <a:lstStyle/>
                    <a:p>
                      <a:pPr algn="ctr" fontAlgn="b"/>
                      <a:r>
                        <a:rPr lang="fr-FR" sz="1200" b="1" i="0" u="none" strike="noStrike">
                          <a:solidFill>
                            <a:srgbClr val="FF0000"/>
                          </a:solidFill>
                          <a:latin typeface="Calibri"/>
                        </a:rPr>
                        <a:t>99,4%</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4E3"/>
                    </a:solidFill>
                  </a:tcPr>
                </a:tc>
                <a:tc>
                  <a:txBody>
                    <a:bodyPr/>
                    <a:lstStyle/>
                    <a:p>
                      <a:pPr algn="ctr" fontAlgn="b"/>
                      <a:r>
                        <a:rPr lang="fr-FR" sz="1200" b="1" i="0" u="none" strike="noStrike">
                          <a:solidFill>
                            <a:srgbClr val="FF0000"/>
                          </a:solidFill>
                          <a:latin typeface="Calibri"/>
                        </a:rPr>
                        <a:t>8</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7E4BC"/>
                    </a:solidFill>
                  </a:tcPr>
                </a:tc>
                <a:tc>
                  <a:txBody>
                    <a:bodyPr/>
                    <a:lstStyle/>
                    <a:p>
                      <a:pPr algn="ctr" fontAlgn="b"/>
                      <a:r>
                        <a:rPr lang="fr-FR" sz="1200" b="1" i="0" u="none" strike="noStrike" dirty="0">
                          <a:solidFill>
                            <a:srgbClr val="FF0000"/>
                          </a:solidFill>
                          <a:latin typeface="Calibri"/>
                        </a:rPr>
                        <a:t>100,0%</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7E4BC"/>
                    </a:solidFill>
                  </a:tcPr>
                </a:tc>
                <a:tc>
                  <a:txBody>
                    <a:bodyPr/>
                    <a:lstStyle/>
                    <a:p>
                      <a:pPr algn="l" fontAlgn="b"/>
                      <a:r>
                        <a:rPr lang="fr-FR" sz="1200" b="0" i="0" u="none" strike="noStrike" dirty="0">
                          <a:solidFill>
                            <a:srgbClr val="000000"/>
                          </a:solidFill>
                          <a:latin typeface="Calibri"/>
                        </a:rPr>
                        <a:t>Important/Fondamental</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5479">
                <a:tc rowSpan="3">
                  <a:txBody>
                    <a:bodyPr/>
                    <a:lstStyle/>
                    <a:p>
                      <a:pPr algn="r" fontAlgn="ctr"/>
                      <a:r>
                        <a:rPr lang="fr-FR" sz="1200" b="1" i="0" u="none" strike="noStrike" dirty="0">
                          <a:solidFill>
                            <a:srgbClr val="002060"/>
                          </a:solidFill>
                          <a:latin typeface="Calibri"/>
                        </a:rPr>
                        <a:t>Autres</a:t>
                      </a:r>
                    </a:p>
                  </a:txBody>
                  <a:tcPr marL="6834" marR="6834" marT="683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1200" b="1" i="0" u="none" strike="noStrike">
                          <a:solidFill>
                            <a:srgbClr val="FF0000"/>
                          </a:solidFill>
                          <a:latin typeface="Calibri"/>
                        </a:rPr>
                        <a:t>298</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ctr" fontAlgn="b"/>
                      <a:r>
                        <a:rPr lang="fr-FR" sz="1200" b="1" i="0" u="none" strike="noStrike">
                          <a:solidFill>
                            <a:srgbClr val="FF0000"/>
                          </a:solidFill>
                          <a:latin typeface="Calibri"/>
                        </a:rPr>
                        <a:t>87,6%</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ctr" fontAlgn="b"/>
                      <a:r>
                        <a:rPr lang="fr-FR" sz="1200" b="1" i="0" u="none" strike="noStrike">
                          <a:solidFill>
                            <a:srgbClr val="FF0000"/>
                          </a:solidFill>
                          <a:latin typeface="Calibri"/>
                        </a:rPr>
                        <a:t>33</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ctr" fontAlgn="b"/>
                      <a:r>
                        <a:rPr lang="fr-FR" sz="1200" b="1" i="0" u="none" strike="noStrike" dirty="0">
                          <a:solidFill>
                            <a:srgbClr val="FF0000"/>
                          </a:solidFill>
                          <a:latin typeface="Calibri"/>
                        </a:rPr>
                        <a:t>91,7%</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l" fontAlgn="b"/>
                      <a:r>
                        <a:rPr lang="fr-FR" sz="1200" b="0" i="0" u="none" strike="noStrike" dirty="0">
                          <a:solidFill>
                            <a:srgbClr val="000000"/>
                          </a:solidFill>
                          <a:latin typeface="Calibri"/>
                        </a:rPr>
                        <a:t>Pas important</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65479">
                <a:tc vMerge="1">
                  <a:txBody>
                    <a:bodyPr/>
                    <a:lstStyle/>
                    <a:p>
                      <a:endParaRPr lang="fr-FR"/>
                    </a:p>
                  </a:txBody>
                  <a:tcPr/>
                </a:tc>
                <a:tc>
                  <a:txBody>
                    <a:bodyPr/>
                    <a:lstStyle/>
                    <a:p>
                      <a:pPr algn="ctr" fontAlgn="b"/>
                      <a:r>
                        <a:rPr lang="fr-FR" sz="1200" b="0" i="0" u="none" strike="noStrike">
                          <a:solidFill>
                            <a:srgbClr val="000000"/>
                          </a:solidFill>
                          <a:latin typeface="Calibri"/>
                        </a:rPr>
                        <a:t>16</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ctr" fontAlgn="b"/>
                      <a:r>
                        <a:rPr lang="fr-FR" sz="1200" b="0" i="0" u="none" strike="noStrike">
                          <a:solidFill>
                            <a:srgbClr val="000000"/>
                          </a:solidFill>
                          <a:latin typeface="Calibri"/>
                        </a:rPr>
                        <a:t>4,7%</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ctr" fontAlgn="b"/>
                      <a:r>
                        <a:rPr lang="fr-FR" sz="1200" b="0" i="0" u="none" strike="noStrike">
                          <a:solidFill>
                            <a:srgbClr val="000000"/>
                          </a:solidFill>
                          <a:latin typeface="Calibri"/>
                        </a:rPr>
                        <a:t>1</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ctr" fontAlgn="b"/>
                      <a:r>
                        <a:rPr lang="fr-FR" sz="1200" b="0" i="0" u="none" strike="noStrike">
                          <a:solidFill>
                            <a:srgbClr val="000000"/>
                          </a:solidFill>
                          <a:latin typeface="Calibri"/>
                        </a:rPr>
                        <a:t>2,8%</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l" fontAlgn="b"/>
                      <a:r>
                        <a:rPr lang="fr-FR" sz="1200" b="0" i="0" u="none" strike="noStrike" dirty="0">
                          <a:solidFill>
                            <a:srgbClr val="000000"/>
                          </a:solidFill>
                          <a:latin typeface="Calibri"/>
                        </a:rPr>
                        <a:t>A prendre en compte</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83753">
                <a:tc vMerge="1">
                  <a:txBody>
                    <a:bodyPr/>
                    <a:lstStyle/>
                    <a:p>
                      <a:endParaRPr lang="fr-FR"/>
                    </a:p>
                  </a:txBody>
                  <a:tcPr/>
                </a:tc>
                <a:tc>
                  <a:txBody>
                    <a:bodyPr/>
                    <a:lstStyle/>
                    <a:p>
                      <a:pPr algn="ctr" fontAlgn="b"/>
                      <a:r>
                        <a:rPr lang="fr-FR" sz="1200" b="0" i="0" u="none" strike="noStrike">
                          <a:solidFill>
                            <a:srgbClr val="000000"/>
                          </a:solidFill>
                          <a:latin typeface="Calibri"/>
                        </a:rPr>
                        <a:t>26</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4E3"/>
                    </a:solidFill>
                  </a:tcPr>
                </a:tc>
                <a:tc>
                  <a:txBody>
                    <a:bodyPr/>
                    <a:lstStyle/>
                    <a:p>
                      <a:pPr algn="ctr" fontAlgn="b"/>
                      <a:r>
                        <a:rPr lang="fr-FR" sz="1200" b="0" i="0" u="none" strike="noStrike">
                          <a:solidFill>
                            <a:srgbClr val="000000"/>
                          </a:solidFill>
                          <a:latin typeface="Calibri"/>
                        </a:rPr>
                        <a:t>7,6%</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4E3"/>
                    </a:solidFill>
                  </a:tcPr>
                </a:tc>
                <a:tc>
                  <a:txBody>
                    <a:bodyPr/>
                    <a:lstStyle/>
                    <a:p>
                      <a:pPr algn="ctr" fontAlgn="b"/>
                      <a:r>
                        <a:rPr lang="fr-FR" sz="1200" b="0" i="0" u="none" strike="noStrike">
                          <a:solidFill>
                            <a:srgbClr val="000000"/>
                          </a:solidFill>
                          <a:latin typeface="Calibri"/>
                        </a:rPr>
                        <a:t>2</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7E4BC"/>
                    </a:solidFill>
                  </a:tcPr>
                </a:tc>
                <a:tc>
                  <a:txBody>
                    <a:bodyPr/>
                    <a:lstStyle/>
                    <a:p>
                      <a:pPr algn="ctr" fontAlgn="b"/>
                      <a:r>
                        <a:rPr lang="fr-FR" sz="1200" b="0" i="0" u="none" strike="noStrike">
                          <a:solidFill>
                            <a:srgbClr val="000000"/>
                          </a:solidFill>
                          <a:latin typeface="Calibri"/>
                        </a:rPr>
                        <a:t>5,6%</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7E4BC"/>
                    </a:solidFill>
                  </a:tcPr>
                </a:tc>
                <a:tc>
                  <a:txBody>
                    <a:bodyPr/>
                    <a:lstStyle/>
                    <a:p>
                      <a:pPr algn="l" fontAlgn="b"/>
                      <a:r>
                        <a:rPr lang="fr-FR" sz="1200" b="0" i="0" u="none" strike="noStrike" dirty="0">
                          <a:solidFill>
                            <a:srgbClr val="000000"/>
                          </a:solidFill>
                          <a:latin typeface="Calibri"/>
                        </a:rPr>
                        <a:t>Important/Fondamental</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3" name="Espace réservé du numéro de diapositive 2"/>
          <p:cNvSpPr>
            <a:spLocks noGrp="1"/>
          </p:cNvSpPr>
          <p:nvPr>
            <p:ph type="sldNum" sz="quarter" idx="12"/>
          </p:nvPr>
        </p:nvSpPr>
        <p:spPr/>
        <p:txBody>
          <a:bodyPr/>
          <a:lstStyle/>
          <a:p>
            <a:fld id="{6CF53FF6-79BB-4BEF-B1BD-1A196A586C8F}" type="slidenum">
              <a:rPr lang="fr-FR" smtClean="0"/>
              <a:pPr/>
              <a:t>16</a:t>
            </a:fld>
            <a:endParaRPr lang="fr-F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au 3"/>
          <p:cNvGraphicFramePr>
            <a:graphicFrameLocks noGrp="1"/>
          </p:cNvGraphicFramePr>
          <p:nvPr/>
        </p:nvGraphicFramePr>
        <p:xfrm>
          <a:off x="323528" y="908720"/>
          <a:ext cx="8352928" cy="4322707"/>
        </p:xfrm>
        <a:graphic>
          <a:graphicData uri="http://schemas.openxmlformats.org/drawingml/2006/table">
            <a:tbl>
              <a:tblPr/>
              <a:tblGrid>
                <a:gridCol w="4293623"/>
                <a:gridCol w="763234"/>
                <a:gridCol w="909607"/>
                <a:gridCol w="763234"/>
                <a:gridCol w="909607"/>
                <a:gridCol w="713623"/>
              </a:tblGrid>
              <a:tr h="576064">
                <a:tc>
                  <a:txBody>
                    <a:bodyPr/>
                    <a:lstStyle/>
                    <a:p>
                      <a:pPr algn="r" fontAlgn="ctr"/>
                      <a:r>
                        <a:rPr lang="fr-FR" sz="800" b="1" i="0" u="none" strike="noStrike" dirty="0">
                          <a:solidFill>
                            <a:srgbClr val="000000"/>
                          </a:solidFill>
                          <a:latin typeface="Calibri"/>
                        </a:rPr>
                        <a:t> </a:t>
                      </a:r>
                    </a:p>
                  </a:txBody>
                  <a:tcPr marL="6834" marR="6834" marT="683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gridSpan="2">
                  <a:txBody>
                    <a:bodyPr/>
                    <a:lstStyle/>
                    <a:p>
                      <a:pPr algn="ctr" fontAlgn="b"/>
                      <a:r>
                        <a:rPr lang="fr-FR" sz="2000" b="0" i="0" u="none" strike="noStrike" dirty="0">
                          <a:solidFill>
                            <a:srgbClr val="000000"/>
                          </a:solidFill>
                          <a:latin typeface="Aharoni"/>
                        </a:rPr>
                        <a:t>France</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hMerge="1">
                  <a:txBody>
                    <a:bodyPr/>
                    <a:lstStyle/>
                    <a:p>
                      <a:endParaRPr lang="fr-FR"/>
                    </a:p>
                  </a:txBody>
                  <a:tcPr/>
                </a:tc>
                <a:tc gridSpan="2">
                  <a:txBody>
                    <a:bodyPr/>
                    <a:lstStyle/>
                    <a:p>
                      <a:pPr algn="ctr" fontAlgn="b"/>
                      <a:r>
                        <a:rPr lang="fr-FR" sz="2000" b="0" i="0" u="none" strike="noStrike" dirty="0" smtClean="0">
                          <a:solidFill>
                            <a:srgbClr val="000000"/>
                          </a:solidFill>
                          <a:latin typeface="Aharoni"/>
                        </a:rPr>
                        <a:t>PACA-Corse</a:t>
                      </a:r>
                      <a:endParaRPr lang="fr-FR" sz="2000" b="0" i="0" u="none" strike="noStrike" dirty="0">
                        <a:solidFill>
                          <a:srgbClr val="000000"/>
                        </a:solidFill>
                        <a:latin typeface="Aharoni"/>
                      </a:endParaRP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hMerge="1">
                  <a:txBody>
                    <a:bodyPr/>
                    <a:lstStyle/>
                    <a:p>
                      <a:endParaRPr lang="fr-FR"/>
                    </a:p>
                  </a:txBody>
                  <a:tcPr/>
                </a:tc>
                <a:tc>
                  <a:txBody>
                    <a:bodyPr/>
                    <a:lstStyle/>
                    <a:p>
                      <a:pPr algn="l" fontAlgn="b"/>
                      <a:r>
                        <a:rPr lang="fr-FR" sz="800" b="0" i="0" u="none" strike="noStrike">
                          <a:solidFill>
                            <a:srgbClr val="000000"/>
                          </a:solidFill>
                          <a:latin typeface="Calibri"/>
                        </a:rPr>
                        <a:t> </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426658">
                <a:tc rowSpan="3">
                  <a:txBody>
                    <a:bodyPr/>
                    <a:lstStyle/>
                    <a:p>
                      <a:pPr algn="l" fontAlgn="ctr"/>
                      <a:r>
                        <a:rPr lang="fr-FR" sz="1200" b="1" i="0" u="none" strike="noStrike" dirty="0" smtClean="0">
                          <a:solidFill>
                            <a:srgbClr val="002060"/>
                          </a:solidFill>
                          <a:latin typeface="Calibri"/>
                        </a:rPr>
                        <a:t>Q15) Lors </a:t>
                      </a:r>
                      <a:r>
                        <a:rPr lang="fr-FR" sz="1200" b="1" i="0" u="none" strike="noStrike" dirty="0">
                          <a:solidFill>
                            <a:srgbClr val="002060"/>
                          </a:solidFill>
                          <a:latin typeface="Calibri"/>
                        </a:rPr>
                        <a:t>de la conciliation entrée/sortie du patient, une information est-elle transmise au patient en vue de lui expliquer ses modifications de traitements médicamenteux entre son admission et sa sortie de l'établissement? (changement de médicament, de posologie, de forme, de durée préconisée, arrêt définitif, suspension, ...) </a:t>
                      </a:r>
                    </a:p>
                  </a:txBody>
                  <a:tcPr marL="6834" marR="6834" marT="683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fontAlgn="b"/>
                      <a:r>
                        <a:rPr lang="fr-FR" sz="1200" b="0" i="0" u="none" strike="noStrike">
                          <a:solidFill>
                            <a:srgbClr val="000000"/>
                          </a:solidFill>
                          <a:latin typeface="Calibri"/>
                        </a:rPr>
                        <a:t>n</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b"/>
                      <a:r>
                        <a:rPr lang="fr-FR" sz="1200" b="0" i="0" u="none" strike="noStrike">
                          <a:solidFill>
                            <a:srgbClr val="000000"/>
                          </a:solidFill>
                          <a:latin typeface="Calibri"/>
                        </a:rPr>
                        <a:t>%</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b"/>
                      <a:r>
                        <a:rPr lang="fr-FR" sz="1200" b="0" i="0" u="none" strike="noStrike">
                          <a:solidFill>
                            <a:srgbClr val="000000"/>
                          </a:solidFill>
                          <a:latin typeface="Calibri"/>
                        </a:rPr>
                        <a:t>n</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ctr" fontAlgn="b"/>
                      <a:r>
                        <a:rPr lang="fr-FR" sz="1200" b="0" i="0" u="none" strike="noStrike">
                          <a:solidFill>
                            <a:srgbClr val="000000"/>
                          </a:solidFill>
                          <a:latin typeface="Calibri"/>
                        </a:rPr>
                        <a:t>%</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l" fontAlgn="b"/>
                      <a:r>
                        <a:rPr lang="fr-FR" sz="1200" b="0" i="0" u="none" strike="noStrike">
                          <a:solidFill>
                            <a:srgbClr val="000000"/>
                          </a:solidFill>
                          <a:latin typeface="Calibri"/>
                        </a:rPr>
                        <a:t> </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573631">
                <a:tc vMerge="1">
                  <a:txBody>
                    <a:bodyPr/>
                    <a:lstStyle/>
                    <a:p>
                      <a:endParaRPr lang="fr-FR"/>
                    </a:p>
                  </a:txBody>
                  <a:tcPr/>
                </a:tc>
                <a:tc>
                  <a:txBody>
                    <a:bodyPr/>
                    <a:lstStyle/>
                    <a:p>
                      <a:pPr algn="ctr" fontAlgn="b"/>
                      <a:r>
                        <a:rPr lang="fr-FR" sz="1200" b="0" i="0" u="none" strike="noStrike" dirty="0">
                          <a:solidFill>
                            <a:srgbClr val="000000"/>
                          </a:solidFill>
                          <a:latin typeface="Calibri"/>
                        </a:rPr>
                        <a:t>368</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b"/>
                      <a:r>
                        <a:rPr lang="fr-FR" sz="1200" b="0" i="0" u="none" strike="noStrike" dirty="0">
                          <a:solidFill>
                            <a:srgbClr val="000000"/>
                          </a:solidFill>
                          <a:latin typeface="Calibri"/>
                        </a:rPr>
                        <a:t>79,3%</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b"/>
                      <a:r>
                        <a:rPr lang="fr-FR" sz="1200" b="0" i="0" u="none" strike="noStrike" dirty="0">
                          <a:solidFill>
                            <a:srgbClr val="000000"/>
                          </a:solidFill>
                          <a:latin typeface="Calibri"/>
                        </a:rPr>
                        <a:t>36</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ctr" fontAlgn="b"/>
                      <a:r>
                        <a:rPr lang="fr-FR" sz="1200" b="0" i="0" u="none" strike="noStrike" dirty="0">
                          <a:solidFill>
                            <a:srgbClr val="000000"/>
                          </a:solidFill>
                          <a:latin typeface="Calibri"/>
                        </a:rPr>
                        <a:t>85,7%</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ctr" fontAlgn="b"/>
                      <a:r>
                        <a:rPr lang="fr-FR" sz="1200" b="0" i="0" u="none" strike="noStrike" dirty="0">
                          <a:solidFill>
                            <a:srgbClr val="000000"/>
                          </a:solidFill>
                          <a:latin typeface="Calibri"/>
                        </a:rPr>
                        <a:t>Oui</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521425">
                <a:tc vMerge="1">
                  <a:txBody>
                    <a:bodyPr/>
                    <a:lstStyle/>
                    <a:p>
                      <a:endParaRPr lang="fr-FR"/>
                    </a:p>
                  </a:txBody>
                  <a:tcPr/>
                </a:tc>
                <a:tc>
                  <a:txBody>
                    <a:bodyPr/>
                    <a:lstStyle/>
                    <a:p>
                      <a:pPr algn="ctr" fontAlgn="b"/>
                      <a:r>
                        <a:rPr lang="fr-FR" sz="1200" b="0" i="0" u="none" strike="noStrike">
                          <a:solidFill>
                            <a:srgbClr val="000000"/>
                          </a:solidFill>
                          <a:latin typeface="Calibri"/>
                        </a:rPr>
                        <a:t>96</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b"/>
                      <a:r>
                        <a:rPr lang="fr-FR" sz="1200" b="0" i="0" u="none" strike="noStrike" dirty="0">
                          <a:solidFill>
                            <a:srgbClr val="000000"/>
                          </a:solidFill>
                          <a:latin typeface="Calibri"/>
                        </a:rPr>
                        <a:t>20,7%</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b"/>
                      <a:r>
                        <a:rPr lang="fr-FR" sz="1200" b="0" i="0" u="none" strike="noStrike" dirty="0">
                          <a:solidFill>
                            <a:srgbClr val="000000"/>
                          </a:solidFill>
                          <a:latin typeface="Calibri"/>
                        </a:rPr>
                        <a:t>6</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ctr" fontAlgn="b"/>
                      <a:r>
                        <a:rPr lang="fr-FR" sz="1200" b="0" i="0" u="none" strike="noStrike" dirty="0">
                          <a:solidFill>
                            <a:srgbClr val="000000"/>
                          </a:solidFill>
                          <a:latin typeface="Calibri"/>
                        </a:rPr>
                        <a:t>14,3%</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ctr" fontAlgn="b"/>
                      <a:r>
                        <a:rPr lang="fr-FR" sz="1200" b="0" i="0" u="none" strike="noStrike" dirty="0">
                          <a:solidFill>
                            <a:srgbClr val="000000"/>
                          </a:solidFill>
                          <a:latin typeface="Calibri"/>
                        </a:rPr>
                        <a:t>Non</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367757">
                <a:tc rowSpan="3">
                  <a:txBody>
                    <a:bodyPr/>
                    <a:lstStyle/>
                    <a:p>
                      <a:pPr algn="l" fontAlgn="b"/>
                      <a:r>
                        <a:rPr lang="fr-FR" sz="1200" b="1" i="0" u="none" strike="noStrike" dirty="0" smtClean="0">
                          <a:solidFill>
                            <a:srgbClr val="002060"/>
                          </a:solidFill>
                          <a:latin typeface="Calibri"/>
                        </a:rPr>
                        <a:t>Q16) Avez </a:t>
                      </a:r>
                      <a:r>
                        <a:rPr lang="fr-FR" sz="1200" b="1" i="0" u="none" strike="noStrike" dirty="0">
                          <a:solidFill>
                            <a:srgbClr val="002060"/>
                          </a:solidFill>
                          <a:latin typeface="Calibri"/>
                        </a:rPr>
                        <a:t>vous mis en place des indicateurs quantitatifs/qualitatifs d'évaluation de la pratique de la conciliation médicamenteuse? </a:t>
                      </a:r>
                    </a:p>
                  </a:txBody>
                  <a:tcPr marL="6834" marR="6834" marT="683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fontAlgn="b"/>
                      <a:r>
                        <a:rPr lang="fr-FR" sz="1200" b="0" i="0" u="none" strike="noStrike">
                          <a:solidFill>
                            <a:srgbClr val="000000"/>
                          </a:solidFill>
                          <a:latin typeface="Calibri"/>
                        </a:rPr>
                        <a:t>n</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b"/>
                      <a:r>
                        <a:rPr lang="fr-FR" sz="1200" b="0" i="0" u="none" strike="noStrike">
                          <a:solidFill>
                            <a:srgbClr val="000000"/>
                          </a:solidFill>
                          <a:latin typeface="Calibri"/>
                        </a:rPr>
                        <a:t>%</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b"/>
                      <a:r>
                        <a:rPr lang="fr-FR" sz="1200" b="0" i="0" u="none" strike="noStrike">
                          <a:solidFill>
                            <a:srgbClr val="000000"/>
                          </a:solidFill>
                          <a:latin typeface="Calibri"/>
                        </a:rPr>
                        <a:t>n</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ctr" fontAlgn="b"/>
                      <a:r>
                        <a:rPr lang="fr-FR" sz="1200" b="0" i="0" u="none" strike="noStrike" dirty="0">
                          <a:solidFill>
                            <a:srgbClr val="000000"/>
                          </a:solidFill>
                          <a:latin typeface="Calibri"/>
                        </a:rPr>
                        <a:t>%</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ctr" fontAlgn="b"/>
                      <a:r>
                        <a:rPr lang="fr-FR" sz="1200" b="0" i="0" u="none" strike="noStrike" dirty="0">
                          <a:solidFill>
                            <a:srgbClr val="000000"/>
                          </a:solidFill>
                          <a:latin typeface="Calibri"/>
                        </a:rPr>
                        <a:t> </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367757">
                <a:tc vMerge="1">
                  <a:txBody>
                    <a:bodyPr/>
                    <a:lstStyle/>
                    <a:p>
                      <a:endParaRPr lang="fr-FR"/>
                    </a:p>
                  </a:txBody>
                  <a:tcPr/>
                </a:tc>
                <a:tc>
                  <a:txBody>
                    <a:bodyPr/>
                    <a:lstStyle/>
                    <a:p>
                      <a:pPr algn="ctr" fontAlgn="b"/>
                      <a:r>
                        <a:rPr lang="fr-FR" sz="1200" b="0" i="0" u="none" strike="noStrike">
                          <a:solidFill>
                            <a:srgbClr val="000000"/>
                          </a:solidFill>
                          <a:latin typeface="Calibri"/>
                        </a:rPr>
                        <a:t>154</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b"/>
                      <a:r>
                        <a:rPr lang="fr-FR" sz="1200" b="0" i="0" u="none" strike="noStrike">
                          <a:solidFill>
                            <a:srgbClr val="000000"/>
                          </a:solidFill>
                          <a:latin typeface="Calibri"/>
                        </a:rPr>
                        <a:t>32,0%</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b"/>
                      <a:r>
                        <a:rPr lang="fr-FR" sz="1200" b="0" i="0" u="none" strike="noStrike">
                          <a:solidFill>
                            <a:srgbClr val="000000"/>
                          </a:solidFill>
                          <a:latin typeface="Calibri"/>
                        </a:rPr>
                        <a:t>14</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ctr" fontAlgn="b"/>
                      <a:r>
                        <a:rPr lang="fr-FR" sz="1200" b="0" i="0" u="none" strike="noStrike" dirty="0">
                          <a:solidFill>
                            <a:srgbClr val="000000"/>
                          </a:solidFill>
                          <a:latin typeface="Calibri"/>
                        </a:rPr>
                        <a:t>34,1%</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ctr" fontAlgn="b"/>
                      <a:r>
                        <a:rPr lang="fr-FR" sz="1200" b="0" i="0" u="none" strike="noStrike" dirty="0">
                          <a:solidFill>
                            <a:srgbClr val="000000"/>
                          </a:solidFill>
                          <a:latin typeface="Calibri"/>
                        </a:rPr>
                        <a:t>Oui</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386144">
                <a:tc vMerge="1">
                  <a:txBody>
                    <a:bodyPr/>
                    <a:lstStyle/>
                    <a:p>
                      <a:endParaRPr lang="fr-FR"/>
                    </a:p>
                  </a:txBody>
                  <a:tcPr/>
                </a:tc>
                <a:tc>
                  <a:txBody>
                    <a:bodyPr/>
                    <a:lstStyle/>
                    <a:p>
                      <a:pPr algn="ctr" fontAlgn="b"/>
                      <a:r>
                        <a:rPr lang="fr-FR" sz="1200" b="0" i="0" u="none" strike="noStrike">
                          <a:solidFill>
                            <a:srgbClr val="000000"/>
                          </a:solidFill>
                          <a:latin typeface="Calibri"/>
                        </a:rPr>
                        <a:t>328</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b"/>
                      <a:r>
                        <a:rPr lang="fr-FR" sz="1200" b="0" i="0" u="none" strike="noStrike">
                          <a:solidFill>
                            <a:srgbClr val="000000"/>
                          </a:solidFill>
                          <a:latin typeface="Calibri"/>
                        </a:rPr>
                        <a:t>68,0%</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b"/>
                      <a:r>
                        <a:rPr lang="fr-FR" sz="1200" b="0" i="0" u="none" strike="noStrike">
                          <a:solidFill>
                            <a:srgbClr val="000000"/>
                          </a:solidFill>
                          <a:latin typeface="Calibri"/>
                        </a:rPr>
                        <a:t>27</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ctr" fontAlgn="b"/>
                      <a:r>
                        <a:rPr lang="fr-FR" sz="1200" b="0" i="0" u="none" strike="noStrike">
                          <a:solidFill>
                            <a:srgbClr val="000000"/>
                          </a:solidFill>
                          <a:latin typeface="Calibri"/>
                        </a:rPr>
                        <a:t>65,9%</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ctr" fontAlgn="b"/>
                      <a:r>
                        <a:rPr lang="fr-FR" sz="1200" b="0" i="0" u="none" strike="noStrike" dirty="0">
                          <a:solidFill>
                            <a:srgbClr val="000000"/>
                          </a:solidFill>
                          <a:latin typeface="Calibri"/>
                        </a:rPr>
                        <a:t>Non</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367757">
                <a:tc rowSpan="3">
                  <a:txBody>
                    <a:bodyPr/>
                    <a:lstStyle/>
                    <a:p>
                      <a:pPr algn="l" fontAlgn="b"/>
                      <a:r>
                        <a:rPr lang="fr-FR" sz="1200" b="1" i="0" u="none" strike="noStrike" dirty="0" smtClean="0">
                          <a:solidFill>
                            <a:srgbClr val="002060"/>
                          </a:solidFill>
                          <a:latin typeface="Calibri"/>
                        </a:rPr>
                        <a:t>Q17) Avez-vous </a:t>
                      </a:r>
                      <a:r>
                        <a:rPr lang="fr-FR" sz="1200" b="1" i="0" u="none" strike="noStrike" dirty="0">
                          <a:solidFill>
                            <a:srgbClr val="002060"/>
                          </a:solidFill>
                          <a:latin typeface="Calibri"/>
                        </a:rPr>
                        <a:t>partagé en équipe des retours d'expérience d'erreurs médicamenteuses interceptées et corrigées par la conciliation médicamenteuse, quel que soit le point de transition (entrée, sortie, intra-hospitalier…)? </a:t>
                      </a:r>
                    </a:p>
                  </a:txBody>
                  <a:tcPr marL="6834" marR="6834" marT="683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fontAlgn="b"/>
                      <a:r>
                        <a:rPr lang="fr-FR" sz="1200" b="0" i="0" u="none" strike="noStrike">
                          <a:solidFill>
                            <a:srgbClr val="000000"/>
                          </a:solidFill>
                          <a:latin typeface="Calibri"/>
                        </a:rPr>
                        <a:t>n</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b"/>
                      <a:r>
                        <a:rPr lang="fr-FR" sz="1200" b="0" i="0" u="none" strike="noStrike">
                          <a:solidFill>
                            <a:srgbClr val="000000"/>
                          </a:solidFill>
                          <a:latin typeface="Calibri"/>
                        </a:rPr>
                        <a:t>%</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b"/>
                      <a:r>
                        <a:rPr lang="fr-FR" sz="1200" b="0" i="0" u="none" strike="noStrike">
                          <a:solidFill>
                            <a:srgbClr val="000000"/>
                          </a:solidFill>
                          <a:latin typeface="Calibri"/>
                        </a:rPr>
                        <a:t>n</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ctr" fontAlgn="b"/>
                      <a:r>
                        <a:rPr lang="fr-FR" sz="1200" b="0" i="0" u="none" strike="noStrike">
                          <a:solidFill>
                            <a:srgbClr val="000000"/>
                          </a:solidFill>
                          <a:latin typeface="Calibri"/>
                        </a:rPr>
                        <a:t>%</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ctr" fontAlgn="b"/>
                      <a:r>
                        <a:rPr lang="fr-FR" sz="1200" b="0" i="0" u="none" strike="noStrike" dirty="0">
                          <a:solidFill>
                            <a:srgbClr val="000000"/>
                          </a:solidFill>
                          <a:latin typeface="Calibri"/>
                        </a:rPr>
                        <a:t> </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367757">
                <a:tc vMerge="1">
                  <a:txBody>
                    <a:bodyPr/>
                    <a:lstStyle/>
                    <a:p>
                      <a:endParaRPr lang="fr-FR"/>
                    </a:p>
                  </a:txBody>
                  <a:tcPr/>
                </a:tc>
                <a:tc>
                  <a:txBody>
                    <a:bodyPr/>
                    <a:lstStyle/>
                    <a:p>
                      <a:pPr algn="ctr" fontAlgn="b"/>
                      <a:r>
                        <a:rPr lang="fr-FR" sz="1200" b="0" i="0" u="none" strike="noStrike">
                          <a:solidFill>
                            <a:srgbClr val="000000"/>
                          </a:solidFill>
                          <a:latin typeface="Calibri"/>
                        </a:rPr>
                        <a:t>208</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b"/>
                      <a:r>
                        <a:rPr lang="fr-FR" sz="1200" b="0" i="0" u="none" strike="noStrike">
                          <a:solidFill>
                            <a:srgbClr val="000000"/>
                          </a:solidFill>
                          <a:latin typeface="Calibri"/>
                        </a:rPr>
                        <a:t>43,6%</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b"/>
                      <a:r>
                        <a:rPr lang="fr-FR" sz="1200" b="0" i="0" u="none" strike="noStrike">
                          <a:solidFill>
                            <a:srgbClr val="000000"/>
                          </a:solidFill>
                          <a:latin typeface="Calibri"/>
                        </a:rPr>
                        <a:t>23</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ctr" fontAlgn="b"/>
                      <a:r>
                        <a:rPr lang="fr-FR" sz="1200" b="0" i="0" u="none" strike="noStrike">
                          <a:solidFill>
                            <a:srgbClr val="000000"/>
                          </a:solidFill>
                          <a:latin typeface="Calibri"/>
                        </a:rPr>
                        <a:t>53,5%</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ctr" fontAlgn="b"/>
                      <a:r>
                        <a:rPr lang="fr-FR" sz="1200" b="0" i="0" u="none" strike="noStrike" dirty="0">
                          <a:solidFill>
                            <a:srgbClr val="000000"/>
                          </a:solidFill>
                          <a:latin typeface="Calibri"/>
                        </a:rPr>
                        <a:t>Oui</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367757">
                <a:tc vMerge="1">
                  <a:txBody>
                    <a:bodyPr/>
                    <a:lstStyle/>
                    <a:p>
                      <a:endParaRPr lang="fr-FR"/>
                    </a:p>
                  </a:txBody>
                  <a:tcPr/>
                </a:tc>
                <a:tc>
                  <a:txBody>
                    <a:bodyPr/>
                    <a:lstStyle/>
                    <a:p>
                      <a:pPr algn="ctr" fontAlgn="b"/>
                      <a:r>
                        <a:rPr lang="fr-FR" sz="1200" b="0" i="0" u="none" strike="noStrike">
                          <a:solidFill>
                            <a:srgbClr val="000000"/>
                          </a:solidFill>
                          <a:latin typeface="Calibri"/>
                        </a:rPr>
                        <a:t>269</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b"/>
                      <a:r>
                        <a:rPr lang="fr-FR" sz="1200" b="0" i="0" u="none" strike="noStrike">
                          <a:solidFill>
                            <a:srgbClr val="000000"/>
                          </a:solidFill>
                          <a:latin typeface="Calibri"/>
                        </a:rPr>
                        <a:t>56,4%</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b"/>
                      <a:r>
                        <a:rPr lang="fr-FR" sz="1200" b="0" i="0" u="none" strike="noStrike">
                          <a:solidFill>
                            <a:srgbClr val="000000"/>
                          </a:solidFill>
                          <a:latin typeface="Calibri"/>
                        </a:rPr>
                        <a:t>20</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ctr" fontAlgn="b"/>
                      <a:r>
                        <a:rPr lang="fr-FR" sz="1200" b="0" i="0" u="none" strike="noStrike">
                          <a:solidFill>
                            <a:srgbClr val="000000"/>
                          </a:solidFill>
                          <a:latin typeface="Calibri"/>
                        </a:rPr>
                        <a:t>46,5%</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ctr" fontAlgn="b"/>
                      <a:r>
                        <a:rPr lang="fr-FR" sz="1200" b="0" i="0" u="none" strike="noStrike" dirty="0">
                          <a:solidFill>
                            <a:srgbClr val="000000"/>
                          </a:solidFill>
                          <a:latin typeface="Calibri"/>
                        </a:rPr>
                        <a:t>Non</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bl>
          </a:graphicData>
        </a:graphic>
      </p:graphicFrame>
      <p:sp>
        <p:nvSpPr>
          <p:cNvPr id="3" name="Espace réservé du numéro de diapositive 2"/>
          <p:cNvSpPr>
            <a:spLocks noGrp="1"/>
          </p:cNvSpPr>
          <p:nvPr>
            <p:ph type="sldNum" sz="quarter" idx="12"/>
          </p:nvPr>
        </p:nvSpPr>
        <p:spPr/>
        <p:txBody>
          <a:bodyPr/>
          <a:lstStyle/>
          <a:p>
            <a:fld id="{6CF53FF6-79BB-4BEF-B1BD-1A196A586C8F}" type="slidenum">
              <a:rPr lang="fr-FR" smtClean="0"/>
              <a:pPr/>
              <a:t>17</a:t>
            </a:fld>
            <a:endParaRPr lang="fr-F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au 3"/>
          <p:cNvGraphicFramePr>
            <a:graphicFrameLocks noGrp="1"/>
          </p:cNvGraphicFramePr>
          <p:nvPr/>
        </p:nvGraphicFramePr>
        <p:xfrm>
          <a:off x="467544" y="476672"/>
          <a:ext cx="8424934" cy="6048671"/>
        </p:xfrm>
        <a:graphic>
          <a:graphicData uri="http://schemas.openxmlformats.org/drawingml/2006/table">
            <a:tbl>
              <a:tblPr/>
              <a:tblGrid>
                <a:gridCol w="4411121"/>
                <a:gridCol w="784120"/>
                <a:gridCol w="934498"/>
                <a:gridCol w="784120"/>
                <a:gridCol w="934498"/>
                <a:gridCol w="576577"/>
              </a:tblGrid>
              <a:tr h="538179">
                <a:tc>
                  <a:txBody>
                    <a:bodyPr/>
                    <a:lstStyle/>
                    <a:p>
                      <a:pPr algn="r" fontAlgn="ctr"/>
                      <a:r>
                        <a:rPr lang="fr-FR" sz="800" b="1" i="0" u="none" strike="noStrike" dirty="0">
                          <a:solidFill>
                            <a:srgbClr val="000000"/>
                          </a:solidFill>
                          <a:latin typeface="Calibri"/>
                        </a:rPr>
                        <a:t> </a:t>
                      </a:r>
                    </a:p>
                  </a:txBody>
                  <a:tcPr marL="6834" marR="6834" marT="683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gridSpan="2">
                  <a:txBody>
                    <a:bodyPr/>
                    <a:lstStyle/>
                    <a:p>
                      <a:pPr algn="ctr" fontAlgn="b"/>
                      <a:r>
                        <a:rPr lang="fr-FR" sz="1900" b="0" i="0" u="none" strike="noStrike">
                          <a:solidFill>
                            <a:srgbClr val="000000"/>
                          </a:solidFill>
                          <a:latin typeface="Aharoni"/>
                        </a:rPr>
                        <a:t>France</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4E3"/>
                    </a:solidFill>
                  </a:tcPr>
                </a:tc>
                <a:tc hMerge="1">
                  <a:txBody>
                    <a:bodyPr/>
                    <a:lstStyle/>
                    <a:p>
                      <a:endParaRPr lang="fr-FR"/>
                    </a:p>
                  </a:txBody>
                  <a:tcPr/>
                </a:tc>
                <a:tc gridSpan="2">
                  <a:txBody>
                    <a:bodyPr/>
                    <a:lstStyle/>
                    <a:p>
                      <a:pPr algn="ctr" fontAlgn="b"/>
                      <a:r>
                        <a:rPr lang="fr-FR" sz="1800" b="0" i="0" u="none" strike="noStrike" dirty="0" smtClean="0">
                          <a:solidFill>
                            <a:srgbClr val="000000"/>
                          </a:solidFill>
                          <a:latin typeface="Aharoni"/>
                        </a:rPr>
                        <a:t>PACA-Corse</a:t>
                      </a:r>
                      <a:endParaRPr lang="fr-FR" sz="1800" b="0" i="0" u="none" strike="noStrike" dirty="0">
                        <a:solidFill>
                          <a:srgbClr val="000000"/>
                        </a:solidFill>
                        <a:latin typeface="Aharoni"/>
                      </a:endParaRP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7E4BC"/>
                    </a:solidFill>
                  </a:tcPr>
                </a:tc>
                <a:tc hMerge="1">
                  <a:txBody>
                    <a:bodyPr/>
                    <a:lstStyle/>
                    <a:p>
                      <a:endParaRPr lang="fr-FR"/>
                    </a:p>
                  </a:txBody>
                  <a:tcPr/>
                </a:tc>
                <a:tc>
                  <a:txBody>
                    <a:bodyPr/>
                    <a:lstStyle/>
                    <a:p>
                      <a:pPr algn="l" fontAlgn="b"/>
                      <a:r>
                        <a:rPr lang="fr-FR" sz="800" b="0" i="0" u="none" strike="noStrike">
                          <a:solidFill>
                            <a:srgbClr val="000000"/>
                          </a:solidFill>
                          <a:latin typeface="Calibri"/>
                        </a:rPr>
                        <a:t> </a:t>
                      </a:r>
                    </a:p>
                  </a:txBody>
                  <a:tcPr marL="6834" marR="6834" marT="6834"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713672">
                <a:tc>
                  <a:txBody>
                    <a:bodyPr/>
                    <a:lstStyle/>
                    <a:p>
                      <a:pPr algn="ctr" fontAlgn="ctr"/>
                      <a:r>
                        <a:rPr lang="fr-FR" sz="1200" b="1" i="0" u="none" strike="noStrike" dirty="0" smtClean="0">
                          <a:solidFill>
                            <a:srgbClr val="002060"/>
                          </a:solidFill>
                          <a:latin typeface="Calibri"/>
                        </a:rPr>
                        <a:t>Q18) Pour </a:t>
                      </a:r>
                      <a:r>
                        <a:rPr lang="fr-FR" sz="1200" b="1" i="0" u="none" strike="noStrike" dirty="0">
                          <a:solidFill>
                            <a:srgbClr val="002060"/>
                          </a:solidFill>
                          <a:latin typeface="Calibri"/>
                        </a:rPr>
                        <a:t>les secteurs réalisant la conciliation, quels sont les points principaux susceptibles d'être améliorés par la mise en œuvre de la conciliation </a:t>
                      </a:r>
                      <a:r>
                        <a:rPr lang="fr-FR" sz="1200" b="1" i="0" u="none" strike="noStrike" dirty="0" smtClean="0">
                          <a:solidFill>
                            <a:srgbClr val="002060"/>
                          </a:solidFill>
                          <a:latin typeface="Calibri"/>
                        </a:rPr>
                        <a:t>médicamenteuse ?</a:t>
                      </a:r>
                      <a:endParaRPr lang="fr-FR" sz="1200" b="1" i="0" u="none" strike="noStrike" dirty="0">
                        <a:solidFill>
                          <a:srgbClr val="002060"/>
                        </a:solidFill>
                        <a:latin typeface="Calibri"/>
                      </a:endParaRPr>
                    </a:p>
                  </a:txBody>
                  <a:tcPr marL="6834" marR="6834" marT="683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b"/>
                      <a:r>
                        <a:rPr lang="fr-FR" sz="1200" b="0" i="0" u="none" strike="noStrike">
                          <a:solidFill>
                            <a:srgbClr val="000000"/>
                          </a:solidFill>
                          <a:latin typeface="Calibri"/>
                        </a:rPr>
                        <a:t>n</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4E3"/>
                    </a:solidFill>
                  </a:tcPr>
                </a:tc>
                <a:tc>
                  <a:txBody>
                    <a:bodyPr/>
                    <a:lstStyle/>
                    <a:p>
                      <a:pPr algn="ctr" fontAlgn="b"/>
                      <a:r>
                        <a:rPr lang="fr-FR" sz="1200" b="0" i="0" u="none" strike="noStrike">
                          <a:solidFill>
                            <a:srgbClr val="000000"/>
                          </a:solidFill>
                          <a:latin typeface="Calibri"/>
                        </a:rPr>
                        <a:t>%</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4E3"/>
                    </a:solidFill>
                  </a:tcPr>
                </a:tc>
                <a:tc>
                  <a:txBody>
                    <a:bodyPr/>
                    <a:lstStyle/>
                    <a:p>
                      <a:pPr algn="ctr" fontAlgn="b"/>
                      <a:r>
                        <a:rPr lang="fr-FR" sz="1200" b="0" i="0" u="none" strike="noStrike" dirty="0">
                          <a:solidFill>
                            <a:srgbClr val="000000"/>
                          </a:solidFill>
                          <a:latin typeface="Calibri"/>
                        </a:rPr>
                        <a:t>n</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7E4BC"/>
                    </a:solidFill>
                  </a:tcPr>
                </a:tc>
                <a:tc>
                  <a:txBody>
                    <a:bodyPr/>
                    <a:lstStyle/>
                    <a:p>
                      <a:pPr algn="ctr" fontAlgn="b"/>
                      <a:r>
                        <a:rPr lang="fr-FR" sz="1200" b="0" i="0" u="none" strike="noStrike">
                          <a:solidFill>
                            <a:srgbClr val="000000"/>
                          </a:solidFill>
                          <a:latin typeface="Calibri"/>
                        </a:rPr>
                        <a:t>%</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7E4BC"/>
                    </a:solidFill>
                  </a:tcPr>
                </a:tc>
                <a:tc>
                  <a:txBody>
                    <a:bodyPr/>
                    <a:lstStyle/>
                    <a:p>
                      <a:pPr algn="l" fontAlgn="b"/>
                      <a:r>
                        <a:rPr lang="fr-FR" sz="1200" b="0" i="0" u="none" strike="noStrike" dirty="0">
                          <a:solidFill>
                            <a:srgbClr val="000000"/>
                          </a:solidFill>
                          <a:latin typeface="Calibri"/>
                        </a:rPr>
                        <a:t> </a:t>
                      </a:r>
                    </a:p>
                  </a:txBody>
                  <a:tcPr marL="6834" marR="6834" marT="6834"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33991">
                <a:tc rowSpan="2">
                  <a:txBody>
                    <a:bodyPr/>
                    <a:lstStyle/>
                    <a:p>
                      <a:pPr algn="r" fontAlgn="ctr"/>
                      <a:r>
                        <a:rPr lang="fr-FR" sz="1200" b="1" i="0" u="none" strike="noStrike" dirty="0">
                          <a:solidFill>
                            <a:srgbClr val="002060"/>
                          </a:solidFill>
                          <a:latin typeface="Calibri"/>
                        </a:rPr>
                        <a:t>Collaboration pluridisciplinaire</a:t>
                      </a:r>
                    </a:p>
                  </a:txBody>
                  <a:tcPr marL="6834" marR="6834" marT="683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fr-FR" sz="1200" b="1" i="0" u="none" strike="noStrike">
                          <a:solidFill>
                            <a:srgbClr val="FF0000"/>
                          </a:solidFill>
                          <a:latin typeface="Calibri"/>
                        </a:rPr>
                        <a:t>426</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ctr" fontAlgn="b"/>
                      <a:r>
                        <a:rPr lang="fr-FR" sz="1200" b="1" i="0" u="none" strike="noStrike">
                          <a:solidFill>
                            <a:srgbClr val="FF0000"/>
                          </a:solidFill>
                          <a:latin typeface="Calibri"/>
                        </a:rPr>
                        <a:t>95,1%</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ctr" fontAlgn="b"/>
                      <a:r>
                        <a:rPr lang="fr-FR" sz="1200" b="1" i="0" u="none" strike="noStrike">
                          <a:solidFill>
                            <a:srgbClr val="FF0000"/>
                          </a:solidFill>
                          <a:latin typeface="Calibri"/>
                        </a:rPr>
                        <a:t>33</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ctr" fontAlgn="b"/>
                      <a:r>
                        <a:rPr lang="fr-FR" sz="1200" b="1" i="0" u="none" strike="noStrike" dirty="0">
                          <a:solidFill>
                            <a:srgbClr val="FF0000"/>
                          </a:solidFill>
                          <a:latin typeface="Calibri"/>
                        </a:rPr>
                        <a:t>97,1%</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ctr" fontAlgn="b"/>
                      <a:r>
                        <a:rPr lang="fr-FR" sz="1200" b="0" i="0" u="none" strike="noStrike" dirty="0">
                          <a:solidFill>
                            <a:srgbClr val="000000"/>
                          </a:solidFill>
                          <a:latin typeface="Calibri"/>
                        </a:rPr>
                        <a:t>Oui</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5691">
                <a:tc vMerge="1">
                  <a:txBody>
                    <a:bodyPr/>
                    <a:lstStyle/>
                    <a:p>
                      <a:endParaRPr lang="fr-FR"/>
                    </a:p>
                  </a:txBody>
                  <a:tcPr/>
                </a:tc>
                <a:tc>
                  <a:txBody>
                    <a:bodyPr/>
                    <a:lstStyle/>
                    <a:p>
                      <a:pPr algn="ctr" fontAlgn="b"/>
                      <a:r>
                        <a:rPr lang="fr-FR" sz="1200" b="0" i="0" u="none" strike="noStrike">
                          <a:solidFill>
                            <a:srgbClr val="000000"/>
                          </a:solidFill>
                          <a:latin typeface="Calibri"/>
                        </a:rPr>
                        <a:t>22</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4E3"/>
                    </a:solidFill>
                  </a:tcPr>
                </a:tc>
                <a:tc>
                  <a:txBody>
                    <a:bodyPr/>
                    <a:lstStyle/>
                    <a:p>
                      <a:pPr algn="ctr" fontAlgn="b"/>
                      <a:r>
                        <a:rPr lang="fr-FR" sz="1200" b="0" i="0" u="none" strike="noStrike">
                          <a:solidFill>
                            <a:srgbClr val="000000"/>
                          </a:solidFill>
                          <a:latin typeface="Calibri"/>
                        </a:rPr>
                        <a:t>4,9%</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4E3"/>
                    </a:solidFill>
                  </a:tcPr>
                </a:tc>
                <a:tc>
                  <a:txBody>
                    <a:bodyPr/>
                    <a:lstStyle/>
                    <a:p>
                      <a:pPr algn="ctr" fontAlgn="b"/>
                      <a:r>
                        <a:rPr lang="fr-FR" sz="1200" b="0" i="0" u="none" strike="noStrike">
                          <a:solidFill>
                            <a:srgbClr val="000000"/>
                          </a:solidFill>
                          <a:latin typeface="Calibri"/>
                        </a:rPr>
                        <a:t>1</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7E4BC"/>
                    </a:solidFill>
                  </a:tcPr>
                </a:tc>
                <a:tc>
                  <a:txBody>
                    <a:bodyPr/>
                    <a:lstStyle/>
                    <a:p>
                      <a:pPr algn="ctr" fontAlgn="b"/>
                      <a:r>
                        <a:rPr lang="fr-FR" sz="1200" b="0" i="0" u="none" strike="noStrike">
                          <a:solidFill>
                            <a:srgbClr val="000000"/>
                          </a:solidFill>
                          <a:latin typeface="Calibri"/>
                        </a:rPr>
                        <a:t>2,9%</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7E4BC"/>
                    </a:solidFill>
                  </a:tcPr>
                </a:tc>
                <a:tc>
                  <a:txBody>
                    <a:bodyPr/>
                    <a:lstStyle/>
                    <a:p>
                      <a:pPr algn="ctr" fontAlgn="b"/>
                      <a:r>
                        <a:rPr lang="fr-FR" sz="1200" b="0" i="0" u="none" strike="noStrike" dirty="0">
                          <a:solidFill>
                            <a:srgbClr val="000000"/>
                          </a:solidFill>
                          <a:latin typeface="Calibri"/>
                        </a:rPr>
                        <a:t>Non</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3991">
                <a:tc rowSpan="2">
                  <a:txBody>
                    <a:bodyPr/>
                    <a:lstStyle/>
                    <a:p>
                      <a:pPr algn="r" fontAlgn="ctr"/>
                      <a:r>
                        <a:rPr lang="fr-FR" sz="1200" b="1" i="0" u="none" strike="noStrike" dirty="0">
                          <a:solidFill>
                            <a:srgbClr val="002060"/>
                          </a:solidFill>
                          <a:latin typeface="Calibri"/>
                        </a:rPr>
                        <a:t>Travail en équipe</a:t>
                      </a:r>
                    </a:p>
                  </a:txBody>
                  <a:tcPr marL="6834" marR="6834" marT="683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fr-FR" sz="1200" b="1" i="0" u="none" strike="noStrike" dirty="0">
                          <a:solidFill>
                            <a:srgbClr val="FF0000"/>
                          </a:solidFill>
                          <a:latin typeface="Calibri"/>
                        </a:rPr>
                        <a:t>431</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ctr" fontAlgn="b"/>
                      <a:r>
                        <a:rPr lang="fr-FR" sz="1200" b="1" i="0" u="none" strike="noStrike" dirty="0">
                          <a:solidFill>
                            <a:srgbClr val="FF0000"/>
                          </a:solidFill>
                          <a:latin typeface="Calibri"/>
                        </a:rPr>
                        <a:t>92,7%</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ctr" fontAlgn="b"/>
                      <a:r>
                        <a:rPr lang="fr-FR" sz="1200" b="1" i="0" u="none" strike="noStrike" dirty="0">
                          <a:solidFill>
                            <a:srgbClr val="FF0000"/>
                          </a:solidFill>
                          <a:latin typeface="Calibri"/>
                        </a:rPr>
                        <a:t>36</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ctr" fontAlgn="b"/>
                      <a:r>
                        <a:rPr lang="fr-FR" sz="1200" b="1" i="0" u="none" strike="noStrike" dirty="0">
                          <a:solidFill>
                            <a:srgbClr val="FF0000"/>
                          </a:solidFill>
                          <a:latin typeface="Calibri"/>
                        </a:rPr>
                        <a:t>90,0%</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ctr" fontAlgn="b"/>
                      <a:r>
                        <a:rPr lang="fr-FR" sz="1200" b="0" i="0" u="none" strike="noStrike" dirty="0">
                          <a:solidFill>
                            <a:srgbClr val="000000"/>
                          </a:solidFill>
                          <a:latin typeface="Calibri"/>
                        </a:rPr>
                        <a:t>Oui</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5691">
                <a:tc vMerge="1">
                  <a:txBody>
                    <a:bodyPr/>
                    <a:lstStyle/>
                    <a:p>
                      <a:endParaRPr lang="fr-FR"/>
                    </a:p>
                  </a:txBody>
                  <a:tcPr/>
                </a:tc>
                <a:tc>
                  <a:txBody>
                    <a:bodyPr/>
                    <a:lstStyle/>
                    <a:p>
                      <a:pPr algn="ctr" fontAlgn="b"/>
                      <a:r>
                        <a:rPr lang="fr-FR" sz="1200" b="0" i="0" u="none" strike="noStrike">
                          <a:solidFill>
                            <a:srgbClr val="000000"/>
                          </a:solidFill>
                          <a:latin typeface="Calibri"/>
                        </a:rPr>
                        <a:t>34</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4E3"/>
                    </a:solidFill>
                  </a:tcPr>
                </a:tc>
                <a:tc>
                  <a:txBody>
                    <a:bodyPr/>
                    <a:lstStyle/>
                    <a:p>
                      <a:pPr algn="ctr" fontAlgn="b"/>
                      <a:r>
                        <a:rPr lang="fr-FR" sz="1200" b="0" i="0" u="none" strike="noStrike">
                          <a:solidFill>
                            <a:srgbClr val="000000"/>
                          </a:solidFill>
                          <a:latin typeface="Calibri"/>
                        </a:rPr>
                        <a:t>7,3%</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4E3"/>
                    </a:solidFill>
                  </a:tcPr>
                </a:tc>
                <a:tc>
                  <a:txBody>
                    <a:bodyPr/>
                    <a:lstStyle/>
                    <a:p>
                      <a:pPr algn="ctr" fontAlgn="b"/>
                      <a:r>
                        <a:rPr lang="fr-FR" sz="1200" b="0" i="0" u="none" strike="noStrike">
                          <a:solidFill>
                            <a:srgbClr val="000000"/>
                          </a:solidFill>
                          <a:latin typeface="Calibri"/>
                        </a:rPr>
                        <a:t>4</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7E4BC"/>
                    </a:solidFill>
                  </a:tcPr>
                </a:tc>
                <a:tc>
                  <a:txBody>
                    <a:bodyPr/>
                    <a:lstStyle/>
                    <a:p>
                      <a:pPr algn="ctr" fontAlgn="b"/>
                      <a:r>
                        <a:rPr lang="fr-FR" sz="1200" b="0" i="0" u="none" strike="noStrike">
                          <a:solidFill>
                            <a:srgbClr val="000000"/>
                          </a:solidFill>
                          <a:latin typeface="Calibri"/>
                        </a:rPr>
                        <a:t>10,0%</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7E4BC"/>
                    </a:solidFill>
                  </a:tcPr>
                </a:tc>
                <a:tc>
                  <a:txBody>
                    <a:bodyPr/>
                    <a:lstStyle/>
                    <a:p>
                      <a:pPr algn="ctr" fontAlgn="b"/>
                      <a:r>
                        <a:rPr lang="fr-FR" sz="1200" b="0" i="0" u="none" strike="noStrike">
                          <a:solidFill>
                            <a:srgbClr val="000000"/>
                          </a:solidFill>
                          <a:latin typeface="Calibri"/>
                        </a:rPr>
                        <a:t>Non</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3991">
                <a:tc rowSpan="2">
                  <a:txBody>
                    <a:bodyPr/>
                    <a:lstStyle/>
                    <a:p>
                      <a:pPr algn="r" fontAlgn="ctr"/>
                      <a:r>
                        <a:rPr lang="fr-FR" sz="1200" b="1" i="0" u="none" strike="noStrike" dirty="0">
                          <a:solidFill>
                            <a:srgbClr val="002060"/>
                          </a:solidFill>
                          <a:latin typeface="Calibri"/>
                        </a:rPr>
                        <a:t>Optimisation des prescriptions</a:t>
                      </a:r>
                    </a:p>
                  </a:txBody>
                  <a:tcPr marL="6834" marR="6834" marT="683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fr-FR" sz="1200" b="1" i="0" u="none" strike="noStrike">
                          <a:solidFill>
                            <a:srgbClr val="FF0000"/>
                          </a:solidFill>
                          <a:latin typeface="Calibri"/>
                        </a:rPr>
                        <a:t>452</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ctr" fontAlgn="b"/>
                      <a:r>
                        <a:rPr lang="fr-FR" sz="1200" b="1" i="0" u="none" strike="noStrike">
                          <a:solidFill>
                            <a:srgbClr val="FF0000"/>
                          </a:solidFill>
                          <a:latin typeface="Calibri"/>
                        </a:rPr>
                        <a:t>94,2%</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ctr" fontAlgn="b"/>
                      <a:r>
                        <a:rPr lang="fr-FR" sz="1200" b="1" i="0" u="none" strike="noStrike">
                          <a:solidFill>
                            <a:srgbClr val="FF0000"/>
                          </a:solidFill>
                          <a:latin typeface="Calibri"/>
                        </a:rPr>
                        <a:t>37</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ctr" fontAlgn="b"/>
                      <a:r>
                        <a:rPr lang="fr-FR" sz="1200" b="1" i="0" u="none" strike="noStrike" dirty="0">
                          <a:solidFill>
                            <a:srgbClr val="FF0000"/>
                          </a:solidFill>
                          <a:latin typeface="Calibri"/>
                        </a:rPr>
                        <a:t>92,5%</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ctr" fontAlgn="b"/>
                      <a:r>
                        <a:rPr lang="fr-FR" sz="1200" b="0" i="0" u="none" strike="noStrike" dirty="0">
                          <a:solidFill>
                            <a:srgbClr val="000000"/>
                          </a:solidFill>
                          <a:latin typeface="Calibri"/>
                        </a:rPr>
                        <a:t>Oui</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5691">
                <a:tc vMerge="1">
                  <a:txBody>
                    <a:bodyPr/>
                    <a:lstStyle/>
                    <a:p>
                      <a:endParaRPr lang="fr-FR"/>
                    </a:p>
                  </a:txBody>
                  <a:tcPr/>
                </a:tc>
                <a:tc>
                  <a:txBody>
                    <a:bodyPr/>
                    <a:lstStyle/>
                    <a:p>
                      <a:pPr algn="ctr" fontAlgn="b"/>
                      <a:r>
                        <a:rPr lang="fr-FR" sz="1200" b="0" i="0" u="none" strike="noStrike">
                          <a:solidFill>
                            <a:srgbClr val="000000"/>
                          </a:solidFill>
                          <a:latin typeface="Calibri"/>
                        </a:rPr>
                        <a:t>28</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4E3"/>
                    </a:solidFill>
                  </a:tcPr>
                </a:tc>
                <a:tc>
                  <a:txBody>
                    <a:bodyPr/>
                    <a:lstStyle/>
                    <a:p>
                      <a:pPr algn="ctr" fontAlgn="b"/>
                      <a:r>
                        <a:rPr lang="fr-FR" sz="1200" b="0" i="0" u="none" strike="noStrike">
                          <a:solidFill>
                            <a:srgbClr val="000000"/>
                          </a:solidFill>
                          <a:latin typeface="Calibri"/>
                        </a:rPr>
                        <a:t>5,8%</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4E3"/>
                    </a:solidFill>
                  </a:tcPr>
                </a:tc>
                <a:tc>
                  <a:txBody>
                    <a:bodyPr/>
                    <a:lstStyle/>
                    <a:p>
                      <a:pPr algn="ctr" fontAlgn="b"/>
                      <a:r>
                        <a:rPr lang="fr-FR" sz="1200" b="0" i="0" u="none" strike="noStrike">
                          <a:solidFill>
                            <a:srgbClr val="000000"/>
                          </a:solidFill>
                          <a:latin typeface="Calibri"/>
                        </a:rPr>
                        <a:t>3</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7E4BC"/>
                    </a:solidFill>
                  </a:tcPr>
                </a:tc>
                <a:tc>
                  <a:txBody>
                    <a:bodyPr/>
                    <a:lstStyle/>
                    <a:p>
                      <a:pPr algn="ctr" fontAlgn="b"/>
                      <a:r>
                        <a:rPr lang="fr-FR" sz="1200" b="0" i="0" u="none" strike="noStrike">
                          <a:solidFill>
                            <a:srgbClr val="000000"/>
                          </a:solidFill>
                          <a:latin typeface="Calibri"/>
                        </a:rPr>
                        <a:t>7,5%</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7E4BC"/>
                    </a:solidFill>
                  </a:tcPr>
                </a:tc>
                <a:tc>
                  <a:txBody>
                    <a:bodyPr/>
                    <a:lstStyle/>
                    <a:p>
                      <a:pPr algn="ctr" fontAlgn="b"/>
                      <a:r>
                        <a:rPr lang="fr-FR" sz="1200" b="0" i="0" u="none" strike="noStrike" dirty="0">
                          <a:solidFill>
                            <a:srgbClr val="000000"/>
                          </a:solidFill>
                          <a:latin typeface="Calibri"/>
                        </a:rPr>
                        <a:t>Non</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3991">
                <a:tc rowSpan="2">
                  <a:txBody>
                    <a:bodyPr/>
                    <a:lstStyle/>
                    <a:p>
                      <a:pPr algn="r" fontAlgn="ctr"/>
                      <a:r>
                        <a:rPr lang="fr-FR" sz="1200" b="1" i="0" u="none" strike="noStrike" dirty="0">
                          <a:solidFill>
                            <a:srgbClr val="002060"/>
                          </a:solidFill>
                          <a:latin typeface="Calibri"/>
                        </a:rPr>
                        <a:t> Efficience (Baisse de surconsommation des médicaments inappropriés)</a:t>
                      </a:r>
                    </a:p>
                  </a:txBody>
                  <a:tcPr marL="6834" marR="6834" marT="683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fr-FR" sz="1200" b="1" i="0" u="none" strike="noStrike">
                          <a:solidFill>
                            <a:srgbClr val="FF0000"/>
                          </a:solidFill>
                          <a:latin typeface="Calibri"/>
                        </a:rPr>
                        <a:t>387</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ctr" fontAlgn="b"/>
                      <a:r>
                        <a:rPr lang="fr-FR" sz="1200" b="1" i="0" u="none" strike="noStrike">
                          <a:solidFill>
                            <a:srgbClr val="FF0000"/>
                          </a:solidFill>
                          <a:latin typeface="Calibri"/>
                        </a:rPr>
                        <a:t>85,4%</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ctr" fontAlgn="b"/>
                      <a:r>
                        <a:rPr lang="fr-FR" sz="1200" b="1" i="0" u="none" strike="noStrike">
                          <a:solidFill>
                            <a:srgbClr val="FF0000"/>
                          </a:solidFill>
                          <a:latin typeface="Calibri"/>
                        </a:rPr>
                        <a:t>34</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ctr" fontAlgn="b"/>
                      <a:r>
                        <a:rPr lang="fr-FR" sz="1200" b="1" i="0" u="none" strike="noStrike" dirty="0">
                          <a:solidFill>
                            <a:srgbClr val="FF0000"/>
                          </a:solidFill>
                          <a:latin typeface="Calibri"/>
                        </a:rPr>
                        <a:t>87,2%</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ctr" fontAlgn="b"/>
                      <a:r>
                        <a:rPr lang="fr-FR" sz="1200" b="0" i="0" u="none" strike="noStrike" dirty="0">
                          <a:solidFill>
                            <a:srgbClr val="000000"/>
                          </a:solidFill>
                          <a:latin typeface="Calibri"/>
                        </a:rPr>
                        <a:t>Oui</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5691">
                <a:tc vMerge="1">
                  <a:txBody>
                    <a:bodyPr/>
                    <a:lstStyle/>
                    <a:p>
                      <a:endParaRPr lang="fr-FR"/>
                    </a:p>
                  </a:txBody>
                  <a:tcPr/>
                </a:tc>
                <a:tc>
                  <a:txBody>
                    <a:bodyPr/>
                    <a:lstStyle/>
                    <a:p>
                      <a:pPr algn="ctr" fontAlgn="b"/>
                      <a:r>
                        <a:rPr lang="fr-FR" sz="1200" b="0" i="0" u="none" strike="noStrike">
                          <a:solidFill>
                            <a:srgbClr val="000000"/>
                          </a:solidFill>
                          <a:latin typeface="Calibri"/>
                        </a:rPr>
                        <a:t>66</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4E3"/>
                    </a:solidFill>
                  </a:tcPr>
                </a:tc>
                <a:tc>
                  <a:txBody>
                    <a:bodyPr/>
                    <a:lstStyle/>
                    <a:p>
                      <a:pPr algn="ctr" fontAlgn="b"/>
                      <a:r>
                        <a:rPr lang="fr-FR" sz="1200" b="0" i="0" u="none" strike="noStrike">
                          <a:solidFill>
                            <a:srgbClr val="000000"/>
                          </a:solidFill>
                          <a:latin typeface="Calibri"/>
                        </a:rPr>
                        <a:t>14,6%</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4E3"/>
                    </a:solidFill>
                  </a:tcPr>
                </a:tc>
                <a:tc>
                  <a:txBody>
                    <a:bodyPr/>
                    <a:lstStyle/>
                    <a:p>
                      <a:pPr algn="ctr" fontAlgn="b"/>
                      <a:r>
                        <a:rPr lang="fr-FR" sz="1200" b="0" i="0" u="none" strike="noStrike">
                          <a:solidFill>
                            <a:srgbClr val="000000"/>
                          </a:solidFill>
                          <a:latin typeface="Calibri"/>
                        </a:rPr>
                        <a:t>5</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7E4BC"/>
                    </a:solidFill>
                  </a:tcPr>
                </a:tc>
                <a:tc>
                  <a:txBody>
                    <a:bodyPr/>
                    <a:lstStyle/>
                    <a:p>
                      <a:pPr algn="ctr" fontAlgn="b"/>
                      <a:r>
                        <a:rPr lang="fr-FR" sz="1200" b="0" i="0" u="none" strike="noStrike">
                          <a:solidFill>
                            <a:srgbClr val="000000"/>
                          </a:solidFill>
                          <a:latin typeface="Calibri"/>
                        </a:rPr>
                        <a:t>12,8%</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7E4BC"/>
                    </a:solidFill>
                  </a:tcPr>
                </a:tc>
                <a:tc>
                  <a:txBody>
                    <a:bodyPr/>
                    <a:lstStyle/>
                    <a:p>
                      <a:pPr algn="ctr" fontAlgn="b"/>
                      <a:r>
                        <a:rPr lang="fr-FR" sz="1200" b="0" i="0" u="none" strike="noStrike" dirty="0">
                          <a:solidFill>
                            <a:srgbClr val="000000"/>
                          </a:solidFill>
                          <a:latin typeface="Calibri"/>
                        </a:rPr>
                        <a:t>Non</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3991">
                <a:tc rowSpan="2">
                  <a:txBody>
                    <a:bodyPr/>
                    <a:lstStyle/>
                    <a:p>
                      <a:pPr algn="r" fontAlgn="ctr"/>
                      <a:r>
                        <a:rPr lang="fr-FR" sz="1200" b="1" i="0" u="none" strike="noStrike" dirty="0">
                          <a:solidFill>
                            <a:srgbClr val="002060"/>
                          </a:solidFill>
                          <a:latin typeface="Calibri"/>
                        </a:rPr>
                        <a:t>Diminution des </a:t>
                      </a:r>
                      <a:r>
                        <a:rPr lang="fr-FR" sz="1200" b="1" i="0" u="none" strike="noStrike" dirty="0" smtClean="0">
                          <a:solidFill>
                            <a:srgbClr val="002060"/>
                          </a:solidFill>
                          <a:latin typeface="Calibri"/>
                        </a:rPr>
                        <a:t>ré-hospitalisations</a:t>
                      </a:r>
                      <a:endParaRPr lang="fr-FR" sz="1200" b="1" i="0" u="none" strike="noStrike" dirty="0">
                        <a:solidFill>
                          <a:srgbClr val="002060"/>
                        </a:solidFill>
                        <a:latin typeface="Calibri"/>
                      </a:endParaRPr>
                    </a:p>
                  </a:txBody>
                  <a:tcPr marL="6834" marR="6834" marT="683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fr-FR" sz="1200" b="0" i="0" u="none" strike="noStrike">
                          <a:solidFill>
                            <a:srgbClr val="000000"/>
                          </a:solidFill>
                          <a:latin typeface="Calibri"/>
                        </a:rPr>
                        <a:t>282</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ctr" fontAlgn="b"/>
                      <a:r>
                        <a:rPr lang="fr-FR" sz="1200" b="0" i="0" u="none" strike="noStrike">
                          <a:solidFill>
                            <a:srgbClr val="000000"/>
                          </a:solidFill>
                          <a:latin typeface="Calibri"/>
                        </a:rPr>
                        <a:t>70,9%</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ctr" fontAlgn="b"/>
                      <a:r>
                        <a:rPr lang="fr-FR" sz="1200" b="0" i="0" u="none" strike="noStrike">
                          <a:solidFill>
                            <a:srgbClr val="000000"/>
                          </a:solidFill>
                          <a:latin typeface="Calibri"/>
                        </a:rPr>
                        <a:t>20</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ctr" fontAlgn="b"/>
                      <a:r>
                        <a:rPr lang="fr-FR" sz="1200" b="0" i="0" u="none" strike="noStrike">
                          <a:solidFill>
                            <a:srgbClr val="000000"/>
                          </a:solidFill>
                          <a:latin typeface="Calibri"/>
                        </a:rPr>
                        <a:t>62,5%</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ctr" fontAlgn="b"/>
                      <a:r>
                        <a:rPr lang="fr-FR" sz="1200" b="0" i="0" u="none" strike="noStrike" dirty="0">
                          <a:solidFill>
                            <a:srgbClr val="000000"/>
                          </a:solidFill>
                          <a:latin typeface="Calibri"/>
                        </a:rPr>
                        <a:t>Oui</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5691">
                <a:tc vMerge="1">
                  <a:txBody>
                    <a:bodyPr/>
                    <a:lstStyle/>
                    <a:p>
                      <a:endParaRPr lang="fr-FR"/>
                    </a:p>
                  </a:txBody>
                  <a:tcPr/>
                </a:tc>
                <a:tc>
                  <a:txBody>
                    <a:bodyPr/>
                    <a:lstStyle/>
                    <a:p>
                      <a:pPr algn="ctr" fontAlgn="b"/>
                      <a:r>
                        <a:rPr lang="fr-FR" sz="1200" b="0" i="0" u="none" strike="noStrike">
                          <a:solidFill>
                            <a:srgbClr val="000000"/>
                          </a:solidFill>
                          <a:latin typeface="Calibri"/>
                        </a:rPr>
                        <a:t>116</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4E3"/>
                    </a:solidFill>
                  </a:tcPr>
                </a:tc>
                <a:tc>
                  <a:txBody>
                    <a:bodyPr/>
                    <a:lstStyle/>
                    <a:p>
                      <a:pPr algn="ctr" fontAlgn="b"/>
                      <a:r>
                        <a:rPr lang="fr-FR" sz="1200" b="0" i="0" u="none" strike="noStrike">
                          <a:solidFill>
                            <a:srgbClr val="000000"/>
                          </a:solidFill>
                          <a:latin typeface="Calibri"/>
                        </a:rPr>
                        <a:t>29,1%</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4E3"/>
                    </a:solidFill>
                  </a:tcPr>
                </a:tc>
                <a:tc>
                  <a:txBody>
                    <a:bodyPr/>
                    <a:lstStyle/>
                    <a:p>
                      <a:pPr algn="ctr" fontAlgn="b"/>
                      <a:r>
                        <a:rPr lang="fr-FR" sz="1200" b="0" i="0" u="none" strike="noStrike">
                          <a:solidFill>
                            <a:srgbClr val="000000"/>
                          </a:solidFill>
                          <a:latin typeface="Calibri"/>
                        </a:rPr>
                        <a:t>12</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7E4BC"/>
                    </a:solidFill>
                  </a:tcPr>
                </a:tc>
                <a:tc>
                  <a:txBody>
                    <a:bodyPr/>
                    <a:lstStyle/>
                    <a:p>
                      <a:pPr algn="ctr" fontAlgn="b"/>
                      <a:r>
                        <a:rPr lang="fr-FR" sz="1200" b="0" i="0" u="none" strike="noStrike">
                          <a:solidFill>
                            <a:srgbClr val="000000"/>
                          </a:solidFill>
                          <a:latin typeface="Calibri"/>
                        </a:rPr>
                        <a:t>37,5%</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7E4BC"/>
                    </a:solidFill>
                  </a:tcPr>
                </a:tc>
                <a:tc>
                  <a:txBody>
                    <a:bodyPr/>
                    <a:lstStyle/>
                    <a:p>
                      <a:pPr algn="ctr" fontAlgn="b"/>
                      <a:r>
                        <a:rPr lang="fr-FR" sz="1200" b="0" i="0" u="none" strike="noStrike" dirty="0">
                          <a:solidFill>
                            <a:srgbClr val="000000"/>
                          </a:solidFill>
                          <a:latin typeface="Calibri"/>
                        </a:rPr>
                        <a:t>Non</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3991">
                <a:tc rowSpan="2">
                  <a:txBody>
                    <a:bodyPr/>
                    <a:lstStyle/>
                    <a:p>
                      <a:pPr algn="r" fontAlgn="ctr"/>
                      <a:r>
                        <a:rPr lang="fr-FR" sz="1200" b="1" i="0" u="none" strike="noStrike" dirty="0">
                          <a:solidFill>
                            <a:srgbClr val="002060"/>
                          </a:solidFill>
                          <a:latin typeface="Calibri"/>
                        </a:rPr>
                        <a:t>Sécurisation </a:t>
                      </a:r>
                      <a:r>
                        <a:rPr lang="fr-FR" sz="1200" b="1" i="0" u="none" strike="noStrike" dirty="0" smtClean="0">
                          <a:solidFill>
                            <a:srgbClr val="002060"/>
                          </a:solidFill>
                          <a:latin typeface="Calibri"/>
                        </a:rPr>
                        <a:t>médicamenteuse </a:t>
                      </a:r>
                      <a:r>
                        <a:rPr lang="fr-FR" sz="1200" b="1" i="0" u="none" strike="noStrike" dirty="0">
                          <a:solidFill>
                            <a:srgbClr val="002060"/>
                          </a:solidFill>
                          <a:latin typeface="Calibri"/>
                        </a:rPr>
                        <a:t>de l'admission et de la sortie</a:t>
                      </a:r>
                    </a:p>
                  </a:txBody>
                  <a:tcPr marL="6834" marR="6834" marT="683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fr-FR" sz="1200" b="1" i="0" u="none" strike="noStrike">
                          <a:solidFill>
                            <a:srgbClr val="FF0000"/>
                          </a:solidFill>
                          <a:latin typeface="Calibri"/>
                        </a:rPr>
                        <a:t>467</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ctr" fontAlgn="b"/>
                      <a:r>
                        <a:rPr lang="fr-FR" sz="1200" b="1" i="0" u="none" strike="noStrike">
                          <a:solidFill>
                            <a:srgbClr val="FF0000"/>
                          </a:solidFill>
                          <a:latin typeface="Calibri"/>
                        </a:rPr>
                        <a:t>97,1%</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ctr" fontAlgn="b"/>
                      <a:r>
                        <a:rPr lang="fr-FR" sz="1200" b="1" i="0" u="none" strike="noStrike">
                          <a:solidFill>
                            <a:srgbClr val="FF0000"/>
                          </a:solidFill>
                          <a:latin typeface="Calibri"/>
                        </a:rPr>
                        <a:t>39</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ctr" fontAlgn="b"/>
                      <a:r>
                        <a:rPr lang="fr-FR" sz="1200" b="1" i="0" u="none" strike="noStrike" dirty="0">
                          <a:solidFill>
                            <a:srgbClr val="FF0000"/>
                          </a:solidFill>
                          <a:latin typeface="Calibri"/>
                        </a:rPr>
                        <a:t>92,9%</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ctr" fontAlgn="b"/>
                      <a:r>
                        <a:rPr lang="fr-FR" sz="1200" b="0" i="0" u="none" strike="noStrike" dirty="0">
                          <a:solidFill>
                            <a:srgbClr val="000000"/>
                          </a:solidFill>
                          <a:latin typeface="Calibri"/>
                        </a:rPr>
                        <a:t>Oui</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5691">
                <a:tc vMerge="1">
                  <a:txBody>
                    <a:bodyPr/>
                    <a:lstStyle/>
                    <a:p>
                      <a:endParaRPr lang="fr-FR"/>
                    </a:p>
                  </a:txBody>
                  <a:tcPr/>
                </a:tc>
                <a:tc>
                  <a:txBody>
                    <a:bodyPr/>
                    <a:lstStyle/>
                    <a:p>
                      <a:pPr algn="ctr" fontAlgn="b"/>
                      <a:r>
                        <a:rPr lang="fr-FR" sz="1200" b="0" i="0" u="none" strike="noStrike">
                          <a:solidFill>
                            <a:srgbClr val="000000"/>
                          </a:solidFill>
                          <a:latin typeface="Calibri"/>
                        </a:rPr>
                        <a:t>14</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4E3"/>
                    </a:solidFill>
                  </a:tcPr>
                </a:tc>
                <a:tc>
                  <a:txBody>
                    <a:bodyPr/>
                    <a:lstStyle/>
                    <a:p>
                      <a:pPr algn="ctr" fontAlgn="b"/>
                      <a:r>
                        <a:rPr lang="fr-FR" sz="1200" b="0" i="0" u="none" strike="noStrike">
                          <a:solidFill>
                            <a:srgbClr val="000000"/>
                          </a:solidFill>
                          <a:latin typeface="Calibri"/>
                        </a:rPr>
                        <a:t>2,9%</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4E3"/>
                    </a:solidFill>
                  </a:tcPr>
                </a:tc>
                <a:tc>
                  <a:txBody>
                    <a:bodyPr/>
                    <a:lstStyle/>
                    <a:p>
                      <a:pPr algn="ctr" fontAlgn="b"/>
                      <a:r>
                        <a:rPr lang="fr-FR" sz="1200" b="0" i="0" u="none" strike="noStrike">
                          <a:solidFill>
                            <a:srgbClr val="000000"/>
                          </a:solidFill>
                          <a:latin typeface="Calibri"/>
                        </a:rPr>
                        <a:t>3</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7E4BC"/>
                    </a:solidFill>
                  </a:tcPr>
                </a:tc>
                <a:tc>
                  <a:txBody>
                    <a:bodyPr/>
                    <a:lstStyle/>
                    <a:p>
                      <a:pPr algn="ctr" fontAlgn="b"/>
                      <a:r>
                        <a:rPr lang="fr-FR" sz="1200" b="0" i="0" u="none" strike="noStrike">
                          <a:solidFill>
                            <a:srgbClr val="000000"/>
                          </a:solidFill>
                          <a:latin typeface="Calibri"/>
                        </a:rPr>
                        <a:t>7,1%</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7E4BC"/>
                    </a:solidFill>
                  </a:tcPr>
                </a:tc>
                <a:tc>
                  <a:txBody>
                    <a:bodyPr/>
                    <a:lstStyle/>
                    <a:p>
                      <a:pPr algn="ctr" fontAlgn="b"/>
                      <a:r>
                        <a:rPr lang="fr-FR" sz="1200" b="0" i="0" u="none" strike="noStrike" dirty="0">
                          <a:solidFill>
                            <a:srgbClr val="000000"/>
                          </a:solidFill>
                          <a:latin typeface="Calibri"/>
                        </a:rPr>
                        <a:t>Non</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3991">
                <a:tc rowSpan="2">
                  <a:txBody>
                    <a:bodyPr/>
                    <a:lstStyle/>
                    <a:p>
                      <a:pPr algn="r" fontAlgn="ctr"/>
                      <a:r>
                        <a:rPr lang="fr-FR" sz="1200" b="1" i="0" u="none" strike="noStrike" dirty="0">
                          <a:solidFill>
                            <a:srgbClr val="002060"/>
                          </a:solidFill>
                          <a:latin typeface="Calibri"/>
                        </a:rPr>
                        <a:t>Contribution à une meilleure information patient</a:t>
                      </a:r>
                    </a:p>
                  </a:txBody>
                  <a:tcPr marL="6834" marR="6834" marT="683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fr-FR" sz="1200" b="1" i="0" u="none" strike="noStrike">
                          <a:solidFill>
                            <a:srgbClr val="FF0000"/>
                          </a:solidFill>
                          <a:latin typeface="Calibri"/>
                        </a:rPr>
                        <a:t>434</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ctr" fontAlgn="b"/>
                      <a:r>
                        <a:rPr lang="fr-FR" sz="1200" b="1" i="0" u="none" strike="noStrike">
                          <a:solidFill>
                            <a:srgbClr val="FF0000"/>
                          </a:solidFill>
                          <a:latin typeface="Calibri"/>
                        </a:rPr>
                        <a:t>94,3%</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ctr" fontAlgn="b"/>
                      <a:r>
                        <a:rPr lang="fr-FR" sz="1200" b="1" i="0" u="none" strike="noStrike">
                          <a:solidFill>
                            <a:srgbClr val="FF0000"/>
                          </a:solidFill>
                          <a:latin typeface="Calibri"/>
                        </a:rPr>
                        <a:t>37</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ctr" fontAlgn="b"/>
                      <a:r>
                        <a:rPr lang="fr-FR" sz="1200" b="1" i="0" u="none" strike="noStrike" dirty="0">
                          <a:solidFill>
                            <a:srgbClr val="FF0000"/>
                          </a:solidFill>
                          <a:latin typeface="Calibri"/>
                        </a:rPr>
                        <a:t>92,5%</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ctr" fontAlgn="b"/>
                      <a:r>
                        <a:rPr lang="fr-FR" sz="1200" b="0" i="0" u="none" strike="noStrike">
                          <a:solidFill>
                            <a:srgbClr val="000000"/>
                          </a:solidFill>
                          <a:latin typeface="Calibri"/>
                        </a:rPr>
                        <a:t>Oui</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5691">
                <a:tc vMerge="1">
                  <a:txBody>
                    <a:bodyPr/>
                    <a:lstStyle/>
                    <a:p>
                      <a:endParaRPr lang="fr-FR"/>
                    </a:p>
                  </a:txBody>
                  <a:tcPr/>
                </a:tc>
                <a:tc>
                  <a:txBody>
                    <a:bodyPr/>
                    <a:lstStyle/>
                    <a:p>
                      <a:pPr algn="ctr" fontAlgn="b"/>
                      <a:r>
                        <a:rPr lang="fr-FR" sz="1200" b="0" i="0" u="none" strike="noStrike">
                          <a:solidFill>
                            <a:srgbClr val="000000"/>
                          </a:solidFill>
                          <a:latin typeface="Calibri"/>
                        </a:rPr>
                        <a:t>26</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4E3"/>
                    </a:solidFill>
                  </a:tcPr>
                </a:tc>
                <a:tc>
                  <a:txBody>
                    <a:bodyPr/>
                    <a:lstStyle/>
                    <a:p>
                      <a:pPr algn="ctr" fontAlgn="b"/>
                      <a:r>
                        <a:rPr lang="fr-FR" sz="1200" b="0" i="0" u="none" strike="noStrike">
                          <a:solidFill>
                            <a:srgbClr val="000000"/>
                          </a:solidFill>
                          <a:latin typeface="Calibri"/>
                        </a:rPr>
                        <a:t>5,7%</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4E3"/>
                    </a:solidFill>
                  </a:tcPr>
                </a:tc>
                <a:tc>
                  <a:txBody>
                    <a:bodyPr/>
                    <a:lstStyle/>
                    <a:p>
                      <a:pPr algn="ctr" fontAlgn="b"/>
                      <a:r>
                        <a:rPr lang="fr-FR" sz="1200" b="0" i="0" u="none" strike="noStrike">
                          <a:solidFill>
                            <a:srgbClr val="000000"/>
                          </a:solidFill>
                          <a:latin typeface="Calibri"/>
                        </a:rPr>
                        <a:t>3</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7E4BC"/>
                    </a:solidFill>
                  </a:tcPr>
                </a:tc>
                <a:tc>
                  <a:txBody>
                    <a:bodyPr/>
                    <a:lstStyle/>
                    <a:p>
                      <a:pPr algn="ctr" fontAlgn="b"/>
                      <a:r>
                        <a:rPr lang="fr-FR" sz="1200" b="0" i="0" u="none" strike="noStrike">
                          <a:solidFill>
                            <a:srgbClr val="000000"/>
                          </a:solidFill>
                          <a:latin typeface="Calibri"/>
                        </a:rPr>
                        <a:t>7,5%</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7E4BC"/>
                    </a:solidFill>
                  </a:tcPr>
                </a:tc>
                <a:tc>
                  <a:txBody>
                    <a:bodyPr/>
                    <a:lstStyle/>
                    <a:p>
                      <a:pPr algn="ctr" fontAlgn="b"/>
                      <a:r>
                        <a:rPr lang="fr-FR" sz="1200" b="0" i="0" u="none" strike="noStrike" dirty="0">
                          <a:solidFill>
                            <a:srgbClr val="000000"/>
                          </a:solidFill>
                          <a:latin typeface="Calibri"/>
                        </a:rPr>
                        <a:t>Non</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3991">
                <a:tc rowSpan="2">
                  <a:txBody>
                    <a:bodyPr/>
                    <a:lstStyle/>
                    <a:p>
                      <a:pPr algn="r" fontAlgn="ctr"/>
                      <a:r>
                        <a:rPr lang="fr-FR" sz="1200" b="1" i="0" u="none" strike="noStrike" dirty="0">
                          <a:solidFill>
                            <a:srgbClr val="002060"/>
                          </a:solidFill>
                          <a:latin typeface="Calibri"/>
                        </a:rPr>
                        <a:t>Orientation vers des nouvelles organisations pluridisciplinaires (Pharmacie clinique)</a:t>
                      </a:r>
                    </a:p>
                  </a:txBody>
                  <a:tcPr marL="6834" marR="6834" marT="683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fr-FR" sz="1200" b="0" i="0" u="none" strike="noStrike">
                          <a:solidFill>
                            <a:srgbClr val="000000"/>
                          </a:solidFill>
                          <a:latin typeface="Calibri"/>
                        </a:rPr>
                        <a:t>330</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ctr" fontAlgn="b"/>
                      <a:r>
                        <a:rPr lang="fr-FR" sz="1200" b="0" i="0" u="none" strike="noStrike">
                          <a:solidFill>
                            <a:srgbClr val="000000"/>
                          </a:solidFill>
                          <a:latin typeface="Calibri"/>
                        </a:rPr>
                        <a:t>77,6%</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ctr" fontAlgn="b"/>
                      <a:r>
                        <a:rPr lang="fr-FR" sz="1200" b="0" i="0" u="none" strike="noStrike">
                          <a:solidFill>
                            <a:srgbClr val="000000"/>
                          </a:solidFill>
                          <a:latin typeface="Calibri"/>
                        </a:rPr>
                        <a:t>27</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ctr" fontAlgn="b"/>
                      <a:r>
                        <a:rPr lang="fr-FR" sz="1200" b="0" i="0" u="none" strike="noStrike">
                          <a:solidFill>
                            <a:srgbClr val="000000"/>
                          </a:solidFill>
                          <a:latin typeface="Calibri"/>
                        </a:rPr>
                        <a:t>77,1%</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ctr" fontAlgn="b"/>
                      <a:r>
                        <a:rPr lang="fr-FR" sz="1200" b="0" i="0" u="none" strike="noStrike" dirty="0">
                          <a:solidFill>
                            <a:srgbClr val="000000"/>
                          </a:solidFill>
                          <a:latin typeface="Calibri"/>
                        </a:rPr>
                        <a:t>Oui</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5691">
                <a:tc vMerge="1">
                  <a:txBody>
                    <a:bodyPr/>
                    <a:lstStyle/>
                    <a:p>
                      <a:endParaRPr lang="fr-FR"/>
                    </a:p>
                  </a:txBody>
                  <a:tcPr/>
                </a:tc>
                <a:tc>
                  <a:txBody>
                    <a:bodyPr/>
                    <a:lstStyle/>
                    <a:p>
                      <a:pPr algn="ctr" fontAlgn="b"/>
                      <a:r>
                        <a:rPr lang="fr-FR" sz="1200" b="0" i="0" u="none" strike="noStrike">
                          <a:solidFill>
                            <a:srgbClr val="000000"/>
                          </a:solidFill>
                          <a:latin typeface="Calibri"/>
                        </a:rPr>
                        <a:t>95</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4E3"/>
                    </a:solidFill>
                  </a:tcPr>
                </a:tc>
                <a:tc>
                  <a:txBody>
                    <a:bodyPr/>
                    <a:lstStyle/>
                    <a:p>
                      <a:pPr algn="ctr" fontAlgn="b"/>
                      <a:r>
                        <a:rPr lang="fr-FR" sz="1200" b="0" i="0" u="none" strike="noStrike">
                          <a:solidFill>
                            <a:srgbClr val="000000"/>
                          </a:solidFill>
                          <a:latin typeface="Calibri"/>
                        </a:rPr>
                        <a:t>22,4%</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4E3"/>
                    </a:solidFill>
                  </a:tcPr>
                </a:tc>
                <a:tc>
                  <a:txBody>
                    <a:bodyPr/>
                    <a:lstStyle/>
                    <a:p>
                      <a:pPr algn="ctr" fontAlgn="b"/>
                      <a:r>
                        <a:rPr lang="fr-FR" sz="1200" b="0" i="0" u="none" strike="noStrike">
                          <a:solidFill>
                            <a:srgbClr val="000000"/>
                          </a:solidFill>
                          <a:latin typeface="Calibri"/>
                        </a:rPr>
                        <a:t>8</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7E4BC"/>
                    </a:solidFill>
                  </a:tcPr>
                </a:tc>
                <a:tc>
                  <a:txBody>
                    <a:bodyPr/>
                    <a:lstStyle/>
                    <a:p>
                      <a:pPr algn="ctr" fontAlgn="b"/>
                      <a:r>
                        <a:rPr lang="fr-FR" sz="1200" b="0" i="0" u="none" strike="noStrike">
                          <a:solidFill>
                            <a:srgbClr val="000000"/>
                          </a:solidFill>
                          <a:latin typeface="Calibri"/>
                        </a:rPr>
                        <a:t>22,9%</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7E4BC"/>
                    </a:solidFill>
                  </a:tcPr>
                </a:tc>
                <a:tc>
                  <a:txBody>
                    <a:bodyPr/>
                    <a:lstStyle/>
                    <a:p>
                      <a:pPr algn="ctr" fontAlgn="b"/>
                      <a:r>
                        <a:rPr lang="fr-FR" sz="1200" b="0" i="0" u="none" strike="noStrike" dirty="0">
                          <a:solidFill>
                            <a:srgbClr val="000000"/>
                          </a:solidFill>
                          <a:latin typeface="Calibri"/>
                        </a:rPr>
                        <a:t>Non</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3991">
                <a:tc rowSpan="2">
                  <a:txBody>
                    <a:bodyPr/>
                    <a:lstStyle/>
                    <a:p>
                      <a:pPr algn="r" fontAlgn="ctr"/>
                      <a:r>
                        <a:rPr lang="fr-FR" sz="1200" b="1" i="0" u="none" strike="noStrike" dirty="0">
                          <a:solidFill>
                            <a:srgbClr val="002060"/>
                          </a:solidFill>
                          <a:latin typeface="Calibri"/>
                        </a:rPr>
                        <a:t>Partage optimisation</a:t>
                      </a:r>
                    </a:p>
                  </a:txBody>
                  <a:tcPr marL="6834" marR="6834" marT="683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fr-FR" sz="1200" b="1" i="0" u="none" strike="noStrike">
                          <a:solidFill>
                            <a:srgbClr val="FF0000"/>
                          </a:solidFill>
                          <a:latin typeface="Calibri"/>
                        </a:rPr>
                        <a:t>343</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ctr" fontAlgn="b"/>
                      <a:r>
                        <a:rPr lang="fr-FR" sz="1200" b="1" i="0" u="none" strike="noStrike">
                          <a:solidFill>
                            <a:srgbClr val="FF0000"/>
                          </a:solidFill>
                          <a:latin typeface="Calibri"/>
                        </a:rPr>
                        <a:t>84,5%</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ctr" fontAlgn="b"/>
                      <a:r>
                        <a:rPr lang="fr-FR" sz="1200" b="1" i="0" u="none" strike="noStrike">
                          <a:solidFill>
                            <a:srgbClr val="FF0000"/>
                          </a:solidFill>
                          <a:latin typeface="Calibri"/>
                        </a:rPr>
                        <a:t>29</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ctr" fontAlgn="b"/>
                      <a:r>
                        <a:rPr lang="fr-FR" sz="1200" b="1" i="0" u="none" strike="noStrike" dirty="0">
                          <a:solidFill>
                            <a:srgbClr val="FF0000"/>
                          </a:solidFill>
                          <a:latin typeface="Calibri"/>
                        </a:rPr>
                        <a:t>80,6%</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ctr" fontAlgn="b"/>
                      <a:r>
                        <a:rPr lang="fr-FR" sz="1200" b="0" i="0" u="none" strike="noStrike" dirty="0">
                          <a:solidFill>
                            <a:srgbClr val="000000"/>
                          </a:solidFill>
                          <a:latin typeface="Calibri"/>
                        </a:rPr>
                        <a:t>Oui</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5691">
                <a:tc vMerge="1">
                  <a:txBody>
                    <a:bodyPr/>
                    <a:lstStyle/>
                    <a:p>
                      <a:endParaRPr lang="fr-FR"/>
                    </a:p>
                  </a:txBody>
                  <a:tcPr/>
                </a:tc>
                <a:tc>
                  <a:txBody>
                    <a:bodyPr/>
                    <a:lstStyle/>
                    <a:p>
                      <a:pPr algn="ctr" fontAlgn="b"/>
                      <a:r>
                        <a:rPr lang="fr-FR" sz="1200" b="0" i="0" u="none" strike="noStrike">
                          <a:solidFill>
                            <a:srgbClr val="000000"/>
                          </a:solidFill>
                          <a:latin typeface="Calibri"/>
                        </a:rPr>
                        <a:t>63</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4E3"/>
                    </a:solidFill>
                  </a:tcPr>
                </a:tc>
                <a:tc>
                  <a:txBody>
                    <a:bodyPr/>
                    <a:lstStyle/>
                    <a:p>
                      <a:pPr algn="ctr" fontAlgn="b"/>
                      <a:r>
                        <a:rPr lang="fr-FR" sz="1200" b="0" i="0" u="none" strike="noStrike">
                          <a:solidFill>
                            <a:srgbClr val="000000"/>
                          </a:solidFill>
                          <a:latin typeface="Calibri"/>
                        </a:rPr>
                        <a:t>15,5%</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4E3"/>
                    </a:solidFill>
                  </a:tcPr>
                </a:tc>
                <a:tc>
                  <a:txBody>
                    <a:bodyPr/>
                    <a:lstStyle/>
                    <a:p>
                      <a:pPr algn="ctr" fontAlgn="b"/>
                      <a:r>
                        <a:rPr lang="fr-FR" sz="1200" b="0" i="0" u="none" strike="noStrike">
                          <a:solidFill>
                            <a:srgbClr val="000000"/>
                          </a:solidFill>
                          <a:latin typeface="Calibri"/>
                        </a:rPr>
                        <a:t>7</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7E4BC"/>
                    </a:solidFill>
                  </a:tcPr>
                </a:tc>
                <a:tc>
                  <a:txBody>
                    <a:bodyPr/>
                    <a:lstStyle/>
                    <a:p>
                      <a:pPr algn="ctr" fontAlgn="b"/>
                      <a:r>
                        <a:rPr lang="fr-FR" sz="1200" b="0" i="0" u="none" strike="noStrike">
                          <a:solidFill>
                            <a:srgbClr val="000000"/>
                          </a:solidFill>
                          <a:latin typeface="Calibri"/>
                        </a:rPr>
                        <a:t>19,4%</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7E4BC"/>
                    </a:solidFill>
                  </a:tcPr>
                </a:tc>
                <a:tc>
                  <a:txBody>
                    <a:bodyPr/>
                    <a:lstStyle/>
                    <a:p>
                      <a:pPr algn="ctr" fontAlgn="b"/>
                      <a:r>
                        <a:rPr lang="fr-FR" sz="1200" b="0" i="0" u="none" strike="noStrike" dirty="0">
                          <a:solidFill>
                            <a:srgbClr val="000000"/>
                          </a:solidFill>
                          <a:latin typeface="Calibri"/>
                        </a:rPr>
                        <a:t>Non</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3991">
                <a:tc rowSpan="2">
                  <a:txBody>
                    <a:bodyPr/>
                    <a:lstStyle/>
                    <a:p>
                      <a:pPr algn="r" fontAlgn="ctr"/>
                      <a:r>
                        <a:rPr lang="fr-FR" sz="1200" b="1" i="0" u="none" strike="noStrike" dirty="0">
                          <a:solidFill>
                            <a:srgbClr val="002060"/>
                          </a:solidFill>
                          <a:latin typeface="Calibri"/>
                        </a:rPr>
                        <a:t>Autre</a:t>
                      </a:r>
                    </a:p>
                  </a:txBody>
                  <a:tcPr marL="6834" marR="6834" marT="683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fr-FR" sz="1200" b="0" i="0" u="none" strike="noStrike">
                          <a:solidFill>
                            <a:srgbClr val="000000"/>
                          </a:solidFill>
                          <a:latin typeface="Calibri"/>
                        </a:rPr>
                        <a:t>27</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ctr" fontAlgn="b"/>
                      <a:r>
                        <a:rPr lang="fr-FR" sz="1200" b="0" i="0" u="none" strike="noStrike">
                          <a:solidFill>
                            <a:srgbClr val="000000"/>
                          </a:solidFill>
                          <a:latin typeface="Calibri"/>
                        </a:rPr>
                        <a:t>34,6%</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ctr" fontAlgn="b"/>
                      <a:r>
                        <a:rPr lang="fr-FR" sz="1200" b="0" i="0" u="none" strike="noStrike">
                          <a:solidFill>
                            <a:srgbClr val="000000"/>
                          </a:solidFill>
                          <a:latin typeface="Calibri"/>
                        </a:rPr>
                        <a:t>3</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ctr" fontAlgn="b"/>
                      <a:r>
                        <a:rPr lang="fr-FR" sz="1200" b="0" i="0" u="none" strike="noStrike">
                          <a:solidFill>
                            <a:srgbClr val="000000"/>
                          </a:solidFill>
                          <a:latin typeface="Calibri"/>
                        </a:rPr>
                        <a:t>27,3%</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ctr" fontAlgn="b"/>
                      <a:r>
                        <a:rPr lang="fr-FR" sz="1200" b="0" i="0" u="none" strike="noStrike" dirty="0">
                          <a:solidFill>
                            <a:srgbClr val="000000"/>
                          </a:solidFill>
                          <a:latin typeface="Calibri"/>
                        </a:rPr>
                        <a:t>Oui</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5691">
                <a:tc vMerge="1">
                  <a:txBody>
                    <a:bodyPr/>
                    <a:lstStyle/>
                    <a:p>
                      <a:endParaRPr lang="fr-FR"/>
                    </a:p>
                  </a:txBody>
                  <a:tcPr/>
                </a:tc>
                <a:tc>
                  <a:txBody>
                    <a:bodyPr/>
                    <a:lstStyle/>
                    <a:p>
                      <a:pPr algn="ctr" fontAlgn="b"/>
                      <a:r>
                        <a:rPr lang="fr-FR" sz="1200" b="0" i="0" u="none" strike="noStrike">
                          <a:solidFill>
                            <a:srgbClr val="000000"/>
                          </a:solidFill>
                          <a:latin typeface="Calibri"/>
                        </a:rPr>
                        <a:t>51</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4E3"/>
                    </a:solidFill>
                  </a:tcPr>
                </a:tc>
                <a:tc>
                  <a:txBody>
                    <a:bodyPr/>
                    <a:lstStyle/>
                    <a:p>
                      <a:pPr algn="ctr" fontAlgn="b"/>
                      <a:r>
                        <a:rPr lang="fr-FR" sz="1200" b="0" i="0" u="none" strike="noStrike">
                          <a:solidFill>
                            <a:srgbClr val="000000"/>
                          </a:solidFill>
                          <a:latin typeface="Calibri"/>
                        </a:rPr>
                        <a:t>65,4%</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4E3"/>
                    </a:solidFill>
                  </a:tcPr>
                </a:tc>
                <a:tc>
                  <a:txBody>
                    <a:bodyPr/>
                    <a:lstStyle/>
                    <a:p>
                      <a:pPr algn="ctr" fontAlgn="b"/>
                      <a:r>
                        <a:rPr lang="fr-FR" sz="1200" b="0" i="0" u="none" strike="noStrike">
                          <a:solidFill>
                            <a:srgbClr val="000000"/>
                          </a:solidFill>
                          <a:latin typeface="Calibri"/>
                        </a:rPr>
                        <a:t>8</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7E4BC"/>
                    </a:solidFill>
                  </a:tcPr>
                </a:tc>
                <a:tc>
                  <a:txBody>
                    <a:bodyPr/>
                    <a:lstStyle/>
                    <a:p>
                      <a:pPr algn="ctr" fontAlgn="b"/>
                      <a:r>
                        <a:rPr lang="fr-FR" sz="1200" b="0" i="0" u="none" strike="noStrike">
                          <a:solidFill>
                            <a:srgbClr val="000000"/>
                          </a:solidFill>
                          <a:latin typeface="Calibri"/>
                        </a:rPr>
                        <a:t>72,7%</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7E4BC"/>
                    </a:solidFill>
                  </a:tcPr>
                </a:tc>
                <a:tc>
                  <a:txBody>
                    <a:bodyPr/>
                    <a:lstStyle/>
                    <a:p>
                      <a:pPr algn="ctr" fontAlgn="b"/>
                      <a:r>
                        <a:rPr lang="fr-FR" sz="1200" b="0" i="0" u="none" strike="noStrike" dirty="0">
                          <a:solidFill>
                            <a:srgbClr val="000000"/>
                          </a:solidFill>
                          <a:latin typeface="Calibri"/>
                        </a:rPr>
                        <a:t>Non</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3" name="Espace réservé du numéro de diapositive 2"/>
          <p:cNvSpPr>
            <a:spLocks noGrp="1"/>
          </p:cNvSpPr>
          <p:nvPr>
            <p:ph type="sldNum" sz="quarter" idx="12"/>
          </p:nvPr>
        </p:nvSpPr>
        <p:spPr/>
        <p:txBody>
          <a:bodyPr/>
          <a:lstStyle/>
          <a:p>
            <a:fld id="{6CF53FF6-79BB-4BEF-B1BD-1A196A586C8F}" type="slidenum">
              <a:rPr lang="fr-FR" smtClean="0"/>
              <a:pPr/>
              <a:t>18</a:t>
            </a:fld>
            <a:endParaRPr lang="fr-F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Espace réservé du contenu 4"/>
          <p:cNvGraphicFramePr>
            <a:graphicFrameLocks noGrp="1"/>
          </p:cNvGraphicFramePr>
          <p:nvPr>
            <p:ph idx="1"/>
          </p:nvPr>
        </p:nvGraphicFramePr>
        <p:xfrm>
          <a:off x="683568" y="980728"/>
          <a:ext cx="7848871" cy="1694515"/>
        </p:xfrm>
        <a:graphic>
          <a:graphicData uri="http://schemas.openxmlformats.org/drawingml/2006/table">
            <a:tbl>
              <a:tblPr/>
              <a:tblGrid>
                <a:gridCol w="1407041"/>
                <a:gridCol w="2259793"/>
                <a:gridCol w="2291771"/>
                <a:gridCol w="1890266"/>
              </a:tblGrid>
              <a:tr h="720080">
                <a:tc>
                  <a:txBody>
                    <a:bodyPr/>
                    <a:lstStyle/>
                    <a:p>
                      <a:pPr algn="ctr" fontAlgn="ctr"/>
                      <a:endParaRPr lang="fr-FR" sz="1200" b="1" i="0" u="none" strike="noStrike" dirty="0">
                        <a:solidFill>
                          <a:srgbClr val="000000"/>
                        </a:solidFill>
                        <a:latin typeface="Calibri"/>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c>
                  <a:txBody>
                    <a:bodyPr/>
                    <a:lstStyle/>
                    <a:p>
                      <a:pPr algn="ctr" fontAlgn="ctr"/>
                      <a:r>
                        <a:rPr lang="fr-FR" sz="1200" b="1" i="0" u="none" strike="noStrike">
                          <a:solidFill>
                            <a:srgbClr val="000000"/>
                          </a:solidFill>
                          <a:latin typeface="Calibri"/>
                        </a:rPr>
                        <a:t>Nombre d'établissement répondants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c>
                  <a:txBody>
                    <a:bodyPr/>
                    <a:lstStyle/>
                    <a:p>
                      <a:pPr algn="ctr" fontAlgn="ctr"/>
                      <a:r>
                        <a:rPr lang="fr-FR" sz="1200" b="1" i="0" u="none" strike="noStrike">
                          <a:solidFill>
                            <a:srgbClr val="000000"/>
                          </a:solidFill>
                          <a:latin typeface="Calibri"/>
                        </a:rPr>
                        <a:t>Nombre d'établissement destinataires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c>
                  <a:txBody>
                    <a:bodyPr/>
                    <a:lstStyle/>
                    <a:p>
                      <a:pPr algn="ctr" fontAlgn="ctr"/>
                      <a:r>
                        <a:rPr lang="fr-FR" sz="1200" b="1" i="0" u="none" strike="noStrike">
                          <a:solidFill>
                            <a:srgbClr val="000000"/>
                          </a:solidFill>
                          <a:latin typeface="Calibri"/>
                        </a:rPr>
                        <a:t>Taux de réponse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r>
              <a:tr h="462232">
                <a:tc>
                  <a:txBody>
                    <a:bodyPr/>
                    <a:lstStyle/>
                    <a:p>
                      <a:pPr algn="ctr" fontAlgn="ctr"/>
                      <a:r>
                        <a:rPr lang="fr-FR" sz="1600" b="1" i="0" u="none" strike="noStrike" dirty="0">
                          <a:solidFill>
                            <a:srgbClr val="000000"/>
                          </a:solidFill>
                          <a:latin typeface="Calibri"/>
                        </a:rPr>
                        <a:t>France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ctr" fontAlgn="ctr"/>
                      <a:r>
                        <a:rPr lang="fr-FR" sz="1200" b="1" i="0" u="none" strike="noStrike">
                          <a:solidFill>
                            <a:srgbClr val="000000"/>
                          </a:solidFill>
                          <a:latin typeface="Calibri"/>
                        </a:rPr>
                        <a:t>1688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ctr" fontAlgn="ctr"/>
                      <a:r>
                        <a:rPr lang="fr-FR" sz="1200" b="1" i="0" u="none" strike="noStrike">
                          <a:solidFill>
                            <a:srgbClr val="000000"/>
                          </a:solidFill>
                          <a:latin typeface="Calibri"/>
                        </a:rPr>
                        <a:t>2537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ctr" fontAlgn="ctr"/>
                      <a:r>
                        <a:rPr lang="fr-FR" sz="1200" b="1" i="0" u="none" strike="noStrike">
                          <a:solidFill>
                            <a:srgbClr val="000000"/>
                          </a:solidFill>
                          <a:latin typeface="Calibri"/>
                        </a:rPr>
                        <a:t>67%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r>
              <a:tr h="512203">
                <a:tc>
                  <a:txBody>
                    <a:bodyPr/>
                    <a:lstStyle/>
                    <a:p>
                      <a:pPr algn="ctr" fontAlgn="ctr"/>
                      <a:r>
                        <a:rPr lang="fr-FR" sz="1600" b="1" i="0" u="none" strike="noStrike" dirty="0">
                          <a:solidFill>
                            <a:srgbClr val="000000"/>
                          </a:solidFill>
                          <a:latin typeface="Calibri"/>
                        </a:rPr>
                        <a:t>PACA</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ctr" fontAlgn="ctr"/>
                      <a:r>
                        <a:rPr lang="fr-FR" sz="1200" b="1" i="0" u="none" strike="noStrike" dirty="0">
                          <a:solidFill>
                            <a:srgbClr val="000000"/>
                          </a:solidFill>
                          <a:latin typeface="Calibri"/>
                        </a:rPr>
                        <a:t>151                   </a:t>
                      </a:r>
                      <a:r>
                        <a:rPr lang="fr-FR" sz="1200" b="1" i="0" u="none" strike="noStrike" dirty="0" smtClean="0">
                          <a:solidFill>
                            <a:srgbClr val="000000"/>
                          </a:solidFill>
                          <a:latin typeface="Calibri"/>
                        </a:rPr>
                        <a:t>                                 </a:t>
                      </a:r>
                      <a:r>
                        <a:rPr lang="fr-FR" sz="1100" b="1" i="0" u="none" strike="noStrike" dirty="0">
                          <a:solidFill>
                            <a:srgbClr val="000000"/>
                          </a:solidFill>
                          <a:latin typeface="Calibri"/>
                        </a:rPr>
                        <a:t>(soit 8,9% de l'ensemble)</a:t>
                      </a:r>
                      <a:endParaRPr lang="fr-FR" sz="1200" b="1" i="0" u="none" strike="noStrike" dirty="0">
                        <a:solidFill>
                          <a:srgbClr val="000000"/>
                        </a:solidFill>
                        <a:latin typeface="Calibri"/>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ctr" fontAlgn="ctr"/>
                      <a:r>
                        <a:rPr lang="fr-FR" sz="1200" b="1" i="0" u="none" strike="noStrike" dirty="0">
                          <a:solidFill>
                            <a:srgbClr val="000000"/>
                          </a:solidFill>
                          <a:latin typeface="Calibri"/>
                        </a:rPr>
                        <a:t>287                                          </a:t>
                      </a:r>
                      <a:r>
                        <a:rPr lang="fr-FR" sz="1200" b="1" i="0" u="none" strike="noStrike" dirty="0" smtClean="0">
                          <a:solidFill>
                            <a:srgbClr val="000000"/>
                          </a:solidFill>
                          <a:latin typeface="Calibri"/>
                        </a:rPr>
                        <a:t>            </a:t>
                      </a:r>
                      <a:r>
                        <a:rPr lang="fr-FR" sz="1100" b="1" i="0" u="none" strike="noStrike" dirty="0">
                          <a:solidFill>
                            <a:srgbClr val="000000"/>
                          </a:solidFill>
                          <a:latin typeface="Calibri"/>
                        </a:rPr>
                        <a:t>(soit 11,3% de l'ensemble)</a:t>
                      </a:r>
                      <a:endParaRPr lang="fr-FR" sz="1200" b="1" i="0" u="none" strike="noStrike" dirty="0">
                        <a:solidFill>
                          <a:srgbClr val="000000"/>
                        </a:solidFill>
                        <a:latin typeface="Calibri"/>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ctr" fontAlgn="ctr"/>
                      <a:r>
                        <a:rPr lang="fr-FR" sz="1200" b="1" i="0" u="none" strike="noStrike" dirty="0">
                          <a:solidFill>
                            <a:srgbClr val="000000"/>
                          </a:solidFill>
                          <a:latin typeface="Calibri"/>
                        </a:rPr>
                        <a:t>52,6%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r>
            </a:tbl>
          </a:graphicData>
        </a:graphic>
      </p:graphicFrame>
      <p:sp>
        <p:nvSpPr>
          <p:cNvPr id="4" name="Espace réservé du numéro de diapositive 3"/>
          <p:cNvSpPr>
            <a:spLocks noGrp="1"/>
          </p:cNvSpPr>
          <p:nvPr>
            <p:ph type="sldNum" sz="quarter" idx="12"/>
          </p:nvPr>
        </p:nvSpPr>
        <p:spPr/>
        <p:txBody>
          <a:bodyPr/>
          <a:lstStyle/>
          <a:p>
            <a:fld id="{6CF53FF6-79BB-4BEF-B1BD-1A196A586C8F}" type="slidenum">
              <a:rPr lang="fr-FR" smtClean="0"/>
              <a:pPr/>
              <a:t>2</a:t>
            </a:fld>
            <a:endParaRPr lang="fr-FR"/>
          </a:p>
        </p:txBody>
      </p:sp>
      <p:graphicFrame>
        <p:nvGraphicFramePr>
          <p:cNvPr id="6" name="Espace réservé du contenu 4"/>
          <p:cNvGraphicFramePr>
            <a:graphicFrameLocks/>
          </p:cNvGraphicFramePr>
          <p:nvPr/>
        </p:nvGraphicFramePr>
        <p:xfrm>
          <a:off x="683568" y="3645024"/>
          <a:ext cx="7848872" cy="1278245"/>
        </p:xfrm>
        <a:graphic>
          <a:graphicData uri="http://schemas.openxmlformats.org/drawingml/2006/table">
            <a:tbl>
              <a:tblPr/>
              <a:tblGrid>
                <a:gridCol w="1342498"/>
                <a:gridCol w="2156133"/>
                <a:gridCol w="2186644"/>
                <a:gridCol w="2163597"/>
              </a:tblGrid>
              <a:tr h="720080">
                <a:tc>
                  <a:txBody>
                    <a:bodyPr/>
                    <a:lstStyle/>
                    <a:p>
                      <a:pPr algn="ctr" fontAlgn="ctr"/>
                      <a:endParaRPr lang="fr-FR" sz="1200" b="1" i="0" u="none" strike="noStrike" dirty="0">
                        <a:solidFill>
                          <a:srgbClr val="000000"/>
                        </a:solidFill>
                        <a:latin typeface="Calibri"/>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c>
                  <a:txBody>
                    <a:bodyPr/>
                    <a:lstStyle/>
                    <a:p>
                      <a:pPr algn="ctr" fontAlgn="ctr"/>
                      <a:r>
                        <a:rPr lang="fr-FR" sz="1200" b="1" i="0" u="none" strike="noStrike" dirty="0">
                          <a:solidFill>
                            <a:srgbClr val="000000"/>
                          </a:solidFill>
                          <a:latin typeface="Calibri"/>
                        </a:rPr>
                        <a:t>Nombre d'établissement </a:t>
                      </a:r>
                      <a:r>
                        <a:rPr lang="fr-FR" sz="1200" b="1" i="0" u="none" strike="noStrike" dirty="0" smtClean="0">
                          <a:solidFill>
                            <a:srgbClr val="000000"/>
                          </a:solidFill>
                          <a:latin typeface="Calibri"/>
                        </a:rPr>
                        <a:t>signataire d’un CBUM</a:t>
                      </a:r>
                      <a:endParaRPr lang="fr-FR" sz="1200" b="1" i="0" u="none" strike="noStrike" dirty="0">
                        <a:solidFill>
                          <a:srgbClr val="000000"/>
                        </a:solidFill>
                        <a:latin typeface="Calibri"/>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c>
                  <a:txBody>
                    <a:bodyPr/>
                    <a:lstStyle/>
                    <a:p>
                      <a:pPr algn="ctr" fontAlgn="ctr"/>
                      <a:r>
                        <a:rPr lang="fr-FR" sz="1200" b="1" i="0" u="none" strike="noStrike" dirty="0" smtClean="0">
                          <a:solidFill>
                            <a:srgbClr val="000000"/>
                          </a:solidFill>
                          <a:latin typeface="Calibri"/>
                        </a:rPr>
                        <a:t>Nombre d'établissement non signataire d’un CBUM</a:t>
                      </a:r>
                      <a:endParaRPr lang="fr-FR" sz="1200" b="1" i="0" u="none" strike="noStrike" dirty="0">
                        <a:solidFill>
                          <a:srgbClr val="000000"/>
                        </a:solidFill>
                        <a:latin typeface="Calibri"/>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c>
                  <a:txBody>
                    <a:bodyPr/>
                    <a:lstStyle/>
                    <a:p>
                      <a:pPr algn="ctr" fontAlgn="ctr"/>
                      <a:r>
                        <a:rPr lang="fr-FR" sz="1200" b="1" i="0" u="none" strike="noStrike" dirty="0" smtClean="0">
                          <a:solidFill>
                            <a:srgbClr val="000000"/>
                          </a:solidFill>
                          <a:latin typeface="Calibri"/>
                        </a:rPr>
                        <a:t>Total</a:t>
                      </a:r>
                      <a:r>
                        <a:rPr lang="fr-FR" sz="1200" b="1" i="0" u="none" strike="noStrike" baseline="0" dirty="0" smtClean="0">
                          <a:solidFill>
                            <a:srgbClr val="000000"/>
                          </a:solidFill>
                          <a:latin typeface="Calibri"/>
                        </a:rPr>
                        <a:t> des établissements répondants</a:t>
                      </a:r>
                      <a:endParaRPr lang="fr-FR" sz="1200" b="1" i="0" u="none" strike="noStrike" dirty="0">
                        <a:solidFill>
                          <a:srgbClr val="000000"/>
                        </a:solidFill>
                        <a:latin typeface="Calibri"/>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r>
              <a:tr h="512203">
                <a:tc>
                  <a:txBody>
                    <a:bodyPr/>
                    <a:lstStyle/>
                    <a:p>
                      <a:pPr algn="ctr" fontAlgn="ctr"/>
                      <a:r>
                        <a:rPr lang="fr-FR" sz="1600" b="1" i="0" u="none" strike="noStrike" dirty="0">
                          <a:solidFill>
                            <a:srgbClr val="000000"/>
                          </a:solidFill>
                          <a:latin typeface="Calibri"/>
                        </a:rPr>
                        <a:t>PACA</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ctr" fontAlgn="ctr"/>
                      <a:r>
                        <a:rPr lang="fr-FR" sz="1200" b="1" i="0" u="none" strike="noStrike" dirty="0" smtClean="0">
                          <a:solidFill>
                            <a:srgbClr val="000000"/>
                          </a:solidFill>
                          <a:latin typeface="Calibri"/>
                        </a:rPr>
                        <a:t>122                                                      </a:t>
                      </a:r>
                      <a:r>
                        <a:rPr lang="fr-FR" sz="1100" b="1" i="0" u="none" strike="noStrike" dirty="0" smtClean="0">
                          <a:solidFill>
                            <a:srgbClr val="000000"/>
                          </a:solidFill>
                          <a:latin typeface="Calibri"/>
                        </a:rPr>
                        <a:t>(soit 80,8%</a:t>
                      </a:r>
                      <a:r>
                        <a:rPr lang="fr-FR" sz="1100" b="1" i="0" u="none" strike="noStrike" baseline="0" dirty="0" smtClean="0">
                          <a:solidFill>
                            <a:srgbClr val="000000"/>
                          </a:solidFill>
                          <a:latin typeface="Calibri"/>
                        </a:rPr>
                        <a:t> de l’ensemble des répondants)</a:t>
                      </a:r>
                      <a:endParaRPr lang="fr-FR" sz="1200" b="1" i="0" u="none" strike="noStrike" dirty="0">
                        <a:solidFill>
                          <a:srgbClr val="000000"/>
                        </a:solidFill>
                        <a:latin typeface="Calibri"/>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ctr" fontAlgn="ctr"/>
                      <a:r>
                        <a:rPr lang="fr-FR" sz="1200" b="1" i="0" u="none" strike="noStrike" dirty="0" smtClean="0">
                          <a:solidFill>
                            <a:srgbClr val="000000"/>
                          </a:solidFill>
                          <a:latin typeface="Calibri"/>
                        </a:rPr>
                        <a:t>29                                                  (soit 19,2%</a:t>
                      </a:r>
                      <a:r>
                        <a:rPr lang="fr-FR" sz="1200" b="1" i="0" u="none" strike="noStrike" baseline="0" dirty="0" smtClean="0">
                          <a:solidFill>
                            <a:srgbClr val="000000"/>
                          </a:solidFill>
                          <a:latin typeface="Calibri"/>
                        </a:rPr>
                        <a:t> de l’ensemble des répondants)</a:t>
                      </a:r>
                      <a:endParaRPr lang="fr-FR" sz="1200" b="1" i="0" u="none" strike="noStrike" dirty="0">
                        <a:solidFill>
                          <a:srgbClr val="000000"/>
                        </a:solidFill>
                        <a:latin typeface="Calibri"/>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ctr" fontAlgn="ctr"/>
                      <a:r>
                        <a:rPr lang="fr-FR" sz="1200" b="1" i="0" u="none" strike="noStrike" dirty="0" smtClean="0">
                          <a:solidFill>
                            <a:srgbClr val="000000"/>
                          </a:solidFill>
                          <a:latin typeface="Calibri"/>
                        </a:rPr>
                        <a:t>157                                                     (mais 151 fichiers exploitables)</a:t>
                      </a:r>
                      <a:endParaRPr lang="fr-FR" sz="1200" b="1" i="0" u="none" strike="noStrike" dirty="0">
                        <a:solidFill>
                          <a:srgbClr val="000000"/>
                        </a:solidFill>
                        <a:latin typeface="Calibri"/>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au 3"/>
          <p:cNvGraphicFramePr>
            <a:graphicFrameLocks noGrp="1"/>
          </p:cNvGraphicFramePr>
          <p:nvPr/>
        </p:nvGraphicFramePr>
        <p:xfrm>
          <a:off x="395537" y="260648"/>
          <a:ext cx="8496944" cy="6439862"/>
        </p:xfrm>
        <a:graphic>
          <a:graphicData uri="http://schemas.openxmlformats.org/drawingml/2006/table">
            <a:tbl>
              <a:tblPr/>
              <a:tblGrid>
                <a:gridCol w="4803439"/>
                <a:gridCol w="713057"/>
                <a:gridCol w="849807"/>
                <a:gridCol w="713057"/>
                <a:gridCol w="849807"/>
                <a:gridCol w="567777"/>
              </a:tblGrid>
              <a:tr h="792088">
                <a:tc>
                  <a:txBody>
                    <a:bodyPr/>
                    <a:lstStyle/>
                    <a:p>
                      <a:pPr algn="l" fontAlgn="ctr"/>
                      <a:r>
                        <a:rPr lang="fr-FR" sz="1200" b="1" i="0" u="none" strike="noStrike" dirty="0">
                          <a:solidFill>
                            <a:srgbClr val="000000"/>
                          </a:solidFill>
                          <a:latin typeface="Calibri"/>
                        </a:rPr>
                        <a:t> </a:t>
                      </a:r>
                    </a:p>
                  </a:txBody>
                  <a:tcPr marL="6753" marR="6753" marT="675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gridSpan="2">
                  <a:txBody>
                    <a:bodyPr/>
                    <a:lstStyle/>
                    <a:p>
                      <a:pPr algn="ctr" fontAlgn="b"/>
                      <a:r>
                        <a:rPr lang="fr-FR" sz="2000" b="0" i="0" u="none" strike="noStrike" dirty="0">
                          <a:solidFill>
                            <a:srgbClr val="000000"/>
                          </a:solidFill>
                          <a:latin typeface="Aharoni"/>
                        </a:rPr>
                        <a:t>France</a:t>
                      </a:r>
                    </a:p>
                  </a:txBody>
                  <a:tcPr marL="6753" marR="6753" marT="67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4E3"/>
                    </a:solidFill>
                  </a:tcPr>
                </a:tc>
                <a:tc hMerge="1">
                  <a:txBody>
                    <a:bodyPr/>
                    <a:lstStyle/>
                    <a:p>
                      <a:endParaRPr lang="fr-FR"/>
                    </a:p>
                  </a:txBody>
                  <a:tcPr/>
                </a:tc>
                <a:tc gridSpan="2">
                  <a:txBody>
                    <a:bodyPr/>
                    <a:lstStyle/>
                    <a:p>
                      <a:pPr algn="ctr" fontAlgn="b"/>
                      <a:r>
                        <a:rPr lang="fr-FR" sz="2000" b="0" i="0" u="none" strike="noStrike" dirty="0" smtClean="0">
                          <a:solidFill>
                            <a:srgbClr val="000000"/>
                          </a:solidFill>
                          <a:latin typeface="Aharoni"/>
                        </a:rPr>
                        <a:t>PACA-Corse</a:t>
                      </a:r>
                      <a:endParaRPr lang="fr-FR" sz="2000" b="0" i="0" u="none" strike="noStrike" dirty="0">
                        <a:solidFill>
                          <a:srgbClr val="000000"/>
                        </a:solidFill>
                        <a:latin typeface="Aharoni"/>
                      </a:endParaRPr>
                    </a:p>
                  </a:txBody>
                  <a:tcPr marL="6753" marR="6753" marT="67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7E4BC"/>
                    </a:solidFill>
                  </a:tcPr>
                </a:tc>
                <a:tc hMerge="1">
                  <a:txBody>
                    <a:bodyPr/>
                    <a:lstStyle/>
                    <a:p>
                      <a:endParaRPr lang="fr-FR"/>
                    </a:p>
                  </a:txBody>
                  <a:tcPr/>
                </a:tc>
                <a:tc>
                  <a:txBody>
                    <a:bodyPr/>
                    <a:lstStyle/>
                    <a:p>
                      <a:pPr algn="l" fontAlgn="b"/>
                      <a:r>
                        <a:rPr lang="fr-FR" sz="1200" b="0" i="0" u="none" strike="noStrike">
                          <a:solidFill>
                            <a:srgbClr val="000000"/>
                          </a:solidFill>
                          <a:latin typeface="Calibri"/>
                        </a:rPr>
                        <a:t> </a:t>
                      </a:r>
                    </a:p>
                  </a:txBody>
                  <a:tcPr marL="6753" marR="6753" marT="6753"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183973">
                <a:tc rowSpan="3">
                  <a:txBody>
                    <a:bodyPr/>
                    <a:lstStyle/>
                    <a:p>
                      <a:pPr algn="l" fontAlgn="ctr"/>
                      <a:r>
                        <a:rPr lang="fr-FR" sz="1200" b="1" i="0" u="none" strike="noStrike" dirty="0" smtClean="0">
                          <a:solidFill>
                            <a:srgbClr val="002060"/>
                          </a:solidFill>
                          <a:latin typeface="Calibri"/>
                        </a:rPr>
                        <a:t>Q1) Dans </a:t>
                      </a:r>
                      <a:r>
                        <a:rPr lang="fr-FR" sz="1200" b="1" i="0" u="none" strike="noStrike" dirty="0">
                          <a:solidFill>
                            <a:srgbClr val="002060"/>
                          </a:solidFill>
                          <a:latin typeface="Calibri"/>
                        </a:rPr>
                        <a:t>le cadre de l'étude des risques (a priori et a posteriori) encourus par les patients relative à la prise en charge médicamenteuse à chaque étape, avez vous identifié la conciliation médicamenteuse comme une action d'amélioration?  </a:t>
                      </a:r>
                    </a:p>
                  </a:txBody>
                  <a:tcPr marL="6753" marR="6753" marT="675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b"/>
                      <a:r>
                        <a:rPr lang="fr-FR" sz="1200" b="0" i="0" u="none" strike="noStrike" dirty="0">
                          <a:solidFill>
                            <a:srgbClr val="000000"/>
                          </a:solidFill>
                          <a:latin typeface="Calibri"/>
                        </a:rPr>
                        <a:t>n</a:t>
                      </a:r>
                    </a:p>
                  </a:txBody>
                  <a:tcPr marL="6753" marR="6753" marT="67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ctr" fontAlgn="b"/>
                      <a:r>
                        <a:rPr lang="fr-FR" sz="1200" b="0" i="0" u="none" strike="noStrike">
                          <a:solidFill>
                            <a:srgbClr val="000000"/>
                          </a:solidFill>
                          <a:latin typeface="Calibri"/>
                        </a:rPr>
                        <a:t>%</a:t>
                      </a:r>
                    </a:p>
                  </a:txBody>
                  <a:tcPr marL="6753" marR="6753" marT="67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ctr" fontAlgn="b"/>
                      <a:r>
                        <a:rPr lang="fr-FR" sz="1200" b="0" i="0" u="none" strike="noStrike">
                          <a:solidFill>
                            <a:srgbClr val="000000"/>
                          </a:solidFill>
                          <a:latin typeface="Calibri"/>
                        </a:rPr>
                        <a:t>n</a:t>
                      </a:r>
                    </a:p>
                  </a:txBody>
                  <a:tcPr marL="6753" marR="6753" marT="67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ctr" fontAlgn="b"/>
                      <a:r>
                        <a:rPr lang="fr-FR" sz="1200" b="0" i="0" u="none" strike="noStrike">
                          <a:solidFill>
                            <a:srgbClr val="000000"/>
                          </a:solidFill>
                          <a:latin typeface="Calibri"/>
                        </a:rPr>
                        <a:t>%</a:t>
                      </a:r>
                    </a:p>
                  </a:txBody>
                  <a:tcPr marL="6753" marR="6753" marT="67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l" fontAlgn="b"/>
                      <a:r>
                        <a:rPr lang="fr-FR" sz="1200" b="0" i="0" u="none" strike="noStrike">
                          <a:solidFill>
                            <a:srgbClr val="000000"/>
                          </a:solidFill>
                          <a:latin typeface="Calibri"/>
                        </a:rPr>
                        <a:t> </a:t>
                      </a:r>
                    </a:p>
                  </a:txBody>
                  <a:tcPr marL="6753" marR="6753" marT="6753"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r>
              <a:tr h="248365">
                <a:tc vMerge="1">
                  <a:txBody>
                    <a:bodyPr/>
                    <a:lstStyle/>
                    <a:p>
                      <a:endParaRPr lang="fr-FR"/>
                    </a:p>
                  </a:txBody>
                  <a:tcPr/>
                </a:tc>
                <a:tc>
                  <a:txBody>
                    <a:bodyPr/>
                    <a:lstStyle/>
                    <a:p>
                      <a:pPr algn="ctr" fontAlgn="b"/>
                      <a:r>
                        <a:rPr lang="fr-FR" sz="1200" b="0" i="0" u="none" strike="noStrike" dirty="0">
                          <a:solidFill>
                            <a:srgbClr val="000000"/>
                          </a:solidFill>
                          <a:latin typeface="Calibri"/>
                        </a:rPr>
                        <a:t>960</a:t>
                      </a:r>
                    </a:p>
                  </a:txBody>
                  <a:tcPr marL="6753" marR="6753" marT="67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ctr" fontAlgn="b"/>
                      <a:r>
                        <a:rPr lang="fr-FR" sz="1200" b="0" i="0" u="none" strike="noStrike">
                          <a:solidFill>
                            <a:srgbClr val="000000"/>
                          </a:solidFill>
                          <a:latin typeface="Calibri"/>
                        </a:rPr>
                        <a:t>57,1%</a:t>
                      </a:r>
                    </a:p>
                  </a:txBody>
                  <a:tcPr marL="6753" marR="6753" marT="67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ctr" fontAlgn="b"/>
                      <a:r>
                        <a:rPr lang="fr-FR" sz="1200" b="0" i="0" u="none" strike="noStrike">
                          <a:solidFill>
                            <a:srgbClr val="000000"/>
                          </a:solidFill>
                          <a:latin typeface="Calibri"/>
                        </a:rPr>
                        <a:t>91</a:t>
                      </a:r>
                    </a:p>
                  </a:txBody>
                  <a:tcPr marL="6753" marR="6753" marT="67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ctr" fontAlgn="b"/>
                      <a:r>
                        <a:rPr lang="fr-FR" sz="1200" b="0" i="0" u="none" strike="noStrike">
                          <a:solidFill>
                            <a:srgbClr val="000000"/>
                          </a:solidFill>
                          <a:latin typeface="Calibri"/>
                        </a:rPr>
                        <a:t>60,7%</a:t>
                      </a:r>
                    </a:p>
                  </a:txBody>
                  <a:tcPr marL="6753" marR="6753" marT="67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ctr" fontAlgn="b"/>
                      <a:r>
                        <a:rPr lang="fr-FR" sz="1200" b="0" i="0" u="none" strike="noStrike" dirty="0">
                          <a:solidFill>
                            <a:srgbClr val="000000"/>
                          </a:solidFill>
                          <a:latin typeface="Calibri"/>
                        </a:rPr>
                        <a:t>Oui</a:t>
                      </a:r>
                    </a:p>
                  </a:txBody>
                  <a:tcPr marL="6753" marR="6753" marT="6753"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r>
              <a:tr h="312756">
                <a:tc vMerge="1">
                  <a:txBody>
                    <a:bodyPr/>
                    <a:lstStyle/>
                    <a:p>
                      <a:endParaRPr lang="fr-FR"/>
                    </a:p>
                  </a:txBody>
                  <a:tcPr/>
                </a:tc>
                <a:tc>
                  <a:txBody>
                    <a:bodyPr/>
                    <a:lstStyle/>
                    <a:p>
                      <a:pPr algn="ctr" fontAlgn="b"/>
                      <a:r>
                        <a:rPr lang="fr-FR" sz="1200" b="0" i="0" u="none" strike="noStrike" dirty="0">
                          <a:solidFill>
                            <a:srgbClr val="000000"/>
                          </a:solidFill>
                          <a:latin typeface="Calibri"/>
                        </a:rPr>
                        <a:t>720</a:t>
                      </a:r>
                    </a:p>
                  </a:txBody>
                  <a:tcPr marL="6753" marR="6753" marT="67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4E3"/>
                    </a:solidFill>
                  </a:tcPr>
                </a:tc>
                <a:tc>
                  <a:txBody>
                    <a:bodyPr/>
                    <a:lstStyle/>
                    <a:p>
                      <a:pPr algn="ctr" fontAlgn="b"/>
                      <a:r>
                        <a:rPr lang="fr-FR" sz="1200" b="0" i="0" u="none" strike="noStrike">
                          <a:solidFill>
                            <a:srgbClr val="000000"/>
                          </a:solidFill>
                          <a:latin typeface="Calibri"/>
                        </a:rPr>
                        <a:t>42,9%</a:t>
                      </a:r>
                    </a:p>
                  </a:txBody>
                  <a:tcPr marL="6753" marR="6753" marT="67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4E3"/>
                    </a:solidFill>
                  </a:tcPr>
                </a:tc>
                <a:tc>
                  <a:txBody>
                    <a:bodyPr/>
                    <a:lstStyle/>
                    <a:p>
                      <a:pPr algn="ctr" fontAlgn="b"/>
                      <a:r>
                        <a:rPr lang="fr-FR" sz="1200" b="0" i="0" u="none" strike="noStrike">
                          <a:solidFill>
                            <a:srgbClr val="000000"/>
                          </a:solidFill>
                          <a:latin typeface="Calibri"/>
                        </a:rPr>
                        <a:t>59</a:t>
                      </a:r>
                    </a:p>
                  </a:txBody>
                  <a:tcPr marL="6753" marR="6753" marT="67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7E4BC"/>
                    </a:solidFill>
                  </a:tcPr>
                </a:tc>
                <a:tc>
                  <a:txBody>
                    <a:bodyPr/>
                    <a:lstStyle/>
                    <a:p>
                      <a:pPr algn="ctr" fontAlgn="b"/>
                      <a:r>
                        <a:rPr lang="fr-FR" sz="1200" b="0" i="0" u="none" strike="noStrike">
                          <a:solidFill>
                            <a:srgbClr val="000000"/>
                          </a:solidFill>
                          <a:latin typeface="Calibri"/>
                        </a:rPr>
                        <a:t>39,3%</a:t>
                      </a:r>
                    </a:p>
                  </a:txBody>
                  <a:tcPr marL="6753" marR="6753" marT="67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7E4BC"/>
                    </a:solidFill>
                  </a:tcPr>
                </a:tc>
                <a:tc>
                  <a:txBody>
                    <a:bodyPr/>
                    <a:lstStyle/>
                    <a:p>
                      <a:pPr algn="ctr" fontAlgn="b"/>
                      <a:r>
                        <a:rPr lang="fr-FR" sz="1200" b="0" i="0" u="none" strike="noStrike" dirty="0">
                          <a:solidFill>
                            <a:srgbClr val="000000"/>
                          </a:solidFill>
                          <a:latin typeface="Calibri"/>
                        </a:rPr>
                        <a:t>Non</a:t>
                      </a:r>
                    </a:p>
                  </a:txBody>
                  <a:tcPr marL="6753" marR="6753" marT="6753"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FF"/>
                    </a:solidFill>
                  </a:tcPr>
                </a:tc>
              </a:tr>
              <a:tr h="175272">
                <a:tc>
                  <a:txBody>
                    <a:bodyPr/>
                    <a:lstStyle/>
                    <a:p>
                      <a:pPr algn="l" fontAlgn="b"/>
                      <a:r>
                        <a:rPr lang="fr-FR" sz="1200" b="1" i="0" u="none" strike="noStrike" dirty="0">
                          <a:solidFill>
                            <a:srgbClr val="002060"/>
                          </a:solidFill>
                          <a:latin typeface="Calibri"/>
                        </a:rPr>
                        <a:t> </a:t>
                      </a:r>
                    </a:p>
                  </a:txBody>
                  <a:tcPr marL="6753" marR="6753" marT="6753"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solidFill>
                      <a:srgbClr val="FFFFFF"/>
                    </a:solidFill>
                  </a:tcPr>
                </a:tc>
                <a:tc gridSpan="4">
                  <a:txBody>
                    <a:bodyPr/>
                    <a:lstStyle/>
                    <a:p>
                      <a:pPr algn="ctr" fontAlgn="ctr"/>
                      <a:r>
                        <a:rPr lang="fr-FR" sz="1200" b="0" i="1" u="none" strike="noStrike">
                          <a:solidFill>
                            <a:srgbClr val="000000"/>
                          </a:solidFill>
                          <a:latin typeface="Calibri"/>
                        </a:rPr>
                        <a:t>Réponses globales</a:t>
                      </a:r>
                    </a:p>
                  </a:txBody>
                  <a:tcPr marL="6753" marR="6753" marT="6753" marB="0" anchor="ctr">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fr-FR"/>
                    </a:p>
                  </a:txBody>
                  <a:tcPr/>
                </a:tc>
                <a:tc hMerge="1">
                  <a:txBody>
                    <a:bodyPr/>
                    <a:lstStyle/>
                    <a:p>
                      <a:endParaRPr lang="fr-FR"/>
                    </a:p>
                  </a:txBody>
                  <a:tcPr/>
                </a:tc>
                <a:tc hMerge="1">
                  <a:txBody>
                    <a:bodyPr/>
                    <a:lstStyle/>
                    <a:p>
                      <a:endParaRPr lang="fr-FR"/>
                    </a:p>
                  </a:txBody>
                  <a:tcPr/>
                </a:tc>
                <a:tc>
                  <a:txBody>
                    <a:bodyPr/>
                    <a:lstStyle/>
                    <a:p>
                      <a:pPr algn="ctr" fontAlgn="b"/>
                      <a:r>
                        <a:rPr lang="fr-FR" sz="1200" b="0" i="0" u="none" strike="noStrike" dirty="0">
                          <a:solidFill>
                            <a:srgbClr val="000000"/>
                          </a:solidFill>
                          <a:latin typeface="Calibri"/>
                        </a:rPr>
                        <a:t> </a:t>
                      </a:r>
                    </a:p>
                  </a:txBody>
                  <a:tcPr marL="6753" marR="6753" marT="6753"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r>
              <a:tr h="183973">
                <a:tc rowSpan="8">
                  <a:txBody>
                    <a:bodyPr/>
                    <a:lstStyle/>
                    <a:p>
                      <a:pPr algn="l" fontAlgn="ctr"/>
                      <a:r>
                        <a:rPr lang="fr-FR" sz="1200" b="1" i="0" u="none" strike="noStrike" dirty="0" smtClean="0">
                          <a:solidFill>
                            <a:srgbClr val="002060"/>
                          </a:solidFill>
                          <a:latin typeface="Calibri"/>
                        </a:rPr>
                        <a:t>Q1bis) Si </a:t>
                      </a:r>
                      <a:r>
                        <a:rPr lang="fr-FR" sz="1200" b="1" i="0" u="none" strike="noStrike" dirty="0">
                          <a:solidFill>
                            <a:srgbClr val="002060"/>
                          </a:solidFill>
                          <a:latin typeface="Calibri"/>
                        </a:rPr>
                        <a:t>oui, avez vous identifié des activités/disciplines à risques pour prioriser la mise en </a:t>
                      </a:r>
                      <a:r>
                        <a:rPr lang="fr-FR" sz="1200" b="1" i="0" u="none" strike="noStrike" dirty="0" err="1">
                          <a:solidFill>
                            <a:srgbClr val="002060"/>
                          </a:solidFill>
                          <a:latin typeface="Calibri"/>
                        </a:rPr>
                        <a:t>oeuvre</a:t>
                      </a:r>
                      <a:r>
                        <a:rPr lang="fr-FR" sz="1200" b="1" i="0" u="none" strike="noStrike" dirty="0">
                          <a:solidFill>
                            <a:srgbClr val="002060"/>
                          </a:solidFill>
                          <a:latin typeface="Calibri"/>
                        </a:rPr>
                        <a:t> de la conciliation médicamenteuse?</a:t>
                      </a:r>
                    </a:p>
                  </a:txBody>
                  <a:tcPr marL="6753" marR="6753" marT="675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ctr" fontAlgn="b"/>
                      <a:r>
                        <a:rPr lang="fr-FR" sz="1200" b="0" i="0" u="none" strike="noStrike" dirty="0">
                          <a:solidFill>
                            <a:srgbClr val="000000"/>
                          </a:solidFill>
                          <a:latin typeface="Calibri"/>
                        </a:rPr>
                        <a:t>n</a:t>
                      </a:r>
                    </a:p>
                  </a:txBody>
                  <a:tcPr marL="6753" marR="6753" marT="67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ctr" fontAlgn="b"/>
                      <a:r>
                        <a:rPr lang="fr-FR" sz="1200" b="0" i="0" u="none" strike="noStrike">
                          <a:solidFill>
                            <a:srgbClr val="000000"/>
                          </a:solidFill>
                          <a:latin typeface="Calibri"/>
                        </a:rPr>
                        <a:t>%</a:t>
                      </a:r>
                    </a:p>
                  </a:txBody>
                  <a:tcPr marL="6753" marR="6753" marT="67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ctr" fontAlgn="b"/>
                      <a:r>
                        <a:rPr lang="fr-FR" sz="1200" b="0" i="0" u="none" strike="noStrike">
                          <a:solidFill>
                            <a:srgbClr val="000000"/>
                          </a:solidFill>
                          <a:latin typeface="Calibri"/>
                        </a:rPr>
                        <a:t>n</a:t>
                      </a:r>
                    </a:p>
                  </a:txBody>
                  <a:tcPr marL="6753" marR="6753" marT="67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ctr" fontAlgn="b"/>
                      <a:r>
                        <a:rPr lang="fr-FR" sz="1200" b="0" i="0" u="none" strike="noStrike">
                          <a:solidFill>
                            <a:srgbClr val="000000"/>
                          </a:solidFill>
                          <a:latin typeface="Calibri"/>
                        </a:rPr>
                        <a:t>%</a:t>
                      </a:r>
                    </a:p>
                  </a:txBody>
                  <a:tcPr marL="6753" marR="6753" marT="67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ctr" fontAlgn="b"/>
                      <a:r>
                        <a:rPr lang="fr-FR" sz="1200" b="0" i="0" u="none" strike="noStrike" dirty="0">
                          <a:solidFill>
                            <a:srgbClr val="000000"/>
                          </a:solidFill>
                          <a:latin typeface="Calibri"/>
                        </a:rPr>
                        <a:t> </a:t>
                      </a:r>
                    </a:p>
                  </a:txBody>
                  <a:tcPr marL="6753" marR="6753" marT="6753"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r>
              <a:tr h="183973">
                <a:tc vMerge="1">
                  <a:txBody>
                    <a:bodyPr/>
                    <a:lstStyle/>
                    <a:p>
                      <a:endParaRPr lang="fr-FR"/>
                    </a:p>
                  </a:txBody>
                  <a:tcPr/>
                </a:tc>
                <a:tc>
                  <a:txBody>
                    <a:bodyPr/>
                    <a:lstStyle/>
                    <a:p>
                      <a:pPr algn="ctr" fontAlgn="b"/>
                      <a:r>
                        <a:rPr lang="fr-FR" sz="1200" b="0" i="0" u="none" strike="noStrike" dirty="0">
                          <a:solidFill>
                            <a:srgbClr val="000000"/>
                          </a:solidFill>
                          <a:latin typeface="Calibri"/>
                        </a:rPr>
                        <a:t>668</a:t>
                      </a:r>
                    </a:p>
                  </a:txBody>
                  <a:tcPr marL="6753" marR="6753" marT="67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ctr" fontAlgn="b"/>
                      <a:r>
                        <a:rPr lang="fr-FR" sz="1200" b="0" i="0" u="none" strike="noStrike" dirty="0">
                          <a:solidFill>
                            <a:srgbClr val="000000"/>
                          </a:solidFill>
                          <a:latin typeface="Calibri"/>
                        </a:rPr>
                        <a:t>59,0%</a:t>
                      </a:r>
                    </a:p>
                  </a:txBody>
                  <a:tcPr marL="6753" marR="6753" marT="67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ctr" fontAlgn="b"/>
                      <a:r>
                        <a:rPr lang="fr-FR" sz="1200" b="0" i="0" u="none" strike="noStrike">
                          <a:solidFill>
                            <a:srgbClr val="000000"/>
                          </a:solidFill>
                          <a:latin typeface="Calibri"/>
                        </a:rPr>
                        <a:t>67</a:t>
                      </a:r>
                    </a:p>
                  </a:txBody>
                  <a:tcPr marL="6753" marR="6753" marT="67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ctr" fontAlgn="b"/>
                      <a:r>
                        <a:rPr lang="fr-FR" sz="1200" b="0" i="0" u="none" strike="noStrike">
                          <a:solidFill>
                            <a:srgbClr val="000000"/>
                          </a:solidFill>
                          <a:latin typeface="Calibri"/>
                        </a:rPr>
                        <a:t>65,7%</a:t>
                      </a:r>
                    </a:p>
                  </a:txBody>
                  <a:tcPr marL="6753" marR="6753" marT="67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ctr" fontAlgn="b"/>
                      <a:r>
                        <a:rPr lang="fr-FR" sz="1200" b="0" i="0" u="none" strike="noStrike" dirty="0">
                          <a:solidFill>
                            <a:srgbClr val="000000"/>
                          </a:solidFill>
                          <a:latin typeface="Calibri"/>
                        </a:rPr>
                        <a:t>Oui</a:t>
                      </a:r>
                    </a:p>
                  </a:txBody>
                  <a:tcPr marL="6753" marR="6753" marT="6753"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r>
              <a:tr h="183973">
                <a:tc vMerge="1">
                  <a:txBody>
                    <a:bodyPr/>
                    <a:lstStyle/>
                    <a:p>
                      <a:endParaRPr lang="fr-FR"/>
                    </a:p>
                  </a:txBody>
                  <a:tcPr/>
                </a:tc>
                <a:tc>
                  <a:txBody>
                    <a:bodyPr/>
                    <a:lstStyle/>
                    <a:p>
                      <a:pPr algn="ctr" fontAlgn="b"/>
                      <a:r>
                        <a:rPr lang="fr-FR" sz="1200" b="0" i="0" u="none" strike="noStrike">
                          <a:solidFill>
                            <a:srgbClr val="000000"/>
                          </a:solidFill>
                          <a:latin typeface="Calibri"/>
                        </a:rPr>
                        <a:t>464</a:t>
                      </a:r>
                    </a:p>
                  </a:txBody>
                  <a:tcPr marL="6753" marR="6753" marT="67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ctr" fontAlgn="b"/>
                      <a:r>
                        <a:rPr lang="fr-FR" sz="1200" b="0" i="0" u="none" strike="noStrike" dirty="0">
                          <a:solidFill>
                            <a:srgbClr val="000000"/>
                          </a:solidFill>
                          <a:latin typeface="Calibri"/>
                        </a:rPr>
                        <a:t>41,0%</a:t>
                      </a:r>
                    </a:p>
                  </a:txBody>
                  <a:tcPr marL="6753" marR="6753" marT="67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ctr" fontAlgn="b"/>
                      <a:r>
                        <a:rPr lang="fr-FR" sz="1200" b="0" i="0" u="none" strike="noStrike">
                          <a:solidFill>
                            <a:srgbClr val="000000"/>
                          </a:solidFill>
                          <a:latin typeface="Calibri"/>
                        </a:rPr>
                        <a:t>35</a:t>
                      </a:r>
                    </a:p>
                  </a:txBody>
                  <a:tcPr marL="6753" marR="6753" marT="67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ctr" fontAlgn="b"/>
                      <a:r>
                        <a:rPr lang="fr-FR" sz="1200" b="0" i="0" u="none" strike="noStrike">
                          <a:solidFill>
                            <a:srgbClr val="000000"/>
                          </a:solidFill>
                          <a:latin typeface="Calibri"/>
                        </a:rPr>
                        <a:t>34,3%</a:t>
                      </a:r>
                    </a:p>
                  </a:txBody>
                  <a:tcPr marL="6753" marR="6753" marT="67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ctr" fontAlgn="b"/>
                      <a:r>
                        <a:rPr lang="fr-FR" sz="1200" b="0" i="0" u="none" strike="noStrike" dirty="0">
                          <a:solidFill>
                            <a:srgbClr val="000000"/>
                          </a:solidFill>
                          <a:latin typeface="Calibri"/>
                        </a:rPr>
                        <a:t>Non</a:t>
                      </a:r>
                    </a:p>
                  </a:txBody>
                  <a:tcPr marL="6753" marR="6753" marT="6753"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r>
              <a:tr h="183973">
                <a:tc vMerge="1">
                  <a:txBody>
                    <a:bodyPr/>
                    <a:lstStyle/>
                    <a:p>
                      <a:endParaRPr lang="fr-FR"/>
                    </a:p>
                  </a:txBody>
                  <a:tcPr/>
                </a:tc>
                <a:tc rowSpan="2" gridSpan="4">
                  <a:txBody>
                    <a:bodyPr/>
                    <a:lstStyle/>
                    <a:p>
                      <a:pPr algn="ctr" fontAlgn="b"/>
                      <a:r>
                        <a:rPr lang="fr-FR" sz="1200" b="0" i="1" u="none" strike="noStrike" dirty="0">
                          <a:solidFill>
                            <a:srgbClr val="000000"/>
                          </a:solidFill>
                          <a:latin typeface="Calibri"/>
                        </a:rPr>
                        <a:t>Réponses des établissements ayant identifié la conciliation médicamenteuse comme une action d'amélioration</a:t>
                      </a:r>
                    </a:p>
                  </a:txBody>
                  <a:tcPr marL="6753" marR="6753" marT="6753"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rowSpan="2" hMerge="1">
                  <a:txBody>
                    <a:bodyPr/>
                    <a:lstStyle/>
                    <a:p>
                      <a:endParaRPr lang="fr-FR"/>
                    </a:p>
                  </a:txBody>
                  <a:tcPr/>
                </a:tc>
                <a:tc rowSpan="2" hMerge="1">
                  <a:txBody>
                    <a:bodyPr/>
                    <a:lstStyle/>
                    <a:p>
                      <a:endParaRPr lang="fr-FR"/>
                    </a:p>
                  </a:txBody>
                  <a:tcPr/>
                </a:tc>
                <a:tc rowSpan="2" hMerge="1">
                  <a:txBody>
                    <a:bodyPr/>
                    <a:lstStyle/>
                    <a:p>
                      <a:endParaRPr lang="fr-FR"/>
                    </a:p>
                  </a:txBody>
                  <a:tcPr/>
                </a:tc>
                <a:tc>
                  <a:txBody>
                    <a:bodyPr/>
                    <a:lstStyle/>
                    <a:p>
                      <a:pPr algn="ctr" fontAlgn="b"/>
                      <a:r>
                        <a:rPr lang="fr-FR" sz="1200" b="0" i="0" u="none" strike="noStrike">
                          <a:solidFill>
                            <a:srgbClr val="000000"/>
                          </a:solidFill>
                          <a:latin typeface="Calibri"/>
                        </a:rPr>
                        <a:t> </a:t>
                      </a:r>
                    </a:p>
                  </a:txBody>
                  <a:tcPr marL="6753" marR="6753" marT="6753" marB="0" anchor="b">
                    <a:lnL>
                      <a:noFill/>
                    </a:lnL>
                    <a:lnR w="12700" cap="flat" cmpd="sng" algn="ctr">
                      <a:solidFill>
                        <a:srgbClr val="000000"/>
                      </a:solidFill>
                      <a:prstDash val="solid"/>
                      <a:round/>
                      <a:headEnd type="none" w="med" len="med"/>
                      <a:tailEnd type="none" w="med" len="med"/>
                    </a:lnR>
                    <a:lnT>
                      <a:noFill/>
                    </a:lnT>
                    <a:lnB>
                      <a:noFill/>
                    </a:lnB>
                    <a:solidFill>
                      <a:srgbClr val="FFFFFF"/>
                    </a:solidFill>
                  </a:tcPr>
                </a:tc>
              </a:tr>
              <a:tr h="183973">
                <a:tc vMerge="1">
                  <a:txBody>
                    <a:bodyPr/>
                    <a:lstStyle/>
                    <a:p>
                      <a:endParaRPr lang="fr-FR"/>
                    </a:p>
                  </a:txBody>
                  <a:tcPr/>
                </a:tc>
                <a:tc gridSpan="4" vMerge="1">
                  <a:txBody>
                    <a:bodyPr/>
                    <a:lstStyle/>
                    <a:p>
                      <a:endParaRPr lang="fr-FR"/>
                    </a:p>
                  </a:txBody>
                  <a:tcPr/>
                </a:tc>
                <a:tc hMerge="1" vMerge="1">
                  <a:txBody>
                    <a:bodyPr/>
                    <a:lstStyle/>
                    <a:p>
                      <a:endParaRPr lang="fr-FR"/>
                    </a:p>
                  </a:txBody>
                  <a:tcPr/>
                </a:tc>
                <a:tc hMerge="1" vMerge="1">
                  <a:txBody>
                    <a:bodyPr/>
                    <a:lstStyle/>
                    <a:p>
                      <a:endParaRPr lang="fr-FR"/>
                    </a:p>
                  </a:txBody>
                  <a:tcPr/>
                </a:tc>
                <a:tc hMerge="1" vMerge="1">
                  <a:txBody>
                    <a:bodyPr/>
                    <a:lstStyle/>
                    <a:p>
                      <a:endParaRPr lang="fr-FR"/>
                    </a:p>
                  </a:txBody>
                  <a:tcPr/>
                </a:tc>
                <a:tc>
                  <a:txBody>
                    <a:bodyPr/>
                    <a:lstStyle/>
                    <a:p>
                      <a:pPr algn="ctr" fontAlgn="b"/>
                      <a:r>
                        <a:rPr lang="fr-FR" sz="1200" b="0" i="0" u="none" strike="noStrike">
                          <a:solidFill>
                            <a:srgbClr val="000000"/>
                          </a:solidFill>
                          <a:latin typeface="Calibri"/>
                        </a:rPr>
                        <a:t> </a:t>
                      </a:r>
                    </a:p>
                  </a:txBody>
                  <a:tcPr marL="6753" marR="6753" marT="6753" marB="0" anchor="b">
                    <a:lnL>
                      <a:noFill/>
                    </a:lnL>
                    <a:lnR w="12700" cap="flat" cmpd="sng" algn="ctr">
                      <a:solidFill>
                        <a:srgbClr val="000000"/>
                      </a:solidFill>
                      <a:prstDash val="solid"/>
                      <a:round/>
                      <a:headEnd type="none" w="med" len="med"/>
                      <a:tailEnd type="none" w="med" len="med"/>
                    </a:lnR>
                    <a:lnT>
                      <a:noFill/>
                    </a:lnT>
                    <a:lnB>
                      <a:noFill/>
                    </a:lnB>
                    <a:solidFill>
                      <a:srgbClr val="FFFFFF"/>
                    </a:solidFill>
                  </a:tcPr>
                </a:tc>
              </a:tr>
              <a:tr h="183973">
                <a:tc vMerge="1">
                  <a:txBody>
                    <a:bodyPr/>
                    <a:lstStyle/>
                    <a:p>
                      <a:endParaRPr lang="fr-FR"/>
                    </a:p>
                  </a:txBody>
                  <a:tcPr/>
                </a:tc>
                <a:tc>
                  <a:txBody>
                    <a:bodyPr/>
                    <a:lstStyle/>
                    <a:p>
                      <a:pPr algn="ctr" fontAlgn="b"/>
                      <a:r>
                        <a:rPr lang="fr-FR" sz="1200" b="0" i="0" u="none" strike="noStrike">
                          <a:solidFill>
                            <a:srgbClr val="000000"/>
                          </a:solidFill>
                          <a:latin typeface="Calibri"/>
                        </a:rPr>
                        <a:t>n</a:t>
                      </a:r>
                    </a:p>
                  </a:txBody>
                  <a:tcPr marL="6753" marR="6753" marT="67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ctr" fontAlgn="b"/>
                      <a:r>
                        <a:rPr lang="fr-FR" sz="1200" b="0" i="0" u="none" strike="noStrike" dirty="0">
                          <a:solidFill>
                            <a:srgbClr val="000000"/>
                          </a:solidFill>
                          <a:latin typeface="Calibri"/>
                        </a:rPr>
                        <a:t>%</a:t>
                      </a:r>
                    </a:p>
                  </a:txBody>
                  <a:tcPr marL="6753" marR="6753" marT="67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ctr" fontAlgn="b"/>
                      <a:r>
                        <a:rPr lang="fr-FR" sz="1200" b="0" i="0" u="none" strike="noStrike">
                          <a:solidFill>
                            <a:srgbClr val="000000"/>
                          </a:solidFill>
                          <a:latin typeface="Calibri"/>
                        </a:rPr>
                        <a:t>n</a:t>
                      </a:r>
                    </a:p>
                  </a:txBody>
                  <a:tcPr marL="6753" marR="6753" marT="67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ctr" fontAlgn="b"/>
                      <a:r>
                        <a:rPr lang="fr-FR" sz="1200" b="0" i="0" u="none" strike="noStrike">
                          <a:solidFill>
                            <a:srgbClr val="000000"/>
                          </a:solidFill>
                          <a:latin typeface="Calibri"/>
                        </a:rPr>
                        <a:t>%</a:t>
                      </a:r>
                    </a:p>
                  </a:txBody>
                  <a:tcPr marL="6753" marR="6753" marT="67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ctr" fontAlgn="b"/>
                      <a:r>
                        <a:rPr lang="fr-FR" sz="1200" b="0" i="1" u="none" strike="noStrike">
                          <a:solidFill>
                            <a:srgbClr val="000000"/>
                          </a:solidFill>
                          <a:latin typeface="Calibri"/>
                        </a:rPr>
                        <a:t> </a:t>
                      </a:r>
                    </a:p>
                  </a:txBody>
                  <a:tcPr marL="6753" marR="6753" marT="6753"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r>
              <a:tr h="183973">
                <a:tc vMerge="1">
                  <a:txBody>
                    <a:bodyPr/>
                    <a:lstStyle/>
                    <a:p>
                      <a:endParaRPr lang="fr-FR"/>
                    </a:p>
                  </a:txBody>
                  <a:tcPr/>
                </a:tc>
                <a:tc>
                  <a:txBody>
                    <a:bodyPr/>
                    <a:lstStyle/>
                    <a:p>
                      <a:pPr algn="ctr" fontAlgn="b"/>
                      <a:r>
                        <a:rPr lang="fr-FR" sz="1200" b="0" i="1" u="none" strike="noStrike">
                          <a:solidFill>
                            <a:srgbClr val="000000"/>
                          </a:solidFill>
                          <a:latin typeface="Calibri"/>
                        </a:rPr>
                        <a:t>643</a:t>
                      </a:r>
                    </a:p>
                  </a:txBody>
                  <a:tcPr marL="6753" marR="6753" marT="67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ctr" fontAlgn="b"/>
                      <a:r>
                        <a:rPr lang="fr-FR" sz="1200" b="0" i="0" u="none" strike="noStrike" dirty="0">
                          <a:solidFill>
                            <a:srgbClr val="000000"/>
                          </a:solidFill>
                          <a:latin typeface="Calibri"/>
                        </a:rPr>
                        <a:t>68,4%</a:t>
                      </a:r>
                    </a:p>
                  </a:txBody>
                  <a:tcPr marL="6753" marR="6753" marT="67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ctr" fontAlgn="b"/>
                      <a:r>
                        <a:rPr lang="fr-FR" sz="1200" b="0" i="1" u="none" strike="noStrike">
                          <a:solidFill>
                            <a:srgbClr val="000000"/>
                          </a:solidFill>
                          <a:latin typeface="Calibri"/>
                        </a:rPr>
                        <a:t>66</a:t>
                      </a:r>
                    </a:p>
                  </a:txBody>
                  <a:tcPr marL="6753" marR="6753" marT="67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ctr" fontAlgn="b"/>
                      <a:r>
                        <a:rPr lang="fr-FR" sz="1200" b="0" i="0" u="none" strike="noStrike">
                          <a:solidFill>
                            <a:srgbClr val="000000"/>
                          </a:solidFill>
                          <a:latin typeface="Calibri"/>
                        </a:rPr>
                        <a:t>73,3%</a:t>
                      </a:r>
                    </a:p>
                  </a:txBody>
                  <a:tcPr marL="6753" marR="6753" marT="67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ctr" fontAlgn="b"/>
                      <a:r>
                        <a:rPr lang="fr-FR" sz="1200" b="0" i="1" u="none" strike="noStrike" dirty="0">
                          <a:solidFill>
                            <a:srgbClr val="000000"/>
                          </a:solidFill>
                          <a:latin typeface="Calibri"/>
                        </a:rPr>
                        <a:t>Oui</a:t>
                      </a:r>
                    </a:p>
                  </a:txBody>
                  <a:tcPr marL="6753" marR="6753" marT="6753"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r>
              <a:tr h="193173">
                <a:tc vMerge="1">
                  <a:txBody>
                    <a:bodyPr/>
                    <a:lstStyle/>
                    <a:p>
                      <a:endParaRPr lang="fr-FR"/>
                    </a:p>
                  </a:txBody>
                  <a:tcPr/>
                </a:tc>
                <a:tc>
                  <a:txBody>
                    <a:bodyPr/>
                    <a:lstStyle/>
                    <a:p>
                      <a:pPr algn="ctr" fontAlgn="b"/>
                      <a:r>
                        <a:rPr lang="fr-FR" sz="1200" b="0" i="1" u="none" strike="noStrike">
                          <a:solidFill>
                            <a:srgbClr val="000000"/>
                          </a:solidFill>
                          <a:latin typeface="Calibri"/>
                        </a:rPr>
                        <a:t>297</a:t>
                      </a:r>
                    </a:p>
                  </a:txBody>
                  <a:tcPr marL="6753" marR="6753" marT="67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4E3"/>
                    </a:solidFill>
                  </a:tcPr>
                </a:tc>
                <a:tc>
                  <a:txBody>
                    <a:bodyPr/>
                    <a:lstStyle/>
                    <a:p>
                      <a:pPr algn="ctr" fontAlgn="b"/>
                      <a:r>
                        <a:rPr lang="fr-FR" sz="1200" b="0" i="0" u="none" strike="noStrike" dirty="0">
                          <a:solidFill>
                            <a:srgbClr val="000000"/>
                          </a:solidFill>
                          <a:latin typeface="Calibri"/>
                        </a:rPr>
                        <a:t>31,6%</a:t>
                      </a:r>
                    </a:p>
                  </a:txBody>
                  <a:tcPr marL="6753" marR="6753" marT="67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4E3"/>
                    </a:solidFill>
                  </a:tcPr>
                </a:tc>
                <a:tc>
                  <a:txBody>
                    <a:bodyPr/>
                    <a:lstStyle/>
                    <a:p>
                      <a:pPr algn="ctr" fontAlgn="b"/>
                      <a:r>
                        <a:rPr lang="fr-FR" sz="1200" b="0" i="1" u="none" strike="noStrike">
                          <a:solidFill>
                            <a:srgbClr val="000000"/>
                          </a:solidFill>
                          <a:latin typeface="Calibri"/>
                        </a:rPr>
                        <a:t>24</a:t>
                      </a:r>
                    </a:p>
                  </a:txBody>
                  <a:tcPr marL="6753" marR="6753" marT="67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7E4BC"/>
                    </a:solidFill>
                  </a:tcPr>
                </a:tc>
                <a:tc>
                  <a:txBody>
                    <a:bodyPr/>
                    <a:lstStyle/>
                    <a:p>
                      <a:pPr algn="ctr" fontAlgn="b"/>
                      <a:r>
                        <a:rPr lang="fr-FR" sz="1200" b="0" i="0" u="none" strike="noStrike">
                          <a:solidFill>
                            <a:srgbClr val="000000"/>
                          </a:solidFill>
                          <a:latin typeface="Calibri"/>
                        </a:rPr>
                        <a:t>26,7%</a:t>
                      </a:r>
                    </a:p>
                  </a:txBody>
                  <a:tcPr marL="6753" marR="6753" marT="67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7E4BC"/>
                    </a:solidFill>
                  </a:tcPr>
                </a:tc>
                <a:tc>
                  <a:txBody>
                    <a:bodyPr/>
                    <a:lstStyle/>
                    <a:p>
                      <a:pPr algn="ctr" fontAlgn="b"/>
                      <a:r>
                        <a:rPr lang="fr-FR" sz="1200" b="0" i="1" u="none" strike="noStrike" dirty="0">
                          <a:solidFill>
                            <a:srgbClr val="000000"/>
                          </a:solidFill>
                          <a:latin typeface="Calibri"/>
                        </a:rPr>
                        <a:t>Non</a:t>
                      </a:r>
                    </a:p>
                  </a:txBody>
                  <a:tcPr marL="6753" marR="6753" marT="6753"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FF"/>
                    </a:solidFill>
                  </a:tcPr>
                </a:tc>
              </a:tr>
              <a:tr h="183973">
                <a:tc rowSpan="14">
                  <a:txBody>
                    <a:bodyPr/>
                    <a:lstStyle/>
                    <a:p>
                      <a:pPr algn="l" fontAlgn="ctr"/>
                      <a:r>
                        <a:rPr lang="fr-FR" sz="1200" b="1" i="0" u="none" strike="noStrike" dirty="0" smtClean="0">
                          <a:solidFill>
                            <a:srgbClr val="002060"/>
                          </a:solidFill>
                          <a:latin typeface="Calibri"/>
                        </a:rPr>
                        <a:t>Q2) La </a:t>
                      </a:r>
                      <a:r>
                        <a:rPr lang="fr-FR" sz="1200" b="1" i="0" u="none" strike="noStrike" dirty="0">
                          <a:solidFill>
                            <a:srgbClr val="002060"/>
                          </a:solidFill>
                          <a:latin typeface="Calibri"/>
                        </a:rPr>
                        <a:t>conciliation médicamenteuse est-elle intégrée, ou prévue d'ici 2018, au programme d'actions en matière de bon usage des médicaments et dispositifs médicaux stériles inclus dans le programme d'amélioration continue de la qualité et de la sécurité des soins de votre établissement? </a:t>
                      </a:r>
                    </a:p>
                  </a:txBody>
                  <a:tcPr marL="6753" marR="6753" marT="6753"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gridSpan="4">
                  <a:txBody>
                    <a:bodyPr/>
                    <a:lstStyle/>
                    <a:p>
                      <a:pPr algn="ctr" fontAlgn="ctr"/>
                      <a:r>
                        <a:rPr lang="fr-FR" sz="1200" b="0" i="1" u="none" strike="noStrike" dirty="0">
                          <a:solidFill>
                            <a:srgbClr val="000000"/>
                          </a:solidFill>
                          <a:latin typeface="Calibri"/>
                        </a:rPr>
                        <a:t>Réponses globales</a:t>
                      </a:r>
                    </a:p>
                  </a:txBody>
                  <a:tcPr marL="6753" marR="6753" marT="6753" marB="0" anchor="ctr">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fr-FR"/>
                    </a:p>
                  </a:txBody>
                  <a:tcPr/>
                </a:tc>
                <a:tc hMerge="1">
                  <a:txBody>
                    <a:bodyPr/>
                    <a:lstStyle/>
                    <a:p>
                      <a:endParaRPr lang="fr-FR"/>
                    </a:p>
                  </a:txBody>
                  <a:tcPr/>
                </a:tc>
                <a:tc hMerge="1">
                  <a:txBody>
                    <a:bodyPr/>
                    <a:lstStyle/>
                    <a:p>
                      <a:endParaRPr lang="fr-FR"/>
                    </a:p>
                  </a:txBody>
                  <a:tcPr/>
                </a:tc>
                <a:tc>
                  <a:txBody>
                    <a:bodyPr/>
                    <a:lstStyle/>
                    <a:p>
                      <a:pPr algn="ctr" fontAlgn="b"/>
                      <a:r>
                        <a:rPr lang="fr-FR" sz="1200" b="0" i="0" u="none" strike="noStrike">
                          <a:solidFill>
                            <a:srgbClr val="000000"/>
                          </a:solidFill>
                          <a:latin typeface="Calibri"/>
                        </a:rPr>
                        <a:t> </a:t>
                      </a:r>
                    </a:p>
                  </a:txBody>
                  <a:tcPr marL="6753" marR="6753" marT="6753"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r>
              <a:tr h="183973">
                <a:tc vMerge="1">
                  <a:txBody>
                    <a:bodyPr/>
                    <a:lstStyle/>
                    <a:p>
                      <a:endParaRPr lang="fr-FR"/>
                    </a:p>
                  </a:txBody>
                  <a:tcPr/>
                </a:tc>
                <a:tc>
                  <a:txBody>
                    <a:bodyPr/>
                    <a:lstStyle/>
                    <a:p>
                      <a:pPr algn="ctr" fontAlgn="b"/>
                      <a:r>
                        <a:rPr lang="fr-FR" sz="1200" b="0" i="0" u="none" strike="noStrike">
                          <a:solidFill>
                            <a:srgbClr val="000000"/>
                          </a:solidFill>
                          <a:latin typeface="Calibri"/>
                        </a:rPr>
                        <a:t>n</a:t>
                      </a:r>
                    </a:p>
                  </a:txBody>
                  <a:tcPr marL="6753" marR="6753" marT="67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ctr" fontAlgn="b"/>
                      <a:r>
                        <a:rPr lang="fr-FR" sz="1200" b="0" i="0" u="none" strike="noStrike" dirty="0">
                          <a:solidFill>
                            <a:srgbClr val="000000"/>
                          </a:solidFill>
                          <a:latin typeface="Calibri"/>
                        </a:rPr>
                        <a:t>%</a:t>
                      </a:r>
                    </a:p>
                  </a:txBody>
                  <a:tcPr marL="6753" marR="6753" marT="67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ctr" fontAlgn="b"/>
                      <a:r>
                        <a:rPr lang="fr-FR" sz="1200" b="0" i="0" u="none" strike="noStrike">
                          <a:solidFill>
                            <a:srgbClr val="000000"/>
                          </a:solidFill>
                          <a:latin typeface="Calibri"/>
                        </a:rPr>
                        <a:t>n</a:t>
                      </a:r>
                    </a:p>
                  </a:txBody>
                  <a:tcPr marL="6753" marR="6753" marT="67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ctr" fontAlgn="b"/>
                      <a:r>
                        <a:rPr lang="fr-FR" sz="1200" b="0" i="0" u="none" strike="noStrike">
                          <a:solidFill>
                            <a:srgbClr val="000000"/>
                          </a:solidFill>
                          <a:latin typeface="Calibri"/>
                        </a:rPr>
                        <a:t>%</a:t>
                      </a:r>
                    </a:p>
                  </a:txBody>
                  <a:tcPr marL="6753" marR="6753" marT="67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ctr" fontAlgn="b"/>
                      <a:r>
                        <a:rPr lang="fr-FR" sz="1200" b="0" i="0" u="none" strike="noStrike" dirty="0">
                          <a:solidFill>
                            <a:srgbClr val="000000"/>
                          </a:solidFill>
                          <a:latin typeface="Calibri"/>
                        </a:rPr>
                        <a:t> </a:t>
                      </a:r>
                    </a:p>
                  </a:txBody>
                  <a:tcPr marL="6753" marR="6753" marT="6753"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r>
              <a:tr h="183973">
                <a:tc vMerge="1">
                  <a:txBody>
                    <a:bodyPr/>
                    <a:lstStyle/>
                    <a:p>
                      <a:endParaRPr lang="fr-FR"/>
                    </a:p>
                  </a:txBody>
                  <a:tcPr/>
                </a:tc>
                <a:tc>
                  <a:txBody>
                    <a:bodyPr/>
                    <a:lstStyle/>
                    <a:p>
                      <a:pPr algn="ctr" fontAlgn="b"/>
                      <a:r>
                        <a:rPr lang="fr-FR" sz="1200" b="0" i="0" u="none" strike="noStrike">
                          <a:solidFill>
                            <a:srgbClr val="000000"/>
                          </a:solidFill>
                          <a:latin typeface="Calibri"/>
                        </a:rPr>
                        <a:t>1017</a:t>
                      </a:r>
                    </a:p>
                  </a:txBody>
                  <a:tcPr marL="6753" marR="6753" marT="67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ctr" fontAlgn="b"/>
                      <a:r>
                        <a:rPr lang="fr-FR" sz="1200" b="0" i="0" u="none" strike="noStrike" dirty="0">
                          <a:solidFill>
                            <a:srgbClr val="000000"/>
                          </a:solidFill>
                          <a:latin typeface="Calibri"/>
                        </a:rPr>
                        <a:t>61,7%</a:t>
                      </a:r>
                    </a:p>
                  </a:txBody>
                  <a:tcPr marL="6753" marR="6753" marT="67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ctr" fontAlgn="b"/>
                      <a:r>
                        <a:rPr lang="fr-FR" sz="1200" b="0" i="0" u="none" strike="noStrike">
                          <a:solidFill>
                            <a:srgbClr val="000000"/>
                          </a:solidFill>
                          <a:latin typeface="Calibri"/>
                        </a:rPr>
                        <a:t>103</a:t>
                      </a:r>
                    </a:p>
                  </a:txBody>
                  <a:tcPr marL="6753" marR="6753" marT="67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ctr" fontAlgn="b"/>
                      <a:r>
                        <a:rPr lang="fr-FR" sz="1200" b="0" i="0" u="none" strike="noStrike">
                          <a:solidFill>
                            <a:srgbClr val="000000"/>
                          </a:solidFill>
                          <a:latin typeface="Calibri"/>
                        </a:rPr>
                        <a:t>69,6%</a:t>
                      </a:r>
                    </a:p>
                  </a:txBody>
                  <a:tcPr marL="6753" marR="6753" marT="67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ctr" fontAlgn="b"/>
                      <a:r>
                        <a:rPr lang="fr-FR" sz="1200" b="0" i="0" u="none" strike="noStrike" dirty="0">
                          <a:solidFill>
                            <a:srgbClr val="000000"/>
                          </a:solidFill>
                          <a:latin typeface="Calibri"/>
                        </a:rPr>
                        <a:t>Oui</a:t>
                      </a:r>
                    </a:p>
                  </a:txBody>
                  <a:tcPr marL="6753" marR="6753" marT="6753"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r>
              <a:tr h="183973">
                <a:tc vMerge="1">
                  <a:txBody>
                    <a:bodyPr/>
                    <a:lstStyle/>
                    <a:p>
                      <a:endParaRPr lang="fr-FR"/>
                    </a:p>
                  </a:txBody>
                  <a:tcPr/>
                </a:tc>
                <a:tc>
                  <a:txBody>
                    <a:bodyPr/>
                    <a:lstStyle/>
                    <a:p>
                      <a:pPr algn="ctr" fontAlgn="b"/>
                      <a:r>
                        <a:rPr lang="fr-FR" sz="1200" b="0" i="0" u="none" strike="noStrike">
                          <a:solidFill>
                            <a:srgbClr val="000000"/>
                          </a:solidFill>
                          <a:latin typeface="Calibri"/>
                        </a:rPr>
                        <a:t>630</a:t>
                      </a:r>
                    </a:p>
                  </a:txBody>
                  <a:tcPr marL="6753" marR="6753" marT="67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ctr" fontAlgn="b"/>
                      <a:r>
                        <a:rPr lang="fr-FR" sz="1200" b="0" i="0" u="none" strike="noStrike" dirty="0">
                          <a:solidFill>
                            <a:srgbClr val="000000"/>
                          </a:solidFill>
                          <a:latin typeface="Calibri"/>
                        </a:rPr>
                        <a:t>38,3%</a:t>
                      </a:r>
                    </a:p>
                  </a:txBody>
                  <a:tcPr marL="6753" marR="6753" marT="67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ctr" fontAlgn="b"/>
                      <a:r>
                        <a:rPr lang="fr-FR" sz="1200" b="0" i="0" u="none" strike="noStrike">
                          <a:solidFill>
                            <a:srgbClr val="000000"/>
                          </a:solidFill>
                          <a:latin typeface="Calibri"/>
                        </a:rPr>
                        <a:t>45</a:t>
                      </a:r>
                    </a:p>
                  </a:txBody>
                  <a:tcPr marL="6753" marR="6753" marT="67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ctr" fontAlgn="b"/>
                      <a:r>
                        <a:rPr lang="fr-FR" sz="1200" b="0" i="0" u="none" strike="noStrike">
                          <a:solidFill>
                            <a:srgbClr val="000000"/>
                          </a:solidFill>
                          <a:latin typeface="Calibri"/>
                        </a:rPr>
                        <a:t>30,4%</a:t>
                      </a:r>
                    </a:p>
                  </a:txBody>
                  <a:tcPr marL="6753" marR="6753" marT="67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ctr" fontAlgn="b"/>
                      <a:r>
                        <a:rPr lang="fr-FR" sz="1200" b="0" i="0" u="none" strike="noStrike">
                          <a:solidFill>
                            <a:srgbClr val="000000"/>
                          </a:solidFill>
                          <a:latin typeface="Calibri"/>
                        </a:rPr>
                        <a:t>Non</a:t>
                      </a:r>
                    </a:p>
                  </a:txBody>
                  <a:tcPr marL="6753" marR="6753" marT="6753"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r>
              <a:tr h="175272">
                <a:tc vMerge="1">
                  <a:txBody>
                    <a:bodyPr/>
                    <a:lstStyle/>
                    <a:p>
                      <a:endParaRPr lang="fr-FR"/>
                    </a:p>
                  </a:txBody>
                  <a:tcPr/>
                </a:tc>
                <a:tc rowSpan="2" gridSpan="4">
                  <a:txBody>
                    <a:bodyPr/>
                    <a:lstStyle/>
                    <a:p>
                      <a:pPr algn="ctr" fontAlgn="b"/>
                      <a:r>
                        <a:rPr lang="fr-FR" sz="1200" b="0" i="1" u="none" strike="noStrike" dirty="0">
                          <a:solidFill>
                            <a:srgbClr val="000000"/>
                          </a:solidFill>
                          <a:latin typeface="Calibri"/>
                        </a:rPr>
                        <a:t>Réponses des établissements ayant identifié la conciliation médicamenteuse comme une action d'amélioration</a:t>
                      </a:r>
                    </a:p>
                  </a:txBody>
                  <a:tcPr marL="6753" marR="6753" marT="6753"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rowSpan="2" hMerge="1">
                  <a:txBody>
                    <a:bodyPr/>
                    <a:lstStyle/>
                    <a:p>
                      <a:endParaRPr lang="fr-FR"/>
                    </a:p>
                  </a:txBody>
                  <a:tcPr/>
                </a:tc>
                <a:tc rowSpan="2" hMerge="1">
                  <a:txBody>
                    <a:bodyPr/>
                    <a:lstStyle/>
                    <a:p>
                      <a:endParaRPr lang="fr-FR"/>
                    </a:p>
                  </a:txBody>
                  <a:tcPr/>
                </a:tc>
                <a:tc rowSpan="2" hMerge="1">
                  <a:txBody>
                    <a:bodyPr/>
                    <a:lstStyle/>
                    <a:p>
                      <a:endParaRPr lang="fr-FR"/>
                    </a:p>
                  </a:txBody>
                  <a:tcPr/>
                </a:tc>
                <a:tc>
                  <a:txBody>
                    <a:bodyPr/>
                    <a:lstStyle/>
                    <a:p>
                      <a:pPr algn="ctr" fontAlgn="b"/>
                      <a:r>
                        <a:rPr lang="fr-FR" sz="1200" b="0" i="0" u="none" strike="noStrike">
                          <a:solidFill>
                            <a:srgbClr val="000000"/>
                          </a:solidFill>
                          <a:latin typeface="Calibri"/>
                        </a:rPr>
                        <a:t> </a:t>
                      </a:r>
                    </a:p>
                  </a:txBody>
                  <a:tcPr marL="6753" marR="6753" marT="6753" marB="0" anchor="b">
                    <a:lnL>
                      <a:noFill/>
                    </a:lnL>
                    <a:lnR w="12700" cap="flat" cmpd="sng" algn="ctr">
                      <a:solidFill>
                        <a:srgbClr val="000000"/>
                      </a:solidFill>
                      <a:prstDash val="solid"/>
                      <a:round/>
                      <a:headEnd type="none" w="med" len="med"/>
                      <a:tailEnd type="none" w="med" len="med"/>
                    </a:lnR>
                    <a:lnT>
                      <a:noFill/>
                    </a:lnT>
                    <a:lnB>
                      <a:noFill/>
                    </a:lnB>
                    <a:solidFill>
                      <a:srgbClr val="FFFFFF"/>
                    </a:solidFill>
                  </a:tcPr>
                </a:tc>
              </a:tr>
              <a:tr h="183973">
                <a:tc vMerge="1">
                  <a:txBody>
                    <a:bodyPr/>
                    <a:lstStyle/>
                    <a:p>
                      <a:endParaRPr lang="fr-FR"/>
                    </a:p>
                  </a:txBody>
                  <a:tcPr/>
                </a:tc>
                <a:tc gridSpan="4" vMerge="1">
                  <a:txBody>
                    <a:bodyPr/>
                    <a:lstStyle/>
                    <a:p>
                      <a:endParaRPr lang="fr-FR"/>
                    </a:p>
                  </a:txBody>
                  <a:tcPr/>
                </a:tc>
                <a:tc hMerge="1" vMerge="1">
                  <a:txBody>
                    <a:bodyPr/>
                    <a:lstStyle/>
                    <a:p>
                      <a:endParaRPr lang="fr-FR"/>
                    </a:p>
                  </a:txBody>
                  <a:tcPr/>
                </a:tc>
                <a:tc hMerge="1" vMerge="1">
                  <a:txBody>
                    <a:bodyPr/>
                    <a:lstStyle/>
                    <a:p>
                      <a:endParaRPr lang="fr-FR"/>
                    </a:p>
                  </a:txBody>
                  <a:tcPr/>
                </a:tc>
                <a:tc hMerge="1" vMerge="1">
                  <a:txBody>
                    <a:bodyPr/>
                    <a:lstStyle/>
                    <a:p>
                      <a:endParaRPr lang="fr-FR"/>
                    </a:p>
                  </a:txBody>
                  <a:tcPr/>
                </a:tc>
                <a:tc>
                  <a:txBody>
                    <a:bodyPr/>
                    <a:lstStyle/>
                    <a:p>
                      <a:pPr algn="ctr" fontAlgn="b"/>
                      <a:r>
                        <a:rPr lang="fr-FR" sz="1200" b="0" i="0" u="none" strike="noStrike" dirty="0">
                          <a:solidFill>
                            <a:srgbClr val="000000"/>
                          </a:solidFill>
                          <a:latin typeface="Calibri"/>
                        </a:rPr>
                        <a:t> </a:t>
                      </a:r>
                    </a:p>
                  </a:txBody>
                  <a:tcPr marL="6753" marR="6753" marT="6753" marB="0" anchor="b">
                    <a:lnL>
                      <a:noFill/>
                    </a:lnL>
                    <a:lnR w="12700" cap="flat" cmpd="sng" algn="ctr">
                      <a:solidFill>
                        <a:srgbClr val="000000"/>
                      </a:solidFill>
                      <a:prstDash val="solid"/>
                      <a:round/>
                      <a:headEnd type="none" w="med" len="med"/>
                      <a:tailEnd type="none" w="med" len="med"/>
                    </a:lnR>
                    <a:lnT>
                      <a:noFill/>
                    </a:lnT>
                    <a:lnB>
                      <a:noFill/>
                    </a:lnB>
                    <a:solidFill>
                      <a:srgbClr val="FFFFFF"/>
                    </a:solidFill>
                  </a:tcPr>
                </a:tc>
              </a:tr>
              <a:tr h="183973">
                <a:tc vMerge="1">
                  <a:txBody>
                    <a:bodyPr/>
                    <a:lstStyle/>
                    <a:p>
                      <a:endParaRPr lang="fr-FR"/>
                    </a:p>
                  </a:txBody>
                  <a:tcPr/>
                </a:tc>
                <a:tc>
                  <a:txBody>
                    <a:bodyPr/>
                    <a:lstStyle/>
                    <a:p>
                      <a:pPr algn="ctr" fontAlgn="b"/>
                      <a:r>
                        <a:rPr lang="fr-FR" sz="1200" b="0" i="0" u="none" strike="noStrike">
                          <a:solidFill>
                            <a:srgbClr val="000000"/>
                          </a:solidFill>
                          <a:latin typeface="Calibri"/>
                        </a:rPr>
                        <a:t>n</a:t>
                      </a:r>
                    </a:p>
                  </a:txBody>
                  <a:tcPr marL="6753" marR="6753" marT="67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ctr" fontAlgn="b"/>
                      <a:r>
                        <a:rPr lang="fr-FR" sz="1200" b="0" i="0" u="none" strike="noStrike">
                          <a:solidFill>
                            <a:srgbClr val="000000"/>
                          </a:solidFill>
                          <a:latin typeface="Calibri"/>
                        </a:rPr>
                        <a:t>%</a:t>
                      </a:r>
                    </a:p>
                  </a:txBody>
                  <a:tcPr marL="6753" marR="6753" marT="67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ctr" fontAlgn="b"/>
                      <a:r>
                        <a:rPr lang="fr-FR" sz="1200" b="0" i="0" u="none" strike="noStrike" dirty="0">
                          <a:solidFill>
                            <a:srgbClr val="000000"/>
                          </a:solidFill>
                          <a:latin typeface="Calibri"/>
                        </a:rPr>
                        <a:t>n</a:t>
                      </a:r>
                    </a:p>
                  </a:txBody>
                  <a:tcPr marL="6753" marR="6753" marT="67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ctr" fontAlgn="b"/>
                      <a:r>
                        <a:rPr lang="fr-FR" sz="1200" b="0" i="0" u="none" strike="noStrike">
                          <a:solidFill>
                            <a:srgbClr val="000000"/>
                          </a:solidFill>
                          <a:latin typeface="Calibri"/>
                        </a:rPr>
                        <a:t>%</a:t>
                      </a:r>
                    </a:p>
                  </a:txBody>
                  <a:tcPr marL="6753" marR="6753" marT="67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ctr" fontAlgn="b"/>
                      <a:r>
                        <a:rPr lang="fr-FR" sz="1200" b="0" i="0" u="none" strike="noStrike">
                          <a:solidFill>
                            <a:srgbClr val="000000"/>
                          </a:solidFill>
                          <a:latin typeface="Calibri"/>
                        </a:rPr>
                        <a:t> </a:t>
                      </a:r>
                    </a:p>
                  </a:txBody>
                  <a:tcPr marL="6753" marR="6753" marT="6753"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r>
              <a:tr h="183973">
                <a:tc vMerge="1">
                  <a:txBody>
                    <a:bodyPr/>
                    <a:lstStyle/>
                    <a:p>
                      <a:endParaRPr lang="fr-FR"/>
                    </a:p>
                  </a:txBody>
                  <a:tcPr/>
                </a:tc>
                <a:tc>
                  <a:txBody>
                    <a:bodyPr/>
                    <a:lstStyle/>
                    <a:p>
                      <a:pPr algn="ctr" fontAlgn="b"/>
                      <a:r>
                        <a:rPr lang="fr-FR" sz="1200" b="0" i="0" u="none" strike="noStrike">
                          <a:solidFill>
                            <a:srgbClr val="000000"/>
                          </a:solidFill>
                          <a:latin typeface="Calibri"/>
                        </a:rPr>
                        <a:t>726</a:t>
                      </a:r>
                    </a:p>
                  </a:txBody>
                  <a:tcPr marL="6753" marR="6753" marT="67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ctr" fontAlgn="b"/>
                      <a:r>
                        <a:rPr lang="fr-FR" sz="1200" b="0" i="0" u="none" strike="noStrike">
                          <a:solidFill>
                            <a:srgbClr val="000000"/>
                          </a:solidFill>
                          <a:latin typeface="Calibri"/>
                        </a:rPr>
                        <a:t>77,4%</a:t>
                      </a:r>
                    </a:p>
                  </a:txBody>
                  <a:tcPr marL="6753" marR="6753" marT="67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ctr" fontAlgn="b"/>
                      <a:r>
                        <a:rPr lang="fr-FR" sz="1200" b="0" i="0" u="none" strike="noStrike" dirty="0">
                          <a:solidFill>
                            <a:srgbClr val="000000"/>
                          </a:solidFill>
                          <a:latin typeface="Calibri"/>
                        </a:rPr>
                        <a:t>73</a:t>
                      </a:r>
                    </a:p>
                  </a:txBody>
                  <a:tcPr marL="6753" marR="6753" marT="67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ctr" fontAlgn="b"/>
                      <a:r>
                        <a:rPr lang="fr-FR" sz="1200" b="0" i="0" u="none" strike="noStrike">
                          <a:solidFill>
                            <a:srgbClr val="000000"/>
                          </a:solidFill>
                          <a:latin typeface="Calibri"/>
                        </a:rPr>
                        <a:t>81,1%</a:t>
                      </a:r>
                    </a:p>
                  </a:txBody>
                  <a:tcPr marL="6753" marR="6753" marT="67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ctr" fontAlgn="b"/>
                      <a:r>
                        <a:rPr lang="fr-FR" sz="1200" b="0" i="0" u="none" strike="noStrike">
                          <a:solidFill>
                            <a:srgbClr val="000000"/>
                          </a:solidFill>
                          <a:latin typeface="Calibri"/>
                        </a:rPr>
                        <a:t>Oui</a:t>
                      </a:r>
                    </a:p>
                  </a:txBody>
                  <a:tcPr marL="6753" marR="6753" marT="6753"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r>
              <a:tr h="183973">
                <a:tc vMerge="1">
                  <a:txBody>
                    <a:bodyPr/>
                    <a:lstStyle/>
                    <a:p>
                      <a:endParaRPr lang="fr-FR"/>
                    </a:p>
                  </a:txBody>
                  <a:tcPr/>
                </a:tc>
                <a:tc>
                  <a:txBody>
                    <a:bodyPr/>
                    <a:lstStyle/>
                    <a:p>
                      <a:pPr algn="ctr" fontAlgn="b"/>
                      <a:r>
                        <a:rPr lang="fr-FR" sz="1200" b="0" i="0" u="none" strike="noStrike">
                          <a:solidFill>
                            <a:srgbClr val="000000"/>
                          </a:solidFill>
                          <a:latin typeface="Calibri"/>
                        </a:rPr>
                        <a:t>212</a:t>
                      </a:r>
                    </a:p>
                  </a:txBody>
                  <a:tcPr marL="6753" marR="6753" marT="67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ctr" fontAlgn="b"/>
                      <a:r>
                        <a:rPr lang="fr-FR" sz="1200" b="0" i="0" u="none" strike="noStrike">
                          <a:solidFill>
                            <a:srgbClr val="000000"/>
                          </a:solidFill>
                          <a:latin typeface="Calibri"/>
                        </a:rPr>
                        <a:t>22,6%</a:t>
                      </a:r>
                    </a:p>
                  </a:txBody>
                  <a:tcPr marL="6753" marR="6753" marT="67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ctr" fontAlgn="b"/>
                      <a:r>
                        <a:rPr lang="fr-FR" sz="1200" b="0" i="0" u="none" strike="noStrike" dirty="0">
                          <a:solidFill>
                            <a:srgbClr val="000000"/>
                          </a:solidFill>
                          <a:latin typeface="Calibri"/>
                        </a:rPr>
                        <a:t>17</a:t>
                      </a:r>
                    </a:p>
                  </a:txBody>
                  <a:tcPr marL="6753" marR="6753" marT="67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ctr" fontAlgn="b"/>
                      <a:r>
                        <a:rPr lang="fr-FR" sz="1200" b="0" i="0" u="none" strike="noStrike">
                          <a:solidFill>
                            <a:srgbClr val="000000"/>
                          </a:solidFill>
                          <a:latin typeface="Calibri"/>
                        </a:rPr>
                        <a:t>18,9%</a:t>
                      </a:r>
                    </a:p>
                  </a:txBody>
                  <a:tcPr marL="6753" marR="6753" marT="67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ctr" fontAlgn="b"/>
                      <a:r>
                        <a:rPr lang="fr-FR" sz="1200" b="0" i="0" u="none" strike="noStrike" dirty="0">
                          <a:solidFill>
                            <a:srgbClr val="000000"/>
                          </a:solidFill>
                          <a:latin typeface="Calibri"/>
                        </a:rPr>
                        <a:t>Non</a:t>
                      </a:r>
                    </a:p>
                  </a:txBody>
                  <a:tcPr marL="6753" marR="6753" marT="6753"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r>
              <a:tr h="183973">
                <a:tc vMerge="1">
                  <a:txBody>
                    <a:bodyPr/>
                    <a:lstStyle/>
                    <a:p>
                      <a:endParaRPr lang="fr-FR"/>
                    </a:p>
                  </a:txBody>
                  <a:tcPr/>
                </a:tc>
                <a:tc rowSpan="2" gridSpan="4">
                  <a:txBody>
                    <a:bodyPr/>
                    <a:lstStyle/>
                    <a:p>
                      <a:pPr algn="ctr" fontAlgn="b"/>
                      <a:r>
                        <a:rPr lang="fr-FR" sz="1200" b="0" i="1" u="none" strike="noStrike" dirty="0">
                          <a:solidFill>
                            <a:srgbClr val="000000"/>
                          </a:solidFill>
                          <a:latin typeface="Calibri"/>
                        </a:rPr>
                        <a:t>Réponses des établissements n'ayant pas identifié la conciliation médicamenteuse comme une action d'amélioration</a:t>
                      </a:r>
                    </a:p>
                  </a:txBody>
                  <a:tcPr marL="6753" marR="6753" marT="6753"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rowSpan="2" hMerge="1">
                  <a:txBody>
                    <a:bodyPr/>
                    <a:lstStyle/>
                    <a:p>
                      <a:endParaRPr lang="fr-FR"/>
                    </a:p>
                  </a:txBody>
                  <a:tcPr/>
                </a:tc>
                <a:tc rowSpan="2" hMerge="1">
                  <a:txBody>
                    <a:bodyPr/>
                    <a:lstStyle/>
                    <a:p>
                      <a:endParaRPr lang="fr-FR"/>
                    </a:p>
                  </a:txBody>
                  <a:tcPr/>
                </a:tc>
                <a:tc rowSpan="2" hMerge="1">
                  <a:txBody>
                    <a:bodyPr/>
                    <a:lstStyle/>
                    <a:p>
                      <a:endParaRPr lang="fr-FR"/>
                    </a:p>
                  </a:txBody>
                  <a:tcPr/>
                </a:tc>
                <a:tc>
                  <a:txBody>
                    <a:bodyPr/>
                    <a:lstStyle/>
                    <a:p>
                      <a:pPr algn="ctr" fontAlgn="b"/>
                      <a:r>
                        <a:rPr lang="fr-FR" sz="1200" b="0" i="0" u="none" strike="noStrike" dirty="0">
                          <a:solidFill>
                            <a:srgbClr val="000000"/>
                          </a:solidFill>
                          <a:latin typeface="Calibri"/>
                        </a:rPr>
                        <a:t> </a:t>
                      </a:r>
                    </a:p>
                  </a:txBody>
                  <a:tcPr marL="6753" marR="6753" marT="6753" marB="0" anchor="b">
                    <a:lnL>
                      <a:noFill/>
                    </a:lnL>
                    <a:lnR w="12700" cap="flat" cmpd="sng" algn="ctr">
                      <a:solidFill>
                        <a:srgbClr val="000000"/>
                      </a:solidFill>
                      <a:prstDash val="solid"/>
                      <a:round/>
                      <a:headEnd type="none" w="med" len="med"/>
                      <a:tailEnd type="none" w="med" len="med"/>
                    </a:lnR>
                    <a:lnT>
                      <a:noFill/>
                    </a:lnT>
                    <a:lnB>
                      <a:noFill/>
                    </a:lnB>
                    <a:solidFill>
                      <a:srgbClr val="FFFFFF"/>
                    </a:solidFill>
                  </a:tcPr>
                </a:tc>
              </a:tr>
              <a:tr h="183973">
                <a:tc vMerge="1">
                  <a:txBody>
                    <a:bodyPr/>
                    <a:lstStyle/>
                    <a:p>
                      <a:endParaRPr lang="fr-FR"/>
                    </a:p>
                  </a:txBody>
                  <a:tcPr/>
                </a:tc>
                <a:tc gridSpan="4" vMerge="1">
                  <a:txBody>
                    <a:bodyPr/>
                    <a:lstStyle/>
                    <a:p>
                      <a:endParaRPr lang="fr-FR"/>
                    </a:p>
                  </a:txBody>
                  <a:tcPr/>
                </a:tc>
                <a:tc hMerge="1" vMerge="1">
                  <a:txBody>
                    <a:bodyPr/>
                    <a:lstStyle/>
                    <a:p>
                      <a:endParaRPr lang="fr-FR"/>
                    </a:p>
                  </a:txBody>
                  <a:tcPr/>
                </a:tc>
                <a:tc hMerge="1" vMerge="1">
                  <a:txBody>
                    <a:bodyPr/>
                    <a:lstStyle/>
                    <a:p>
                      <a:endParaRPr lang="fr-FR"/>
                    </a:p>
                  </a:txBody>
                  <a:tcPr/>
                </a:tc>
                <a:tc hMerge="1" vMerge="1">
                  <a:txBody>
                    <a:bodyPr/>
                    <a:lstStyle/>
                    <a:p>
                      <a:endParaRPr lang="fr-FR"/>
                    </a:p>
                  </a:txBody>
                  <a:tcPr/>
                </a:tc>
                <a:tc>
                  <a:txBody>
                    <a:bodyPr/>
                    <a:lstStyle/>
                    <a:p>
                      <a:pPr algn="ctr" fontAlgn="b"/>
                      <a:r>
                        <a:rPr lang="fr-FR" sz="1200" b="0" i="0" u="none" strike="noStrike" dirty="0">
                          <a:solidFill>
                            <a:srgbClr val="000000"/>
                          </a:solidFill>
                          <a:latin typeface="Calibri"/>
                        </a:rPr>
                        <a:t> </a:t>
                      </a:r>
                    </a:p>
                  </a:txBody>
                  <a:tcPr marL="6753" marR="6753" marT="6753" marB="0" anchor="b">
                    <a:lnL>
                      <a:noFill/>
                    </a:lnL>
                    <a:lnR w="12700" cap="flat" cmpd="sng" algn="ctr">
                      <a:solidFill>
                        <a:srgbClr val="000000"/>
                      </a:solidFill>
                      <a:prstDash val="solid"/>
                      <a:round/>
                      <a:headEnd type="none" w="med" len="med"/>
                      <a:tailEnd type="none" w="med" len="med"/>
                    </a:lnR>
                    <a:lnT>
                      <a:noFill/>
                    </a:lnT>
                    <a:lnB>
                      <a:noFill/>
                    </a:lnB>
                    <a:solidFill>
                      <a:srgbClr val="FFFFFF"/>
                    </a:solidFill>
                  </a:tcPr>
                </a:tc>
              </a:tr>
              <a:tr h="183973">
                <a:tc vMerge="1">
                  <a:txBody>
                    <a:bodyPr/>
                    <a:lstStyle/>
                    <a:p>
                      <a:endParaRPr lang="fr-FR"/>
                    </a:p>
                  </a:txBody>
                  <a:tcPr/>
                </a:tc>
                <a:tc>
                  <a:txBody>
                    <a:bodyPr/>
                    <a:lstStyle/>
                    <a:p>
                      <a:pPr algn="ctr" fontAlgn="b"/>
                      <a:r>
                        <a:rPr lang="fr-FR" sz="1200" b="0" i="0" u="none" strike="noStrike">
                          <a:solidFill>
                            <a:srgbClr val="000000"/>
                          </a:solidFill>
                          <a:latin typeface="Calibri"/>
                        </a:rPr>
                        <a:t>n</a:t>
                      </a:r>
                    </a:p>
                  </a:txBody>
                  <a:tcPr marL="6753" marR="6753" marT="67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ctr" fontAlgn="b"/>
                      <a:r>
                        <a:rPr lang="fr-FR" sz="1200" b="0" i="0" u="none" strike="noStrike">
                          <a:solidFill>
                            <a:srgbClr val="000000"/>
                          </a:solidFill>
                          <a:latin typeface="Calibri"/>
                        </a:rPr>
                        <a:t>%</a:t>
                      </a:r>
                    </a:p>
                  </a:txBody>
                  <a:tcPr marL="6753" marR="6753" marT="67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ctr" fontAlgn="b"/>
                      <a:r>
                        <a:rPr lang="fr-FR" sz="1200" b="0" i="0" u="none" strike="noStrike" dirty="0">
                          <a:solidFill>
                            <a:srgbClr val="000000"/>
                          </a:solidFill>
                          <a:latin typeface="Calibri"/>
                        </a:rPr>
                        <a:t>n</a:t>
                      </a:r>
                    </a:p>
                  </a:txBody>
                  <a:tcPr marL="6753" marR="6753" marT="67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ctr" fontAlgn="b"/>
                      <a:r>
                        <a:rPr lang="fr-FR" sz="1200" b="0" i="0" u="none" strike="noStrike">
                          <a:solidFill>
                            <a:srgbClr val="000000"/>
                          </a:solidFill>
                          <a:latin typeface="Calibri"/>
                        </a:rPr>
                        <a:t>%</a:t>
                      </a:r>
                    </a:p>
                  </a:txBody>
                  <a:tcPr marL="6753" marR="6753" marT="67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ctr" fontAlgn="b"/>
                      <a:r>
                        <a:rPr lang="fr-FR" sz="1200" b="0" i="0" u="none" strike="noStrike" dirty="0">
                          <a:solidFill>
                            <a:srgbClr val="000000"/>
                          </a:solidFill>
                          <a:latin typeface="Calibri"/>
                        </a:rPr>
                        <a:t> </a:t>
                      </a:r>
                    </a:p>
                  </a:txBody>
                  <a:tcPr marL="6753" marR="6753" marT="6753"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r>
              <a:tr h="183973">
                <a:tc vMerge="1">
                  <a:txBody>
                    <a:bodyPr/>
                    <a:lstStyle/>
                    <a:p>
                      <a:endParaRPr lang="fr-FR"/>
                    </a:p>
                  </a:txBody>
                  <a:tcPr/>
                </a:tc>
                <a:tc>
                  <a:txBody>
                    <a:bodyPr/>
                    <a:lstStyle/>
                    <a:p>
                      <a:pPr algn="ctr" fontAlgn="b"/>
                      <a:r>
                        <a:rPr lang="fr-FR" sz="1200" b="0" i="0" u="none" strike="noStrike">
                          <a:solidFill>
                            <a:srgbClr val="000000"/>
                          </a:solidFill>
                          <a:latin typeface="Calibri"/>
                        </a:rPr>
                        <a:t>288</a:t>
                      </a:r>
                    </a:p>
                  </a:txBody>
                  <a:tcPr marL="6753" marR="6753" marT="67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ctr" fontAlgn="b"/>
                      <a:r>
                        <a:rPr lang="fr-FR" sz="1200" b="0" i="0" u="none" strike="noStrike">
                          <a:solidFill>
                            <a:srgbClr val="000000"/>
                          </a:solidFill>
                          <a:latin typeface="Calibri"/>
                        </a:rPr>
                        <a:t>40,8%</a:t>
                      </a:r>
                    </a:p>
                  </a:txBody>
                  <a:tcPr marL="6753" marR="6753" marT="67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ctr" fontAlgn="b"/>
                      <a:r>
                        <a:rPr lang="fr-FR" sz="1200" b="0" i="0" u="none" strike="noStrike" dirty="0">
                          <a:solidFill>
                            <a:srgbClr val="000000"/>
                          </a:solidFill>
                          <a:latin typeface="Calibri"/>
                        </a:rPr>
                        <a:t>30</a:t>
                      </a:r>
                    </a:p>
                  </a:txBody>
                  <a:tcPr marL="6753" marR="6753" marT="67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ctr" fontAlgn="b"/>
                      <a:r>
                        <a:rPr lang="fr-FR" sz="1200" b="0" i="0" u="none" strike="noStrike" dirty="0">
                          <a:solidFill>
                            <a:srgbClr val="000000"/>
                          </a:solidFill>
                          <a:latin typeface="Calibri"/>
                        </a:rPr>
                        <a:t>51,7%</a:t>
                      </a:r>
                    </a:p>
                  </a:txBody>
                  <a:tcPr marL="6753" marR="6753" marT="67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ctr" fontAlgn="b"/>
                      <a:r>
                        <a:rPr lang="fr-FR" sz="1200" b="0" i="0" u="none" strike="noStrike" dirty="0">
                          <a:solidFill>
                            <a:srgbClr val="000000"/>
                          </a:solidFill>
                          <a:latin typeface="Calibri"/>
                        </a:rPr>
                        <a:t>Oui</a:t>
                      </a:r>
                    </a:p>
                  </a:txBody>
                  <a:tcPr marL="6753" marR="6753" marT="6753"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r>
              <a:tr h="193173">
                <a:tc vMerge="1">
                  <a:txBody>
                    <a:bodyPr/>
                    <a:lstStyle/>
                    <a:p>
                      <a:endParaRPr lang="fr-FR"/>
                    </a:p>
                  </a:txBody>
                  <a:tcPr/>
                </a:tc>
                <a:tc>
                  <a:txBody>
                    <a:bodyPr/>
                    <a:lstStyle/>
                    <a:p>
                      <a:pPr algn="ctr" fontAlgn="b"/>
                      <a:r>
                        <a:rPr lang="fr-FR" sz="1200" b="0" i="0" u="none" strike="noStrike">
                          <a:solidFill>
                            <a:srgbClr val="000000"/>
                          </a:solidFill>
                          <a:latin typeface="Calibri"/>
                        </a:rPr>
                        <a:t>418</a:t>
                      </a:r>
                    </a:p>
                  </a:txBody>
                  <a:tcPr marL="6753" marR="6753" marT="67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4E3"/>
                    </a:solidFill>
                  </a:tcPr>
                </a:tc>
                <a:tc>
                  <a:txBody>
                    <a:bodyPr/>
                    <a:lstStyle/>
                    <a:p>
                      <a:pPr algn="ctr" fontAlgn="b"/>
                      <a:r>
                        <a:rPr lang="fr-FR" sz="1200" b="0" i="0" u="none" strike="noStrike">
                          <a:solidFill>
                            <a:srgbClr val="000000"/>
                          </a:solidFill>
                          <a:latin typeface="Calibri"/>
                        </a:rPr>
                        <a:t>59,2%</a:t>
                      </a:r>
                    </a:p>
                  </a:txBody>
                  <a:tcPr marL="6753" marR="6753" marT="67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4E3"/>
                    </a:solidFill>
                  </a:tcPr>
                </a:tc>
                <a:tc>
                  <a:txBody>
                    <a:bodyPr/>
                    <a:lstStyle/>
                    <a:p>
                      <a:pPr algn="ctr" fontAlgn="b"/>
                      <a:r>
                        <a:rPr lang="fr-FR" sz="1200" b="0" i="0" u="none" strike="noStrike" dirty="0">
                          <a:solidFill>
                            <a:srgbClr val="000000"/>
                          </a:solidFill>
                          <a:latin typeface="Calibri"/>
                        </a:rPr>
                        <a:t>28</a:t>
                      </a:r>
                    </a:p>
                  </a:txBody>
                  <a:tcPr marL="6753" marR="6753" marT="67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7E4BC"/>
                    </a:solidFill>
                  </a:tcPr>
                </a:tc>
                <a:tc>
                  <a:txBody>
                    <a:bodyPr/>
                    <a:lstStyle/>
                    <a:p>
                      <a:pPr algn="ctr" fontAlgn="b"/>
                      <a:r>
                        <a:rPr lang="fr-FR" sz="1200" b="0" i="0" u="none" strike="noStrike" dirty="0">
                          <a:solidFill>
                            <a:srgbClr val="000000"/>
                          </a:solidFill>
                          <a:latin typeface="Calibri"/>
                        </a:rPr>
                        <a:t>48,3%</a:t>
                      </a:r>
                    </a:p>
                  </a:txBody>
                  <a:tcPr marL="6753" marR="6753" marT="67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7E4BC"/>
                    </a:solidFill>
                  </a:tcPr>
                </a:tc>
                <a:tc>
                  <a:txBody>
                    <a:bodyPr/>
                    <a:lstStyle/>
                    <a:p>
                      <a:pPr algn="ctr" fontAlgn="b"/>
                      <a:r>
                        <a:rPr lang="fr-FR" sz="1200" b="0" i="0" u="none" strike="noStrike" dirty="0">
                          <a:solidFill>
                            <a:srgbClr val="000000"/>
                          </a:solidFill>
                          <a:latin typeface="Calibri"/>
                        </a:rPr>
                        <a:t>Non</a:t>
                      </a:r>
                    </a:p>
                  </a:txBody>
                  <a:tcPr marL="6753" marR="6753" marT="6753"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FF"/>
                    </a:solidFill>
                  </a:tcPr>
                </a:tc>
              </a:tr>
            </a:tbl>
          </a:graphicData>
        </a:graphic>
      </p:graphicFrame>
      <p:sp>
        <p:nvSpPr>
          <p:cNvPr id="5" name="Espace réservé du numéro de diapositive 4"/>
          <p:cNvSpPr>
            <a:spLocks noGrp="1"/>
          </p:cNvSpPr>
          <p:nvPr>
            <p:ph type="sldNum" sz="quarter" idx="12"/>
          </p:nvPr>
        </p:nvSpPr>
        <p:spPr/>
        <p:txBody>
          <a:bodyPr/>
          <a:lstStyle/>
          <a:p>
            <a:fld id="{6CF53FF6-79BB-4BEF-B1BD-1A196A586C8F}" type="slidenum">
              <a:rPr lang="fr-FR" smtClean="0"/>
              <a:pPr/>
              <a:t>3</a:t>
            </a:fld>
            <a:endParaRPr lang="fr-F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au 6"/>
          <p:cNvGraphicFramePr>
            <a:graphicFrameLocks noGrp="1"/>
          </p:cNvGraphicFramePr>
          <p:nvPr/>
        </p:nvGraphicFramePr>
        <p:xfrm>
          <a:off x="395536" y="404664"/>
          <a:ext cx="8424936" cy="5834916"/>
        </p:xfrm>
        <a:graphic>
          <a:graphicData uri="http://schemas.openxmlformats.org/drawingml/2006/table">
            <a:tbl>
              <a:tblPr/>
              <a:tblGrid>
                <a:gridCol w="4770288"/>
                <a:gridCol w="707164"/>
                <a:gridCol w="842784"/>
                <a:gridCol w="707164"/>
                <a:gridCol w="842784"/>
                <a:gridCol w="554752"/>
              </a:tblGrid>
              <a:tr h="354210">
                <a:tc>
                  <a:txBody>
                    <a:bodyPr/>
                    <a:lstStyle/>
                    <a:p>
                      <a:pPr algn="l" fontAlgn="b"/>
                      <a:r>
                        <a:rPr lang="fr-FR" sz="1200" b="1" i="0" u="none" strike="noStrike" dirty="0">
                          <a:solidFill>
                            <a:srgbClr val="000000"/>
                          </a:solidFill>
                          <a:latin typeface="Calibri"/>
                        </a:rPr>
                        <a:t> </a:t>
                      </a:r>
                    </a:p>
                  </a:txBody>
                  <a:tcPr marL="6834" marR="6834" marT="6834"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fontAlgn="b"/>
                      <a:r>
                        <a:rPr lang="fr-FR" sz="2000" b="0" i="0" u="none" strike="noStrike" dirty="0">
                          <a:solidFill>
                            <a:srgbClr val="000000"/>
                          </a:solidFill>
                          <a:latin typeface="Aharoni"/>
                        </a:rPr>
                        <a:t>France</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4E3"/>
                    </a:solidFill>
                  </a:tcPr>
                </a:tc>
                <a:tc hMerge="1">
                  <a:txBody>
                    <a:bodyPr/>
                    <a:lstStyle/>
                    <a:p>
                      <a:endParaRPr lang="fr-FR"/>
                    </a:p>
                  </a:txBody>
                  <a:tcPr/>
                </a:tc>
                <a:tc gridSpan="2">
                  <a:txBody>
                    <a:bodyPr/>
                    <a:lstStyle/>
                    <a:p>
                      <a:pPr algn="ctr" fontAlgn="b"/>
                      <a:r>
                        <a:rPr lang="fr-FR" sz="2000" b="0" i="0" u="none" strike="noStrike" dirty="0" smtClean="0">
                          <a:solidFill>
                            <a:srgbClr val="000000"/>
                          </a:solidFill>
                          <a:latin typeface="Aharoni"/>
                        </a:rPr>
                        <a:t>PACA-Corse</a:t>
                      </a:r>
                      <a:endParaRPr lang="fr-FR" sz="2000" b="0" i="0" u="none" strike="noStrike" dirty="0">
                        <a:solidFill>
                          <a:srgbClr val="000000"/>
                        </a:solidFill>
                        <a:latin typeface="Aharoni"/>
                      </a:endParaRP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7E4BC"/>
                    </a:solidFill>
                  </a:tcPr>
                </a:tc>
                <a:tc hMerge="1">
                  <a:txBody>
                    <a:bodyPr/>
                    <a:lstStyle/>
                    <a:p>
                      <a:endParaRPr lang="fr-FR"/>
                    </a:p>
                  </a:txBody>
                  <a:tcPr/>
                </a:tc>
                <a:tc>
                  <a:txBody>
                    <a:bodyPr/>
                    <a:lstStyle/>
                    <a:p>
                      <a:pPr algn="l" fontAlgn="b"/>
                      <a:r>
                        <a:rPr lang="fr-FR" sz="1200" b="0" i="0" u="none" strike="noStrike">
                          <a:solidFill>
                            <a:srgbClr val="000000"/>
                          </a:solidFill>
                          <a:latin typeface="Calibri"/>
                        </a:rPr>
                        <a:t> </a:t>
                      </a:r>
                    </a:p>
                  </a:txBody>
                  <a:tcPr marL="6834" marR="6834" marT="6834"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13758">
                <a:tc rowSpan="9">
                  <a:txBody>
                    <a:bodyPr/>
                    <a:lstStyle/>
                    <a:p>
                      <a:pPr algn="l" fontAlgn="ctr"/>
                      <a:r>
                        <a:rPr lang="fr-FR" sz="1200" b="1" i="0" u="none" strike="noStrike" dirty="0" smtClean="0">
                          <a:solidFill>
                            <a:srgbClr val="002060"/>
                          </a:solidFill>
                          <a:latin typeface="Calibri"/>
                        </a:rPr>
                        <a:t>Q3) Une </a:t>
                      </a:r>
                      <a:r>
                        <a:rPr lang="fr-FR" sz="1200" b="1" i="0" u="none" strike="noStrike" dirty="0">
                          <a:solidFill>
                            <a:srgbClr val="002060"/>
                          </a:solidFill>
                          <a:latin typeface="Calibri"/>
                        </a:rPr>
                        <a:t>activité de pharmacie clinique (en particulier : conciliation médicamenteuse, analyse des prescriptions, accompagnement éducatif, éducation thérapeutique, ...) </a:t>
                      </a:r>
                      <a:r>
                        <a:rPr lang="fr-FR" sz="1200" b="1" i="0" u="none" strike="noStrike" baseline="0" dirty="0" smtClean="0">
                          <a:solidFill>
                            <a:srgbClr val="002060"/>
                          </a:solidFill>
                          <a:latin typeface="Calibri"/>
                        </a:rPr>
                        <a:t> </a:t>
                      </a:r>
                      <a:r>
                        <a:rPr lang="fr-FR" sz="1200" b="1" i="0" u="none" strike="noStrike" dirty="0" smtClean="0">
                          <a:solidFill>
                            <a:srgbClr val="002060"/>
                          </a:solidFill>
                          <a:latin typeface="Calibri"/>
                        </a:rPr>
                        <a:t>est-elle </a:t>
                      </a:r>
                      <a:r>
                        <a:rPr lang="fr-FR" sz="1200" b="1" i="0" u="none" strike="noStrike" dirty="0">
                          <a:solidFill>
                            <a:srgbClr val="002060"/>
                          </a:solidFill>
                          <a:latin typeface="Calibri"/>
                        </a:rPr>
                        <a:t>déjà développée dans l'établissement ? </a:t>
                      </a:r>
                    </a:p>
                  </a:txBody>
                  <a:tcPr marL="6834" marR="6834" marT="6834"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gridSpan="4">
                  <a:txBody>
                    <a:bodyPr/>
                    <a:lstStyle/>
                    <a:p>
                      <a:pPr algn="ctr" fontAlgn="ctr"/>
                      <a:r>
                        <a:rPr lang="fr-FR" sz="1200" b="0" i="1" u="none" strike="noStrike" dirty="0">
                          <a:solidFill>
                            <a:srgbClr val="000000"/>
                          </a:solidFill>
                          <a:latin typeface="Calibri"/>
                        </a:rPr>
                        <a:t>Réponses globales</a:t>
                      </a:r>
                    </a:p>
                  </a:txBody>
                  <a:tcPr marL="6834" marR="6834" marT="6834" marB="0" anchor="ctr">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fr-FR"/>
                    </a:p>
                  </a:txBody>
                  <a:tcPr/>
                </a:tc>
                <a:tc hMerge="1">
                  <a:txBody>
                    <a:bodyPr/>
                    <a:lstStyle/>
                    <a:p>
                      <a:endParaRPr lang="fr-FR"/>
                    </a:p>
                  </a:txBody>
                  <a:tcPr/>
                </a:tc>
                <a:tc hMerge="1">
                  <a:txBody>
                    <a:bodyPr/>
                    <a:lstStyle/>
                    <a:p>
                      <a:endParaRPr lang="fr-FR"/>
                    </a:p>
                  </a:txBody>
                  <a:tcPr/>
                </a:tc>
                <a:tc>
                  <a:txBody>
                    <a:bodyPr/>
                    <a:lstStyle/>
                    <a:p>
                      <a:pPr algn="l" fontAlgn="b"/>
                      <a:r>
                        <a:rPr lang="fr-FR" sz="1200" b="0" i="0" u="none" strike="noStrike">
                          <a:solidFill>
                            <a:srgbClr val="000000"/>
                          </a:solidFill>
                          <a:latin typeface="Calibri"/>
                        </a:rPr>
                        <a:t> </a:t>
                      </a:r>
                    </a:p>
                  </a:txBody>
                  <a:tcPr marL="6834" marR="6834" marT="6834"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r>
              <a:tr h="213758">
                <a:tc vMerge="1">
                  <a:txBody>
                    <a:bodyPr/>
                    <a:lstStyle/>
                    <a:p>
                      <a:endParaRPr lang="fr-FR"/>
                    </a:p>
                  </a:txBody>
                  <a:tcPr/>
                </a:tc>
                <a:tc>
                  <a:txBody>
                    <a:bodyPr/>
                    <a:lstStyle/>
                    <a:p>
                      <a:pPr algn="ctr" fontAlgn="b"/>
                      <a:r>
                        <a:rPr lang="fr-FR" sz="1200" b="0" i="0" u="none" strike="noStrike">
                          <a:solidFill>
                            <a:srgbClr val="000000"/>
                          </a:solidFill>
                          <a:latin typeface="Calibri"/>
                        </a:rPr>
                        <a:t>n</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ctr" fontAlgn="b"/>
                      <a:r>
                        <a:rPr lang="fr-FR" sz="1200" b="0" i="0" u="none" strike="noStrike">
                          <a:solidFill>
                            <a:srgbClr val="000000"/>
                          </a:solidFill>
                          <a:latin typeface="Calibri"/>
                        </a:rPr>
                        <a:t>%</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ctr" fontAlgn="b"/>
                      <a:r>
                        <a:rPr lang="fr-FR" sz="1200" b="0" i="0" u="none" strike="noStrike">
                          <a:solidFill>
                            <a:srgbClr val="000000"/>
                          </a:solidFill>
                          <a:latin typeface="Calibri"/>
                        </a:rPr>
                        <a:t>n</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ctr" fontAlgn="b"/>
                      <a:r>
                        <a:rPr lang="fr-FR" sz="1200" b="0" i="0" u="none" strike="noStrike">
                          <a:solidFill>
                            <a:srgbClr val="000000"/>
                          </a:solidFill>
                          <a:latin typeface="Calibri"/>
                        </a:rPr>
                        <a:t>%</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l" fontAlgn="b"/>
                      <a:r>
                        <a:rPr lang="fr-FR" sz="1200" b="0" i="0" u="none" strike="noStrike">
                          <a:solidFill>
                            <a:srgbClr val="000000"/>
                          </a:solidFill>
                          <a:latin typeface="Calibri"/>
                        </a:rPr>
                        <a:t> </a:t>
                      </a:r>
                    </a:p>
                  </a:txBody>
                  <a:tcPr marL="6834" marR="6834" marT="6834"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r>
              <a:tr h="213758">
                <a:tc vMerge="1">
                  <a:txBody>
                    <a:bodyPr/>
                    <a:lstStyle/>
                    <a:p>
                      <a:endParaRPr lang="fr-FR"/>
                    </a:p>
                  </a:txBody>
                  <a:tcPr/>
                </a:tc>
                <a:tc>
                  <a:txBody>
                    <a:bodyPr/>
                    <a:lstStyle/>
                    <a:p>
                      <a:pPr algn="ctr" fontAlgn="b"/>
                      <a:r>
                        <a:rPr lang="fr-FR" sz="1200" b="0" i="0" u="none" strike="noStrike">
                          <a:solidFill>
                            <a:srgbClr val="000000"/>
                          </a:solidFill>
                          <a:latin typeface="Calibri"/>
                        </a:rPr>
                        <a:t>1491</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ctr" fontAlgn="b"/>
                      <a:r>
                        <a:rPr lang="fr-FR" sz="1200" b="0" i="0" u="none" strike="noStrike">
                          <a:solidFill>
                            <a:srgbClr val="000000"/>
                          </a:solidFill>
                          <a:latin typeface="Calibri"/>
                        </a:rPr>
                        <a:t>89,5%</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ctr" fontAlgn="b"/>
                      <a:r>
                        <a:rPr lang="fr-FR" sz="1200" b="0" i="0" u="none" strike="noStrike">
                          <a:solidFill>
                            <a:srgbClr val="000000"/>
                          </a:solidFill>
                          <a:latin typeface="Calibri"/>
                        </a:rPr>
                        <a:t>138</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ctr" fontAlgn="b"/>
                      <a:r>
                        <a:rPr lang="fr-FR" sz="1200" b="0" i="0" u="none" strike="noStrike">
                          <a:solidFill>
                            <a:srgbClr val="000000"/>
                          </a:solidFill>
                          <a:latin typeface="Calibri"/>
                        </a:rPr>
                        <a:t>92,6%</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ctr" fontAlgn="b"/>
                      <a:r>
                        <a:rPr lang="fr-FR" sz="1200" b="0" i="0" u="none" strike="noStrike" dirty="0">
                          <a:solidFill>
                            <a:srgbClr val="000000"/>
                          </a:solidFill>
                          <a:latin typeface="Calibri"/>
                        </a:rPr>
                        <a:t>Oui</a:t>
                      </a:r>
                    </a:p>
                  </a:txBody>
                  <a:tcPr marL="6834" marR="6834" marT="6834"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r>
              <a:tr h="213758">
                <a:tc vMerge="1">
                  <a:txBody>
                    <a:bodyPr/>
                    <a:lstStyle/>
                    <a:p>
                      <a:endParaRPr lang="fr-FR"/>
                    </a:p>
                  </a:txBody>
                  <a:tcPr/>
                </a:tc>
                <a:tc>
                  <a:txBody>
                    <a:bodyPr/>
                    <a:lstStyle/>
                    <a:p>
                      <a:pPr algn="ctr" fontAlgn="b"/>
                      <a:r>
                        <a:rPr lang="fr-FR" sz="1200" b="0" i="0" u="none" strike="noStrike">
                          <a:solidFill>
                            <a:srgbClr val="000000"/>
                          </a:solidFill>
                          <a:latin typeface="Calibri"/>
                        </a:rPr>
                        <a:t>174</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ctr" fontAlgn="b"/>
                      <a:r>
                        <a:rPr lang="fr-FR" sz="1200" b="0" i="0" u="none" strike="noStrike">
                          <a:solidFill>
                            <a:srgbClr val="000000"/>
                          </a:solidFill>
                          <a:latin typeface="Calibri"/>
                        </a:rPr>
                        <a:t>10,5%</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ctr" fontAlgn="b"/>
                      <a:r>
                        <a:rPr lang="fr-FR" sz="1200" b="0" i="0" u="none" strike="noStrike">
                          <a:solidFill>
                            <a:srgbClr val="000000"/>
                          </a:solidFill>
                          <a:latin typeface="Calibri"/>
                        </a:rPr>
                        <a:t>11</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ctr" fontAlgn="b"/>
                      <a:r>
                        <a:rPr lang="fr-FR" sz="1200" b="0" i="0" u="none" strike="noStrike">
                          <a:solidFill>
                            <a:srgbClr val="000000"/>
                          </a:solidFill>
                          <a:latin typeface="Calibri"/>
                        </a:rPr>
                        <a:t>7,4%</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ctr" fontAlgn="b"/>
                      <a:r>
                        <a:rPr lang="fr-FR" sz="1200" b="0" i="0" u="none" strike="noStrike" dirty="0">
                          <a:solidFill>
                            <a:srgbClr val="000000"/>
                          </a:solidFill>
                          <a:latin typeface="Calibri"/>
                        </a:rPr>
                        <a:t>Non</a:t>
                      </a:r>
                    </a:p>
                  </a:txBody>
                  <a:tcPr marL="6834" marR="6834" marT="6834"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r>
              <a:tr h="213758">
                <a:tc vMerge="1">
                  <a:txBody>
                    <a:bodyPr/>
                    <a:lstStyle/>
                    <a:p>
                      <a:endParaRPr lang="fr-FR"/>
                    </a:p>
                  </a:txBody>
                  <a:tcPr/>
                </a:tc>
                <a:tc rowSpan="2" gridSpan="4">
                  <a:txBody>
                    <a:bodyPr/>
                    <a:lstStyle/>
                    <a:p>
                      <a:pPr algn="ctr" fontAlgn="b"/>
                      <a:r>
                        <a:rPr lang="fr-FR" sz="1200" b="0" i="1" u="none" strike="noStrike" dirty="0">
                          <a:solidFill>
                            <a:srgbClr val="000000"/>
                          </a:solidFill>
                          <a:latin typeface="Calibri"/>
                        </a:rPr>
                        <a:t>Réponses des établissements ayant rempli la deuxième partie du questionnaire</a:t>
                      </a:r>
                    </a:p>
                  </a:txBody>
                  <a:tcPr marL="6834" marR="6834" marT="6834"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rowSpan="2" hMerge="1">
                  <a:txBody>
                    <a:bodyPr/>
                    <a:lstStyle/>
                    <a:p>
                      <a:endParaRPr lang="fr-FR"/>
                    </a:p>
                  </a:txBody>
                  <a:tcPr/>
                </a:tc>
                <a:tc rowSpan="2" hMerge="1">
                  <a:txBody>
                    <a:bodyPr/>
                    <a:lstStyle/>
                    <a:p>
                      <a:endParaRPr lang="fr-FR"/>
                    </a:p>
                  </a:txBody>
                  <a:tcPr/>
                </a:tc>
                <a:tc rowSpan="2" hMerge="1">
                  <a:txBody>
                    <a:bodyPr/>
                    <a:lstStyle/>
                    <a:p>
                      <a:endParaRPr lang="fr-FR"/>
                    </a:p>
                  </a:txBody>
                  <a:tcPr/>
                </a:tc>
                <a:tc>
                  <a:txBody>
                    <a:bodyPr/>
                    <a:lstStyle/>
                    <a:p>
                      <a:pPr algn="ctr" fontAlgn="b"/>
                      <a:r>
                        <a:rPr lang="fr-FR" sz="1200" b="0" i="0" u="none" strike="noStrike" dirty="0">
                          <a:solidFill>
                            <a:srgbClr val="000000"/>
                          </a:solidFill>
                          <a:latin typeface="Calibri"/>
                        </a:rPr>
                        <a:t> </a:t>
                      </a:r>
                    </a:p>
                  </a:txBody>
                  <a:tcPr marL="6834" marR="6834" marT="6834" marB="0" anchor="b">
                    <a:lnL>
                      <a:noFill/>
                    </a:lnL>
                    <a:lnR w="12700" cap="flat" cmpd="sng" algn="ctr">
                      <a:solidFill>
                        <a:srgbClr val="000000"/>
                      </a:solidFill>
                      <a:prstDash val="solid"/>
                      <a:round/>
                      <a:headEnd type="none" w="med" len="med"/>
                      <a:tailEnd type="none" w="med" len="med"/>
                    </a:lnR>
                    <a:lnT>
                      <a:noFill/>
                    </a:lnT>
                    <a:lnB>
                      <a:noFill/>
                    </a:lnB>
                    <a:solidFill>
                      <a:srgbClr val="FFFFFF"/>
                    </a:solidFill>
                  </a:tcPr>
                </a:tc>
              </a:tr>
              <a:tr h="412116">
                <a:tc vMerge="1">
                  <a:txBody>
                    <a:bodyPr/>
                    <a:lstStyle/>
                    <a:p>
                      <a:endParaRPr lang="fr-FR"/>
                    </a:p>
                  </a:txBody>
                  <a:tcPr/>
                </a:tc>
                <a:tc gridSpan="4" vMerge="1">
                  <a:txBody>
                    <a:bodyPr/>
                    <a:lstStyle/>
                    <a:p>
                      <a:endParaRPr lang="fr-FR"/>
                    </a:p>
                  </a:txBody>
                  <a:tcPr/>
                </a:tc>
                <a:tc hMerge="1" vMerge="1">
                  <a:txBody>
                    <a:bodyPr/>
                    <a:lstStyle/>
                    <a:p>
                      <a:endParaRPr lang="fr-FR"/>
                    </a:p>
                  </a:txBody>
                  <a:tcPr/>
                </a:tc>
                <a:tc hMerge="1" vMerge="1">
                  <a:txBody>
                    <a:bodyPr/>
                    <a:lstStyle/>
                    <a:p>
                      <a:endParaRPr lang="fr-FR"/>
                    </a:p>
                  </a:txBody>
                  <a:tcPr/>
                </a:tc>
                <a:tc hMerge="1" vMerge="1">
                  <a:txBody>
                    <a:bodyPr/>
                    <a:lstStyle/>
                    <a:p>
                      <a:endParaRPr lang="fr-FR"/>
                    </a:p>
                  </a:txBody>
                  <a:tcPr/>
                </a:tc>
                <a:tc>
                  <a:txBody>
                    <a:bodyPr/>
                    <a:lstStyle/>
                    <a:p>
                      <a:pPr algn="ctr" fontAlgn="b"/>
                      <a:r>
                        <a:rPr lang="fr-FR" sz="1200" b="0" i="0" u="none" strike="noStrike" dirty="0">
                          <a:solidFill>
                            <a:srgbClr val="000000"/>
                          </a:solidFill>
                          <a:latin typeface="Calibri"/>
                        </a:rPr>
                        <a:t> </a:t>
                      </a:r>
                    </a:p>
                  </a:txBody>
                  <a:tcPr marL="6834" marR="6834" marT="6834" marB="0" anchor="b">
                    <a:lnL>
                      <a:noFill/>
                    </a:lnL>
                    <a:lnR w="12700" cap="flat" cmpd="sng" algn="ctr">
                      <a:solidFill>
                        <a:srgbClr val="000000"/>
                      </a:solidFill>
                      <a:prstDash val="solid"/>
                      <a:round/>
                      <a:headEnd type="none" w="med" len="med"/>
                      <a:tailEnd type="none" w="med" len="med"/>
                    </a:lnR>
                    <a:lnT>
                      <a:noFill/>
                    </a:lnT>
                    <a:lnB>
                      <a:noFill/>
                    </a:lnB>
                    <a:solidFill>
                      <a:srgbClr val="FFFFFF"/>
                    </a:solidFill>
                  </a:tcPr>
                </a:tc>
              </a:tr>
              <a:tr h="213758">
                <a:tc vMerge="1">
                  <a:txBody>
                    <a:bodyPr/>
                    <a:lstStyle/>
                    <a:p>
                      <a:endParaRPr lang="fr-FR"/>
                    </a:p>
                  </a:txBody>
                  <a:tcPr/>
                </a:tc>
                <a:tc>
                  <a:txBody>
                    <a:bodyPr/>
                    <a:lstStyle/>
                    <a:p>
                      <a:pPr algn="ctr" fontAlgn="b"/>
                      <a:r>
                        <a:rPr lang="fr-FR" sz="1200" b="0" i="0" u="none" strike="noStrike">
                          <a:solidFill>
                            <a:srgbClr val="000000"/>
                          </a:solidFill>
                          <a:latin typeface="Calibri"/>
                        </a:rPr>
                        <a:t>n</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ctr" fontAlgn="b"/>
                      <a:r>
                        <a:rPr lang="fr-FR" sz="1200" b="0" i="0" u="none" strike="noStrike">
                          <a:solidFill>
                            <a:srgbClr val="000000"/>
                          </a:solidFill>
                          <a:latin typeface="Calibri"/>
                        </a:rPr>
                        <a:t>%</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ctr" fontAlgn="b"/>
                      <a:r>
                        <a:rPr lang="fr-FR" sz="1200" b="0" i="0" u="none" strike="noStrike">
                          <a:solidFill>
                            <a:srgbClr val="000000"/>
                          </a:solidFill>
                          <a:latin typeface="Calibri"/>
                        </a:rPr>
                        <a:t>n</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ctr" fontAlgn="b"/>
                      <a:r>
                        <a:rPr lang="fr-FR" sz="1200" b="0" i="0" u="none" strike="noStrike">
                          <a:solidFill>
                            <a:srgbClr val="000000"/>
                          </a:solidFill>
                          <a:latin typeface="Calibri"/>
                        </a:rPr>
                        <a:t>%</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ctr" fontAlgn="b"/>
                      <a:r>
                        <a:rPr lang="fr-FR" sz="1200" b="0" i="0" u="none" strike="noStrike">
                          <a:solidFill>
                            <a:srgbClr val="000000"/>
                          </a:solidFill>
                          <a:latin typeface="Calibri"/>
                        </a:rPr>
                        <a:t> </a:t>
                      </a:r>
                    </a:p>
                  </a:txBody>
                  <a:tcPr marL="6834" marR="6834" marT="6834"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r>
              <a:tr h="213758">
                <a:tc vMerge="1">
                  <a:txBody>
                    <a:bodyPr/>
                    <a:lstStyle/>
                    <a:p>
                      <a:endParaRPr lang="fr-FR"/>
                    </a:p>
                  </a:txBody>
                  <a:tcPr/>
                </a:tc>
                <a:tc>
                  <a:txBody>
                    <a:bodyPr/>
                    <a:lstStyle/>
                    <a:p>
                      <a:pPr algn="ctr" fontAlgn="b"/>
                      <a:r>
                        <a:rPr lang="fr-FR" sz="1200" b="0" i="0" u="none" strike="noStrike">
                          <a:solidFill>
                            <a:srgbClr val="000000"/>
                          </a:solidFill>
                          <a:latin typeface="Calibri"/>
                        </a:rPr>
                        <a:t>494</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ctr" fontAlgn="b"/>
                      <a:r>
                        <a:rPr lang="fr-FR" sz="1200" b="0" i="0" u="none" strike="noStrike">
                          <a:solidFill>
                            <a:srgbClr val="000000"/>
                          </a:solidFill>
                          <a:latin typeface="Calibri"/>
                        </a:rPr>
                        <a:t>92,5%</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ctr" fontAlgn="b"/>
                      <a:r>
                        <a:rPr lang="fr-FR" sz="1200" b="0" i="0" u="none" strike="noStrike">
                          <a:solidFill>
                            <a:srgbClr val="000000"/>
                          </a:solidFill>
                          <a:latin typeface="Calibri"/>
                        </a:rPr>
                        <a:t>42</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ctr" fontAlgn="b"/>
                      <a:r>
                        <a:rPr lang="fr-FR" sz="1200" b="0" i="0" u="none" strike="noStrike">
                          <a:solidFill>
                            <a:srgbClr val="000000"/>
                          </a:solidFill>
                          <a:latin typeface="Calibri"/>
                        </a:rPr>
                        <a:t>95,5%</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ctr" fontAlgn="b"/>
                      <a:r>
                        <a:rPr lang="fr-FR" sz="1200" b="0" i="0" u="none" strike="noStrike" dirty="0">
                          <a:solidFill>
                            <a:srgbClr val="000000"/>
                          </a:solidFill>
                          <a:latin typeface="Calibri"/>
                        </a:rPr>
                        <a:t>Oui</a:t>
                      </a:r>
                    </a:p>
                  </a:txBody>
                  <a:tcPr marL="6834" marR="6834" marT="6834"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r>
              <a:tr h="213758">
                <a:tc vMerge="1">
                  <a:txBody>
                    <a:bodyPr/>
                    <a:lstStyle/>
                    <a:p>
                      <a:endParaRPr lang="fr-FR"/>
                    </a:p>
                  </a:txBody>
                  <a:tcPr/>
                </a:tc>
                <a:tc>
                  <a:txBody>
                    <a:bodyPr/>
                    <a:lstStyle/>
                    <a:p>
                      <a:pPr algn="ctr" fontAlgn="b"/>
                      <a:r>
                        <a:rPr lang="fr-FR" sz="1200" b="0" i="0" u="none" strike="noStrike">
                          <a:solidFill>
                            <a:srgbClr val="000000"/>
                          </a:solidFill>
                          <a:latin typeface="Calibri"/>
                        </a:rPr>
                        <a:t>40</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4E3"/>
                    </a:solidFill>
                  </a:tcPr>
                </a:tc>
                <a:tc>
                  <a:txBody>
                    <a:bodyPr/>
                    <a:lstStyle/>
                    <a:p>
                      <a:pPr algn="ctr" fontAlgn="b"/>
                      <a:r>
                        <a:rPr lang="fr-FR" sz="1200" b="0" i="0" u="none" strike="noStrike">
                          <a:solidFill>
                            <a:srgbClr val="000000"/>
                          </a:solidFill>
                          <a:latin typeface="Calibri"/>
                        </a:rPr>
                        <a:t>7,5%</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4E3"/>
                    </a:solidFill>
                  </a:tcPr>
                </a:tc>
                <a:tc>
                  <a:txBody>
                    <a:bodyPr/>
                    <a:lstStyle/>
                    <a:p>
                      <a:pPr algn="ctr" fontAlgn="b"/>
                      <a:r>
                        <a:rPr lang="fr-FR" sz="1200" b="0" i="0" u="none" strike="noStrike">
                          <a:solidFill>
                            <a:srgbClr val="000000"/>
                          </a:solidFill>
                          <a:latin typeface="Calibri"/>
                        </a:rPr>
                        <a:t>2</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7E4BC"/>
                    </a:solidFill>
                  </a:tcPr>
                </a:tc>
                <a:tc>
                  <a:txBody>
                    <a:bodyPr/>
                    <a:lstStyle/>
                    <a:p>
                      <a:pPr algn="ctr" fontAlgn="b"/>
                      <a:r>
                        <a:rPr lang="fr-FR" sz="1200" b="0" i="0" u="none" strike="noStrike">
                          <a:solidFill>
                            <a:srgbClr val="000000"/>
                          </a:solidFill>
                          <a:latin typeface="Calibri"/>
                        </a:rPr>
                        <a:t>4,5%</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7E4BC"/>
                    </a:solidFill>
                  </a:tcPr>
                </a:tc>
                <a:tc>
                  <a:txBody>
                    <a:bodyPr/>
                    <a:lstStyle/>
                    <a:p>
                      <a:pPr algn="ctr" fontAlgn="b"/>
                      <a:r>
                        <a:rPr lang="fr-FR" sz="1200" b="0" i="0" u="none" strike="noStrike" dirty="0">
                          <a:solidFill>
                            <a:srgbClr val="000000"/>
                          </a:solidFill>
                          <a:latin typeface="Calibri"/>
                        </a:rPr>
                        <a:t>Non</a:t>
                      </a:r>
                    </a:p>
                  </a:txBody>
                  <a:tcPr marL="6834" marR="6834" marT="6834"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FF"/>
                    </a:solidFill>
                  </a:tcPr>
                </a:tc>
              </a:tr>
              <a:tr h="213758">
                <a:tc rowSpan="6">
                  <a:txBody>
                    <a:bodyPr/>
                    <a:lstStyle/>
                    <a:p>
                      <a:pPr algn="l" fontAlgn="ctr"/>
                      <a:r>
                        <a:rPr lang="fr-FR" sz="1200" b="1" i="0" u="none" strike="noStrike" dirty="0" smtClean="0">
                          <a:solidFill>
                            <a:srgbClr val="002060"/>
                          </a:solidFill>
                          <a:latin typeface="Calibri"/>
                        </a:rPr>
                        <a:t>Q3a) Conciliation </a:t>
                      </a:r>
                      <a:r>
                        <a:rPr lang="fr-FR" sz="1200" b="1" i="0" u="none" strike="noStrike" dirty="0">
                          <a:solidFill>
                            <a:srgbClr val="002060"/>
                          </a:solidFill>
                          <a:latin typeface="Calibri"/>
                        </a:rPr>
                        <a:t>médicamenteuse:</a:t>
                      </a:r>
                    </a:p>
                  </a:txBody>
                  <a:tcPr marL="6834" marR="6834" marT="6834"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3" gridSpan="4">
                  <a:txBody>
                    <a:bodyPr/>
                    <a:lstStyle/>
                    <a:p>
                      <a:pPr algn="ctr" fontAlgn="ctr"/>
                      <a:r>
                        <a:rPr lang="fr-FR" sz="1200" b="0" i="1" u="none" strike="noStrike">
                          <a:solidFill>
                            <a:srgbClr val="000000"/>
                          </a:solidFill>
                          <a:latin typeface="Calibri"/>
                        </a:rPr>
                        <a:t>Réponses des établissements ayant rempli la deuxième partie du questionnaire et dont une activité de pharmacie clinique</a:t>
                      </a:r>
                      <a:r>
                        <a:rPr lang="fr-FR" sz="1200" b="1" i="1" u="none" strike="noStrike">
                          <a:solidFill>
                            <a:srgbClr val="000000"/>
                          </a:solidFill>
                          <a:latin typeface="Calibri"/>
                        </a:rPr>
                        <a:t> est déjà développée</a:t>
                      </a:r>
                      <a:r>
                        <a:rPr lang="fr-FR" sz="1200" b="0" i="1" u="none" strike="noStrike">
                          <a:solidFill>
                            <a:srgbClr val="000000"/>
                          </a:solidFill>
                          <a:latin typeface="Calibri"/>
                        </a:rPr>
                        <a:t> dans l'établissement</a:t>
                      </a:r>
                    </a:p>
                  </a:txBody>
                  <a:tcPr marL="6834" marR="6834" marT="6834" marB="0" anchor="ctr">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rowSpan="3" hMerge="1">
                  <a:txBody>
                    <a:bodyPr/>
                    <a:lstStyle/>
                    <a:p>
                      <a:endParaRPr lang="fr-FR"/>
                    </a:p>
                  </a:txBody>
                  <a:tcPr/>
                </a:tc>
                <a:tc rowSpan="3" hMerge="1">
                  <a:txBody>
                    <a:bodyPr/>
                    <a:lstStyle/>
                    <a:p>
                      <a:endParaRPr lang="fr-FR"/>
                    </a:p>
                  </a:txBody>
                  <a:tcPr/>
                </a:tc>
                <a:tc rowSpan="3" hMerge="1">
                  <a:txBody>
                    <a:bodyPr/>
                    <a:lstStyle/>
                    <a:p>
                      <a:endParaRPr lang="fr-FR"/>
                    </a:p>
                  </a:txBody>
                  <a:tcPr/>
                </a:tc>
                <a:tc>
                  <a:txBody>
                    <a:bodyPr/>
                    <a:lstStyle/>
                    <a:p>
                      <a:pPr algn="ctr" fontAlgn="b"/>
                      <a:r>
                        <a:rPr lang="fr-FR" sz="1200" b="0" i="0" u="none" strike="noStrike" dirty="0">
                          <a:solidFill>
                            <a:srgbClr val="000000"/>
                          </a:solidFill>
                          <a:latin typeface="Calibri"/>
                        </a:rPr>
                        <a:t> </a:t>
                      </a:r>
                    </a:p>
                  </a:txBody>
                  <a:tcPr marL="6834" marR="6834" marT="6834"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r>
              <a:tr h="213758">
                <a:tc vMerge="1">
                  <a:txBody>
                    <a:bodyPr/>
                    <a:lstStyle/>
                    <a:p>
                      <a:endParaRPr lang="fr-FR"/>
                    </a:p>
                  </a:txBody>
                  <a:tcPr/>
                </a:tc>
                <a:tc gridSpan="4" vMerge="1">
                  <a:txBody>
                    <a:bodyPr/>
                    <a:lstStyle/>
                    <a:p>
                      <a:endParaRPr lang="fr-FR"/>
                    </a:p>
                  </a:txBody>
                  <a:tcPr/>
                </a:tc>
                <a:tc hMerge="1" vMerge="1">
                  <a:txBody>
                    <a:bodyPr/>
                    <a:lstStyle/>
                    <a:p>
                      <a:endParaRPr lang="fr-FR"/>
                    </a:p>
                  </a:txBody>
                  <a:tcPr/>
                </a:tc>
                <a:tc hMerge="1" vMerge="1">
                  <a:txBody>
                    <a:bodyPr/>
                    <a:lstStyle/>
                    <a:p>
                      <a:endParaRPr lang="fr-FR"/>
                    </a:p>
                  </a:txBody>
                  <a:tcPr/>
                </a:tc>
                <a:tc hMerge="1" vMerge="1">
                  <a:txBody>
                    <a:bodyPr/>
                    <a:lstStyle/>
                    <a:p>
                      <a:endParaRPr lang="fr-FR"/>
                    </a:p>
                  </a:txBody>
                  <a:tcPr/>
                </a:tc>
                <a:tc>
                  <a:txBody>
                    <a:bodyPr/>
                    <a:lstStyle/>
                    <a:p>
                      <a:pPr algn="ctr" fontAlgn="b"/>
                      <a:r>
                        <a:rPr lang="fr-FR" sz="1200" b="0" i="0" u="none" strike="noStrike">
                          <a:solidFill>
                            <a:srgbClr val="000000"/>
                          </a:solidFill>
                          <a:latin typeface="Calibri"/>
                        </a:rPr>
                        <a:t> </a:t>
                      </a:r>
                    </a:p>
                  </a:txBody>
                  <a:tcPr marL="6834" marR="6834" marT="6834" marB="0" anchor="b">
                    <a:lnL>
                      <a:noFill/>
                    </a:lnL>
                    <a:lnR w="12700" cap="flat" cmpd="sng" algn="ctr">
                      <a:solidFill>
                        <a:srgbClr val="000000"/>
                      </a:solidFill>
                      <a:prstDash val="solid"/>
                      <a:round/>
                      <a:headEnd type="none" w="med" len="med"/>
                      <a:tailEnd type="none" w="med" len="med"/>
                    </a:lnR>
                    <a:lnT>
                      <a:noFill/>
                    </a:lnT>
                    <a:lnB>
                      <a:noFill/>
                    </a:lnB>
                    <a:solidFill>
                      <a:srgbClr val="FFFFFF"/>
                    </a:solidFill>
                  </a:tcPr>
                </a:tc>
              </a:tr>
              <a:tr h="610473">
                <a:tc vMerge="1">
                  <a:txBody>
                    <a:bodyPr/>
                    <a:lstStyle/>
                    <a:p>
                      <a:endParaRPr lang="fr-FR"/>
                    </a:p>
                  </a:txBody>
                  <a:tcPr/>
                </a:tc>
                <a:tc gridSpan="4" vMerge="1">
                  <a:txBody>
                    <a:bodyPr/>
                    <a:lstStyle/>
                    <a:p>
                      <a:endParaRPr lang="fr-FR"/>
                    </a:p>
                  </a:txBody>
                  <a:tcPr/>
                </a:tc>
                <a:tc hMerge="1" vMerge="1">
                  <a:txBody>
                    <a:bodyPr/>
                    <a:lstStyle/>
                    <a:p>
                      <a:endParaRPr lang="fr-FR"/>
                    </a:p>
                  </a:txBody>
                  <a:tcPr/>
                </a:tc>
                <a:tc hMerge="1" vMerge="1">
                  <a:txBody>
                    <a:bodyPr/>
                    <a:lstStyle/>
                    <a:p>
                      <a:endParaRPr lang="fr-FR"/>
                    </a:p>
                  </a:txBody>
                  <a:tcPr/>
                </a:tc>
                <a:tc hMerge="1" vMerge="1">
                  <a:txBody>
                    <a:bodyPr/>
                    <a:lstStyle/>
                    <a:p>
                      <a:endParaRPr lang="fr-FR"/>
                    </a:p>
                  </a:txBody>
                  <a:tcPr/>
                </a:tc>
                <a:tc>
                  <a:txBody>
                    <a:bodyPr/>
                    <a:lstStyle/>
                    <a:p>
                      <a:pPr algn="ctr" fontAlgn="b"/>
                      <a:r>
                        <a:rPr lang="fr-FR" sz="1200" b="0" i="0" u="none" strike="noStrike" dirty="0">
                          <a:solidFill>
                            <a:srgbClr val="000000"/>
                          </a:solidFill>
                          <a:latin typeface="Calibri"/>
                        </a:rPr>
                        <a:t> </a:t>
                      </a:r>
                    </a:p>
                  </a:txBody>
                  <a:tcPr marL="6834" marR="6834" marT="6834" marB="0" anchor="b">
                    <a:lnL>
                      <a:noFill/>
                    </a:lnL>
                    <a:lnR w="12700" cap="flat" cmpd="sng" algn="ctr">
                      <a:solidFill>
                        <a:srgbClr val="000000"/>
                      </a:solidFill>
                      <a:prstDash val="solid"/>
                      <a:round/>
                      <a:headEnd type="none" w="med" len="med"/>
                      <a:tailEnd type="none" w="med" len="med"/>
                    </a:lnR>
                    <a:lnT>
                      <a:noFill/>
                    </a:lnT>
                    <a:lnB>
                      <a:noFill/>
                    </a:lnB>
                    <a:solidFill>
                      <a:srgbClr val="FFFFFF"/>
                    </a:solidFill>
                  </a:tcPr>
                </a:tc>
              </a:tr>
              <a:tr h="213758">
                <a:tc vMerge="1">
                  <a:txBody>
                    <a:bodyPr/>
                    <a:lstStyle/>
                    <a:p>
                      <a:endParaRPr lang="fr-FR"/>
                    </a:p>
                  </a:txBody>
                  <a:tcPr/>
                </a:tc>
                <a:tc>
                  <a:txBody>
                    <a:bodyPr/>
                    <a:lstStyle/>
                    <a:p>
                      <a:pPr algn="ctr" fontAlgn="b"/>
                      <a:r>
                        <a:rPr lang="fr-FR" sz="1200" b="0" i="0" u="none" strike="noStrike">
                          <a:solidFill>
                            <a:srgbClr val="000000"/>
                          </a:solidFill>
                          <a:latin typeface="Calibri"/>
                        </a:rPr>
                        <a:t>n</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ctr" fontAlgn="b"/>
                      <a:r>
                        <a:rPr lang="fr-FR" sz="1200" b="0" i="0" u="none" strike="noStrike">
                          <a:solidFill>
                            <a:srgbClr val="000000"/>
                          </a:solidFill>
                          <a:latin typeface="Calibri"/>
                        </a:rPr>
                        <a:t>%</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ctr" fontAlgn="b"/>
                      <a:r>
                        <a:rPr lang="fr-FR" sz="1200" b="0" i="0" u="none" strike="noStrike">
                          <a:solidFill>
                            <a:srgbClr val="000000"/>
                          </a:solidFill>
                          <a:latin typeface="Calibri"/>
                        </a:rPr>
                        <a:t>n</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ctr" fontAlgn="b"/>
                      <a:r>
                        <a:rPr lang="fr-FR" sz="1200" b="0" i="0" u="none" strike="noStrike">
                          <a:solidFill>
                            <a:srgbClr val="000000"/>
                          </a:solidFill>
                          <a:latin typeface="Calibri"/>
                        </a:rPr>
                        <a:t>%</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ctr" fontAlgn="b"/>
                      <a:r>
                        <a:rPr lang="fr-FR" sz="1200" b="0" i="0" u="none" strike="noStrike" dirty="0">
                          <a:solidFill>
                            <a:srgbClr val="000000"/>
                          </a:solidFill>
                          <a:latin typeface="Calibri"/>
                        </a:rPr>
                        <a:t> </a:t>
                      </a:r>
                    </a:p>
                  </a:txBody>
                  <a:tcPr marL="6834" marR="6834" marT="6834"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r>
              <a:tr h="213758">
                <a:tc vMerge="1">
                  <a:txBody>
                    <a:bodyPr/>
                    <a:lstStyle/>
                    <a:p>
                      <a:endParaRPr lang="fr-FR"/>
                    </a:p>
                  </a:txBody>
                  <a:tcPr/>
                </a:tc>
                <a:tc>
                  <a:txBody>
                    <a:bodyPr/>
                    <a:lstStyle/>
                    <a:p>
                      <a:pPr algn="ctr" fontAlgn="b"/>
                      <a:r>
                        <a:rPr lang="fr-FR" sz="1200" b="0" i="0" u="none" strike="noStrike">
                          <a:solidFill>
                            <a:srgbClr val="000000"/>
                          </a:solidFill>
                          <a:latin typeface="Calibri"/>
                        </a:rPr>
                        <a:t>363</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ctr" fontAlgn="b"/>
                      <a:r>
                        <a:rPr lang="fr-FR" sz="1200" b="0" i="0" u="none" strike="noStrike">
                          <a:solidFill>
                            <a:srgbClr val="000000"/>
                          </a:solidFill>
                          <a:latin typeface="Calibri"/>
                        </a:rPr>
                        <a:t>80,7%</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ctr" fontAlgn="b"/>
                      <a:r>
                        <a:rPr lang="fr-FR" sz="1200" b="0" i="0" u="none" strike="noStrike">
                          <a:solidFill>
                            <a:srgbClr val="000000"/>
                          </a:solidFill>
                          <a:latin typeface="Calibri"/>
                        </a:rPr>
                        <a:t>26</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ctr" fontAlgn="b"/>
                      <a:r>
                        <a:rPr lang="fr-FR" sz="1200" b="0" i="0" u="none" strike="noStrike">
                          <a:solidFill>
                            <a:srgbClr val="000000"/>
                          </a:solidFill>
                          <a:latin typeface="Calibri"/>
                        </a:rPr>
                        <a:t>70,3%</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ctr" fontAlgn="b"/>
                      <a:r>
                        <a:rPr lang="fr-FR" sz="1200" b="0" i="0" u="none" strike="noStrike">
                          <a:solidFill>
                            <a:srgbClr val="000000"/>
                          </a:solidFill>
                          <a:latin typeface="Calibri"/>
                        </a:rPr>
                        <a:t>Oui</a:t>
                      </a:r>
                    </a:p>
                  </a:txBody>
                  <a:tcPr marL="6834" marR="6834" marT="6834"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r>
              <a:tr h="213758">
                <a:tc vMerge="1">
                  <a:txBody>
                    <a:bodyPr/>
                    <a:lstStyle/>
                    <a:p>
                      <a:endParaRPr lang="fr-FR"/>
                    </a:p>
                  </a:txBody>
                  <a:tcPr/>
                </a:tc>
                <a:tc>
                  <a:txBody>
                    <a:bodyPr/>
                    <a:lstStyle/>
                    <a:p>
                      <a:pPr algn="ctr" fontAlgn="b"/>
                      <a:r>
                        <a:rPr lang="fr-FR" sz="1200" b="0" i="0" u="none" strike="noStrike">
                          <a:solidFill>
                            <a:srgbClr val="000000"/>
                          </a:solidFill>
                          <a:latin typeface="Calibri"/>
                        </a:rPr>
                        <a:t>87</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4E3"/>
                    </a:solidFill>
                  </a:tcPr>
                </a:tc>
                <a:tc>
                  <a:txBody>
                    <a:bodyPr/>
                    <a:lstStyle/>
                    <a:p>
                      <a:pPr algn="ctr" fontAlgn="b"/>
                      <a:r>
                        <a:rPr lang="fr-FR" sz="1200" b="0" i="0" u="none" strike="noStrike">
                          <a:solidFill>
                            <a:srgbClr val="000000"/>
                          </a:solidFill>
                          <a:latin typeface="Calibri"/>
                        </a:rPr>
                        <a:t>19,3%</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4E3"/>
                    </a:solidFill>
                  </a:tcPr>
                </a:tc>
                <a:tc>
                  <a:txBody>
                    <a:bodyPr/>
                    <a:lstStyle/>
                    <a:p>
                      <a:pPr algn="ctr" fontAlgn="b"/>
                      <a:r>
                        <a:rPr lang="fr-FR" sz="1200" b="0" i="0" u="none" strike="noStrike">
                          <a:solidFill>
                            <a:srgbClr val="000000"/>
                          </a:solidFill>
                          <a:latin typeface="Calibri"/>
                        </a:rPr>
                        <a:t>11</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7E4BC"/>
                    </a:solidFill>
                  </a:tcPr>
                </a:tc>
                <a:tc>
                  <a:txBody>
                    <a:bodyPr/>
                    <a:lstStyle/>
                    <a:p>
                      <a:pPr algn="ctr" fontAlgn="b"/>
                      <a:r>
                        <a:rPr lang="fr-FR" sz="1200" b="0" i="0" u="none" strike="noStrike">
                          <a:solidFill>
                            <a:srgbClr val="000000"/>
                          </a:solidFill>
                          <a:latin typeface="Calibri"/>
                        </a:rPr>
                        <a:t>29,7%</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7E4BC"/>
                    </a:solidFill>
                  </a:tcPr>
                </a:tc>
                <a:tc>
                  <a:txBody>
                    <a:bodyPr/>
                    <a:lstStyle/>
                    <a:p>
                      <a:pPr algn="ctr" fontAlgn="b"/>
                      <a:r>
                        <a:rPr lang="fr-FR" sz="1200" b="0" i="0" u="none" strike="noStrike" dirty="0">
                          <a:solidFill>
                            <a:srgbClr val="000000"/>
                          </a:solidFill>
                          <a:latin typeface="Calibri"/>
                        </a:rPr>
                        <a:t>Non</a:t>
                      </a:r>
                    </a:p>
                  </a:txBody>
                  <a:tcPr marL="6834" marR="6834" marT="6834"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FF"/>
                    </a:solidFill>
                  </a:tcPr>
                </a:tc>
              </a:tr>
              <a:tr h="213758">
                <a:tc rowSpan="6">
                  <a:txBody>
                    <a:bodyPr/>
                    <a:lstStyle/>
                    <a:p>
                      <a:pPr algn="l" fontAlgn="ctr"/>
                      <a:r>
                        <a:rPr lang="fr-FR" sz="1200" b="1" i="0" u="none" strike="noStrike" dirty="0" smtClean="0">
                          <a:solidFill>
                            <a:srgbClr val="002060"/>
                          </a:solidFill>
                          <a:latin typeface="Calibri"/>
                        </a:rPr>
                        <a:t>Q3b) Analyse </a:t>
                      </a:r>
                      <a:r>
                        <a:rPr lang="fr-FR" sz="1200" b="1" i="0" u="none" strike="noStrike" dirty="0">
                          <a:solidFill>
                            <a:srgbClr val="002060"/>
                          </a:solidFill>
                          <a:latin typeface="Calibri"/>
                        </a:rPr>
                        <a:t>pharmaceutique des prescriptions:</a:t>
                      </a:r>
                    </a:p>
                  </a:txBody>
                  <a:tcPr marL="6834" marR="6834" marT="6834"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3" gridSpan="4">
                  <a:txBody>
                    <a:bodyPr/>
                    <a:lstStyle/>
                    <a:p>
                      <a:pPr algn="ctr" fontAlgn="ctr"/>
                      <a:r>
                        <a:rPr lang="fr-FR" sz="1200" b="0" i="1" u="none" strike="noStrike">
                          <a:solidFill>
                            <a:srgbClr val="000000"/>
                          </a:solidFill>
                          <a:latin typeface="Calibri"/>
                        </a:rPr>
                        <a:t>Réponses des établissements ayant rempli la deuxième partie du questionnaire et dont une activité de pharmacie clinique </a:t>
                      </a:r>
                      <a:r>
                        <a:rPr lang="fr-FR" sz="1200" b="1" i="1" u="none" strike="noStrike">
                          <a:solidFill>
                            <a:srgbClr val="000000"/>
                          </a:solidFill>
                          <a:latin typeface="Calibri"/>
                        </a:rPr>
                        <a:t>est déjà développée</a:t>
                      </a:r>
                      <a:r>
                        <a:rPr lang="fr-FR" sz="1200" b="0" i="1" u="none" strike="noStrike">
                          <a:solidFill>
                            <a:srgbClr val="000000"/>
                          </a:solidFill>
                          <a:latin typeface="Calibri"/>
                        </a:rPr>
                        <a:t> dans l'établissement</a:t>
                      </a:r>
                    </a:p>
                  </a:txBody>
                  <a:tcPr marL="6834" marR="6834" marT="6834" marB="0" anchor="ctr">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rowSpan="3" hMerge="1">
                  <a:txBody>
                    <a:bodyPr/>
                    <a:lstStyle/>
                    <a:p>
                      <a:endParaRPr lang="fr-FR"/>
                    </a:p>
                  </a:txBody>
                  <a:tcPr/>
                </a:tc>
                <a:tc rowSpan="3" hMerge="1">
                  <a:txBody>
                    <a:bodyPr/>
                    <a:lstStyle/>
                    <a:p>
                      <a:endParaRPr lang="fr-FR"/>
                    </a:p>
                  </a:txBody>
                  <a:tcPr/>
                </a:tc>
                <a:tc rowSpan="3" hMerge="1">
                  <a:txBody>
                    <a:bodyPr/>
                    <a:lstStyle/>
                    <a:p>
                      <a:endParaRPr lang="fr-FR"/>
                    </a:p>
                  </a:txBody>
                  <a:tcPr/>
                </a:tc>
                <a:tc>
                  <a:txBody>
                    <a:bodyPr/>
                    <a:lstStyle/>
                    <a:p>
                      <a:pPr algn="ctr" fontAlgn="b"/>
                      <a:r>
                        <a:rPr lang="fr-FR" sz="1200" b="0" i="0" u="none" strike="noStrike" dirty="0">
                          <a:solidFill>
                            <a:srgbClr val="000000"/>
                          </a:solidFill>
                          <a:latin typeface="Calibri"/>
                        </a:rPr>
                        <a:t> </a:t>
                      </a:r>
                    </a:p>
                  </a:txBody>
                  <a:tcPr marL="6834" marR="6834" marT="6834"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r>
              <a:tr h="213758">
                <a:tc vMerge="1">
                  <a:txBody>
                    <a:bodyPr/>
                    <a:lstStyle/>
                    <a:p>
                      <a:endParaRPr lang="fr-FR"/>
                    </a:p>
                  </a:txBody>
                  <a:tcPr/>
                </a:tc>
                <a:tc gridSpan="4" vMerge="1">
                  <a:txBody>
                    <a:bodyPr/>
                    <a:lstStyle/>
                    <a:p>
                      <a:endParaRPr lang="fr-FR"/>
                    </a:p>
                  </a:txBody>
                  <a:tcPr/>
                </a:tc>
                <a:tc hMerge="1" vMerge="1">
                  <a:txBody>
                    <a:bodyPr/>
                    <a:lstStyle/>
                    <a:p>
                      <a:endParaRPr lang="fr-FR"/>
                    </a:p>
                  </a:txBody>
                  <a:tcPr/>
                </a:tc>
                <a:tc hMerge="1" vMerge="1">
                  <a:txBody>
                    <a:bodyPr/>
                    <a:lstStyle/>
                    <a:p>
                      <a:endParaRPr lang="fr-FR"/>
                    </a:p>
                  </a:txBody>
                  <a:tcPr/>
                </a:tc>
                <a:tc hMerge="1" vMerge="1">
                  <a:txBody>
                    <a:bodyPr/>
                    <a:lstStyle/>
                    <a:p>
                      <a:endParaRPr lang="fr-FR"/>
                    </a:p>
                  </a:txBody>
                  <a:tcPr/>
                </a:tc>
                <a:tc>
                  <a:txBody>
                    <a:bodyPr/>
                    <a:lstStyle/>
                    <a:p>
                      <a:pPr algn="ctr" fontAlgn="b"/>
                      <a:r>
                        <a:rPr lang="fr-FR" sz="1200" b="0" i="0" u="none" strike="noStrike" dirty="0">
                          <a:solidFill>
                            <a:srgbClr val="000000"/>
                          </a:solidFill>
                          <a:latin typeface="Calibri"/>
                        </a:rPr>
                        <a:t> </a:t>
                      </a:r>
                    </a:p>
                  </a:txBody>
                  <a:tcPr marL="6834" marR="6834" marT="6834" marB="0" anchor="b">
                    <a:lnL>
                      <a:noFill/>
                    </a:lnL>
                    <a:lnR w="12700" cap="flat" cmpd="sng" algn="ctr">
                      <a:solidFill>
                        <a:srgbClr val="000000"/>
                      </a:solidFill>
                      <a:prstDash val="solid"/>
                      <a:round/>
                      <a:headEnd type="none" w="med" len="med"/>
                      <a:tailEnd type="none" w="med" len="med"/>
                    </a:lnR>
                    <a:lnT>
                      <a:noFill/>
                    </a:lnT>
                    <a:lnB>
                      <a:noFill/>
                    </a:lnB>
                    <a:solidFill>
                      <a:srgbClr val="FFFFFF"/>
                    </a:solidFill>
                  </a:tcPr>
                </a:tc>
              </a:tr>
              <a:tr h="610473">
                <a:tc vMerge="1">
                  <a:txBody>
                    <a:bodyPr/>
                    <a:lstStyle/>
                    <a:p>
                      <a:endParaRPr lang="fr-FR"/>
                    </a:p>
                  </a:txBody>
                  <a:tcPr/>
                </a:tc>
                <a:tc gridSpan="4" vMerge="1">
                  <a:txBody>
                    <a:bodyPr/>
                    <a:lstStyle/>
                    <a:p>
                      <a:endParaRPr lang="fr-FR"/>
                    </a:p>
                  </a:txBody>
                  <a:tcPr/>
                </a:tc>
                <a:tc hMerge="1" vMerge="1">
                  <a:txBody>
                    <a:bodyPr/>
                    <a:lstStyle/>
                    <a:p>
                      <a:endParaRPr lang="fr-FR"/>
                    </a:p>
                  </a:txBody>
                  <a:tcPr/>
                </a:tc>
                <a:tc hMerge="1" vMerge="1">
                  <a:txBody>
                    <a:bodyPr/>
                    <a:lstStyle/>
                    <a:p>
                      <a:endParaRPr lang="fr-FR"/>
                    </a:p>
                  </a:txBody>
                  <a:tcPr/>
                </a:tc>
                <a:tc hMerge="1" vMerge="1">
                  <a:txBody>
                    <a:bodyPr/>
                    <a:lstStyle/>
                    <a:p>
                      <a:endParaRPr lang="fr-FR"/>
                    </a:p>
                  </a:txBody>
                  <a:tcPr/>
                </a:tc>
                <a:tc>
                  <a:txBody>
                    <a:bodyPr/>
                    <a:lstStyle/>
                    <a:p>
                      <a:pPr algn="ctr" fontAlgn="b"/>
                      <a:r>
                        <a:rPr lang="fr-FR" sz="1200" b="0" i="0" u="none" strike="noStrike" dirty="0">
                          <a:solidFill>
                            <a:srgbClr val="000000"/>
                          </a:solidFill>
                          <a:latin typeface="Calibri"/>
                        </a:rPr>
                        <a:t> </a:t>
                      </a:r>
                    </a:p>
                  </a:txBody>
                  <a:tcPr marL="6834" marR="6834" marT="6834" marB="0" anchor="b">
                    <a:lnL>
                      <a:noFill/>
                    </a:lnL>
                    <a:lnR w="12700" cap="flat" cmpd="sng" algn="ctr">
                      <a:solidFill>
                        <a:srgbClr val="000000"/>
                      </a:solidFill>
                      <a:prstDash val="solid"/>
                      <a:round/>
                      <a:headEnd type="none" w="med" len="med"/>
                      <a:tailEnd type="none" w="med" len="med"/>
                    </a:lnR>
                    <a:lnT>
                      <a:noFill/>
                    </a:lnT>
                    <a:lnB>
                      <a:noFill/>
                    </a:lnB>
                    <a:solidFill>
                      <a:srgbClr val="FFFFFF"/>
                    </a:solidFill>
                  </a:tcPr>
                </a:tc>
              </a:tr>
              <a:tr h="213758">
                <a:tc vMerge="1">
                  <a:txBody>
                    <a:bodyPr/>
                    <a:lstStyle/>
                    <a:p>
                      <a:endParaRPr lang="fr-FR"/>
                    </a:p>
                  </a:txBody>
                  <a:tcPr/>
                </a:tc>
                <a:tc>
                  <a:txBody>
                    <a:bodyPr/>
                    <a:lstStyle/>
                    <a:p>
                      <a:pPr algn="ctr" fontAlgn="b"/>
                      <a:r>
                        <a:rPr lang="fr-FR" sz="1200" b="0" i="0" u="none" strike="noStrike">
                          <a:solidFill>
                            <a:srgbClr val="000000"/>
                          </a:solidFill>
                          <a:latin typeface="Calibri"/>
                        </a:rPr>
                        <a:t>n</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ctr" fontAlgn="b"/>
                      <a:r>
                        <a:rPr lang="fr-FR" sz="1200" b="0" i="0" u="none" strike="noStrike">
                          <a:solidFill>
                            <a:srgbClr val="000000"/>
                          </a:solidFill>
                          <a:latin typeface="Calibri"/>
                        </a:rPr>
                        <a:t>%</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ctr" fontAlgn="b"/>
                      <a:r>
                        <a:rPr lang="fr-FR" sz="1200" b="0" i="0" u="none" strike="noStrike">
                          <a:solidFill>
                            <a:srgbClr val="000000"/>
                          </a:solidFill>
                          <a:latin typeface="Calibri"/>
                        </a:rPr>
                        <a:t>n</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ctr" fontAlgn="b"/>
                      <a:r>
                        <a:rPr lang="fr-FR" sz="1200" b="0" i="0" u="none" strike="noStrike">
                          <a:solidFill>
                            <a:srgbClr val="000000"/>
                          </a:solidFill>
                          <a:latin typeface="Calibri"/>
                        </a:rPr>
                        <a:t>%</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ctr" fontAlgn="b"/>
                      <a:r>
                        <a:rPr lang="fr-FR" sz="1200" b="0" i="0" u="none" strike="noStrike" dirty="0">
                          <a:solidFill>
                            <a:srgbClr val="000000"/>
                          </a:solidFill>
                          <a:latin typeface="Calibri"/>
                        </a:rPr>
                        <a:t> </a:t>
                      </a:r>
                    </a:p>
                  </a:txBody>
                  <a:tcPr marL="6834" marR="6834" marT="6834"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r>
              <a:tr h="213758">
                <a:tc vMerge="1">
                  <a:txBody>
                    <a:bodyPr/>
                    <a:lstStyle/>
                    <a:p>
                      <a:endParaRPr lang="fr-FR"/>
                    </a:p>
                  </a:txBody>
                  <a:tcPr/>
                </a:tc>
                <a:tc>
                  <a:txBody>
                    <a:bodyPr/>
                    <a:lstStyle/>
                    <a:p>
                      <a:pPr algn="ctr" fontAlgn="b"/>
                      <a:r>
                        <a:rPr lang="fr-FR" sz="1200" b="0" i="0" u="none" strike="noStrike">
                          <a:solidFill>
                            <a:srgbClr val="000000"/>
                          </a:solidFill>
                          <a:latin typeface="Calibri"/>
                        </a:rPr>
                        <a:t>481</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ctr" fontAlgn="b"/>
                      <a:r>
                        <a:rPr lang="fr-FR" sz="1200" b="0" i="0" u="none" strike="noStrike">
                          <a:solidFill>
                            <a:srgbClr val="000000"/>
                          </a:solidFill>
                          <a:latin typeface="Calibri"/>
                        </a:rPr>
                        <a:t>98,4%</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ctr" fontAlgn="b"/>
                      <a:r>
                        <a:rPr lang="fr-FR" sz="1200" b="0" i="0" u="none" strike="noStrike">
                          <a:solidFill>
                            <a:srgbClr val="000000"/>
                          </a:solidFill>
                          <a:latin typeface="Calibri"/>
                        </a:rPr>
                        <a:t>41</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ctr" fontAlgn="b"/>
                      <a:r>
                        <a:rPr lang="fr-FR" sz="1200" b="0" i="0" u="none" strike="noStrike">
                          <a:solidFill>
                            <a:srgbClr val="000000"/>
                          </a:solidFill>
                          <a:latin typeface="Calibri"/>
                        </a:rPr>
                        <a:t>100,0%</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ctr" fontAlgn="b"/>
                      <a:r>
                        <a:rPr lang="fr-FR" sz="1200" b="0" i="0" u="none" strike="noStrike" dirty="0">
                          <a:solidFill>
                            <a:srgbClr val="000000"/>
                          </a:solidFill>
                          <a:latin typeface="Calibri"/>
                        </a:rPr>
                        <a:t>Oui</a:t>
                      </a:r>
                    </a:p>
                  </a:txBody>
                  <a:tcPr marL="6834" marR="6834" marT="6834"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r>
              <a:tr h="213758">
                <a:tc vMerge="1">
                  <a:txBody>
                    <a:bodyPr/>
                    <a:lstStyle/>
                    <a:p>
                      <a:endParaRPr lang="fr-FR"/>
                    </a:p>
                  </a:txBody>
                  <a:tcPr/>
                </a:tc>
                <a:tc>
                  <a:txBody>
                    <a:bodyPr/>
                    <a:lstStyle/>
                    <a:p>
                      <a:pPr algn="ctr" fontAlgn="b"/>
                      <a:r>
                        <a:rPr lang="fr-FR" sz="1200" b="0" i="0" u="none" strike="noStrike">
                          <a:solidFill>
                            <a:srgbClr val="000000"/>
                          </a:solidFill>
                          <a:latin typeface="Calibri"/>
                        </a:rPr>
                        <a:t>8</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4E3"/>
                    </a:solidFill>
                  </a:tcPr>
                </a:tc>
                <a:tc>
                  <a:txBody>
                    <a:bodyPr/>
                    <a:lstStyle/>
                    <a:p>
                      <a:pPr algn="ctr" fontAlgn="b"/>
                      <a:r>
                        <a:rPr lang="fr-FR" sz="1200" b="0" i="0" u="none" strike="noStrike">
                          <a:solidFill>
                            <a:srgbClr val="000000"/>
                          </a:solidFill>
                          <a:latin typeface="Calibri"/>
                        </a:rPr>
                        <a:t>1,6%</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4E3"/>
                    </a:solidFill>
                  </a:tcPr>
                </a:tc>
                <a:tc>
                  <a:txBody>
                    <a:bodyPr/>
                    <a:lstStyle/>
                    <a:p>
                      <a:pPr algn="ctr" fontAlgn="b"/>
                      <a:r>
                        <a:rPr lang="fr-FR" sz="1200" b="0" i="0" u="none" strike="noStrike">
                          <a:solidFill>
                            <a:srgbClr val="000000"/>
                          </a:solidFill>
                          <a:latin typeface="Calibri"/>
                        </a:rPr>
                        <a:t>0</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7E4BC"/>
                    </a:solidFill>
                  </a:tcPr>
                </a:tc>
                <a:tc>
                  <a:txBody>
                    <a:bodyPr/>
                    <a:lstStyle/>
                    <a:p>
                      <a:pPr algn="ctr" fontAlgn="b"/>
                      <a:r>
                        <a:rPr lang="fr-FR" sz="1200" b="0" i="0" u="none" strike="noStrike">
                          <a:solidFill>
                            <a:srgbClr val="000000"/>
                          </a:solidFill>
                          <a:latin typeface="Calibri"/>
                        </a:rPr>
                        <a:t>0,0%</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7E4BC"/>
                    </a:solidFill>
                  </a:tcPr>
                </a:tc>
                <a:tc>
                  <a:txBody>
                    <a:bodyPr/>
                    <a:lstStyle/>
                    <a:p>
                      <a:pPr algn="ctr" fontAlgn="b"/>
                      <a:r>
                        <a:rPr lang="fr-FR" sz="1200" b="0" i="0" u="none" strike="noStrike" dirty="0">
                          <a:solidFill>
                            <a:srgbClr val="000000"/>
                          </a:solidFill>
                          <a:latin typeface="Calibri"/>
                        </a:rPr>
                        <a:t>Non</a:t>
                      </a:r>
                    </a:p>
                  </a:txBody>
                  <a:tcPr marL="6834" marR="6834" marT="6834"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FF"/>
                    </a:solidFill>
                  </a:tcPr>
                </a:tc>
              </a:tr>
            </a:tbl>
          </a:graphicData>
        </a:graphic>
      </p:graphicFrame>
      <p:sp>
        <p:nvSpPr>
          <p:cNvPr id="3" name="Espace réservé du numéro de diapositive 2"/>
          <p:cNvSpPr>
            <a:spLocks noGrp="1"/>
          </p:cNvSpPr>
          <p:nvPr>
            <p:ph type="sldNum" sz="quarter" idx="12"/>
          </p:nvPr>
        </p:nvSpPr>
        <p:spPr/>
        <p:txBody>
          <a:bodyPr/>
          <a:lstStyle/>
          <a:p>
            <a:fld id="{6CF53FF6-79BB-4BEF-B1BD-1A196A586C8F}" type="slidenum">
              <a:rPr lang="fr-FR" smtClean="0"/>
              <a:pPr/>
              <a:t>4</a:t>
            </a:fld>
            <a:endParaRPr lang="fr-F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au 3"/>
          <p:cNvGraphicFramePr>
            <a:graphicFrameLocks noGrp="1"/>
          </p:cNvGraphicFramePr>
          <p:nvPr/>
        </p:nvGraphicFramePr>
        <p:xfrm>
          <a:off x="683568" y="404664"/>
          <a:ext cx="7992889" cy="6120683"/>
        </p:xfrm>
        <a:graphic>
          <a:graphicData uri="http://schemas.openxmlformats.org/drawingml/2006/table">
            <a:tbl>
              <a:tblPr/>
              <a:tblGrid>
                <a:gridCol w="4165851"/>
                <a:gridCol w="740521"/>
                <a:gridCol w="882538"/>
                <a:gridCol w="740521"/>
                <a:gridCol w="882538"/>
                <a:gridCol w="580920"/>
              </a:tblGrid>
              <a:tr h="667182">
                <a:tc>
                  <a:txBody>
                    <a:bodyPr/>
                    <a:lstStyle/>
                    <a:p>
                      <a:pPr algn="r" fontAlgn="ctr"/>
                      <a:r>
                        <a:rPr lang="fr-FR" sz="800" b="1" i="0" u="none" strike="noStrike" dirty="0">
                          <a:solidFill>
                            <a:srgbClr val="000000"/>
                          </a:solidFill>
                          <a:latin typeface="Calibri"/>
                        </a:rPr>
                        <a:t> </a:t>
                      </a:r>
                    </a:p>
                  </a:txBody>
                  <a:tcPr marL="6834" marR="6834" marT="683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gridSpan="2">
                  <a:txBody>
                    <a:bodyPr/>
                    <a:lstStyle/>
                    <a:p>
                      <a:pPr algn="ctr" fontAlgn="b"/>
                      <a:r>
                        <a:rPr lang="fr-FR" sz="2000" b="0" i="0" u="none" strike="noStrike" dirty="0">
                          <a:solidFill>
                            <a:srgbClr val="000000"/>
                          </a:solidFill>
                          <a:latin typeface="Aharoni"/>
                        </a:rPr>
                        <a:t>France</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hMerge="1">
                  <a:txBody>
                    <a:bodyPr/>
                    <a:lstStyle/>
                    <a:p>
                      <a:endParaRPr lang="fr-FR"/>
                    </a:p>
                  </a:txBody>
                  <a:tcPr/>
                </a:tc>
                <a:tc gridSpan="2">
                  <a:txBody>
                    <a:bodyPr/>
                    <a:lstStyle/>
                    <a:p>
                      <a:pPr algn="ctr" fontAlgn="b"/>
                      <a:r>
                        <a:rPr lang="fr-FR" sz="2000" b="0" i="0" u="none" strike="noStrike" dirty="0" smtClean="0">
                          <a:solidFill>
                            <a:srgbClr val="000000"/>
                          </a:solidFill>
                          <a:latin typeface="Aharoni"/>
                        </a:rPr>
                        <a:t>PACA-Corse</a:t>
                      </a:r>
                      <a:endParaRPr lang="fr-FR" sz="2000" b="0" i="0" u="none" strike="noStrike" dirty="0">
                        <a:solidFill>
                          <a:srgbClr val="000000"/>
                        </a:solidFill>
                        <a:latin typeface="Aharoni"/>
                      </a:endParaRP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hMerge="1">
                  <a:txBody>
                    <a:bodyPr/>
                    <a:lstStyle/>
                    <a:p>
                      <a:endParaRPr lang="fr-FR"/>
                    </a:p>
                  </a:txBody>
                  <a:tcPr/>
                </a:tc>
                <a:tc>
                  <a:txBody>
                    <a:bodyPr/>
                    <a:lstStyle/>
                    <a:p>
                      <a:pPr algn="l" fontAlgn="b"/>
                      <a:r>
                        <a:rPr lang="fr-FR" sz="800" b="0" i="0" u="none" strike="noStrike">
                          <a:solidFill>
                            <a:srgbClr val="000000"/>
                          </a:solidFill>
                          <a:latin typeface="Calibri"/>
                        </a:rPr>
                        <a:t> </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362599">
                <a:tc rowSpan="12">
                  <a:txBody>
                    <a:bodyPr/>
                    <a:lstStyle/>
                    <a:p>
                      <a:pPr algn="l" fontAlgn="ctr"/>
                      <a:r>
                        <a:rPr lang="fr-FR" sz="1200" b="1" i="0" u="none" strike="noStrike" dirty="0" smtClean="0">
                          <a:solidFill>
                            <a:srgbClr val="002060"/>
                          </a:solidFill>
                          <a:latin typeface="Calibri"/>
                        </a:rPr>
                        <a:t>Q3c)</a:t>
                      </a:r>
                      <a:r>
                        <a:rPr lang="fr-FR" sz="1200" b="1" i="0" u="none" strike="noStrike" baseline="0" dirty="0" smtClean="0">
                          <a:solidFill>
                            <a:srgbClr val="002060"/>
                          </a:solidFill>
                          <a:latin typeface="Calibri"/>
                        </a:rPr>
                        <a:t> </a:t>
                      </a:r>
                      <a:r>
                        <a:rPr lang="fr-FR" sz="1200" b="1" i="0" u="none" strike="noStrike" dirty="0" smtClean="0">
                          <a:solidFill>
                            <a:srgbClr val="002060"/>
                          </a:solidFill>
                          <a:latin typeface="Calibri"/>
                        </a:rPr>
                        <a:t>Accompagnement </a:t>
                      </a:r>
                      <a:r>
                        <a:rPr lang="fr-FR" sz="1200" b="1" i="0" u="none" strike="noStrike" dirty="0">
                          <a:solidFill>
                            <a:srgbClr val="002060"/>
                          </a:solidFill>
                          <a:latin typeface="Calibri"/>
                        </a:rPr>
                        <a:t>éducatif:</a:t>
                      </a:r>
                    </a:p>
                  </a:txBody>
                  <a:tcPr marL="6834" marR="6834" marT="683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rowSpan="3" gridSpan="4">
                  <a:txBody>
                    <a:bodyPr/>
                    <a:lstStyle/>
                    <a:p>
                      <a:pPr algn="ctr" fontAlgn="ctr"/>
                      <a:r>
                        <a:rPr lang="fr-FR" sz="1200" b="0" i="1" u="none" strike="noStrike">
                          <a:solidFill>
                            <a:srgbClr val="000000"/>
                          </a:solidFill>
                          <a:latin typeface="Calibri"/>
                        </a:rPr>
                        <a:t>Réponses des établissements ayant rempli la deuxième partie du questionnaire et dont une activité de pharmacie clinique </a:t>
                      </a:r>
                      <a:r>
                        <a:rPr lang="fr-FR" sz="1200" b="1" i="1" u="none" strike="noStrike">
                          <a:solidFill>
                            <a:srgbClr val="000000"/>
                          </a:solidFill>
                          <a:latin typeface="Calibri"/>
                        </a:rPr>
                        <a:t>est déjà développée</a:t>
                      </a:r>
                      <a:r>
                        <a:rPr lang="fr-FR" sz="1200" b="0" i="1" u="none" strike="noStrike">
                          <a:solidFill>
                            <a:srgbClr val="000000"/>
                          </a:solidFill>
                          <a:latin typeface="Calibri"/>
                        </a:rPr>
                        <a:t> dans l'établissement</a:t>
                      </a:r>
                    </a:p>
                  </a:txBody>
                  <a:tcPr marL="6834" marR="6834" marT="683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rowSpan="3" hMerge="1">
                  <a:txBody>
                    <a:bodyPr/>
                    <a:lstStyle/>
                    <a:p>
                      <a:endParaRPr lang="fr-FR"/>
                    </a:p>
                  </a:txBody>
                  <a:tcPr/>
                </a:tc>
                <a:tc rowSpan="3" hMerge="1">
                  <a:txBody>
                    <a:bodyPr/>
                    <a:lstStyle/>
                    <a:p>
                      <a:endParaRPr lang="fr-FR"/>
                    </a:p>
                  </a:txBody>
                  <a:tcPr/>
                </a:tc>
                <a:tc rowSpan="3" hMerge="1">
                  <a:txBody>
                    <a:bodyPr/>
                    <a:lstStyle/>
                    <a:p>
                      <a:endParaRPr lang="fr-FR"/>
                    </a:p>
                  </a:txBody>
                  <a:tcPr/>
                </a:tc>
                <a:tc>
                  <a:txBody>
                    <a:bodyPr/>
                    <a:lstStyle/>
                    <a:p>
                      <a:pPr algn="l" fontAlgn="b"/>
                      <a:r>
                        <a:rPr lang="fr-FR" sz="800" b="0" i="0" u="none" strike="noStrike">
                          <a:solidFill>
                            <a:srgbClr val="000000"/>
                          </a:solidFill>
                          <a:latin typeface="Calibri"/>
                        </a:rPr>
                        <a:t> </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290080">
                <a:tc vMerge="1">
                  <a:txBody>
                    <a:bodyPr/>
                    <a:lstStyle/>
                    <a:p>
                      <a:endParaRPr lang="fr-FR"/>
                    </a:p>
                  </a:txBody>
                  <a:tcPr/>
                </a:tc>
                <a:tc gridSpan="4" vMerge="1">
                  <a:txBody>
                    <a:bodyPr/>
                    <a:lstStyle/>
                    <a:p>
                      <a:endParaRPr lang="fr-FR"/>
                    </a:p>
                  </a:txBody>
                  <a:tcPr/>
                </a:tc>
                <a:tc hMerge="1" vMerge="1">
                  <a:txBody>
                    <a:bodyPr/>
                    <a:lstStyle/>
                    <a:p>
                      <a:endParaRPr lang="fr-FR"/>
                    </a:p>
                  </a:txBody>
                  <a:tcPr/>
                </a:tc>
                <a:tc hMerge="1" vMerge="1">
                  <a:txBody>
                    <a:bodyPr/>
                    <a:lstStyle/>
                    <a:p>
                      <a:endParaRPr lang="fr-FR"/>
                    </a:p>
                  </a:txBody>
                  <a:tcPr/>
                </a:tc>
                <a:tc hMerge="1" vMerge="1">
                  <a:txBody>
                    <a:bodyPr/>
                    <a:lstStyle/>
                    <a:p>
                      <a:endParaRPr lang="fr-FR"/>
                    </a:p>
                  </a:txBody>
                  <a:tcPr/>
                </a:tc>
                <a:tc>
                  <a:txBody>
                    <a:bodyPr/>
                    <a:lstStyle/>
                    <a:p>
                      <a:pPr algn="l" fontAlgn="b"/>
                      <a:r>
                        <a:rPr lang="fr-FR" sz="800" b="0" i="0" u="none" strike="noStrike">
                          <a:solidFill>
                            <a:srgbClr val="000000"/>
                          </a:solidFill>
                          <a:latin typeface="Calibri"/>
                        </a:rPr>
                        <a:t> </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290080">
                <a:tc vMerge="1">
                  <a:txBody>
                    <a:bodyPr/>
                    <a:lstStyle/>
                    <a:p>
                      <a:endParaRPr lang="fr-FR"/>
                    </a:p>
                  </a:txBody>
                  <a:tcPr/>
                </a:tc>
                <a:tc gridSpan="4" vMerge="1">
                  <a:txBody>
                    <a:bodyPr/>
                    <a:lstStyle/>
                    <a:p>
                      <a:endParaRPr lang="fr-FR"/>
                    </a:p>
                  </a:txBody>
                  <a:tcPr/>
                </a:tc>
                <a:tc hMerge="1" vMerge="1">
                  <a:txBody>
                    <a:bodyPr/>
                    <a:lstStyle/>
                    <a:p>
                      <a:endParaRPr lang="fr-FR"/>
                    </a:p>
                  </a:txBody>
                  <a:tcPr/>
                </a:tc>
                <a:tc hMerge="1" vMerge="1">
                  <a:txBody>
                    <a:bodyPr/>
                    <a:lstStyle/>
                    <a:p>
                      <a:endParaRPr lang="fr-FR"/>
                    </a:p>
                  </a:txBody>
                  <a:tcPr/>
                </a:tc>
                <a:tc hMerge="1" vMerge="1">
                  <a:txBody>
                    <a:bodyPr/>
                    <a:lstStyle/>
                    <a:p>
                      <a:endParaRPr lang="fr-FR"/>
                    </a:p>
                  </a:txBody>
                  <a:tcPr/>
                </a:tc>
                <a:tc>
                  <a:txBody>
                    <a:bodyPr/>
                    <a:lstStyle/>
                    <a:p>
                      <a:pPr algn="l" fontAlgn="b"/>
                      <a:r>
                        <a:rPr lang="fr-FR" sz="1200" b="0" i="0" u="none" strike="noStrike">
                          <a:solidFill>
                            <a:srgbClr val="000000"/>
                          </a:solidFill>
                          <a:latin typeface="Calibri"/>
                        </a:rPr>
                        <a:t> </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290080">
                <a:tc vMerge="1">
                  <a:txBody>
                    <a:bodyPr/>
                    <a:lstStyle/>
                    <a:p>
                      <a:endParaRPr lang="fr-FR"/>
                    </a:p>
                  </a:txBody>
                  <a:tcPr/>
                </a:tc>
                <a:tc>
                  <a:txBody>
                    <a:bodyPr/>
                    <a:lstStyle/>
                    <a:p>
                      <a:pPr algn="ctr" fontAlgn="b"/>
                      <a:r>
                        <a:rPr lang="fr-FR" sz="1200" b="0" i="0" u="none" strike="noStrike">
                          <a:solidFill>
                            <a:srgbClr val="000000"/>
                          </a:solidFill>
                          <a:latin typeface="Calibri"/>
                        </a:rPr>
                        <a:t>n</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b"/>
                      <a:r>
                        <a:rPr lang="fr-FR" sz="1200" b="0" i="0" u="none" strike="noStrike">
                          <a:solidFill>
                            <a:srgbClr val="000000"/>
                          </a:solidFill>
                          <a:latin typeface="Calibri"/>
                        </a:rPr>
                        <a:t>%</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b"/>
                      <a:r>
                        <a:rPr lang="fr-FR" sz="1200" b="0" i="0" u="none" strike="noStrike">
                          <a:solidFill>
                            <a:srgbClr val="000000"/>
                          </a:solidFill>
                          <a:latin typeface="Calibri"/>
                        </a:rPr>
                        <a:t>n</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ctr" fontAlgn="b"/>
                      <a:r>
                        <a:rPr lang="fr-FR" sz="1200" b="0" i="0" u="none" strike="noStrike">
                          <a:solidFill>
                            <a:srgbClr val="000000"/>
                          </a:solidFill>
                          <a:latin typeface="Calibri"/>
                        </a:rPr>
                        <a:t>%</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l" fontAlgn="b"/>
                      <a:r>
                        <a:rPr lang="fr-FR" sz="1200" b="0" i="0" u="none" strike="noStrike">
                          <a:solidFill>
                            <a:srgbClr val="000000"/>
                          </a:solidFill>
                          <a:latin typeface="Calibri"/>
                        </a:rPr>
                        <a:t> </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290080">
                <a:tc vMerge="1">
                  <a:txBody>
                    <a:bodyPr/>
                    <a:lstStyle/>
                    <a:p>
                      <a:endParaRPr lang="fr-FR"/>
                    </a:p>
                  </a:txBody>
                  <a:tcPr/>
                </a:tc>
                <a:tc>
                  <a:txBody>
                    <a:bodyPr/>
                    <a:lstStyle/>
                    <a:p>
                      <a:pPr algn="ctr" fontAlgn="b"/>
                      <a:r>
                        <a:rPr lang="fr-FR" sz="1200" b="0" i="0" u="none" strike="noStrike">
                          <a:solidFill>
                            <a:srgbClr val="000000"/>
                          </a:solidFill>
                          <a:latin typeface="Calibri"/>
                        </a:rPr>
                        <a:t>269</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b"/>
                      <a:r>
                        <a:rPr lang="fr-FR" sz="1200" b="0" i="0" u="none" strike="noStrike">
                          <a:solidFill>
                            <a:srgbClr val="000000"/>
                          </a:solidFill>
                          <a:latin typeface="Calibri"/>
                        </a:rPr>
                        <a:t>58,0%</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b"/>
                      <a:r>
                        <a:rPr lang="fr-FR" sz="1200" b="0" i="0" u="none" strike="noStrike">
                          <a:solidFill>
                            <a:srgbClr val="000000"/>
                          </a:solidFill>
                          <a:latin typeface="Calibri"/>
                        </a:rPr>
                        <a:t>26</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ctr" fontAlgn="b"/>
                      <a:r>
                        <a:rPr lang="fr-FR" sz="1200" b="0" i="0" u="none" strike="noStrike">
                          <a:solidFill>
                            <a:srgbClr val="000000"/>
                          </a:solidFill>
                          <a:latin typeface="Calibri"/>
                        </a:rPr>
                        <a:t>68,4%</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ctr" fontAlgn="b"/>
                      <a:r>
                        <a:rPr lang="fr-FR" sz="1200" b="0" i="0" u="none" strike="noStrike" dirty="0">
                          <a:solidFill>
                            <a:srgbClr val="000000"/>
                          </a:solidFill>
                          <a:latin typeface="Calibri"/>
                        </a:rPr>
                        <a:t>Oui</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290080">
                <a:tc vMerge="1">
                  <a:txBody>
                    <a:bodyPr/>
                    <a:lstStyle/>
                    <a:p>
                      <a:endParaRPr lang="fr-FR"/>
                    </a:p>
                  </a:txBody>
                  <a:tcPr/>
                </a:tc>
                <a:tc>
                  <a:txBody>
                    <a:bodyPr/>
                    <a:lstStyle/>
                    <a:p>
                      <a:pPr algn="ctr" fontAlgn="b"/>
                      <a:r>
                        <a:rPr lang="fr-FR" sz="1200" b="0" i="0" u="none" strike="noStrike">
                          <a:solidFill>
                            <a:srgbClr val="000000"/>
                          </a:solidFill>
                          <a:latin typeface="Calibri"/>
                        </a:rPr>
                        <a:t>195</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b"/>
                      <a:r>
                        <a:rPr lang="fr-FR" sz="1200" b="0" i="0" u="none" strike="noStrike">
                          <a:solidFill>
                            <a:srgbClr val="000000"/>
                          </a:solidFill>
                          <a:latin typeface="Calibri"/>
                        </a:rPr>
                        <a:t>42,0%</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b"/>
                      <a:r>
                        <a:rPr lang="fr-FR" sz="1200" b="0" i="0" u="none" strike="noStrike">
                          <a:solidFill>
                            <a:srgbClr val="000000"/>
                          </a:solidFill>
                          <a:latin typeface="Calibri"/>
                        </a:rPr>
                        <a:t>12</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ctr" fontAlgn="b"/>
                      <a:r>
                        <a:rPr lang="fr-FR" sz="1200" b="0" i="0" u="none" strike="noStrike">
                          <a:solidFill>
                            <a:srgbClr val="000000"/>
                          </a:solidFill>
                          <a:latin typeface="Calibri"/>
                        </a:rPr>
                        <a:t>31,6%</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ctr" fontAlgn="b"/>
                      <a:r>
                        <a:rPr lang="fr-FR" sz="1200" b="0" i="0" u="none" strike="noStrike" dirty="0">
                          <a:solidFill>
                            <a:srgbClr val="000000"/>
                          </a:solidFill>
                          <a:latin typeface="Calibri"/>
                        </a:rPr>
                        <a:t>Non</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275576">
                <a:tc vMerge="1">
                  <a:txBody>
                    <a:bodyPr/>
                    <a:lstStyle/>
                    <a:p>
                      <a:endParaRPr lang="fr-FR"/>
                    </a:p>
                  </a:txBody>
                  <a:tcPr/>
                </a:tc>
                <a:tc rowSpan="3" gridSpan="4">
                  <a:txBody>
                    <a:bodyPr/>
                    <a:lstStyle/>
                    <a:p>
                      <a:pPr algn="ctr" fontAlgn="ctr"/>
                      <a:r>
                        <a:rPr lang="fr-FR" sz="1200" b="0" i="1" u="none" strike="noStrike" dirty="0">
                          <a:solidFill>
                            <a:srgbClr val="000000"/>
                          </a:solidFill>
                          <a:latin typeface="Calibri"/>
                        </a:rPr>
                        <a:t>Réponses des établissements ayant rempli la deuxième partie du questionnaire et dont une activité de pharmacie clinique </a:t>
                      </a:r>
                      <a:r>
                        <a:rPr lang="fr-FR" sz="1200" b="1" i="1" u="none" strike="noStrike" dirty="0">
                          <a:solidFill>
                            <a:srgbClr val="000000"/>
                          </a:solidFill>
                          <a:latin typeface="Calibri"/>
                        </a:rPr>
                        <a:t>n'est pas développée</a:t>
                      </a:r>
                      <a:r>
                        <a:rPr lang="fr-FR" sz="1200" b="0" i="1" u="none" strike="noStrike" dirty="0">
                          <a:solidFill>
                            <a:srgbClr val="000000"/>
                          </a:solidFill>
                          <a:latin typeface="Calibri"/>
                        </a:rPr>
                        <a:t> dans l'établissement</a:t>
                      </a:r>
                    </a:p>
                  </a:txBody>
                  <a:tcPr marL="6834" marR="6834" marT="683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rowSpan="3" hMerge="1">
                  <a:txBody>
                    <a:bodyPr/>
                    <a:lstStyle/>
                    <a:p>
                      <a:endParaRPr lang="fr-FR"/>
                    </a:p>
                  </a:txBody>
                  <a:tcPr/>
                </a:tc>
                <a:tc rowSpan="3" hMerge="1">
                  <a:txBody>
                    <a:bodyPr/>
                    <a:lstStyle/>
                    <a:p>
                      <a:endParaRPr lang="fr-FR"/>
                    </a:p>
                  </a:txBody>
                  <a:tcPr/>
                </a:tc>
                <a:tc rowSpan="3" hMerge="1">
                  <a:txBody>
                    <a:bodyPr/>
                    <a:lstStyle/>
                    <a:p>
                      <a:endParaRPr lang="fr-FR"/>
                    </a:p>
                  </a:txBody>
                  <a:tcPr/>
                </a:tc>
                <a:tc>
                  <a:txBody>
                    <a:bodyPr/>
                    <a:lstStyle/>
                    <a:p>
                      <a:pPr algn="ctr" fontAlgn="b"/>
                      <a:r>
                        <a:rPr lang="fr-FR" sz="1200" b="0" i="0" u="none" strike="noStrike" dirty="0">
                          <a:solidFill>
                            <a:srgbClr val="000000"/>
                          </a:solidFill>
                          <a:latin typeface="Calibri"/>
                        </a:rPr>
                        <a:t> </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290080">
                <a:tc vMerge="1">
                  <a:txBody>
                    <a:bodyPr/>
                    <a:lstStyle/>
                    <a:p>
                      <a:endParaRPr lang="fr-FR"/>
                    </a:p>
                  </a:txBody>
                  <a:tcPr/>
                </a:tc>
                <a:tc gridSpan="4" vMerge="1">
                  <a:txBody>
                    <a:bodyPr/>
                    <a:lstStyle/>
                    <a:p>
                      <a:endParaRPr lang="fr-FR"/>
                    </a:p>
                  </a:txBody>
                  <a:tcPr/>
                </a:tc>
                <a:tc hMerge="1" vMerge="1">
                  <a:txBody>
                    <a:bodyPr/>
                    <a:lstStyle/>
                    <a:p>
                      <a:endParaRPr lang="fr-FR"/>
                    </a:p>
                  </a:txBody>
                  <a:tcPr/>
                </a:tc>
                <a:tc hMerge="1" vMerge="1">
                  <a:txBody>
                    <a:bodyPr/>
                    <a:lstStyle/>
                    <a:p>
                      <a:endParaRPr lang="fr-FR"/>
                    </a:p>
                  </a:txBody>
                  <a:tcPr/>
                </a:tc>
                <a:tc hMerge="1" vMerge="1">
                  <a:txBody>
                    <a:bodyPr/>
                    <a:lstStyle/>
                    <a:p>
                      <a:endParaRPr lang="fr-FR"/>
                    </a:p>
                  </a:txBody>
                  <a:tcPr/>
                </a:tc>
                <a:tc>
                  <a:txBody>
                    <a:bodyPr/>
                    <a:lstStyle/>
                    <a:p>
                      <a:pPr algn="ctr" fontAlgn="b"/>
                      <a:r>
                        <a:rPr lang="fr-FR" sz="1200" b="0" i="0" u="none" strike="noStrike" dirty="0">
                          <a:solidFill>
                            <a:srgbClr val="000000"/>
                          </a:solidFill>
                          <a:latin typeface="Calibri"/>
                        </a:rPr>
                        <a:t> </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290080">
                <a:tc vMerge="1">
                  <a:txBody>
                    <a:bodyPr/>
                    <a:lstStyle/>
                    <a:p>
                      <a:endParaRPr lang="fr-FR"/>
                    </a:p>
                  </a:txBody>
                  <a:tcPr/>
                </a:tc>
                <a:tc gridSpan="4" vMerge="1">
                  <a:txBody>
                    <a:bodyPr/>
                    <a:lstStyle/>
                    <a:p>
                      <a:endParaRPr lang="fr-FR"/>
                    </a:p>
                  </a:txBody>
                  <a:tcPr/>
                </a:tc>
                <a:tc hMerge="1" vMerge="1">
                  <a:txBody>
                    <a:bodyPr/>
                    <a:lstStyle/>
                    <a:p>
                      <a:endParaRPr lang="fr-FR"/>
                    </a:p>
                  </a:txBody>
                  <a:tcPr/>
                </a:tc>
                <a:tc hMerge="1" vMerge="1">
                  <a:txBody>
                    <a:bodyPr/>
                    <a:lstStyle/>
                    <a:p>
                      <a:endParaRPr lang="fr-FR"/>
                    </a:p>
                  </a:txBody>
                  <a:tcPr/>
                </a:tc>
                <a:tc hMerge="1" vMerge="1">
                  <a:txBody>
                    <a:bodyPr/>
                    <a:lstStyle/>
                    <a:p>
                      <a:endParaRPr lang="fr-FR"/>
                    </a:p>
                  </a:txBody>
                  <a:tcPr/>
                </a:tc>
                <a:tc>
                  <a:txBody>
                    <a:bodyPr/>
                    <a:lstStyle/>
                    <a:p>
                      <a:pPr algn="ctr" fontAlgn="b"/>
                      <a:r>
                        <a:rPr lang="fr-FR" sz="1200" b="0" i="0" u="none" strike="noStrike" dirty="0">
                          <a:solidFill>
                            <a:srgbClr val="000000"/>
                          </a:solidFill>
                          <a:latin typeface="Calibri"/>
                        </a:rPr>
                        <a:t> </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290080">
                <a:tc vMerge="1">
                  <a:txBody>
                    <a:bodyPr/>
                    <a:lstStyle/>
                    <a:p>
                      <a:endParaRPr lang="fr-FR"/>
                    </a:p>
                  </a:txBody>
                  <a:tcPr/>
                </a:tc>
                <a:tc>
                  <a:txBody>
                    <a:bodyPr/>
                    <a:lstStyle/>
                    <a:p>
                      <a:pPr algn="ctr" fontAlgn="b"/>
                      <a:r>
                        <a:rPr lang="fr-FR" sz="1200" b="0" i="0" u="none" strike="noStrike">
                          <a:solidFill>
                            <a:srgbClr val="000000"/>
                          </a:solidFill>
                          <a:latin typeface="Calibri"/>
                        </a:rPr>
                        <a:t>n</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b"/>
                      <a:r>
                        <a:rPr lang="fr-FR" sz="1200" b="0" i="0" u="none" strike="noStrike" dirty="0">
                          <a:solidFill>
                            <a:srgbClr val="000000"/>
                          </a:solidFill>
                          <a:latin typeface="Calibri"/>
                        </a:rPr>
                        <a:t>%</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b"/>
                      <a:r>
                        <a:rPr lang="fr-FR" sz="1200" b="0" i="0" u="none" strike="noStrike">
                          <a:solidFill>
                            <a:srgbClr val="000000"/>
                          </a:solidFill>
                          <a:latin typeface="Calibri"/>
                        </a:rPr>
                        <a:t>n</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ctr" fontAlgn="b"/>
                      <a:r>
                        <a:rPr lang="fr-FR" sz="1200" b="0" i="0" u="none" strike="noStrike">
                          <a:solidFill>
                            <a:srgbClr val="000000"/>
                          </a:solidFill>
                          <a:latin typeface="Calibri"/>
                        </a:rPr>
                        <a:t>%</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ctr" fontAlgn="b"/>
                      <a:r>
                        <a:rPr lang="fr-FR" sz="1200" b="0" i="0" u="none" strike="noStrike">
                          <a:solidFill>
                            <a:srgbClr val="000000"/>
                          </a:solidFill>
                          <a:latin typeface="Calibri"/>
                        </a:rPr>
                        <a:t> </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290080">
                <a:tc vMerge="1">
                  <a:txBody>
                    <a:bodyPr/>
                    <a:lstStyle/>
                    <a:p>
                      <a:endParaRPr lang="fr-FR"/>
                    </a:p>
                  </a:txBody>
                  <a:tcPr/>
                </a:tc>
                <a:tc>
                  <a:txBody>
                    <a:bodyPr/>
                    <a:lstStyle/>
                    <a:p>
                      <a:pPr algn="ctr" fontAlgn="b"/>
                      <a:r>
                        <a:rPr lang="fr-FR" sz="1200" b="0" i="0" u="none" strike="noStrike">
                          <a:solidFill>
                            <a:srgbClr val="000000"/>
                          </a:solidFill>
                          <a:latin typeface="Calibri"/>
                        </a:rPr>
                        <a:t>3</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b"/>
                      <a:r>
                        <a:rPr lang="fr-FR" sz="1200" b="0" i="0" u="none" strike="noStrike" dirty="0">
                          <a:solidFill>
                            <a:srgbClr val="000000"/>
                          </a:solidFill>
                          <a:latin typeface="Calibri"/>
                        </a:rPr>
                        <a:t>30,0%</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b"/>
                      <a:r>
                        <a:rPr lang="fr-FR" sz="1200" b="0" i="0" u="none" strike="noStrike">
                          <a:solidFill>
                            <a:srgbClr val="000000"/>
                          </a:solidFill>
                          <a:latin typeface="Calibri"/>
                        </a:rPr>
                        <a:t>0</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ctr" fontAlgn="b"/>
                      <a:r>
                        <a:rPr lang="fr-FR" sz="1200" b="0" i="0" u="none" strike="noStrike" dirty="0" smtClean="0">
                          <a:solidFill>
                            <a:schemeClr val="tx1"/>
                          </a:solidFill>
                          <a:latin typeface="Calibri"/>
                        </a:rPr>
                        <a:t>/</a:t>
                      </a:r>
                      <a:endParaRPr lang="fr-FR" sz="1200" b="0" i="0" u="none" strike="noStrike" dirty="0">
                        <a:solidFill>
                          <a:schemeClr val="tx1"/>
                        </a:solidFill>
                        <a:latin typeface="Calibri"/>
                      </a:endParaRP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ctr" fontAlgn="b"/>
                      <a:r>
                        <a:rPr lang="fr-FR" sz="1200" b="0" i="0" u="none" strike="noStrike" dirty="0">
                          <a:solidFill>
                            <a:srgbClr val="000000"/>
                          </a:solidFill>
                          <a:latin typeface="Calibri"/>
                        </a:rPr>
                        <a:t>Oui</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304584">
                <a:tc vMerge="1">
                  <a:txBody>
                    <a:bodyPr/>
                    <a:lstStyle/>
                    <a:p>
                      <a:endParaRPr lang="fr-FR"/>
                    </a:p>
                  </a:txBody>
                  <a:tcPr/>
                </a:tc>
                <a:tc>
                  <a:txBody>
                    <a:bodyPr/>
                    <a:lstStyle/>
                    <a:p>
                      <a:pPr algn="ctr" fontAlgn="b"/>
                      <a:r>
                        <a:rPr lang="fr-FR" sz="1200" b="0" i="0" u="none" strike="noStrike">
                          <a:solidFill>
                            <a:srgbClr val="000000"/>
                          </a:solidFill>
                          <a:latin typeface="Calibri"/>
                        </a:rPr>
                        <a:t>7</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b"/>
                      <a:r>
                        <a:rPr lang="fr-FR" sz="1200" b="0" i="0" u="none" strike="noStrike">
                          <a:solidFill>
                            <a:srgbClr val="000000"/>
                          </a:solidFill>
                          <a:latin typeface="Calibri"/>
                        </a:rPr>
                        <a:t>70,0%</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b"/>
                      <a:r>
                        <a:rPr lang="fr-FR" sz="1200" b="0" i="0" u="none" strike="noStrike" dirty="0" smtClean="0">
                          <a:solidFill>
                            <a:srgbClr val="000000"/>
                          </a:solidFill>
                          <a:latin typeface="Calibri"/>
                        </a:rPr>
                        <a:t>0</a:t>
                      </a:r>
                      <a:endParaRPr lang="fr-FR" sz="1200" b="0" i="0" u="none" strike="noStrike" dirty="0">
                        <a:solidFill>
                          <a:srgbClr val="000000"/>
                        </a:solidFill>
                        <a:latin typeface="Calibri"/>
                      </a:endParaRP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ctr" fontAlgn="b"/>
                      <a:r>
                        <a:rPr lang="fr-FR" sz="1200" b="0" i="0" u="none" strike="noStrike" dirty="0" smtClean="0">
                          <a:solidFill>
                            <a:schemeClr val="tx1"/>
                          </a:solidFill>
                          <a:latin typeface="Calibri"/>
                        </a:rPr>
                        <a:t>/</a:t>
                      </a:r>
                      <a:endParaRPr lang="fr-FR" sz="1200" b="0" i="0" u="none" strike="noStrike" dirty="0">
                        <a:solidFill>
                          <a:schemeClr val="tx1"/>
                        </a:solidFill>
                        <a:latin typeface="Calibri"/>
                      </a:endParaRP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ctr" fontAlgn="b"/>
                      <a:r>
                        <a:rPr lang="fr-FR" sz="1200" b="0" i="0" u="none" strike="noStrike" dirty="0">
                          <a:solidFill>
                            <a:srgbClr val="000000"/>
                          </a:solidFill>
                          <a:latin typeface="Calibri"/>
                        </a:rPr>
                        <a:t>Non</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435118">
                <a:tc rowSpan="6">
                  <a:txBody>
                    <a:bodyPr/>
                    <a:lstStyle/>
                    <a:p>
                      <a:pPr algn="l" fontAlgn="ctr"/>
                      <a:r>
                        <a:rPr lang="fr-FR" sz="1200" b="1" i="0" u="none" strike="noStrike" dirty="0" smtClean="0">
                          <a:solidFill>
                            <a:srgbClr val="002060"/>
                          </a:solidFill>
                          <a:latin typeface="Calibri"/>
                        </a:rPr>
                        <a:t>Q3d) Education </a:t>
                      </a:r>
                      <a:r>
                        <a:rPr lang="fr-FR" sz="1200" b="1" i="0" u="none" strike="noStrike" dirty="0">
                          <a:solidFill>
                            <a:srgbClr val="002060"/>
                          </a:solidFill>
                          <a:latin typeface="Calibri"/>
                        </a:rPr>
                        <a:t>thérapeutique dans une équipe </a:t>
                      </a:r>
                      <a:r>
                        <a:rPr lang="fr-FR" sz="1200" b="1" i="0" u="none" strike="noStrike" dirty="0" err="1">
                          <a:solidFill>
                            <a:srgbClr val="002060"/>
                          </a:solidFill>
                          <a:latin typeface="Calibri"/>
                        </a:rPr>
                        <a:t>pluriprofessionnelle</a:t>
                      </a:r>
                      <a:r>
                        <a:rPr lang="fr-FR" sz="1200" b="1" i="0" u="none" strike="noStrike" dirty="0">
                          <a:solidFill>
                            <a:srgbClr val="002060"/>
                          </a:solidFill>
                          <a:latin typeface="Calibri"/>
                        </a:rPr>
                        <a:t>:</a:t>
                      </a:r>
                    </a:p>
                  </a:txBody>
                  <a:tcPr marL="6834" marR="6834" marT="683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rowSpan="3" gridSpan="4">
                  <a:txBody>
                    <a:bodyPr/>
                    <a:lstStyle/>
                    <a:p>
                      <a:pPr algn="ctr" fontAlgn="ctr"/>
                      <a:r>
                        <a:rPr lang="fr-FR" sz="1200" b="0" i="1" u="none" strike="noStrike" dirty="0">
                          <a:solidFill>
                            <a:srgbClr val="000000"/>
                          </a:solidFill>
                          <a:latin typeface="Calibri"/>
                        </a:rPr>
                        <a:t>Réponses des établissements ayant rempli la deuxième partie du questionnaire et dont une activité de pharmacie clinique </a:t>
                      </a:r>
                      <a:r>
                        <a:rPr lang="fr-FR" sz="1200" b="1" i="1" u="none" strike="noStrike" dirty="0">
                          <a:solidFill>
                            <a:srgbClr val="000000"/>
                          </a:solidFill>
                          <a:latin typeface="Calibri"/>
                        </a:rPr>
                        <a:t>est déjà développée</a:t>
                      </a:r>
                      <a:r>
                        <a:rPr lang="fr-FR" sz="1200" b="0" i="1" u="none" strike="noStrike" dirty="0">
                          <a:solidFill>
                            <a:srgbClr val="000000"/>
                          </a:solidFill>
                          <a:latin typeface="Calibri"/>
                        </a:rPr>
                        <a:t> dans l'établissement</a:t>
                      </a:r>
                    </a:p>
                  </a:txBody>
                  <a:tcPr marL="6834" marR="6834" marT="683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rowSpan="3" hMerge="1">
                  <a:txBody>
                    <a:bodyPr/>
                    <a:lstStyle/>
                    <a:p>
                      <a:endParaRPr lang="fr-FR"/>
                    </a:p>
                  </a:txBody>
                  <a:tcPr/>
                </a:tc>
                <a:tc rowSpan="3" hMerge="1">
                  <a:txBody>
                    <a:bodyPr/>
                    <a:lstStyle/>
                    <a:p>
                      <a:endParaRPr lang="fr-FR"/>
                    </a:p>
                  </a:txBody>
                  <a:tcPr/>
                </a:tc>
                <a:tc rowSpan="3" hMerge="1">
                  <a:txBody>
                    <a:bodyPr/>
                    <a:lstStyle/>
                    <a:p>
                      <a:endParaRPr lang="fr-FR"/>
                    </a:p>
                  </a:txBody>
                  <a:tcPr/>
                </a:tc>
                <a:tc>
                  <a:txBody>
                    <a:bodyPr/>
                    <a:lstStyle/>
                    <a:p>
                      <a:pPr algn="ctr" fontAlgn="b"/>
                      <a:r>
                        <a:rPr lang="fr-FR" sz="1200" b="0" i="0" u="none" strike="noStrike" dirty="0">
                          <a:solidFill>
                            <a:srgbClr val="000000"/>
                          </a:solidFill>
                          <a:latin typeface="Calibri"/>
                        </a:rPr>
                        <a:t> </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290080">
                <a:tc vMerge="1">
                  <a:txBody>
                    <a:bodyPr/>
                    <a:lstStyle/>
                    <a:p>
                      <a:endParaRPr lang="fr-FR"/>
                    </a:p>
                  </a:txBody>
                  <a:tcPr/>
                </a:tc>
                <a:tc gridSpan="4" vMerge="1">
                  <a:txBody>
                    <a:bodyPr/>
                    <a:lstStyle/>
                    <a:p>
                      <a:endParaRPr lang="fr-FR"/>
                    </a:p>
                  </a:txBody>
                  <a:tcPr/>
                </a:tc>
                <a:tc hMerge="1" vMerge="1">
                  <a:txBody>
                    <a:bodyPr/>
                    <a:lstStyle/>
                    <a:p>
                      <a:endParaRPr lang="fr-FR"/>
                    </a:p>
                  </a:txBody>
                  <a:tcPr/>
                </a:tc>
                <a:tc hMerge="1" vMerge="1">
                  <a:txBody>
                    <a:bodyPr/>
                    <a:lstStyle/>
                    <a:p>
                      <a:endParaRPr lang="fr-FR"/>
                    </a:p>
                  </a:txBody>
                  <a:tcPr/>
                </a:tc>
                <a:tc hMerge="1" vMerge="1">
                  <a:txBody>
                    <a:bodyPr/>
                    <a:lstStyle/>
                    <a:p>
                      <a:endParaRPr lang="fr-FR"/>
                    </a:p>
                  </a:txBody>
                  <a:tcPr/>
                </a:tc>
                <a:tc>
                  <a:txBody>
                    <a:bodyPr/>
                    <a:lstStyle/>
                    <a:p>
                      <a:pPr algn="ctr" fontAlgn="b"/>
                      <a:r>
                        <a:rPr lang="fr-FR" sz="1200" b="0" i="0" u="none" strike="noStrike" dirty="0">
                          <a:solidFill>
                            <a:srgbClr val="000000"/>
                          </a:solidFill>
                          <a:latin typeface="Calibri"/>
                        </a:rPr>
                        <a:t> </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290080">
                <a:tc vMerge="1">
                  <a:txBody>
                    <a:bodyPr/>
                    <a:lstStyle/>
                    <a:p>
                      <a:endParaRPr lang="fr-FR"/>
                    </a:p>
                  </a:txBody>
                  <a:tcPr/>
                </a:tc>
                <a:tc gridSpan="4" vMerge="1">
                  <a:txBody>
                    <a:bodyPr/>
                    <a:lstStyle/>
                    <a:p>
                      <a:endParaRPr lang="fr-FR"/>
                    </a:p>
                  </a:txBody>
                  <a:tcPr/>
                </a:tc>
                <a:tc hMerge="1" vMerge="1">
                  <a:txBody>
                    <a:bodyPr/>
                    <a:lstStyle/>
                    <a:p>
                      <a:endParaRPr lang="fr-FR"/>
                    </a:p>
                  </a:txBody>
                  <a:tcPr/>
                </a:tc>
                <a:tc hMerge="1" vMerge="1">
                  <a:txBody>
                    <a:bodyPr/>
                    <a:lstStyle/>
                    <a:p>
                      <a:endParaRPr lang="fr-FR"/>
                    </a:p>
                  </a:txBody>
                  <a:tcPr/>
                </a:tc>
                <a:tc hMerge="1" vMerge="1">
                  <a:txBody>
                    <a:bodyPr/>
                    <a:lstStyle/>
                    <a:p>
                      <a:endParaRPr lang="fr-FR"/>
                    </a:p>
                  </a:txBody>
                  <a:tcPr/>
                </a:tc>
                <a:tc>
                  <a:txBody>
                    <a:bodyPr/>
                    <a:lstStyle/>
                    <a:p>
                      <a:pPr algn="ctr" fontAlgn="b"/>
                      <a:r>
                        <a:rPr lang="fr-FR" sz="1200" b="0" i="0" u="none" strike="noStrike" dirty="0">
                          <a:solidFill>
                            <a:srgbClr val="000000"/>
                          </a:solidFill>
                          <a:latin typeface="Calibri"/>
                        </a:rPr>
                        <a:t> </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290080">
                <a:tc vMerge="1">
                  <a:txBody>
                    <a:bodyPr/>
                    <a:lstStyle/>
                    <a:p>
                      <a:endParaRPr lang="fr-FR"/>
                    </a:p>
                  </a:txBody>
                  <a:tcPr/>
                </a:tc>
                <a:tc>
                  <a:txBody>
                    <a:bodyPr/>
                    <a:lstStyle/>
                    <a:p>
                      <a:pPr algn="ctr" fontAlgn="b"/>
                      <a:r>
                        <a:rPr lang="fr-FR" sz="1200" b="0" i="0" u="none" strike="noStrike">
                          <a:solidFill>
                            <a:srgbClr val="000000"/>
                          </a:solidFill>
                          <a:latin typeface="Calibri"/>
                        </a:rPr>
                        <a:t>n</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b"/>
                      <a:r>
                        <a:rPr lang="fr-FR" sz="1200" b="0" i="0" u="none" strike="noStrike">
                          <a:solidFill>
                            <a:srgbClr val="000000"/>
                          </a:solidFill>
                          <a:latin typeface="Calibri"/>
                        </a:rPr>
                        <a:t>%</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b"/>
                      <a:r>
                        <a:rPr lang="fr-FR" sz="1200" b="0" i="0" u="none" strike="noStrike">
                          <a:solidFill>
                            <a:srgbClr val="000000"/>
                          </a:solidFill>
                          <a:latin typeface="Calibri"/>
                        </a:rPr>
                        <a:t>n</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ctr" fontAlgn="b"/>
                      <a:r>
                        <a:rPr lang="fr-FR" sz="1200" b="0" i="0" u="none" strike="noStrike">
                          <a:solidFill>
                            <a:srgbClr val="000000"/>
                          </a:solidFill>
                          <a:latin typeface="Calibri"/>
                        </a:rPr>
                        <a:t>%</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ctr" fontAlgn="b"/>
                      <a:r>
                        <a:rPr lang="fr-FR" sz="1200" b="0" i="0" u="none" strike="noStrike" dirty="0">
                          <a:solidFill>
                            <a:srgbClr val="000000"/>
                          </a:solidFill>
                          <a:latin typeface="Calibri"/>
                        </a:rPr>
                        <a:t> </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290080">
                <a:tc vMerge="1">
                  <a:txBody>
                    <a:bodyPr/>
                    <a:lstStyle/>
                    <a:p>
                      <a:endParaRPr lang="fr-FR"/>
                    </a:p>
                  </a:txBody>
                  <a:tcPr/>
                </a:tc>
                <a:tc>
                  <a:txBody>
                    <a:bodyPr/>
                    <a:lstStyle/>
                    <a:p>
                      <a:pPr algn="ctr" fontAlgn="b"/>
                      <a:r>
                        <a:rPr lang="fr-FR" sz="1200" b="0" i="0" u="none" strike="noStrike">
                          <a:solidFill>
                            <a:srgbClr val="000000"/>
                          </a:solidFill>
                          <a:latin typeface="Calibri"/>
                        </a:rPr>
                        <a:t>215</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b"/>
                      <a:r>
                        <a:rPr lang="fr-FR" sz="1200" b="0" i="0" u="none" strike="noStrike">
                          <a:solidFill>
                            <a:srgbClr val="000000"/>
                          </a:solidFill>
                          <a:latin typeface="Calibri"/>
                        </a:rPr>
                        <a:t>46,8%</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b"/>
                      <a:r>
                        <a:rPr lang="fr-FR" sz="1200" b="0" i="0" u="none" strike="noStrike">
                          <a:solidFill>
                            <a:srgbClr val="000000"/>
                          </a:solidFill>
                          <a:latin typeface="Calibri"/>
                        </a:rPr>
                        <a:t>19</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ctr" fontAlgn="b"/>
                      <a:r>
                        <a:rPr lang="fr-FR" sz="1200" b="0" i="0" u="none" strike="noStrike">
                          <a:solidFill>
                            <a:srgbClr val="000000"/>
                          </a:solidFill>
                          <a:latin typeface="Calibri"/>
                        </a:rPr>
                        <a:t>50,0%</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ctr" fontAlgn="b"/>
                      <a:r>
                        <a:rPr lang="fr-FR" sz="1200" b="0" i="0" u="none" strike="noStrike" dirty="0">
                          <a:solidFill>
                            <a:srgbClr val="000000"/>
                          </a:solidFill>
                          <a:latin typeface="Calibri"/>
                        </a:rPr>
                        <a:t>Oui</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304584">
                <a:tc vMerge="1">
                  <a:txBody>
                    <a:bodyPr/>
                    <a:lstStyle/>
                    <a:p>
                      <a:endParaRPr lang="fr-FR"/>
                    </a:p>
                  </a:txBody>
                  <a:tcPr/>
                </a:tc>
                <a:tc>
                  <a:txBody>
                    <a:bodyPr/>
                    <a:lstStyle/>
                    <a:p>
                      <a:pPr algn="ctr" fontAlgn="b"/>
                      <a:r>
                        <a:rPr lang="fr-FR" sz="1200" b="0" i="0" u="none" strike="noStrike">
                          <a:solidFill>
                            <a:srgbClr val="000000"/>
                          </a:solidFill>
                          <a:latin typeface="Calibri"/>
                        </a:rPr>
                        <a:t>244</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b"/>
                      <a:r>
                        <a:rPr lang="fr-FR" sz="1200" b="0" i="0" u="none" strike="noStrike">
                          <a:solidFill>
                            <a:srgbClr val="000000"/>
                          </a:solidFill>
                          <a:latin typeface="Calibri"/>
                        </a:rPr>
                        <a:t>53,2%</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b"/>
                      <a:r>
                        <a:rPr lang="fr-FR" sz="1200" b="0" i="0" u="none" strike="noStrike">
                          <a:solidFill>
                            <a:srgbClr val="000000"/>
                          </a:solidFill>
                          <a:latin typeface="Calibri"/>
                        </a:rPr>
                        <a:t>19</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ctr" fontAlgn="b"/>
                      <a:r>
                        <a:rPr lang="fr-FR" sz="1200" b="0" i="0" u="none" strike="noStrike">
                          <a:solidFill>
                            <a:srgbClr val="000000"/>
                          </a:solidFill>
                          <a:latin typeface="Calibri"/>
                        </a:rPr>
                        <a:t>50,0%</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ctr" fontAlgn="b"/>
                      <a:r>
                        <a:rPr lang="fr-FR" sz="1200" b="0" i="0" u="none" strike="noStrike" dirty="0">
                          <a:solidFill>
                            <a:srgbClr val="000000"/>
                          </a:solidFill>
                          <a:latin typeface="Calibri"/>
                        </a:rPr>
                        <a:t>Non</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bl>
          </a:graphicData>
        </a:graphic>
      </p:graphicFrame>
      <p:sp>
        <p:nvSpPr>
          <p:cNvPr id="3" name="Espace réservé du numéro de diapositive 2"/>
          <p:cNvSpPr>
            <a:spLocks noGrp="1"/>
          </p:cNvSpPr>
          <p:nvPr>
            <p:ph type="sldNum" sz="quarter" idx="12"/>
          </p:nvPr>
        </p:nvSpPr>
        <p:spPr/>
        <p:txBody>
          <a:bodyPr/>
          <a:lstStyle/>
          <a:p>
            <a:fld id="{6CF53FF6-79BB-4BEF-B1BD-1A196A586C8F}" type="slidenum">
              <a:rPr lang="fr-FR" smtClean="0"/>
              <a:pPr/>
              <a:t>5</a:t>
            </a:fld>
            <a:endParaRPr lang="fr-F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au 3"/>
          <p:cNvGraphicFramePr>
            <a:graphicFrameLocks noGrp="1"/>
          </p:cNvGraphicFramePr>
          <p:nvPr/>
        </p:nvGraphicFramePr>
        <p:xfrm>
          <a:off x="395536" y="476672"/>
          <a:ext cx="8352928" cy="6048676"/>
        </p:xfrm>
        <a:graphic>
          <a:graphicData uri="http://schemas.openxmlformats.org/drawingml/2006/table">
            <a:tbl>
              <a:tblPr/>
              <a:tblGrid>
                <a:gridCol w="4703984"/>
                <a:gridCol w="695378"/>
                <a:gridCol w="828738"/>
                <a:gridCol w="695378"/>
                <a:gridCol w="828738"/>
                <a:gridCol w="600712"/>
              </a:tblGrid>
              <a:tr h="619906">
                <a:tc>
                  <a:txBody>
                    <a:bodyPr/>
                    <a:lstStyle/>
                    <a:p>
                      <a:pPr algn="r" fontAlgn="ctr"/>
                      <a:r>
                        <a:rPr lang="fr-FR" sz="800" b="1" i="0" u="none" strike="noStrike" dirty="0">
                          <a:solidFill>
                            <a:srgbClr val="000000"/>
                          </a:solidFill>
                          <a:latin typeface="Calibri"/>
                        </a:rPr>
                        <a:t> </a:t>
                      </a:r>
                    </a:p>
                  </a:txBody>
                  <a:tcPr marL="6834" marR="6834" marT="683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gridSpan="2">
                  <a:txBody>
                    <a:bodyPr/>
                    <a:lstStyle/>
                    <a:p>
                      <a:pPr algn="ctr" fontAlgn="b"/>
                      <a:r>
                        <a:rPr lang="fr-FR" sz="2000" b="0" i="0" u="none" strike="noStrike" dirty="0">
                          <a:solidFill>
                            <a:srgbClr val="000000"/>
                          </a:solidFill>
                          <a:latin typeface="Aharoni"/>
                        </a:rPr>
                        <a:t>France</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4E3"/>
                    </a:solidFill>
                  </a:tcPr>
                </a:tc>
                <a:tc hMerge="1">
                  <a:txBody>
                    <a:bodyPr/>
                    <a:lstStyle/>
                    <a:p>
                      <a:endParaRPr lang="fr-FR"/>
                    </a:p>
                  </a:txBody>
                  <a:tcPr/>
                </a:tc>
                <a:tc gridSpan="2">
                  <a:txBody>
                    <a:bodyPr/>
                    <a:lstStyle/>
                    <a:p>
                      <a:pPr algn="ctr" fontAlgn="b"/>
                      <a:r>
                        <a:rPr lang="fr-FR" sz="2000" b="0" i="0" u="none" strike="noStrike" dirty="0" smtClean="0">
                          <a:solidFill>
                            <a:srgbClr val="000000"/>
                          </a:solidFill>
                          <a:latin typeface="Aharoni"/>
                        </a:rPr>
                        <a:t>PACA-Corse</a:t>
                      </a:r>
                      <a:endParaRPr lang="fr-FR" sz="2000" b="0" i="0" u="none" strike="noStrike" dirty="0">
                        <a:solidFill>
                          <a:srgbClr val="000000"/>
                        </a:solidFill>
                        <a:latin typeface="Aharoni"/>
                      </a:endParaRP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7E4BC"/>
                    </a:solidFill>
                  </a:tcPr>
                </a:tc>
                <a:tc hMerge="1">
                  <a:txBody>
                    <a:bodyPr/>
                    <a:lstStyle/>
                    <a:p>
                      <a:endParaRPr lang="fr-FR"/>
                    </a:p>
                  </a:txBody>
                  <a:tcPr/>
                </a:tc>
                <a:tc>
                  <a:txBody>
                    <a:bodyPr/>
                    <a:lstStyle/>
                    <a:p>
                      <a:pPr algn="l" fontAlgn="b"/>
                      <a:r>
                        <a:rPr lang="fr-FR" sz="800" b="0" i="0" u="none" strike="noStrike" dirty="0">
                          <a:solidFill>
                            <a:srgbClr val="000000"/>
                          </a:solidFill>
                          <a:latin typeface="Calibri"/>
                        </a:rPr>
                        <a:t> </a:t>
                      </a:r>
                    </a:p>
                  </a:txBody>
                  <a:tcPr marL="6834" marR="6834" marT="6834"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53891">
                <a:tc>
                  <a:txBody>
                    <a:bodyPr/>
                    <a:lstStyle/>
                    <a:p>
                      <a:pPr algn="l" fontAlgn="b"/>
                      <a:r>
                        <a:rPr lang="fr-FR" sz="800" b="1" i="0" u="none" strike="noStrike">
                          <a:solidFill>
                            <a:srgbClr val="000000"/>
                          </a:solidFill>
                          <a:latin typeface="Calibri"/>
                        </a:rPr>
                        <a:t> </a:t>
                      </a:r>
                    </a:p>
                  </a:txBody>
                  <a:tcPr marL="6834" marR="6834" marT="6834"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solidFill>
                      <a:srgbClr val="FFFFFF"/>
                    </a:solidFill>
                  </a:tcPr>
                </a:tc>
                <a:tc rowSpan="3" gridSpan="4">
                  <a:txBody>
                    <a:bodyPr/>
                    <a:lstStyle/>
                    <a:p>
                      <a:pPr algn="ctr" fontAlgn="ctr"/>
                      <a:r>
                        <a:rPr lang="fr-FR" sz="1200" b="0" i="1" u="none" strike="noStrike">
                          <a:solidFill>
                            <a:srgbClr val="000000"/>
                          </a:solidFill>
                          <a:latin typeface="Calibri"/>
                        </a:rPr>
                        <a:t>Réponses des établissements ayant rempli la deuxième partie du questionnaire et dont une activité de pharmacie clinique </a:t>
                      </a:r>
                      <a:r>
                        <a:rPr lang="fr-FR" sz="1200" b="1" i="1" u="none" strike="noStrike">
                          <a:solidFill>
                            <a:srgbClr val="000000"/>
                          </a:solidFill>
                          <a:latin typeface="Calibri"/>
                        </a:rPr>
                        <a:t>est déjà développée</a:t>
                      </a:r>
                      <a:r>
                        <a:rPr lang="fr-FR" sz="1200" b="0" i="1" u="none" strike="noStrike">
                          <a:solidFill>
                            <a:srgbClr val="000000"/>
                          </a:solidFill>
                          <a:latin typeface="Calibri"/>
                        </a:rPr>
                        <a:t> dans l'établissement</a:t>
                      </a:r>
                    </a:p>
                  </a:txBody>
                  <a:tcPr marL="6834" marR="6834" marT="6834" marB="0" anchor="ctr">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rowSpan="3" hMerge="1">
                  <a:txBody>
                    <a:bodyPr/>
                    <a:lstStyle/>
                    <a:p>
                      <a:endParaRPr lang="fr-FR"/>
                    </a:p>
                  </a:txBody>
                  <a:tcPr/>
                </a:tc>
                <a:tc rowSpan="3" hMerge="1">
                  <a:txBody>
                    <a:bodyPr/>
                    <a:lstStyle/>
                    <a:p>
                      <a:endParaRPr lang="fr-FR"/>
                    </a:p>
                  </a:txBody>
                  <a:tcPr/>
                </a:tc>
                <a:tc rowSpan="3" hMerge="1">
                  <a:txBody>
                    <a:bodyPr/>
                    <a:lstStyle/>
                    <a:p>
                      <a:endParaRPr lang="fr-FR"/>
                    </a:p>
                  </a:txBody>
                  <a:tcPr/>
                </a:tc>
                <a:tc>
                  <a:txBody>
                    <a:bodyPr/>
                    <a:lstStyle/>
                    <a:p>
                      <a:pPr algn="l" fontAlgn="b"/>
                      <a:r>
                        <a:rPr lang="fr-FR" sz="800" b="0" i="0" u="none" strike="noStrike">
                          <a:solidFill>
                            <a:srgbClr val="000000"/>
                          </a:solidFill>
                          <a:latin typeface="Calibri"/>
                        </a:rPr>
                        <a:t> </a:t>
                      </a:r>
                    </a:p>
                  </a:txBody>
                  <a:tcPr marL="6834" marR="6834" marT="6834"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r>
              <a:tr h="269525">
                <a:tc>
                  <a:txBody>
                    <a:bodyPr/>
                    <a:lstStyle/>
                    <a:p>
                      <a:pPr algn="l" fontAlgn="b"/>
                      <a:r>
                        <a:rPr lang="fr-FR" sz="1200" b="1" i="0" u="none" strike="noStrike" dirty="0">
                          <a:solidFill>
                            <a:srgbClr val="000000"/>
                          </a:solidFill>
                          <a:latin typeface="Calibri"/>
                        </a:rPr>
                        <a:t> </a:t>
                      </a:r>
                      <a:r>
                        <a:rPr lang="fr-FR" sz="1200" b="1" i="0" u="none" strike="noStrike" dirty="0" smtClean="0">
                          <a:solidFill>
                            <a:srgbClr val="002060"/>
                          </a:solidFill>
                          <a:latin typeface="Calibri"/>
                        </a:rPr>
                        <a:t>Q3e)</a:t>
                      </a:r>
                      <a:endParaRPr lang="fr-FR" sz="1200" b="1" i="0" u="none" strike="noStrike" dirty="0">
                        <a:solidFill>
                          <a:srgbClr val="002060"/>
                        </a:solidFill>
                        <a:latin typeface="Calibri"/>
                      </a:endParaRPr>
                    </a:p>
                  </a:txBody>
                  <a:tcPr marL="6834" marR="6834" marT="6834" marB="0" anchor="b">
                    <a:lnL w="12700" cap="flat" cmpd="sng" algn="ctr">
                      <a:solidFill>
                        <a:srgbClr val="000000"/>
                      </a:solidFill>
                      <a:prstDash val="solid"/>
                      <a:round/>
                      <a:headEnd type="none" w="med" len="med"/>
                      <a:tailEnd type="none" w="med" len="med"/>
                    </a:lnL>
                    <a:lnR>
                      <a:noFill/>
                    </a:lnR>
                    <a:lnT>
                      <a:noFill/>
                    </a:lnT>
                    <a:lnB>
                      <a:noFill/>
                    </a:lnB>
                    <a:solidFill>
                      <a:srgbClr val="FFFFFF"/>
                    </a:solidFill>
                  </a:tcPr>
                </a:tc>
                <a:tc gridSpan="4" vMerge="1">
                  <a:txBody>
                    <a:bodyPr/>
                    <a:lstStyle/>
                    <a:p>
                      <a:endParaRPr lang="fr-FR"/>
                    </a:p>
                  </a:txBody>
                  <a:tcPr/>
                </a:tc>
                <a:tc hMerge="1" vMerge="1">
                  <a:txBody>
                    <a:bodyPr/>
                    <a:lstStyle/>
                    <a:p>
                      <a:endParaRPr lang="fr-FR"/>
                    </a:p>
                  </a:txBody>
                  <a:tcPr/>
                </a:tc>
                <a:tc hMerge="1" vMerge="1">
                  <a:txBody>
                    <a:bodyPr/>
                    <a:lstStyle/>
                    <a:p>
                      <a:endParaRPr lang="fr-FR"/>
                    </a:p>
                  </a:txBody>
                  <a:tcPr/>
                </a:tc>
                <a:tc hMerge="1" vMerge="1">
                  <a:txBody>
                    <a:bodyPr/>
                    <a:lstStyle/>
                    <a:p>
                      <a:endParaRPr lang="fr-FR"/>
                    </a:p>
                  </a:txBody>
                  <a:tcPr/>
                </a:tc>
                <a:tc>
                  <a:txBody>
                    <a:bodyPr/>
                    <a:lstStyle/>
                    <a:p>
                      <a:pPr algn="l" fontAlgn="b"/>
                      <a:r>
                        <a:rPr lang="fr-FR" sz="1200" b="0" i="0" u="none" strike="noStrike">
                          <a:solidFill>
                            <a:srgbClr val="000000"/>
                          </a:solidFill>
                          <a:latin typeface="Calibri"/>
                        </a:rPr>
                        <a:t> </a:t>
                      </a:r>
                    </a:p>
                  </a:txBody>
                  <a:tcPr marL="6834" marR="6834" marT="6834" marB="0" anchor="b">
                    <a:lnL>
                      <a:noFill/>
                    </a:lnL>
                    <a:lnR w="12700" cap="flat" cmpd="sng" algn="ctr">
                      <a:solidFill>
                        <a:srgbClr val="000000"/>
                      </a:solidFill>
                      <a:prstDash val="solid"/>
                      <a:round/>
                      <a:headEnd type="none" w="med" len="med"/>
                      <a:tailEnd type="none" w="med" len="med"/>
                    </a:lnR>
                    <a:lnT>
                      <a:noFill/>
                    </a:lnT>
                    <a:lnB>
                      <a:noFill/>
                    </a:lnB>
                    <a:solidFill>
                      <a:srgbClr val="FFFFFF"/>
                    </a:solidFill>
                  </a:tcPr>
                </a:tc>
              </a:tr>
              <a:tr h="269525">
                <a:tc>
                  <a:txBody>
                    <a:bodyPr/>
                    <a:lstStyle/>
                    <a:p>
                      <a:pPr algn="l" fontAlgn="b"/>
                      <a:r>
                        <a:rPr lang="fr-FR" sz="1200" b="1" i="0" u="none" strike="noStrike" dirty="0">
                          <a:solidFill>
                            <a:srgbClr val="000000"/>
                          </a:solidFill>
                          <a:latin typeface="Calibri"/>
                        </a:rPr>
                        <a:t> </a:t>
                      </a:r>
                    </a:p>
                  </a:txBody>
                  <a:tcPr marL="6834" marR="6834" marT="6834" marB="0" anchor="b">
                    <a:lnL w="12700" cap="flat" cmpd="sng" algn="ctr">
                      <a:solidFill>
                        <a:srgbClr val="000000"/>
                      </a:solidFill>
                      <a:prstDash val="solid"/>
                      <a:round/>
                      <a:headEnd type="none" w="med" len="med"/>
                      <a:tailEnd type="none" w="med" len="med"/>
                    </a:lnL>
                    <a:lnR>
                      <a:noFill/>
                    </a:lnR>
                    <a:lnT>
                      <a:noFill/>
                    </a:lnT>
                    <a:lnB>
                      <a:noFill/>
                    </a:lnB>
                    <a:solidFill>
                      <a:srgbClr val="FFFFFF"/>
                    </a:solidFill>
                  </a:tcPr>
                </a:tc>
                <a:tc gridSpan="4" vMerge="1">
                  <a:txBody>
                    <a:bodyPr/>
                    <a:lstStyle/>
                    <a:p>
                      <a:endParaRPr lang="fr-FR"/>
                    </a:p>
                  </a:txBody>
                  <a:tcPr/>
                </a:tc>
                <a:tc hMerge="1" vMerge="1">
                  <a:txBody>
                    <a:bodyPr/>
                    <a:lstStyle/>
                    <a:p>
                      <a:endParaRPr lang="fr-FR"/>
                    </a:p>
                  </a:txBody>
                  <a:tcPr/>
                </a:tc>
                <a:tc hMerge="1" vMerge="1">
                  <a:txBody>
                    <a:bodyPr/>
                    <a:lstStyle/>
                    <a:p>
                      <a:endParaRPr lang="fr-FR"/>
                    </a:p>
                  </a:txBody>
                  <a:tcPr/>
                </a:tc>
                <a:tc hMerge="1" vMerge="1">
                  <a:txBody>
                    <a:bodyPr/>
                    <a:lstStyle/>
                    <a:p>
                      <a:endParaRPr lang="fr-FR"/>
                    </a:p>
                  </a:txBody>
                  <a:tcPr/>
                </a:tc>
                <a:tc>
                  <a:txBody>
                    <a:bodyPr/>
                    <a:lstStyle/>
                    <a:p>
                      <a:pPr algn="l" fontAlgn="b"/>
                      <a:r>
                        <a:rPr lang="fr-FR" sz="1200" b="0" i="0" u="none" strike="noStrike">
                          <a:solidFill>
                            <a:srgbClr val="000000"/>
                          </a:solidFill>
                          <a:latin typeface="Calibri"/>
                        </a:rPr>
                        <a:t> </a:t>
                      </a:r>
                    </a:p>
                  </a:txBody>
                  <a:tcPr marL="6834" marR="6834" marT="6834" marB="0" anchor="b">
                    <a:lnL>
                      <a:noFill/>
                    </a:lnL>
                    <a:lnR w="12700" cap="flat" cmpd="sng" algn="ctr">
                      <a:solidFill>
                        <a:srgbClr val="000000"/>
                      </a:solidFill>
                      <a:prstDash val="solid"/>
                      <a:round/>
                      <a:headEnd type="none" w="med" len="med"/>
                      <a:tailEnd type="none" w="med" len="med"/>
                    </a:lnR>
                    <a:lnT>
                      <a:noFill/>
                    </a:lnT>
                    <a:lnB>
                      <a:noFill/>
                    </a:lnB>
                    <a:solidFill>
                      <a:srgbClr val="FFFFFF"/>
                    </a:solidFill>
                  </a:tcPr>
                </a:tc>
              </a:tr>
              <a:tr h="269525">
                <a:tc rowSpan="3">
                  <a:txBody>
                    <a:bodyPr/>
                    <a:lstStyle/>
                    <a:p>
                      <a:pPr algn="r" fontAlgn="ctr"/>
                      <a:r>
                        <a:rPr lang="fr-FR" sz="1200" b="1" i="0" u="none" strike="noStrike" dirty="0">
                          <a:solidFill>
                            <a:srgbClr val="002060"/>
                          </a:solidFill>
                          <a:latin typeface="Calibri"/>
                        </a:rPr>
                        <a:t>Analyse pharmaceutique Niveau 1 SFPC:</a:t>
                      </a:r>
                    </a:p>
                  </a:txBody>
                  <a:tcPr marL="6834" marR="6834" marT="683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ctr" fontAlgn="b"/>
                      <a:r>
                        <a:rPr lang="fr-FR" sz="1200" b="0" i="0" u="none" strike="noStrike">
                          <a:solidFill>
                            <a:srgbClr val="000000"/>
                          </a:solidFill>
                          <a:latin typeface="Calibri"/>
                        </a:rPr>
                        <a:t>n</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ctr" fontAlgn="b"/>
                      <a:r>
                        <a:rPr lang="fr-FR" sz="1200" b="0" i="0" u="none" strike="noStrike">
                          <a:solidFill>
                            <a:srgbClr val="000000"/>
                          </a:solidFill>
                          <a:latin typeface="Calibri"/>
                        </a:rPr>
                        <a:t>%</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ctr" fontAlgn="b"/>
                      <a:r>
                        <a:rPr lang="fr-FR" sz="1200" b="0" i="0" u="none" strike="noStrike">
                          <a:solidFill>
                            <a:srgbClr val="000000"/>
                          </a:solidFill>
                          <a:latin typeface="Calibri"/>
                        </a:rPr>
                        <a:t>n</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ctr" fontAlgn="b"/>
                      <a:r>
                        <a:rPr lang="fr-FR" sz="1200" b="0" i="0" u="none" strike="noStrike">
                          <a:solidFill>
                            <a:srgbClr val="000000"/>
                          </a:solidFill>
                          <a:latin typeface="Calibri"/>
                        </a:rPr>
                        <a:t>%</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l" fontAlgn="b"/>
                      <a:r>
                        <a:rPr lang="fr-FR" sz="1200" b="0" i="0" u="none" strike="noStrike">
                          <a:solidFill>
                            <a:srgbClr val="000000"/>
                          </a:solidFill>
                          <a:latin typeface="Calibri"/>
                        </a:rPr>
                        <a:t> </a:t>
                      </a:r>
                    </a:p>
                  </a:txBody>
                  <a:tcPr marL="6834" marR="6834" marT="6834"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r>
              <a:tr h="269525">
                <a:tc vMerge="1">
                  <a:txBody>
                    <a:bodyPr/>
                    <a:lstStyle/>
                    <a:p>
                      <a:endParaRPr lang="fr-FR"/>
                    </a:p>
                  </a:txBody>
                  <a:tcPr/>
                </a:tc>
                <a:tc>
                  <a:txBody>
                    <a:bodyPr/>
                    <a:lstStyle/>
                    <a:p>
                      <a:pPr algn="ctr" fontAlgn="b"/>
                      <a:r>
                        <a:rPr lang="fr-FR" sz="1200" b="0" i="0" u="none" strike="noStrike">
                          <a:solidFill>
                            <a:srgbClr val="000000"/>
                          </a:solidFill>
                          <a:latin typeface="Calibri"/>
                        </a:rPr>
                        <a:t>216</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ctr" fontAlgn="b"/>
                      <a:r>
                        <a:rPr lang="fr-FR" sz="1200" b="0" i="0" u="none" strike="noStrike">
                          <a:solidFill>
                            <a:srgbClr val="000000"/>
                          </a:solidFill>
                          <a:latin typeface="Calibri"/>
                        </a:rPr>
                        <a:t>91,9%</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ctr" fontAlgn="b"/>
                      <a:r>
                        <a:rPr lang="fr-FR" sz="1200" b="0" i="0" u="none" strike="noStrike">
                          <a:solidFill>
                            <a:srgbClr val="000000"/>
                          </a:solidFill>
                          <a:latin typeface="Calibri"/>
                        </a:rPr>
                        <a:t>16</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ctr" fontAlgn="b"/>
                      <a:r>
                        <a:rPr lang="fr-FR" sz="1200" b="0" i="0" u="none" strike="noStrike">
                          <a:solidFill>
                            <a:srgbClr val="000000"/>
                          </a:solidFill>
                          <a:latin typeface="Calibri"/>
                        </a:rPr>
                        <a:t>94,1%</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ctr" fontAlgn="b"/>
                      <a:r>
                        <a:rPr lang="fr-FR" sz="1200" b="0" i="0" u="none" strike="noStrike" dirty="0">
                          <a:solidFill>
                            <a:srgbClr val="000000"/>
                          </a:solidFill>
                          <a:latin typeface="Calibri"/>
                        </a:rPr>
                        <a:t>Oui</a:t>
                      </a:r>
                    </a:p>
                  </a:txBody>
                  <a:tcPr marL="6834" marR="6834" marT="6834"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r>
              <a:tr h="283001">
                <a:tc vMerge="1">
                  <a:txBody>
                    <a:bodyPr/>
                    <a:lstStyle/>
                    <a:p>
                      <a:endParaRPr lang="fr-FR"/>
                    </a:p>
                  </a:txBody>
                  <a:tcPr/>
                </a:tc>
                <a:tc>
                  <a:txBody>
                    <a:bodyPr/>
                    <a:lstStyle/>
                    <a:p>
                      <a:pPr algn="ctr" fontAlgn="b"/>
                      <a:r>
                        <a:rPr lang="fr-FR" sz="1200" b="0" i="0" u="none" strike="noStrike">
                          <a:solidFill>
                            <a:srgbClr val="000000"/>
                          </a:solidFill>
                          <a:latin typeface="Calibri"/>
                        </a:rPr>
                        <a:t>19</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4E3"/>
                    </a:solidFill>
                  </a:tcPr>
                </a:tc>
                <a:tc>
                  <a:txBody>
                    <a:bodyPr/>
                    <a:lstStyle/>
                    <a:p>
                      <a:pPr algn="ctr" fontAlgn="b"/>
                      <a:r>
                        <a:rPr lang="fr-FR" sz="1200" b="0" i="0" u="none" strike="noStrike">
                          <a:solidFill>
                            <a:srgbClr val="000000"/>
                          </a:solidFill>
                          <a:latin typeface="Calibri"/>
                        </a:rPr>
                        <a:t>8,1%</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4E3"/>
                    </a:solidFill>
                  </a:tcPr>
                </a:tc>
                <a:tc>
                  <a:txBody>
                    <a:bodyPr/>
                    <a:lstStyle/>
                    <a:p>
                      <a:pPr algn="ctr" fontAlgn="b"/>
                      <a:r>
                        <a:rPr lang="fr-FR" sz="1200" b="0" i="0" u="none" strike="noStrike">
                          <a:solidFill>
                            <a:srgbClr val="000000"/>
                          </a:solidFill>
                          <a:latin typeface="Calibri"/>
                        </a:rPr>
                        <a:t>1</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7E4BC"/>
                    </a:solidFill>
                  </a:tcPr>
                </a:tc>
                <a:tc>
                  <a:txBody>
                    <a:bodyPr/>
                    <a:lstStyle/>
                    <a:p>
                      <a:pPr algn="ctr" fontAlgn="b"/>
                      <a:r>
                        <a:rPr lang="fr-FR" sz="1200" b="0" i="0" u="none" strike="noStrike">
                          <a:solidFill>
                            <a:srgbClr val="000000"/>
                          </a:solidFill>
                          <a:latin typeface="Calibri"/>
                        </a:rPr>
                        <a:t>5,9%</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7E4BC"/>
                    </a:solidFill>
                  </a:tcPr>
                </a:tc>
                <a:tc>
                  <a:txBody>
                    <a:bodyPr/>
                    <a:lstStyle/>
                    <a:p>
                      <a:pPr algn="ctr" fontAlgn="b"/>
                      <a:r>
                        <a:rPr lang="fr-FR" sz="1200" b="0" i="0" u="none" strike="noStrike" dirty="0">
                          <a:solidFill>
                            <a:srgbClr val="000000"/>
                          </a:solidFill>
                          <a:latin typeface="Calibri"/>
                        </a:rPr>
                        <a:t>Non</a:t>
                      </a:r>
                    </a:p>
                  </a:txBody>
                  <a:tcPr marL="6834" marR="6834" marT="6834"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FF"/>
                    </a:solidFill>
                  </a:tcPr>
                </a:tc>
              </a:tr>
              <a:tr h="269525">
                <a:tc rowSpan="3">
                  <a:txBody>
                    <a:bodyPr/>
                    <a:lstStyle/>
                    <a:p>
                      <a:pPr algn="r" fontAlgn="ctr"/>
                      <a:r>
                        <a:rPr lang="fr-FR" sz="1200" b="1" i="0" u="none" strike="noStrike" dirty="0">
                          <a:solidFill>
                            <a:srgbClr val="002060"/>
                          </a:solidFill>
                          <a:latin typeface="Calibri"/>
                        </a:rPr>
                        <a:t>Analyse pharmaceutique Niveau 2 SFPC:</a:t>
                      </a:r>
                    </a:p>
                  </a:txBody>
                  <a:tcPr marL="6834" marR="6834" marT="683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b"/>
                      <a:r>
                        <a:rPr lang="fr-FR" sz="1200" b="0" i="0" u="none" strike="noStrike">
                          <a:solidFill>
                            <a:srgbClr val="000000"/>
                          </a:solidFill>
                          <a:latin typeface="Calibri"/>
                        </a:rPr>
                        <a:t>n</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ctr" fontAlgn="b"/>
                      <a:r>
                        <a:rPr lang="fr-FR" sz="1200" b="0" i="0" u="none" strike="noStrike">
                          <a:solidFill>
                            <a:srgbClr val="000000"/>
                          </a:solidFill>
                          <a:latin typeface="Calibri"/>
                        </a:rPr>
                        <a:t>%</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ctr" fontAlgn="b"/>
                      <a:r>
                        <a:rPr lang="fr-FR" sz="1200" b="0" i="0" u="none" strike="noStrike">
                          <a:solidFill>
                            <a:srgbClr val="000000"/>
                          </a:solidFill>
                          <a:latin typeface="Calibri"/>
                        </a:rPr>
                        <a:t>n</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ctr" fontAlgn="b"/>
                      <a:r>
                        <a:rPr lang="fr-FR" sz="1200" b="0" i="0" u="none" strike="noStrike">
                          <a:solidFill>
                            <a:srgbClr val="000000"/>
                          </a:solidFill>
                          <a:latin typeface="Calibri"/>
                        </a:rPr>
                        <a:t>%</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ctr" fontAlgn="b"/>
                      <a:r>
                        <a:rPr lang="fr-FR" sz="1200" b="0" i="0" u="none" strike="noStrike" dirty="0">
                          <a:solidFill>
                            <a:srgbClr val="000000"/>
                          </a:solidFill>
                          <a:latin typeface="Calibri"/>
                        </a:rPr>
                        <a:t> </a:t>
                      </a:r>
                    </a:p>
                  </a:txBody>
                  <a:tcPr marL="6834" marR="6834" marT="6834"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r>
              <a:tr h="269525">
                <a:tc vMerge="1">
                  <a:txBody>
                    <a:bodyPr/>
                    <a:lstStyle/>
                    <a:p>
                      <a:endParaRPr lang="fr-FR"/>
                    </a:p>
                  </a:txBody>
                  <a:tcPr/>
                </a:tc>
                <a:tc>
                  <a:txBody>
                    <a:bodyPr/>
                    <a:lstStyle/>
                    <a:p>
                      <a:pPr algn="ctr" fontAlgn="b"/>
                      <a:r>
                        <a:rPr lang="fr-FR" sz="1200" b="0" i="0" u="none" strike="noStrike" dirty="0">
                          <a:solidFill>
                            <a:srgbClr val="000000"/>
                          </a:solidFill>
                          <a:latin typeface="Calibri"/>
                        </a:rPr>
                        <a:t>209</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ctr" fontAlgn="b"/>
                      <a:r>
                        <a:rPr lang="fr-FR" sz="1200" b="0" i="0" u="none" strike="noStrike">
                          <a:solidFill>
                            <a:srgbClr val="000000"/>
                          </a:solidFill>
                          <a:latin typeface="Calibri"/>
                        </a:rPr>
                        <a:t>80,7%</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ctr" fontAlgn="b"/>
                      <a:r>
                        <a:rPr lang="fr-FR" sz="1200" b="0" i="0" u="none" strike="noStrike">
                          <a:solidFill>
                            <a:srgbClr val="000000"/>
                          </a:solidFill>
                          <a:latin typeface="Calibri"/>
                        </a:rPr>
                        <a:t>20</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ctr" fontAlgn="b"/>
                      <a:r>
                        <a:rPr lang="fr-FR" sz="1200" b="0" i="0" u="none" strike="noStrike">
                          <a:solidFill>
                            <a:srgbClr val="000000"/>
                          </a:solidFill>
                          <a:latin typeface="Calibri"/>
                        </a:rPr>
                        <a:t>90,9%</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ctr" fontAlgn="b"/>
                      <a:r>
                        <a:rPr lang="fr-FR" sz="1200" b="0" i="0" u="none" strike="noStrike" dirty="0">
                          <a:solidFill>
                            <a:srgbClr val="000000"/>
                          </a:solidFill>
                          <a:latin typeface="Calibri"/>
                        </a:rPr>
                        <a:t>Oui</a:t>
                      </a:r>
                    </a:p>
                  </a:txBody>
                  <a:tcPr marL="6834" marR="6834" marT="6834"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r>
              <a:tr h="283001">
                <a:tc vMerge="1">
                  <a:txBody>
                    <a:bodyPr/>
                    <a:lstStyle/>
                    <a:p>
                      <a:endParaRPr lang="fr-FR"/>
                    </a:p>
                  </a:txBody>
                  <a:tcPr/>
                </a:tc>
                <a:tc>
                  <a:txBody>
                    <a:bodyPr/>
                    <a:lstStyle/>
                    <a:p>
                      <a:pPr algn="ctr" fontAlgn="b"/>
                      <a:r>
                        <a:rPr lang="fr-FR" sz="1200" b="0" i="0" u="none" strike="noStrike" dirty="0">
                          <a:solidFill>
                            <a:srgbClr val="000000"/>
                          </a:solidFill>
                          <a:latin typeface="Calibri"/>
                        </a:rPr>
                        <a:t>50</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4E3"/>
                    </a:solidFill>
                  </a:tcPr>
                </a:tc>
                <a:tc>
                  <a:txBody>
                    <a:bodyPr/>
                    <a:lstStyle/>
                    <a:p>
                      <a:pPr algn="ctr" fontAlgn="b"/>
                      <a:r>
                        <a:rPr lang="fr-FR" sz="1200" b="0" i="0" u="none" strike="noStrike">
                          <a:solidFill>
                            <a:srgbClr val="000000"/>
                          </a:solidFill>
                          <a:latin typeface="Calibri"/>
                        </a:rPr>
                        <a:t>19,3%</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4E3"/>
                    </a:solidFill>
                  </a:tcPr>
                </a:tc>
                <a:tc>
                  <a:txBody>
                    <a:bodyPr/>
                    <a:lstStyle/>
                    <a:p>
                      <a:pPr algn="ctr" fontAlgn="b"/>
                      <a:r>
                        <a:rPr lang="fr-FR" sz="1200" b="0" i="0" u="none" strike="noStrike">
                          <a:solidFill>
                            <a:srgbClr val="000000"/>
                          </a:solidFill>
                          <a:latin typeface="Calibri"/>
                        </a:rPr>
                        <a:t>2</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7E4BC"/>
                    </a:solidFill>
                  </a:tcPr>
                </a:tc>
                <a:tc>
                  <a:txBody>
                    <a:bodyPr/>
                    <a:lstStyle/>
                    <a:p>
                      <a:pPr algn="ctr" fontAlgn="b"/>
                      <a:r>
                        <a:rPr lang="fr-FR" sz="1200" b="0" i="0" u="none" strike="noStrike">
                          <a:solidFill>
                            <a:srgbClr val="000000"/>
                          </a:solidFill>
                          <a:latin typeface="Calibri"/>
                        </a:rPr>
                        <a:t>9,1%</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7E4BC"/>
                    </a:solidFill>
                  </a:tcPr>
                </a:tc>
                <a:tc>
                  <a:txBody>
                    <a:bodyPr/>
                    <a:lstStyle/>
                    <a:p>
                      <a:pPr algn="ctr" fontAlgn="b"/>
                      <a:r>
                        <a:rPr lang="fr-FR" sz="1200" b="0" i="0" u="none" strike="noStrike" dirty="0">
                          <a:solidFill>
                            <a:srgbClr val="000000"/>
                          </a:solidFill>
                          <a:latin typeface="Calibri"/>
                        </a:rPr>
                        <a:t>Non</a:t>
                      </a:r>
                    </a:p>
                  </a:txBody>
                  <a:tcPr marL="6834" marR="6834" marT="6834"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FF"/>
                    </a:solidFill>
                  </a:tcPr>
                </a:tc>
              </a:tr>
              <a:tr h="269525">
                <a:tc rowSpan="3">
                  <a:txBody>
                    <a:bodyPr/>
                    <a:lstStyle/>
                    <a:p>
                      <a:pPr algn="r" fontAlgn="ctr"/>
                      <a:r>
                        <a:rPr lang="fr-FR" sz="1200" b="1" i="0" u="none" strike="noStrike" dirty="0">
                          <a:solidFill>
                            <a:srgbClr val="002060"/>
                          </a:solidFill>
                          <a:latin typeface="Calibri"/>
                        </a:rPr>
                        <a:t>Analyse pharmaceutique Niveau 3 SFPC:</a:t>
                      </a:r>
                    </a:p>
                  </a:txBody>
                  <a:tcPr marL="6834" marR="6834" marT="683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b"/>
                      <a:r>
                        <a:rPr lang="fr-FR" sz="1200" b="0" i="0" u="none" strike="noStrike">
                          <a:solidFill>
                            <a:srgbClr val="000000"/>
                          </a:solidFill>
                          <a:latin typeface="Calibri"/>
                        </a:rPr>
                        <a:t>n</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ctr" fontAlgn="b"/>
                      <a:r>
                        <a:rPr lang="fr-FR" sz="1200" b="0" i="0" u="none" strike="noStrike" dirty="0">
                          <a:solidFill>
                            <a:srgbClr val="000000"/>
                          </a:solidFill>
                          <a:latin typeface="Calibri"/>
                        </a:rPr>
                        <a:t>%</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ctr" fontAlgn="b"/>
                      <a:r>
                        <a:rPr lang="fr-FR" sz="1200" b="0" i="0" u="none" strike="noStrike">
                          <a:solidFill>
                            <a:srgbClr val="000000"/>
                          </a:solidFill>
                          <a:latin typeface="Calibri"/>
                        </a:rPr>
                        <a:t>n</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ctr" fontAlgn="b"/>
                      <a:r>
                        <a:rPr lang="fr-FR" sz="1200" b="0" i="0" u="none" strike="noStrike">
                          <a:solidFill>
                            <a:srgbClr val="000000"/>
                          </a:solidFill>
                          <a:latin typeface="Calibri"/>
                        </a:rPr>
                        <a:t>%</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ctr" fontAlgn="b"/>
                      <a:r>
                        <a:rPr lang="fr-FR" sz="1200" b="0" i="0" u="none" strike="noStrike" dirty="0">
                          <a:solidFill>
                            <a:srgbClr val="000000"/>
                          </a:solidFill>
                          <a:latin typeface="Calibri"/>
                        </a:rPr>
                        <a:t> </a:t>
                      </a:r>
                    </a:p>
                  </a:txBody>
                  <a:tcPr marL="6834" marR="6834" marT="6834"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r>
              <a:tr h="269525">
                <a:tc vMerge="1">
                  <a:txBody>
                    <a:bodyPr/>
                    <a:lstStyle/>
                    <a:p>
                      <a:endParaRPr lang="fr-FR"/>
                    </a:p>
                  </a:txBody>
                  <a:tcPr/>
                </a:tc>
                <a:tc>
                  <a:txBody>
                    <a:bodyPr/>
                    <a:lstStyle/>
                    <a:p>
                      <a:pPr algn="ctr" fontAlgn="b"/>
                      <a:r>
                        <a:rPr lang="fr-FR" sz="1200" b="0" i="0" u="none" strike="noStrike">
                          <a:solidFill>
                            <a:srgbClr val="000000"/>
                          </a:solidFill>
                          <a:latin typeface="Calibri"/>
                        </a:rPr>
                        <a:t>67</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ctr" fontAlgn="b"/>
                      <a:r>
                        <a:rPr lang="fr-FR" sz="1200" b="0" i="0" u="none" strike="noStrike">
                          <a:solidFill>
                            <a:srgbClr val="000000"/>
                          </a:solidFill>
                          <a:latin typeface="Calibri"/>
                        </a:rPr>
                        <a:t>29,3%</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ctr" fontAlgn="b"/>
                      <a:r>
                        <a:rPr lang="fr-FR" sz="1200" b="0" i="0" u="none" strike="noStrike" dirty="0">
                          <a:solidFill>
                            <a:srgbClr val="000000"/>
                          </a:solidFill>
                          <a:latin typeface="Calibri"/>
                        </a:rPr>
                        <a:t>6</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ctr" fontAlgn="b"/>
                      <a:r>
                        <a:rPr lang="fr-FR" sz="1200" b="0" i="0" u="none" strike="noStrike">
                          <a:solidFill>
                            <a:srgbClr val="000000"/>
                          </a:solidFill>
                          <a:latin typeface="Calibri"/>
                        </a:rPr>
                        <a:t>35,3%</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ctr" fontAlgn="b"/>
                      <a:r>
                        <a:rPr lang="fr-FR" sz="1200" b="0" i="0" u="none" strike="noStrike" dirty="0">
                          <a:solidFill>
                            <a:srgbClr val="000000"/>
                          </a:solidFill>
                          <a:latin typeface="Calibri"/>
                        </a:rPr>
                        <a:t>Oui</a:t>
                      </a:r>
                    </a:p>
                  </a:txBody>
                  <a:tcPr marL="6834" marR="6834" marT="6834"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r>
              <a:tr h="283001">
                <a:tc vMerge="1">
                  <a:txBody>
                    <a:bodyPr/>
                    <a:lstStyle/>
                    <a:p>
                      <a:endParaRPr lang="fr-FR"/>
                    </a:p>
                  </a:txBody>
                  <a:tcPr/>
                </a:tc>
                <a:tc>
                  <a:txBody>
                    <a:bodyPr/>
                    <a:lstStyle/>
                    <a:p>
                      <a:pPr algn="ctr" fontAlgn="b"/>
                      <a:r>
                        <a:rPr lang="fr-FR" sz="1200" b="0" i="0" u="none" strike="noStrike">
                          <a:solidFill>
                            <a:srgbClr val="000000"/>
                          </a:solidFill>
                          <a:latin typeface="Calibri"/>
                        </a:rPr>
                        <a:t>162</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4E3"/>
                    </a:solidFill>
                  </a:tcPr>
                </a:tc>
                <a:tc>
                  <a:txBody>
                    <a:bodyPr/>
                    <a:lstStyle/>
                    <a:p>
                      <a:pPr algn="ctr" fontAlgn="b"/>
                      <a:r>
                        <a:rPr lang="fr-FR" sz="1200" b="0" i="0" u="none" strike="noStrike">
                          <a:solidFill>
                            <a:srgbClr val="000000"/>
                          </a:solidFill>
                          <a:latin typeface="Calibri"/>
                        </a:rPr>
                        <a:t>70,7%</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4E3"/>
                    </a:solidFill>
                  </a:tcPr>
                </a:tc>
                <a:tc>
                  <a:txBody>
                    <a:bodyPr/>
                    <a:lstStyle/>
                    <a:p>
                      <a:pPr algn="ctr" fontAlgn="b"/>
                      <a:r>
                        <a:rPr lang="fr-FR" sz="1200" b="0" i="0" u="none" strike="noStrike" dirty="0">
                          <a:solidFill>
                            <a:srgbClr val="000000"/>
                          </a:solidFill>
                          <a:latin typeface="Calibri"/>
                        </a:rPr>
                        <a:t>11</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7E4BC"/>
                    </a:solidFill>
                  </a:tcPr>
                </a:tc>
                <a:tc>
                  <a:txBody>
                    <a:bodyPr/>
                    <a:lstStyle/>
                    <a:p>
                      <a:pPr algn="ctr" fontAlgn="b"/>
                      <a:r>
                        <a:rPr lang="fr-FR" sz="1200" b="0" i="0" u="none" strike="noStrike" dirty="0">
                          <a:solidFill>
                            <a:srgbClr val="000000"/>
                          </a:solidFill>
                          <a:latin typeface="Calibri"/>
                        </a:rPr>
                        <a:t>64,7%</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7E4BC"/>
                    </a:solidFill>
                  </a:tcPr>
                </a:tc>
                <a:tc>
                  <a:txBody>
                    <a:bodyPr/>
                    <a:lstStyle/>
                    <a:p>
                      <a:pPr algn="ctr" fontAlgn="b"/>
                      <a:r>
                        <a:rPr lang="fr-FR" sz="1200" b="0" i="0" u="none" strike="noStrike" dirty="0">
                          <a:solidFill>
                            <a:srgbClr val="000000"/>
                          </a:solidFill>
                          <a:latin typeface="Calibri"/>
                        </a:rPr>
                        <a:t>Non</a:t>
                      </a:r>
                    </a:p>
                  </a:txBody>
                  <a:tcPr marL="6834" marR="6834" marT="6834"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FF"/>
                    </a:solidFill>
                  </a:tcPr>
                </a:tc>
              </a:tr>
              <a:tr h="269525">
                <a:tc>
                  <a:txBody>
                    <a:bodyPr/>
                    <a:lstStyle/>
                    <a:p>
                      <a:pPr algn="r" fontAlgn="b"/>
                      <a:r>
                        <a:rPr lang="fr-FR" sz="1200" b="1" i="0" u="none" strike="noStrike" dirty="0">
                          <a:solidFill>
                            <a:srgbClr val="002060"/>
                          </a:solidFill>
                          <a:latin typeface="Calibri"/>
                        </a:rPr>
                        <a:t> </a:t>
                      </a:r>
                    </a:p>
                  </a:txBody>
                  <a:tcPr marL="6834" marR="6834" marT="6834"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b"/>
                      <a:r>
                        <a:rPr lang="fr-FR" sz="1200" b="0" i="0" u="none" strike="noStrike">
                          <a:solidFill>
                            <a:srgbClr val="000000"/>
                          </a:solidFill>
                          <a:latin typeface="Calibri"/>
                        </a:rPr>
                        <a:t>n</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ctr" fontAlgn="b"/>
                      <a:r>
                        <a:rPr lang="fr-FR" sz="1200" b="0" i="0" u="none" strike="noStrike">
                          <a:solidFill>
                            <a:srgbClr val="000000"/>
                          </a:solidFill>
                          <a:latin typeface="Calibri"/>
                        </a:rPr>
                        <a:t>%</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ctr" fontAlgn="b"/>
                      <a:r>
                        <a:rPr lang="fr-FR" sz="1200" b="0" i="0" u="none" strike="noStrike">
                          <a:solidFill>
                            <a:srgbClr val="000000"/>
                          </a:solidFill>
                          <a:latin typeface="Calibri"/>
                        </a:rPr>
                        <a:t>n</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ctr" fontAlgn="b"/>
                      <a:r>
                        <a:rPr lang="fr-FR" sz="1200" b="0" i="0" u="none" strike="noStrike" dirty="0">
                          <a:solidFill>
                            <a:srgbClr val="000000"/>
                          </a:solidFill>
                          <a:latin typeface="Calibri"/>
                        </a:rPr>
                        <a:t>%</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l" fontAlgn="b"/>
                      <a:r>
                        <a:rPr lang="fr-FR" sz="1200" b="0" i="0" u="none" strike="noStrike">
                          <a:solidFill>
                            <a:srgbClr val="000000"/>
                          </a:solidFill>
                          <a:latin typeface="Calibri"/>
                        </a:rPr>
                        <a:t> </a:t>
                      </a:r>
                    </a:p>
                  </a:txBody>
                  <a:tcPr marL="6834" marR="6834" marT="6834"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r>
              <a:tr h="269525">
                <a:tc>
                  <a:txBody>
                    <a:bodyPr/>
                    <a:lstStyle/>
                    <a:p>
                      <a:pPr algn="r" fontAlgn="b"/>
                      <a:r>
                        <a:rPr lang="fr-FR" sz="1200" b="1" i="0" u="none" strike="noStrike" dirty="0">
                          <a:solidFill>
                            <a:srgbClr val="002060"/>
                          </a:solidFill>
                          <a:latin typeface="Calibri"/>
                        </a:rPr>
                        <a:t>Analyse pharmaceutique Niveau 1 SFPC UNIQUEMENT:</a:t>
                      </a:r>
                    </a:p>
                  </a:txBody>
                  <a:tcPr marL="6834" marR="6834" marT="6834"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b"/>
                      <a:r>
                        <a:rPr lang="fr-FR" sz="1200" b="0" i="0" u="none" strike="noStrike">
                          <a:solidFill>
                            <a:srgbClr val="000000"/>
                          </a:solidFill>
                          <a:latin typeface="Calibri"/>
                        </a:rPr>
                        <a:t>55</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ctr" fontAlgn="b"/>
                      <a:r>
                        <a:rPr lang="fr-FR" sz="1200" b="0" i="0" u="none" strike="noStrike">
                          <a:solidFill>
                            <a:srgbClr val="000000"/>
                          </a:solidFill>
                          <a:latin typeface="Calibri"/>
                        </a:rPr>
                        <a:t>20,2%</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ctr" fontAlgn="b"/>
                      <a:r>
                        <a:rPr lang="fr-FR" sz="1200" b="0" i="0" u="none" strike="noStrike">
                          <a:solidFill>
                            <a:srgbClr val="000000"/>
                          </a:solidFill>
                          <a:latin typeface="Calibri"/>
                        </a:rPr>
                        <a:t>2</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ctr" fontAlgn="b"/>
                      <a:r>
                        <a:rPr lang="fr-FR" sz="1200" b="0" i="0" u="none" strike="noStrike" dirty="0">
                          <a:solidFill>
                            <a:srgbClr val="000000"/>
                          </a:solidFill>
                          <a:latin typeface="Calibri"/>
                        </a:rPr>
                        <a:t>9,1%</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l" fontAlgn="b"/>
                      <a:r>
                        <a:rPr lang="fr-FR" sz="1200" b="0" i="0" u="none" strike="noStrike" dirty="0">
                          <a:solidFill>
                            <a:srgbClr val="000000"/>
                          </a:solidFill>
                          <a:latin typeface="Calibri"/>
                        </a:rPr>
                        <a:t> </a:t>
                      </a:r>
                    </a:p>
                  </a:txBody>
                  <a:tcPr marL="6834" marR="6834" marT="6834"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r>
              <a:tr h="269525">
                <a:tc>
                  <a:txBody>
                    <a:bodyPr/>
                    <a:lstStyle/>
                    <a:p>
                      <a:pPr algn="r" fontAlgn="b"/>
                      <a:r>
                        <a:rPr lang="fr-FR" sz="1200" b="1" i="0" u="none" strike="noStrike" dirty="0">
                          <a:solidFill>
                            <a:srgbClr val="002060"/>
                          </a:solidFill>
                          <a:latin typeface="Calibri"/>
                        </a:rPr>
                        <a:t>Analyse pharmaceutique Niveau 2 SFPC UNIQUEMENT:</a:t>
                      </a:r>
                    </a:p>
                  </a:txBody>
                  <a:tcPr marL="6834" marR="6834" marT="6834"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b"/>
                      <a:r>
                        <a:rPr lang="fr-FR" sz="1200" b="0" i="0" u="none" strike="noStrike">
                          <a:solidFill>
                            <a:srgbClr val="000000"/>
                          </a:solidFill>
                          <a:latin typeface="Calibri"/>
                        </a:rPr>
                        <a:t>35</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ctr" fontAlgn="b"/>
                      <a:r>
                        <a:rPr lang="fr-FR" sz="1200" b="0" i="0" u="none" strike="noStrike">
                          <a:solidFill>
                            <a:srgbClr val="000000"/>
                          </a:solidFill>
                          <a:latin typeface="Calibri"/>
                        </a:rPr>
                        <a:t>12,9%</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ctr" fontAlgn="b"/>
                      <a:r>
                        <a:rPr lang="fr-FR" sz="1200" b="0" i="0" u="none" strike="noStrike">
                          <a:solidFill>
                            <a:srgbClr val="000000"/>
                          </a:solidFill>
                          <a:latin typeface="Calibri"/>
                        </a:rPr>
                        <a:t>6</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ctr" fontAlgn="b"/>
                      <a:r>
                        <a:rPr lang="fr-FR" sz="1200" b="0" i="0" u="none" strike="noStrike" dirty="0">
                          <a:solidFill>
                            <a:srgbClr val="000000"/>
                          </a:solidFill>
                          <a:latin typeface="Calibri"/>
                        </a:rPr>
                        <a:t>27,3%</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l" fontAlgn="b"/>
                      <a:r>
                        <a:rPr lang="fr-FR" sz="1200" b="0" i="0" u="none" strike="noStrike" dirty="0">
                          <a:solidFill>
                            <a:srgbClr val="000000"/>
                          </a:solidFill>
                          <a:latin typeface="Calibri"/>
                        </a:rPr>
                        <a:t> </a:t>
                      </a:r>
                    </a:p>
                  </a:txBody>
                  <a:tcPr marL="6834" marR="6834" marT="6834"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r>
              <a:tr h="269525">
                <a:tc>
                  <a:txBody>
                    <a:bodyPr/>
                    <a:lstStyle/>
                    <a:p>
                      <a:pPr algn="r" fontAlgn="b"/>
                      <a:r>
                        <a:rPr lang="fr-FR" sz="1200" b="1" i="0" u="none" strike="noStrike" dirty="0">
                          <a:solidFill>
                            <a:srgbClr val="002060"/>
                          </a:solidFill>
                          <a:latin typeface="Calibri"/>
                        </a:rPr>
                        <a:t> Analyse pharmaceutique Niveau 3 SFPC UNIQUEMENT:</a:t>
                      </a:r>
                    </a:p>
                  </a:txBody>
                  <a:tcPr marL="6834" marR="6834" marT="6834"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b"/>
                      <a:r>
                        <a:rPr lang="fr-FR" sz="1200" b="0" i="0" u="none" strike="noStrike">
                          <a:solidFill>
                            <a:srgbClr val="000000"/>
                          </a:solidFill>
                          <a:latin typeface="Calibri"/>
                        </a:rPr>
                        <a:t>8</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ctr" fontAlgn="b"/>
                      <a:r>
                        <a:rPr lang="fr-FR" sz="1200" b="0" i="0" u="none" strike="noStrike">
                          <a:solidFill>
                            <a:srgbClr val="000000"/>
                          </a:solidFill>
                          <a:latin typeface="Calibri"/>
                        </a:rPr>
                        <a:t>2,9%</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ctr" fontAlgn="b"/>
                      <a:r>
                        <a:rPr lang="fr-FR" sz="1200" b="0" i="0" u="none" strike="noStrike">
                          <a:solidFill>
                            <a:srgbClr val="000000"/>
                          </a:solidFill>
                          <a:latin typeface="Calibri"/>
                        </a:rPr>
                        <a:t>0</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ctr" fontAlgn="b"/>
                      <a:r>
                        <a:rPr lang="fr-FR" sz="1200" b="0" i="0" u="none" strike="noStrike" dirty="0">
                          <a:solidFill>
                            <a:srgbClr val="000000"/>
                          </a:solidFill>
                          <a:latin typeface="Calibri"/>
                        </a:rPr>
                        <a:t>0,0%</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l" fontAlgn="b"/>
                      <a:r>
                        <a:rPr lang="fr-FR" sz="1200" b="0" i="0" u="none" strike="noStrike" dirty="0">
                          <a:solidFill>
                            <a:srgbClr val="000000"/>
                          </a:solidFill>
                          <a:latin typeface="Calibri"/>
                        </a:rPr>
                        <a:t> </a:t>
                      </a:r>
                    </a:p>
                  </a:txBody>
                  <a:tcPr marL="6834" marR="6834" marT="6834"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r>
              <a:tr h="269525">
                <a:tc>
                  <a:txBody>
                    <a:bodyPr/>
                    <a:lstStyle/>
                    <a:p>
                      <a:pPr algn="r" fontAlgn="b"/>
                      <a:r>
                        <a:rPr lang="fr-FR" sz="1200" b="1" i="0" u="none" strike="noStrike" dirty="0">
                          <a:solidFill>
                            <a:srgbClr val="002060"/>
                          </a:solidFill>
                          <a:latin typeface="Calibri"/>
                        </a:rPr>
                        <a:t>Analyse pharmaceutique Niveau 1 et 2 SFPC:</a:t>
                      </a:r>
                    </a:p>
                  </a:txBody>
                  <a:tcPr marL="6834" marR="6834" marT="6834"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b"/>
                      <a:r>
                        <a:rPr lang="fr-FR" sz="1200" b="1" i="0" u="none" strike="noStrike" dirty="0">
                          <a:solidFill>
                            <a:srgbClr val="FF0000"/>
                          </a:solidFill>
                          <a:latin typeface="Calibri"/>
                        </a:rPr>
                        <a:t>115</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ctr" fontAlgn="b"/>
                      <a:r>
                        <a:rPr lang="fr-FR" sz="1200" b="1" i="0" u="none" strike="noStrike" dirty="0">
                          <a:solidFill>
                            <a:srgbClr val="FF0000"/>
                          </a:solidFill>
                          <a:latin typeface="Calibri"/>
                        </a:rPr>
                        <a:t>42,3%</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ctr" fontAlgn="b"/>
                      <a:r>
                        <a:rPr lang="fr-FR" sz="1200" b="1" i="0" u="none" strike="noStrike" dirty="0">
                          <a:solidFill>
                            <a:srgbClr val="FF0000"/>
                          </a:solidFill>
                          <a:latin typeface="Calibri"/>
                        </a:rPr>
                        <a:t>8</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ctr" fontAlgn="b"/>
                      <a:r>
                        <a:rPr lang="fr-FR" sz="1200" b="1" i="0" u="none" strike="noStrike" dirty="0">
                          <a:solidFill>
                            <a:srgbClr val="FF0000"/>
                          </a:solidFill>
                          <a:latin typeface="Calibri"/>
                        </a:rPr>
                        <a:t>36,4%</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l" fontAlgn="b"/>
                      <a:r>
                        <a:rPr lang="fr-FR" sz="1200" b="0" i="0" u="none" strike="noStrike" dirty="0">
                          <a:solidFill>
                            <a:srgbClr val="000000"/>
                          </a:solidFill>
                          <a:latin typeface="Calibri"/>
                        </a:rPr>
                        <a:t> </a:t>
                      </a:r>
                    </a:p>
                  </a:txBody>
                  <a:tcPr marL="6834" marR="6834" marT="6834"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r>
              <a:tr h="269525">
                <a:tc>
                  <a:txBody>
                    <a:bodyPr/>
                    <a:lstStyle/>
                    <a:p>
                      <a:pPr algn="r" fontAlgn="b"/>
                      <a:r>
                        <a:rPr lang="fr-FR" sz="1200" b="1" i="0" u="none" strike="noStrike" dirty="0">
                          <a:solidFill>
                            <a:srgbClr val="002060"/>
                          </a:solidFill>
                          <a:latin typeface="Calibri"/>
                        </a:rPr>
                        <a:t>Analyse pharmaceutique Niveau 1 et 3 SFPC:</a:t>
                      </a:r>
                    </a:p>
                  </a:txBody>
                  <a:tcPr marL="6834" marR="6834" marT="6834"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b"/>
                      <a:r>
                        <a:rPr lang="fr-FR" sz="1200" b="0" i="0" u="none" strike="noStrike">
                          <a:solidFill>
                            <a:srgbClr val="000000"/>
                          </a:solidFill>
                          <a:latin typeface="Calibri"/>
                        </a:rPr>
                        <a:t>0</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ctr" fontAlgn="b"/>
                      <a:r>
                        <a:rPr lang="fr-FR" sz="1200" b="0" i="0" u="none" strike="noStrike">
                          <a:solidFill>
                            <a:srgbClr val="000000"/>
                          </a:solidFill>
                          <a:latin typeface="Calibri"/>
                        </a:rPr>
                        <a:t>0,0%</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ctr" fontAlgn="b"/>
                      <a:r>
                        <a:rPr lang="fr-FR" sz="1200" b="0" i="0" u="none" strike="noStrike" dirty="0">
                          <a:solidFill>
                            <a:srgbClr val="000000"/>
                          </a:solidFill>
                          <a:latin typeface="Calibri"/>
                        </a:rPr>
                        <a:t>0</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ctr" fontAlgn="b"/>
                      <a:r>
                        <a:rPr lang="fr-FR" sz="1200" b="0" i="0" u="none" strike="noStrike" dirty="0">
                          <a:solidFill>
                            <a:srgbClr val="000000"/>
                          </a:solidFill>
                          <a:latin typeface="Calibri"/>
                        </a:rPr>
                        <a:t>0,0%</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l" fontAlgn="b"/>
                      <a:r>
                        <a:rPr lang="fr-FR" sz="1200" b="0" i="0" u="none" strike="noStrike">
                          <a:solidFill>
                            <a:srgbClr val="000000"/>
                          </a:solidFill>
                          <a:latin typeface="Calibri"/>
                        </a:rPr>
                        <a:t> </a:t>
                      </a:r>
                    </a:p>
                  </a:txBody>
                  <a:tcPr marL="6834" marR="6834" marT="6834"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r>
              <a:tr h="269525">
                <a:tc>
                  <a:txBody>
                    <a:bodyPr/>
                    <a:lstStyle/>
                    <a:p>
                      <a:pPr algn="r" fontAlgn="b"/>
                      <a:r>
                        <a:rPr lang="fr-FR" sz="1200" b="1" i="0" u="none" strike="noStrike" dirty="0">
                          <a:solidFill>
                            <a:srgbClr val="002060"/>
                          </a:solidFill>
                          <a:latin typeface="Calibri"/>
                        </a:rPr>
                        <a:t>Analyse pharmaceutique Niveau 2 et 3 SFPC:</a:t>
                      </a:r>
                    </a:p>
                  </a:txBody>
                  <a:tcPr marL="6834" marR="6834" marT="6834"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b"/>
                      <a:r>
                        <a:rPr lang="fr-FR" sz="1200" b="0" i="0" u="none" strike="noStrike">
                          <a:solidFill>
                            <a:srgbClr val="000000"/>
                          </a:solidFill>
                          <a:latin typeface="Calibri"/>
                        </a:rPr>
                        <a:t>13</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ctr" fontAlgn="b"/>
                      <a:r>
                        <a:rPr lang="fr-FR" sz="1200" b="0" i="0" u="none" strike="noStrike">
                          <a:solidFill>
                            <a:srgbClr val="000000"/>
                          </a:solidFill>
                          <a:latin typeface="Calibri"/>
                        </a:rPr>
                        <a:t>4,8%</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ctr" fontAlgn="b"/>
                      <a:r>
                        <a:rPr lang="fr-FR" sz="1200" b="0" i="0" u="none" strike="noStrike">
                          <a:solidFill>
                            <a:srgbClr val="000000"/>
                          </a:solidFill>
                          <a:latin typeface="Calibri"/>
                        </a:rPr>
                        <a:t>0</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ctr" fontAlgn="b"/>
                      <a:r>
                        <a:rPr lang="fr-FR" sz="1200" b="0" i="0" u="none" strike="noStrike" dirty="0">
                          <a:solidFill>
                            <a:srgbClr val="000000"/>
                          </a:solidFill>
                          <a:latin typeface="Calibri"/>
                        </a:rPr>
                        <a:t>0,0%</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l" fontAlgn="b"/>
                      <a:r>
                        <a:rPr lang="fr-FR" sz="1200" b="0" i="0" u="none" strike="noStrike" dirty="0">
                          <a:solidFill>
                            <a:srgbClr val="000000"/>
                          </a:solidFill>
                          <a:latin typeface="Calibri"/>
                        </a:rPr>
                        <a:t> </a:t>
                      </a:r>
                    </a:p>
                  </a:txBody>
                  <a:tcPr marL="6834" marR="6834" marT="6834"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r>
              <a:tr h="283001">
                <a:tc>
                  <a:txBody>
                    <a:bodyPr/>
                    <a:lstStyle/>
                    <a:p>
                      <a:pPr algn="r" fontAlgn="b"/>
                      <a:r>
                        <a:rPr lang="fr-FR" sz="1200" b="1" i="0" u="none" strike="noStrike" dirty="0">
                          <a:solidFill>
                            <a:srgbClr val="002060"/>
                          </a:solidFill>
                          <a:latin typeface="Calibri"/>
                        </a:rPr>
                        <a:t>Analyse pharmaceutique Niveau 1 et 2 et 3 SFPC:</a:t>
                      </a:r>
                    </a:p>
                  </a:txBody>
                  <a:tcPr marL="6834" marR="6834" marT="6834"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ctr" fontAlgn="b"/>
                      <a:r>
                        <a:rPr lang="fr-FR" sz="1200" b="0" i="0" u="none" strike="noStrike">
                          <a:solidFill>
                            <a:srgbClr val="000000"/>
                          </a:solidFill>
                          <a:latin typeface="Calibri"/>
                        </a:rPr>
                        <a:t>46</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4E3"/>
                    </a:solidFill>
                  </a:tcPr>
                </a:tc>
                <a:tc>
                  <a:txBody>
                    <a:bodyPr/>
                    <a:lstStyle/>
                    <a:p>
                      <a:pPr algn="ctr" fontAlgn="b"/>
                      <a:r>
                        <a:rPr lang="fr-FR" sz="1200" b="0" i="0" u="none" strike="noStrike">
                          <a:solidFill>
                            <a:srgbClr val="000000"/>
                          </a:solidFill>
                          <a:latin typeface="Calibri"/>
                        </a:rPr>
                        <a:t>16,9%</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4E3"/>
                    </a:solidFill>
                  </a:tcPr>
                </a:tc>
                <a:tc>
                  <a:txBody>
                    <a:bodyPr/>
                    <a:lstStyle/>
                    <a:p>
                      <a:pPr algn="ctr" fontAlgn="b"/>
                      <a:r>
                        <a:rPr lang="fr-FR" sz="1200" b="0" i="0" u="none" strike="noStrike">
                          <a:solidFill>
                            <a:srgbClr val="000000"/>
                          </a:solidFill>
                          <a:latin typeface="Calibri"/>
                        </a:rPr>
                        <a:t>6</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7E4BC"/>
                    </a:solidFill>
                  </a:tcPr>
                </a:tc>
                <a:tc>
                  <a:txBody>
                    <a:bodyPr/>
                    <a:lstStyle/>
                    <a:p>
                      <a:pPr algn="ctr" fontAlgn="b"/>
                      <a:r>
                        <a:rPr lang="fr-FR" sz="1200" b="0" i="0" u="none" strike="noStrike">
                          <a:solidFill>
                            <a:srgbClr val="000000"/>
                          </a:solidFill>
                          <a:latin typeface="Calibri"/>
                        </a:rPr>
                        <a:t>27,3%</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7E4BC"/>
                    </a:solidFill>
                  </a:tcPr>
                </a:tc>
                <a:tc>
                  <a:txBody>
                    <a:bodyPr/>
                    <a:lstStyle/>
                    <a:p>
                      <a:pPr algn="l" fontAlgn="b"/>
                      <a:r>
                        <a:rPr lang="fr-FR" sz="1200" b="0" i="0" u="none" strike="noStrike" dirty="0">
                          <a:solidFill>
                            <a:srgbClr val="000000"/>
                          </a:solidFill>
                          <a:latin typeface="Calibri"/>
                        </a:rPr>
                        <a:t> </a:t>
                      </a:r>
                    </a:p>
                  </a:txBody>
                  <a:tcPr marL="6834" marR="6834" marT="6834"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FF"/>
                    </a:solidFill>
                  </a:tcPr>
                </a:tc>
              </a:tr>
            </a:tbl>
          </a:graphicData>
        </a:graphic>
      </p:graphicFrame>
      <p:sp>
        <p:nvSpPr>
          <p:cNvPr id="3" name="Espace réservé du numéro de diapositive 2"/>
          <p:cNvSpPr>
            <a:spLocks noGrp="1"/>
          </p:cNvSpPr>
          <p:nvPr>
            <p:ph type="sldNum" sz="quarter" idx="12"/>
          </p:nvPr>
        </p:nvSpPr>
        <p:spPr/>
        <p:txBody>
          <a:bodyPr/>
          <a:lstStyle/>
          <a:p>
            <a:fld id="{6CF53FF6-79BB-4BEF-B1BD-1A196A586C8F}" type="slidenum">
              <a:rPr lang="fr-FR" smtClean="0"/>
              <a:pPr/>
              <a:t>6</a:t>
            </a:fld>
            <a:endParaRPr lang="fr-F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au 3"/>
          <p:cNvGraphicFramePr>
            <a:graphicFrameLocks noGrp="1"/>
          </p:cNvGraphicFramePr>
          <p:nvPr/>
        </p:nvGraphicFramePr>
        <p:xfrm>
          <a:off x="323528" y="332656"/>
          <a:ext cx="8496944" cy="5832648"/>
        </p:xfrm>
        <a:graphic>
          <a:graphicData uri="http://schemas.openxmlformats.org/drawingml/2006/table">
            <a:tbl>
              <a:tblPr/>
              <a:tblGrid>
                <a:gridCol w="4775992"/>
                <a:gridCol w="695378"/>
                <a:gridCol w="828738"/>
                <a:gridCol w="695378"/>
                <a:gridCol w="828738"/>
                <a:gridCol w="672720"/>
              </a:tblGrid>
              <a:tr h="577327">
                <a:tc>
                  <a:txBody>
                    <a:bodyPr/>
                    <a:lstStyle/>
                    <a:p>
                      <a:pPr algn="r" fontAlgn="ctr"/>
                      <a:r>
                        <a:rPr lang="fr-FR" sz="800" b="1" i="0" u="none" strike="noStrike" dirty="0">
                          <a:solidFill>
                            <a:srgbClr val="000000"/>
                          </a:solidFill>
                          <a:latin typeface="Calibri"/>
                        </a:rPr>
                        <a:t> </a:t>
                      </a:r>
                    </a:p>
                  </a:txBody>
                  <a:tcPr marL="6834" marR="6834" marT="683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gridSpan="2">
                  <a:txBody>
                    <a:bodyPr/>
                    <a:lstStyle/>
                    <a:p>
                      <a:pPr algn="ctr" fontAlgn="b"/>
                      <a:r>
                        <a:rPr lang="fr-FR" sz="2000" b="0" i="0" u="none" strike="noStrike" dirty="0">
                          <a:solidFill>
                            <a:srgbClr val="000000"/>
                          </a:solidFill>
                          <a:latin typeface="Aharoni"/>
                        </a:rPr>
                        <a:t>France</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4E3"/>
                    </a:solidFill>
                  </a:tcPr>
                </a:tc>
                <a:tc hMerge="1">
                  <a:txBody>
                    <a:bodyPr/>
                    <a:lstStyle/>
                    <a:p>
                      <a:endParaRPr lang="fr-FR"/>
                    </a:p>
                  </a:txBody>
                  <a:tcPr/>
                </a:tc>
                <a:tc gridSpan="2">
                  <a:txBody>
                    <a:bodyPr/>
                    <a:lstStyle/>
                    <a:p>
                      <a:pPr algn="ctr" fontAlgn="b"/>
                      <a:r>
                        <a:rPr lang="fr-FR" sz="2000" b="0" i="0" u="none" strike="noStrike" dirty="0" smtClean="0">
                          <a:solidFill>
                            <a:srgbClr val="000000"/>
                          </a:solidFill>
                          <a:latin typeface="Aharoni"/>
                        </a:rPr>
                        <a:t>PACA-Corse</a:t>
                      </a:r>
                      <a:endParaRPr lang="fr-FR" sz="2000" b="0" i="0" u="none" strike="noStrike" dirty="0">
                        <a:solidFill>
                          <a:srgbClr val="000000"/>
                        </a:solidFill>
                        <a:latin typeface="Aharoni"/>
                      </a:endParaRP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7E4BC"/>
                    </a:solidFill>
                  </a:tcPr>
                </a:tc>
                <a:tc hMerge="1">
                  <a:txBody>
                    <a:bodyPr/>
                    <a:lstStyle/>
                    <a:p>
                      <a:endParaRPr lang="fr-FR"/>
                    </a:p>
                  </a:txBody>
                  <a:tcPr/>
                </a:tc>
                <a:tc>
                  <a:txBody>
                    <a:bodyPr/>
                    <a:lstStyle/>
                    <a:p>
                      <a:pPr algn="l" fontAlgn="b"/>
                      <a:r>
                        <a:rPr lang="fr-FR" sz="800" b="0" i="0" u="none" strike="noStrike">
                          <a:solidFill>
                            <a:srgbClr val="000000"/>
                          </a:solidFill>
                          <a:latin typeface="Calibri"/>
                        </a:rPr>
                        <a:t> </a:t>
                      </a:r>
                    </a:p>
                  </a:txBody>
                  <a:tcPr marL="6834" marR="6834" marT="6834"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38462">
                <a:tc rowSpan="14">
                  <a:txBody>
                    <a:bodyPr/>
                    <a:lstStyle/>
                    <a:p>
                      <a:pPr algn="l" fontAlgn="ctr"/>
                      <a:r>
                        <a:rPr lang="fr-FR" sz="1200" b="1" i="0" u="none" strike="noStrike" dirty="0" smtClean="0">
                          <a:solidFill>
                            <a:srgbClr val="002060"/>
                          </a:solidFill>
                          <a:latin typeface="Calibri"/>
                        </a:rPr>
                        <a:t>Q4) Des </a:t>
                      </a:r>
                      <a:r>
                        <a:rPr lang="fr-FR" sz="1200" b="1" i="0" u="none" strike="noStrike" dirty="0">
                          <a:solidFill>
                            <a:srgbClr val="002060"/>
                          </a:solidFill>
                          <a:latin typeface="Calibri"/>
                        </a:rPr>
                        <a:t>réflexions ont - elles été engagées pour intégrer la conciliation médicamenteuse aux systèmes d'informations hospitalier? </a:t>
                      </a:r>
                    </a:p>
                  </a:txBody>
                  <a:tcPr marL="6834" marR="6834" marT="6834"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gridSpan="4">
                  <a:txBody>
                    <a:bodyPr/>
                    <a:lstStyle/>
                    <a:p>
                      <a:pPr algn="ctr" fontAlgn="ctr"/>
                      <a:r>
                        <a:rPr lang="fr-FR" sz="1200" b="0" i="1" u="none" strike="noStrike">
                          <a:solidFill>
                            <a:srgbClr val="000000"/>
                          </a:solidFill>
                          <a:latin typeface="Calibri"/>
                        </a:rPr>
                        <a:t>Réponses globales</a:t>
                      </a:r>
                    </a:p>
                  </a:txBody>
                  <a:tcPr marL="6834" marR="6834" marT="6834" marB="0" anchor="ctr">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fr-FR"/>
                    </a:p>
                  </a:txBody>
                  <a:tcPr/>
                </a:tc>
                <a:tc hMerge="1">
                  <a:txBody>
                    <a:bodyPr/>
                    <a:lstStyle/>
                    <a:p>
                      <a:endParaRPr lang="fr-FR"/>
                    </a:p>
                  </a:txBody>
                  <a:tcPr/>
                </a:tc>
                <a:tc hMerge="1">
                  <a:txBody>
                    <a:bodyPr/>
                    <a:lstStyle/>
                    <a:p>
                      <a:endParaRPr lang="fr-FR"/>
                    </a:p>
                  </a:txBody>
                  <a:tcPr/>
                </a:tc>
                <a:tc>
                  <a:txBody>
                    <a:bodyPr/>
                    <a:lstStyle/>
                    <a:p>
                      <a:pPr algn="l" fontAlgn="b"/>
                      <a:r>
                        <a:rPr lang="fr-FR" sz="1200" b="0" i="0" u="none" strike="noStrike">
                          <a:solidFill>
                            <a:srgbClr val="000000"/>
                          </a:solidFill>
                          <a:latin typeface="Calibri"/>
                        </a:rPr>
                        <a:t> </a:t>
                      </a:r>
                    </a:p>
                  </a:txBody>
                  <a:tcPr marL="6834" marR="6834" marT="6834"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r>
              <a:tr h="251012">
                <a:tc vMerge="1">
                  <a:txBody>
                    <a:bodyPr/>
                    <a:lstStyle/>
                    <a:p>
                      <a:endParaRPr lang="fr-FR"/>
                    </a:p>
                  </a:txBody>
                  <a:tcPr/>
                </a:tc>
                <a:tc>
                  <a:txBody>
                    <a:bodyPr/>
                    <a:lstStyle/>
                    <a:p>
                      <a:pPr algn="ctr" fontAlgn="b"/>
                      <a:r>
                        <a:rPr lang="fr-FR" sz="1200" b="0" i="0" u="none" strike="noStrike">
                          <a:solidFill>
                            <a:srgbClr val="000000"/>
                          </a:solidFill>
                          <a:latin typeface="Calibri"/>
                        </a:rPr>
                        <a:t>n</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ctr" fontAlgn="b"/>
                      <a:r>
                        <a:rPr lang="fr-FR" sz="1200" b="0" i="0" u="none" strike="noStrike">
                          <a:solidFill>
                            <a:srgbClr val="000000"/>
                          </a:solidFill>
                          <a:latin typeface="Calibri"/>
                        </a:rPr>
                        <a:t>%</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ctr" fontAlgn="b"/>
                      <a:r>
                        <a:rPr lang="fr-FR" sz="1200" b="0" i="0" u="none" strike="noStrike">
                          <a:solidFill>
                            <a:srgbClr val="000000"/>
                          </a:solidFill>
                          <a:latin typeface="Calibri"/>
                        </a:rPr>
                        <a:t>n</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ctr" fontAlgn="b"/>
                      <a:r>
                        <a:rPr lang="fr-FR" sz="1200" b="0" i="0" u="none" strike="noStrike">
                          <a:solidFill>
                            <a:srgbClr val="000000"/>
                          </a:solidFill>
                          <a:latin typeface="Calibri"/>
                        </a:rPr>
                        <a:t>%</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l" fontAlgn="b"/>
                      <a:r>
                        <a:rPr lang="fr-FR" sz="1200" b="0" i="0" u="none" strike="noStrike">
                          <a:solidFill>
                            <a:srgbClr val="000000"/>
                          </a:solidFill>
                          <a:latin typeface="Calibri"/>
                        </a:rPr>
                        <a:t> </a:t>
                      </a:r>
                    </a:p>
                  </a:txBody>
                  <a:tcPr marL="6834" marR="6834" marT="6834"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r>
              <a:tr h="251012">
                <a:tc vMerge="1">
                  <a:txBody>
                    <a:bodyPr/>
                    <a:lstStyle/>
                    <a:p>
                      <a:endParaRPr lang="fr-FR"/>
                    </a:p>
                  </a:txBody>
                  <a:tcPr/>
                </a:tc>
                <a:tc>
                  <a:txBody>
                    <a:bodyPr/>
                    <a:lstStyle/>
                    <a:p>
                      <a:pPr algn="ctr" fontAlgn="b"/>
                      <a:r>
                        <a:rPr lang="fr-FR" sz="1200" b="0" i="0" u="none" strike="noStrike">
                          <a:solidFill>
                            <a:srgbClr val="000000"/>
                          </a:solidFill>
                          <a:latin typeface="Calibri"/>
                        </a:rPr>
                        <a:t>607</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ctr" fontAlgn="b"/>
                      <a:r>
                        <a:rPr lang="fr-FR" sz="1200" b="0" i="0" u="none" strike="noStrike" dirty="0">
                          <a:solidFill>
                            <a:srgbClr val="000000"/>
                          </a:solidFill>
                          <a:latin typeface="Calibri"/>
                        </a:rPr>
                        <a:t>36,4%</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ctr" fontAlgn="b"/>
                      <a:r>
                        <a:rPr lang="fr-FR" sz="1200" b="0" i="0" u="none" strike="noStrike">
                          <a:solidFill>
                            <a:srgbClr val="000000"/>
                          </a:solidFill>
                          <a:latin typeface="Calibri"/>
                        </a:rPr>
                        <a:t>71</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ctr" fontAlgn="b"/>
                      <a:r>
                        <a:rPr lang="fr-FR" sz="1200" b="0" i="0" u="none" strike="noStrike">
                          <a:solidFill>
                            <a:srgbClr val="000000"/>
                          </a:solidFill>
                          <a:latin typeface="Calibri"/>
                        </a:rPr>
                        <a:t>48,0%</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ctr" fontAlgn="b"/>
                      <a:r>
                        <a:rPr lang="fr-FR" sz="1200" b="0" i="0" u="none" strike="noStrike" dirty="0">
                          <a:solidFill>
                            <a:srgbClr val="000000"/>
                          </a:solidFill>
                          <a:latin typeface="Calibri"/>
                        </a:rPr>
                        <a:t>Oui</a:t>
                      </a:r>
                    </a:p>
                  </a:txBody>
                  <a:tcPr marL="6834" marR="6834" marT="6834"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r>
              <a:tr h="251012">
                <a:tc vMerge="1">
                  <a:txBody>
                    <a:bodyPr/>
                    <a:lstStyle/>
                    <a:p>
                      <a:endParaRPr lang="fr-FR"/>
                    </a:p>
                  </a:txBody>
                  <a:tcPr/>
                </a:tc>
                <a:tc>
                  <a:txBody>
                    <a:bodyPr/>
                    <a:lstStyle/>
                    <a:p>
                      <a:pPr algn="ctr" fontAlgn="b"/>
                      <a:r>
                        <a:rPr lang="fr-FR" sz="1200" b="0" i="0" u="none" strike="noStrike">
                          <a:solidFill>
                            <a:srgbClr val="000000"/>
                          </a:solidFill>
                          <a:latin typeface="Calibri"/>
                        </a:rPr>
                        <a:t>1059</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ctr" fontAlgn="b"/>
                      <a:r>
                        <a:rPr lang="fr-FR" sz="1200" b="0" i="0" u="none" strike="noStrike">
                          <a:solidFill>
                            <a:srgbClr val="000000"/>
                          </a:solidFill>
                          <a:latin typeface="Calibri"/>
                        </a:rPr>
                        <a:t>63,6%</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ctr" fontAlgn="b"/>
                      <a:r>
                        <a:rPr lang="fr-FR" sz="1200" b="0" i="0" u="none" strike="noStrike">
                          <a:solidFill>
                            <a:srgbClr val="000000"/>
                          </a:solidFill>
                          <a:latin typeface="Calibri"/>
                        </a:rPr>
                        <a:t>77</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ctr" fontAlgn="b"/>
                      <a:r>
                        <a:rPr lang="fr-FR" sz="1200" b="0" i="0" u="none" strike="noStrike">
                          <a:solidFill>
                            <a:srgbClr val="000000"/>
                          </a:solidFill>
                          <a:latin typeface="Calibri"/>
                        </a:rPr>
                        <a:t>52,0%</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ctr" fontAlgn="b"/>
                      <a:r>
                        <a:rPr lang="fr-FR" sz="1200" b="0" i="0" u="none" strike="noStrike" dirty="0">
                          <a:solidFill>
                            <a:srgbClr val="000000"/>
                          </a:solidFill>
                          <a:latin typeface="Calibri"/>
                        </a:rPr>
                        <a:t>Non</a:t>
                      </a:r>
                    </a:p>
                  </a:txBody>
                  <a:tcPr marL="6834" marR="6834" marT="6834"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r>
              <a:tr h="251012">
                <a:tc vMerge="1">
                  <a:txBody>
                    <a:bodyPr/>
                    <a:lstStyle/>
                    <a:p>
                      <a:endParaRPr lang="fr-FR"/>
                    </a:p>
                  </a:txBody>
                  <a:tcPr/>
                </a:tc>
                <a:tc rowSpan="2" gridSpan="4">
                  <a:txBody>
                    <a:bodyPr/>
                    <a:lstStyle/>
                    <a:p>
                      <a:pPr algn="ctr" fontAlgn="ctr"/>
                      <a:r>
                        <a:rPr lang="fr-FR" sz="1200" b="0" i="1" u="none" strike="noStrike" dirty="0">
                          <a:solidFill>
                            <a:srgbClr val="000000"/>
                          </a:solidFill>
                          <a:latin typeface="Calibri"/>
                        </a:rPr>
                        <a:t>Réponses des établissements </a:t>
                      </a:r>
                      <a:r>
                        <a:rPr lang="fr-FR" sz="1200" b="1" i="1" u="none" strike="noStrike" dirty="0">
                          <a:solidFill>
                            <a:srgbClr val="000000"/>
                          </a:solidFill>
                          <a:latin typeface="Calibri"/>
                        </a:rPr>
                        <a:t>ayant déclaré</a:t>
                      </a:r>
                      <a:r>
                        <a:rPr lang="fr-FR" sz="1200" b="0" i="1" u="none" strike="noStrike" dirty="0">
                          <a:solidFill>
                            <a:srgbClr val="000000"/>
                          </a:solidFill>
                          <a:latin typeface="Calibri"/>
                        </a:rPr>
                        <a:t> un système d'information non adapté pour la mise en œuvre de la conciliation</a:t>
                      </a:r>
                    </a:p>
                  </a:txBody>
                  <a:tcPr marL="6834" marR="6834" marT="6834"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rowSpan="2" hMerge="1">
                  <a:txBody>
                    <a:bodyPr/>
                    <a:lstStyle/>
                    <a:p>
                      <a:endParaRPr lang="fr-FR"/>
                    </a:p>
                  </a:txBody>
                  <a:tcPr/>
                </a:tc>
                <a:tc rowSpan="2" hMerge="1">
                  <a:txBody>
                    <a:bodyPr/>
                    <a:lstStyle/>
                    <a:p>
                      <a:endParaRPr lang="fr-FR"/>
                    </a:p>
                  </a:txBody>
                  <a:tcPr/>
                </a:tc>
                <a:tc rowSpan="2" hMerge="1">
                  <a:txBody>
                    <a:bodyPr/>
                    <a:lstStyle/>
                    <a:p>
                      <a:endParaRPr lang="fr-FR"/>
                    </a:p>
                  </a:txBody>
                  <a:tcPr/>
                </a:tc>
                <a:tc>
                  <a:txBody>
                    <a:bodyPr/>
                    <a:lstStyle/>
                    <a:p>
                      <a:pPr algn="ctr" fontAlgn="b"/>
                      <a:r>
                        <a:rPr lang="fr-FR" sz="1200" b="0" i="0" u="none" strike="noStrike" dirty="0">
                          <a:solidFill>
                            <a:srgbClr val="000000"/>
                          </a:solidFill>
                          <a:latin typeface="Calibri"/>
                        </a:rPr>
                        <a:t> </a:t>
                      </a:r>
                    </a:p>
                  </a:txBody>
                  <a:tcPr marL="6834" marR="6834" marT="6834" marB="0" anchor="b">
                    <a:lnL>
                      <a:noFill/>
                    </a:lnL>
                    <a:lnR w="12700" cap="flat" cmpd="sng" algn="ctr">
                      <a:solidFill>
                        <a:srgbClr val="000000"/>
                      </a:solidFill>
                      <a:prstDash val="solid"/>
                      <a:round/>
                      <a:headEnd type="none" w="med" len="med"/>
                      <a:tailEnd type="none" w="med" len="med"/>
                    </a:lnR>
                    <a:lnT>
                      <a:noFill/>
                    </a:lnT>
                    <a:lnB>
                      <a:noFill/>
                    </a:lnB>
                    <a:solidFill>
                      <a:srgbClr val="FFFFFF"/>
                    </a:solidFill>
                  </a:tcPr>
                </a:tc>
              </a:tr>
              <a:tr h="401620">
                <a:tc vMerge="1">
                  <a:txBody>
                    <a:bodyPr/>
                    <a:lstStyle/>
                    <a:p>
                      <a:endParaRPr lang="fr-FR"/>
                    </a:p>
                  </a:txBody>
                  <a:tcPr/>
                </a:tc>
                <a:tc gridSpan="4" vMerge="1">
                  <a:txBody>
                    <a:bodyPr/>
                    <a:lstStyle/>
                    <a:p>
                      <a:endParaRPr lang="fr-FR"/>
                    </a:p>
                  </a:txBody>
                  <a:tcPr/>
                </a:tc>
                <a:tc hMerge="1" vMerge="1">
                  <a:txBody>
                    <a:bodyPr/>
                    <a:lstStyle/>
                    <a:p>
                      <a:endParaRPr lang="fr-FR"/>
                    </a:p>
                  </a:txBody>
                  <a:tcPr/>
                </a:tc>
                <a:tc hMerge="1" vMerge="1">
                  <a:txBody>
                    <a:bodyPr/>
                    <a:lstStyle/>
                    <a:p>
                      <a:endParaRPr lang="fr-FR"/>
                    </a:p>
                  </a:txBody>
                  <a:tcPr/>
                </a:tc>
                <a:tc hMerge="1" vMerge="1">
                  <a:txBody>
                    <a:bodyPr/>
                    <a:lstStyle/>
                    <a:p>
                      <a:endParaRPr lang="fr-FR"/>
                    </a:p>
                  </a:txBody>
                  <a:tcPr/>
                </a:tc>
                <a:tc>
                  <a:txBody>
                    <a:bodyPr/>
                    <a:lstStyle/>
                    <a:p>
                      <a:pPr algn="ctr" fontAlgn="b"/>
                      <a:r>
                        <a:rPr lang="fr-FR" sz="1200" b="0" i="0" u="none" strike="noStrike" dirty="0">
                          <a:solidFill>
                            <a:srgbClr val="000000"/>
                          </a:solidFill>
                          <a:latin typeface="Calibri"/>
                        </a:rPr>
                        <a:t> </a:t>
                      </a:r>
                    </a:p>
                  </a:txBody>
                  <a:tcPr marL="6834" marR="6834" marT="6834" marB="0" anchor="b">
                    <a:lnL>
                      <a:noFill/>
                    </a:lnL>
                    <a:lnR w="12700" cap="flat" cmpd="sng" algn="ctr">
                      <a:solidFill>
                        <a:srgbClr val="000000"/>
                      </a:solidFill>
                      <a:prstDash val="solid"/>
                      <a:round/>
                      <a:headEnd type="none" w="med" len="med"/>
                      <a:tailEnd type="none" w="med" len="med"/>
                    </a:lnR>
                    <a:lnT>
                      <a:noFill/>
                    </a:lnT>
                    <a:lnB>
                      <a:noFill/>
                    </a:lnB>
                    <a:solidFill>
                      <a:srgbClr val="FFFFFF"/>
                    </a:solidFill>
                  </a:tcPr>
                </a:tc>
              </a:tr>
              <a:tr h="251012">
                <a:tc vMerge="1">
                  <a:txBody>
                    <a:bodyPr/>
                    <a:lstStyle/>
                    <a:p>
                      <a:endParaRPr lang="fr-FR"/>
                    </a:p>
                  </a:txBody>
                  <a:tcPr/>
                </a:tc>
                <a:tc>
                  <a:txBody>
                    <a:bodyPr/>
                    <a:lstStyle/>
                    <a:p>
                      <a:pPr algn="ctr" fontAlgn="b"/>
                      <a:r>
                        <a:rPr lang="fr-FR" sz="1200" b="0" i="0" u="none" strike="noStrike">
                          <a:solidFill>
                            <a:srgbClr val="000000"/>
                          </a:solidFill>
                          <a:latin typeface="Calibri"/>
                        </a:rPr>
                        <a:t>n</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ctr" fontAlgn="b"/>
                      <a:r>
                        <a:rPr lang="fr-FR" sz="1200" b="0" i="0" u="none" strike="noStrike">
                          <a:solidFill>
                            <a:srgbClr val="000000"/>
                          </a:solidFill>
                          <a:latin typeface="Calibri"/>
                        </a:rPr>
                        <a:t>%</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ctr" fontAlgn="b"/>
                      <a:r>
                        <a:rPr lang="fr-FR" sz="1200" b="0" i="0" u="none" strike="noStrike" dirty="0">
                          <a:solidFill>
                            <a:srgbClr val="000000"/>
                          </a:solidFill>
                          <a:latin typeface="Calibri"/>
                        </a:rPr>
                        <a:t>n</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ctr" fontAlgn="b"/>
                      <a:r>
                        <a:rPr lang="fr-FR" sz="1200" b="0" i="0" u="none" strike="noStrike">
                          <a:solidFill>
                            <a:srgbClr val="000000"/>
                          </a:solidFill>
                          <a:latin typeface="Calibri"/>
                        </a:rPr>
                        <a:t>%</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ctr" fontAlgn="b"/>
                      <a:r>
                        <a:rPr lang="fr-FR" sz="1200" b="0" i="0" u="none" strike="noStrike" dirty="0">
                          <a:solidFill>
                            <a:srgbClr val="000000"/>
                          </a:solidFill>
                          <a:latin typeface="Calibri"/>
                        </a:rPr>
                        <a:t> </a:t>
                      </a:r>
                    </a:p>
                  </a:txBody>
                  <a:tcPr marL="6834" marR="6834" marT="6834"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r>
              <a:tr h="251012">
                <a:tc vMerge="1">
                  <a:txBody>
                    <a:bodyPr/>
                    <a:lstStyle/>
                    <a:p>
                      <a:endParaRPr lang="fr-FR"/>
                    </a:p>
                  </a:txBody>
                  <a:tcPr/>
                </a:tc>
                <a:tc>
                  <a:txBody>
                    <a:bodyPr/>
                    <a:lstStyle/>
                    <a:p>
                      <a:pPr algn="ctr" fontAlgn="b"/>
                      <a:r>
                        <a:rPr lang="fr-FR" sz="1200" b="0" i="0" u="none" strike="noStrike">
                          <a:solidFill>
                            <a:srgbClr val="000000"/>
                          </a:solidFill>
                          <a:latin typeface="Calibri"/>
                        </a:rPr>
                        <a:t>364</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ctr" fontAlgn="b"/>
                      <a:r>
                        <a:rPr lang="fr-FR" sz="1200" b="0" i="0" u="none" strike="noStrike">
                          <a:solidFill>
                            <a:srgbClr val="000000"/>
                          </a:solidFill>
                          <a:latin typeface="Calibri"/>
                        </a:rPr>
                        <a:t>33,8%</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ctr" fontAlgn="b"/>
                      <a:r>
                        <a:rPr lang="fr-FR" sz="1200" b="0" i="0" u="none" strike="noStrike" dirty="0">
                          <a:solidFill>
                            <a:srgbClr val="000000"/>
                          </a:solidFill>
                          <a:latin typeface="Calibri"/>
                        </a:rPr>
                        <a:t>37</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ctr" fontAlgn="b"/>
                      <a:r>
                        <a:rPr lang="fr-FR" sz="1200" b="0" i="0" u="none" strike="noStrike">
                          <a:solidFill>
                            <a:srgbClr val="000000"/>
                          </a:solidFill>
                          <a:latin typeface="Calibri"/>
                        </a:rPr>
                        <a:t>40,2%</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ctr" fontAlgn="b"/>
                      <a:r>
                        <a:rPr lang="fr-FR" sz="1200" b="0" i="0" u="none" strike="noStrike" dirty="0">
                          <a:solidFill>
                            <a:srgbClr val="000000"/>
                          </a:solidFill>
                          <a:latin typeface="Calibri"/>
                        </a:rPr>
                        <a:t>Oui</a:t>
                      </a:r>
                    </a:p>
                  </a:txBody>
                  <a:tcPr marL="6834" marR="6834" marT="6834"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r>
              <a:tr h="251012">
                <a:tc vMerge="1">
                  <a:txBody>
                    <a:bodyPr/>
                    <a:lstStyle/>
                    <a:p>
                      <a:endParaRPr lang="fr-FR"/>
                    </a:p>
                  </a:txBody>
                  <a:tcPr/>
                </a:tc>
                <a:tc>
                  <a:txBody>
                    <a:bodyPr/>
                    <a:lstStyle/>
                    <a:p>
                      <a:pPr algn="ctr" fontAlgn="b"/>
                      <a:r>
                        <a:rPr lang="fr-FR" sz="1200" b="0" i="0" u="none" strike="noStrike">
                          <a:solidFill>
                            <a:srgbClr val="000000"/>
                          </a:solidFill>
                          <a:latin typeface="Calibri"/>
                        </a:rPr>
                        <a:t>712</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ctr" fontAlgn="b"/>
                      <a:r>
                        <a:rPr lang="fr-FR" sz="1200" b="0" i="0" u="none" strike="noStrike">
                          <a:solidFill>
                            <a:srgbClr val="000000"/>
                          </a:solidFill>
                          <a:latin typeface="Calibri"/>
                        </a:rPr>
                        <a:t>66,2%</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ctr" fontAlgn="b"/>
                      <a:r>
                        <a:rPr lang="fr-FR" sz="1200" b="0" i="0" u="none" strike="noStrike" dirty="0">
                          <a:solidFill>
                            <a:srgbClr val="000000"/>
                          </a:solidFill>
                          <a:latin typeface="Calibri"/>
                        </a:rPr>
                        <a:t>55</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ctr" fontAlgn="b"/>
                      <a:r>
                        <a:rPr lang="fr-FR" sz="1200" b="0" i="0" u="none" strike="noStrike">
                          <a:solidFill>
                            <a:srgbClr val="000000"/>
                          </a:solidFill>
                          <a:latin typeface="Calibri"/>
                        </a:rPr>
                        <a:t>59,8%</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ctr" fontAlgn="b"/>
                      <a:r>
                        <a:rPr lang="fr-FR" sz="1200" b="0" i="0" u="none" strike="noStrike" dirty="0">
                          <a:solidFill>
                            <a:srgbClr val="000000"/>
                          </a:solidFill>
                          <a:latin typeface="Calibri"/>
                        </a:rPr>
                        <a:t>Non</a:t>
                      </a:r>
                    </a:p>
                  </a:txBody>
                  <a:tcPr marL="6834" marR="6834" marT="6834"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r>
              <a:tr h="251012">
                <a:tc vMerge="1">
                  <a:txBody>
                    <a:bodyPr/>
                    <a:lstStyle/>
                    <a:p>
                      <a:endParaRPr lang="fr-FR"/>
                    </a:p>
                  </a:txBody>
                  <a:tcPr/>
                </a:tc>
                <a:tc rowSpan="2" gridSpan="4">
                  <a:txBody>
                    <a:bodyPr/>
                    <a:lstStyle/>
                    <a:p>
                      <a:pPr algn="ctr" fontAlgn="ctr"/>
                      <a:r>
                        <a:rPr lang="fr-FR" sz="1200" b="0" i="1" u="none" strike="noStrike" dirty="0">
                          <a:solidFill>
                            <a:srgbClr val="000000"/>
                          </a:solidFill>
                          <a:latin typeface="Calibri"/>
                        </a:rPr>
                        <a:t>Réponses des établissements </a:t>
                      </a:r>
                      <a:r>
                        <a:rPr lang="fr-FR" sz="1200" b="1" i="1" u="none" strike="noStrike" dirty="0">
                          <a:solidFill>
                            <a:srgbClr val="000000"/>
                          </a:solidFill>
                          <a:latin typeface="Calibri"/>
                        </a:rPr>
                        <a:t>n'ayant pas déclaré</a:t>
                      </a:r>
                      <a:r>
                        <a:rPr lang="fr-FR" sz="1200" b="0" i="1" u="none" strike="noStrike" dirty="0">
                          <a:solidFill>
                            <a:srgbClr val="000000"/>
                          </a:solidFill>
                          <a:latin typeface="Calibri"/>
                        </a:rPr>
                        <a:t> un système d'information non adapté pour la mise en œuvre de la conciliation</a:t>
                      </a:r>
                    </a:p>
                  </a:txBody>
                  <a:tcPr marL="6834" marR="6834" marT="6834"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rowSpan="2" hMerge="1">
                  <a:txBody>
                    <a:bodyPr/>
                    <a:lstStyle/>
                    <a:p>
                      <a:endParaRPr lang="fr-FR"/>
                    </a:p>
                  </a:txBody>
                  <a:tcPr/>
                </a:tc>
                <a:tc rowSpan="2" hMerge="1">
                  <a:txBody>
                    <a:bodyPr/>
                    <a:lstStyle/>
                    <a:p>
                      <a:endParaRPr lang="fr-FR"/>
                    </a:p>
                  </a:txBody>
                  <a:tcPr/>
                </a:tc>
                <a:tc rowSpan="2" hMerge="1">
                  <a:txBody>
                    <a:bodyPr/>
                    <a:lstStyle/>
                    <a:p>
                      <a:endParaRPr lang="fr-FR"/>
                    </a:p>
                  </a:txBody>
                  <a:tcPr/>
                </a:tc>
                <a:tc>
                  <a:txBody>
                    <a:bodyPr/>
                    <a:lstStyle/>
                    <a:p>
                      <a:pPr algn="ctr" fontAlgn="b"/>
                      <a:r>
                        <a:rPr lang="fr-FR" sz="1200" b="0" i="0" u="none" strike="noStrike" dirty="0">
                          <a:solidFill>
                            <a:srgbClr val="000000"/>
                          </a:solidFill>
                          <a:latin typeface="Calibri"/>
                        </a:rPr>
                        <a:t> </a:t>
                      </a:r>
                    </a:p>
                  </a:txBody>
                  <a:tcPr marL="6834" marR="6834" marT="6834" marB="0" anchor="b">
                    <a:lnL>
                      <a:noFill/>
                    </a:lnL>
                    <a:lnR w="12700" cap="flat" cmpd="sng" algn="ctr">
                      <a:solidFill>
                        <a:srgbClr val="000000"/>
                      </a:solidFill>
                      <a:prstDash val="solid"/>
                      <a:round/>
                      <a:headEnd type="none" w="med" len="med"/>
                      <a:tailEnd type="none" w="med" len="med"/>
                    </a:lnR>
                    <a:lnT>
                      <a:noFill/>
                    </a:lnT>
                    <a:lnB>
                      <a:noFill/>
                    </a:lnB>
                    <a:solidFill>
                      <a:srgbClr val="FFFFFF"/>
                    </a:solidFill>
                  </a:tcPr>
                </a:tc>
              </a:tr>
              <a:tr h="414170">
                <a:tc vMerge="1">
                  <a:txBody>
                    <a:bodyPr/>
                    <a:lstStyle/>
                    <a:p>
                      <a:endParaRPr lang="fr-FR"/>
                    </a:p>
                  </a:txBody>
                  <a:tcPr/>
                </a:tc>
                <a:tc gridSpan="4" vMerge="1">
                  <a:txBody>
                    <a:bodyPr/>
                    <a:lstStyle/>
                    <a:p>
                      <a:endParaRPr lang="fr-FR"/>
                    </a:p>
                  </a:txBody>
                  <a:tcPr/>
                </a:tc>
                <a:tc hMerge="1" vMerge="1">
                  <a:txBody>
                    <a:bodyPr/>
                    <a:lstStyle/>
                    <a:p>
                      <a:endParaRPr lang="fr-FR"/>
                    </a:p>
                  </a:txBody>
                  <a:tcPr/>
                </a:tc>
                <a:tc hMerge="1" vMerge="1">
                  <a:txBody>
                    <a:bodyPr/>
                    <a:lstStyle/>
                    <a:p>
                      <a:endParaRPr lang="fr-FR"/>
                    </a:p>
                  </a:txBody>
                  <a:tcPr/>
                </a:tc>
                <a:tc hMerge="1" vMerge="1">
                  <a:txBody>
                    <a:bodyPr/>
                    <a:lstStyle/>
                    <a:p>
                      <a:endParaRPr lang="fr-FR"/>
                    </a:p>
                  </a:txBody>
                  <a:tcPr/>
                </a:tc>
                <a:tc>
                  <a:txBody>
                    <a:bodyPr/>
                    <a:lstStyle/>
                    <a:p>
                      <a:pPr algn="ctr" fontAlgn="b"/>
                      <a:r>
                        <a:rPr lang="fr-FR" sz="1200" b="0" i="0" u="none" strike="noStrike" dirty="0">
                          <a:solidFill>
                            <a:srgbClr val="000000"/>
                          </a:solidFill>
                          <a:latin typeface="Calibri"/>
                        </a:rPr>
                        <a:t> </a:t>
                      </a:r>
                    </a:p>
                  </a:txBody>
                  <a:tcPr marL="6834" marR="6834" marT="6834" marB="0" anchor="b">
                    <a:lnL>
                      <a:noFill/>
                    </a:lnL>
                    <a:lnR w="12700" cap="flat" cmpd="sng" algn="ctr">
                      <a:solidFill>
                        <a:srgbClr val="000000"/>
                      </a:solidFill>
                      <a:prstDash val="solid"/>
                      <a:round/>
                      <a:headEnd type="none" w="med" len="med"/>
                      <a:tailEnd type="none" w="med" len="med"/>
                    </a:lnR>
                    <a:lnT>
                      <a:noFill/>
                    </a:lnT>
                    <a:lnB>
                      <a:noFill/>
                    </a:lnB>
                    <a:solidFill>
                      <a:srgbClr val="FFFFFF"/>
                    </a:solidFill>
                  </a:tcPr>
                </a:tc>
              </a:tr>
              <a:tr h="251012">
                <a:tc vMerge="1">
                  <a:txBody>
                    <a:bodyPr/>
                    <a:lstStyle/>
                    <a:p>
                      <a:endParaRPr lang="fr-FR"/>
                    </a:p>
                  </a:txBody>
                  <a:tcPr/>
                </a:tc>
                <a:tc>
                  <a:txBody>
                    <a:bodyPr/>
                    <a:lstStyle/>
                    <a:p>
                      <a:pPr algn="ctr" fontAlgn="b"/>
                      <a:r>
                        <a:rPr lang="fr-FR" sz="1200" b="0" i="0" u="none" strike="noStrike">
                          <a:solidFill>
                            <a:srgbClr val="000000"/>
                          </a:solidFill>
                          <a:latin typeface="Calibri"/>
                        </a:rPr>
                        <a:t>n</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ctr" fontAlgn="b"/>
                      <a:r>
                        <a:rPr lang="fr-FR" sz="1200" b="0" i="0" u="none" strike="noStrike">
                          <a:solidFill>
                            <a:srgbClr val="000000"/>
                          </a:solidFill>
                          <a:latin typeface="Calibri"/>
                        </a:rPr>
                        <a:t>%</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ctr" fontAlgn="b"/>
                      <a:r>
                        <a:rPr lang="fr-FR" sz="1200" b="0" i="0" u="none" strike="noStrike">
                          <a:solidFill>
                            <a:srgbClr val="000000"/>
                          </a:solidFill>
                          <a:latin typeface="Calibri"/>
                        </a:rPr>
                        <a:t>n</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ctr" fontAlgn="b"/>
                      <a:r>
                        <a:rPr lang="fr-FR" sz="1200" b="0" i="0" u="none" strike="noStrike">
                          <a:solidFill>
                            <a:srgbClr val="000000"/>
                          </a:solidFill>
                          <a:latin typeface="Calibri"/>
                        </a:rPr>
                        <a:t>%</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ctr" fontAlgn="b"/>
                      <a:r>
                        <a:rPr lang="fr-FR" sz="1200" b="0" i="0" u="none" strike="noStrike" dirty="0">
                          <a:solidFill>
                            <a:srgbClr val="000000"/>
                          </a:solidFill>
                          <a:latin typeface="Calibri"/>
                        </a:rPr>
                        <a:t> </a:t>
                      </a:r>
                    </a:p>
                  </a:txBody>
                  <a:tcPr marL="6834" marR="6834" marT="6834"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r>
              <a:tr h="251012">
                <a:tc vMerge="1">
                  <a:txBody>
                    <a:bodyPr/>
                    <a:lstStyle/>
                    <a:p>
                      <a:endParaRPr lang="fr-FR"/>
                    </a:p>
                  </a:txBody>
                  <a:tcPr/>
                </a:tc>
                <a:tc>
                  <a:txBody>
                    <a:bodyPr/>
                    <a:lstStyle/>
                    <a:p>
                      <a:pPr algn="ctr" fontAlgn="b"/>
                      <a:r>
                        <a:rPr lang="fr-FR" sz="1200" b="0" i="0" u="none" strike="noStrike">
                          <a:solidFill>
                            <a:srgbClr val="000000"/>
                          </a:solidFill>
                          <a:latin typeface="Calibri"/>
                        </a:rPr>
                        <a:t>243</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ctr" fontAlgn="b"/>
                      <a:r>
                        <a:rPr lang="fr-FR" sz="1200" b="0" i="0" u="none" strike="noStrike">
                          <a:solidFill>
                            <a:srgbClr val="000000"/>
                          </a:solidFill>
                          <a:latin typeface="Calibri"/>
                        </a:rPr>
                        <a:t>41,2%</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ctr" fontAlgn="b"/>
                      <a:r>
                        <a:rPr lang="fr-FR" sz="1200" b="0" i="0" u="none" strike="noStrike">
                          <a:solidFill>
                            <a:srgbClr val="000000"/>
                          </a:solidFill>
                          <a:latin typeface="Calibri"/>
                        </a:rPr>
                        <a:t>34</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ctr" fontAlgn="b"/>
                      <a:r>
                        <a:rPr lang="fr-FR" sz="1200" b="0" i="0" u="none" strike="noStrike">
                          <a:solidFill>
                            <a:srgbClr val="000000"/>
                          </a:solidFill>
                          <a:latin typeface="Calibri"/>
                        </a:rPr>
                        <a:t>60,7%</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ctr" fontAlgn="b"/>
                      <a:r>
                        <a:rPr lang="fr-FR" sz="1200" b="0" i="0" u="none" strike="noStrike" dirty="0">
                          <a:solidFill>
                            <a:srgbClr val="000000"/>
                          </a:solidFill>
                          <a:latin typeface="Calibri"/>
                        </a:rPr>
                        <a:t>Oui</a:t>
                      </a:r>
                    </a:p>
                  </a:txBody>
                  <a:tcPr marL="6834" marR="6834" marT="6834"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r>
              <a:tr h="263563">
                <a:tc vMerge="1">
                  <a:txBody>
                    <a:bodyPr/>
                    <a:lstStyle/>
                    <a:p>
                      <a:endParaRPr lang="fr-FR"/>
                    </a:p>
                  </a:txBody>
                  <a:tcPr/>
                </a:tc>
                <a:tc>
                  <a:txBody>
                    <a:bodyPr/>
                    <a:lstStyle/>
                    <a:p>
                      <a:pPr algn="ctr" fontAlgn="b"/>
                      <a:r>
                        <a:rPr lang="fr-FR" sz="1200" b="0" i="0" u="none" strike="noStrike">
                          <a:solidFill>
                            <a:srgbClr val="000000"/>
                          </a:solidFill>
                          <a:latin typeface="Calibri"/>
                        </a:rPr>
                        <a:t>347</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4E3"/>
                    </a:solidFill>
                  </a:tcPr>
                </a:tc>
                <a:tc>
                  <a:txBody>
                    <a:bodyPr/>
                    <a:lstStyle/>
                    <a:p>
                      <a:pPr algn="ctr" fontAlgn="b"/>
                      <a:r>
                        <a:rPr lang="fr-FR" sz="1200" b="0" i="0" u="none" strike="noStrike">
                          <a:solidFill>
                            <a:srgbClr val="000000"/>
                          </a:solidFill>
                          <a:latin typeface="Calibri"/>
                        </a:rPr>
                        <a:t>58,8%</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4E3"/>
                    </a:solidFill>
                  </a:tcPr>
                </a:tc>
                <a:tc>
                  <a:txBody>
                    <a:bodyPr/>
                    <a:lstStyle/>
                    <a:p>
                      <a:pPr algn="ctr" fontAlgn="b"/>
                      <a:r>
                        <a:rPr lang="fr-FR" sz="1200" b="0" i="0" u="none" strike="noStrike">
                          <a:solidFill>
                            <a:srgbClr val="000000"/>
                          </a:solidFill>
                          <a:latin typeface="Calibri"/>
                        </a:rPr>
                        <a:t>22</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7E4BC"/>
                    </a:solidFill>
                  </a:tcPr>
                </a:tc>
                <a:tc>
                  <a:txBody>
                    <a:bodyPr/>
                    <a:lstStyle/>
                    <a:p>
                      <a:pPr algn="ctr" fontAlgn="b"/>
                      <a:r>
                        <a:rPr lang="fr-FR" sz="1200" b="0" i="0" u="none" strike="noStrike">
                          <a:solidFill>
                            <a:srgbClr val="000000"/>
                          </a:solidFill>
                          <a:latin typeface="Calibri"/>
                        </a:rPr>
                        <a:t>39,3%</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7E4BC"/>
                    </a:solidFill>
                  </a:tcPr>
                </a:tc>
                <a:tc>
                  <a:txBody>
                    <a:bodyPr/>
                    <a:lstStyle/>
                    <a:p>
                      <a:pPr algn="ctr" fontAlgn="b"/>
                      <a:r>
                        <a:rPr lang="fr-FR" sz="1200" b="0" i="0" u="none" strike="noStrike" dirty="0">
                          <a:solidFill>
                            <a:srgbClr val="000000"/>
                          </a:solidFill>
                          <a:latin typeface="Calibri"/>
                        </a:rPr>
                        <a:t>Non</a:t>
                      </a:r>
                    </a:p>
                  </a:txBody>
                  <a:tcPr marL="6834" marR="6834" marT="6834"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FF"/>
                    </a:solidFill>
                  </a:tcPr>
                </a:tc>
              </a:tr>
              <a:tr h="439271">
                <a:tc rowSpan="3">
                  <a:txBody>
                    <a:bodyPr/>
                    <a:lstStyle/>
                    <a:p>
                      <a:pPr algn="l" fontAlgn="b"/>
                      <a:r>
                        <a:rPr lang="fr-FR" sz="1200" b="1" i="0" u="none" strike="noStrike" dirty="0" smtClean="0">
                          <a:solidFill>
                            <a:srgbClr val="002060"/>
                          </a:solidFill>
                          <a:latin typeface="Calibri"/>
                        </a:rPr>
                        <a:t>Q5) En </a:t>
                      </a:r>
                      <a:r>
                        <a:rPr lang="fr-FR" sz="1200" b="1" i="0" u="none" strike="noStrike" dirty="0">
                          <a:solidFill>
                            <a:srgbClr val="002060"/>
                          </a:solidFill>
                          <a:latin typeface="Calibri"/>
                        </a:rPr>
                        <a:t>l'absence de conciliation entrée/sortie du patient, une information est-elle transmise au patient en vue de lui expliquer ses traitements médicamenteux entre son admission et sa sortie de l'établissement? (changement de médicament, de posologie, de durée préconisée, arrêt définitif, suspension, ...) </a:t>
                      </a:r>
                    </a:p>
                  </a:txBody>
                  <a:tcPr marL="6834" marR="6834" marT="6834"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b"/>
                      <a:r>
                        <a:rPr lang="fr-FR" sz="1200" b="0" i="0" u="none" strike="noStrike">
                          <a:solidFill>
                            <a:srgbClr val="000000"/>
                          </a:solidFill>
                          <a:latin typeface="Calibri"/>
                        </a:rPr>
                        <a:t>n</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ctr" fontAlgn="b"/>
                      <a:r>
                        <a:rPr lang="fr-FR" sz="1200" b="0" i="0" u="none" strike="noStrike">
                          <a:solidFill>
                            <a:srgbClr val="000000"/>
                          </a:solidFill>
                          <a:latin typeface="Calibri"/>
                        </a:rPr>
                        <a:t>%</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ctr" fontAlgn="b"/>
                      <a:r>
                        <a:rPr lang="fr-FR" sz="1200" b="0" i="0" u="none" strike="noStrike">
                          <a:solidFill>
                            <a:srgbClr val="000000"/>
                          </a:solidFill>
                          <a:latin typeface="Calibri"/>
                        </a:rPr>
                        <a:t>n</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ctr" fontAlgn="b"/>
                      <a:r>
                        <a:rPr lang="fr-FR" sz="1200" b="0" i="0" u="none" strike="noStrike">
                          <a:solidFill>
                            <a:srgbClr val="000000"/>
                          </a:solidFill>
                          <a:latin typeface="Calibri"/>
                        </a:rPr>
                        <a:t>%</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ctr" fontAlgn="b"/>
                      <a:r>
                        <a:rPr lang="fr-FR" sz="1200" b="0" i="0" u="none" strike="noStrike" dirty="0">
                          <a:solidFill>
                            <a:srgbClr val="000000"/>
                          </a:solidFill>
                          <a:latin typeface="Calibri"/>
                        </a:rPr>
                        <a:t> </a:t>
                      </a:r>
                    </a:p>
                  </a:txBody>
                  <a:tcPr marL="6834" marR="6834" marT="6834"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r>
              <a:tr h="351416">
                <a:tc vMerge="1">
                  <a:txBody>
                    <a:bodyPr/>
                    <a:lstStyle/>
                    <a:p>
                      <a:endParaRPr lang="fr-FR"/>
                    </a:p>
                  </a:txBody>
                  <a:tcPr/>
                </a:tc>
                <a:tc>
                  <a:txBody>
                    <a:bodyPr/>
                    <a:lstStyle/>
                    <a:p>
                      <a:pPr algn="ctr" fontAlgn="b"/>
                      <a:r>
                        <a:rPr lang="fr-FR" sz="1200" b="0" i="0" u="none" strike="noStrike">
                          <a:solidFill>
                            <a:srgbClr val="000000"/>
                          </a:solidFill>
                          <a:latin typeface="Calibri"/>
                        </a:rPr>
                        <a:t>1400</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ctr" fontAlgn="b"/>
                      <a:r>
                        <a:rPr lang="fr-FR" sz="1200" b="0" i="0" u="none" strike="noStrike">
                          <a:solidFill>
                            <a:srgbClr val="000000"/>
                          </a:solidFill>
                          <a:latin typeface="Calibri"/>
                        </a:rPr>
                        <a:t>86,5%</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a:txBody>
                    <a:bodyPr/>
                    <a:lstStyle/>
                    <a:p>
                      <a:pPr algn="ctr" fontAlgn="b"/>
                      <a:r>
                        <a:rPr lang="fr-FR" sz="1200" b="0" i="0" u="none" strike="noStrike">
                          <a:solidFill>
                            <a:srgbClr val="000000"/>
                          </a:solidFill>
                          <a:latin typeface="Calibri"/>
                        </a:rPr>
                        <a:t>128</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ctr" fontAlgn="b"/>
                      <a:r>
                        <a:rPr lang="fr-FR" sz="1200" b="0" i="0" u="none" strike="noStrike">
                          <a:solidFill>
                            <a:srgbClr val="000000"/>
                          </a:solidFill>
                          <a:latin typeface="Calibri"/>
                        </a:rPr>
                        <a:t>89,5%</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4BC"/>
                    </a:solidFill>
                  </a:tcPr>
                </a:tc>
                <a:tc>
                  <a:txBody>
                    <a:bodyPr/>
                    <a:lstStyle/>
                    <a:p>
                      <a:pPr algn="ctr" fontAlgn="b"/>
                      <a:r>
                        <a:rPr lang="fr-FR" sz="1200" b="0" i="0" u="none" strike="noStrike" dirty="0">
                          <a:solidFill>
                            <a:srgbClr val="000000"/>
                          </a:solidFill>
                          <a:latin typeface="Calibri"/>
                        </a:rPr>
                        <a:t>Oui</a:t>
                      </a:r>
                    </a:p>
                  </a:txBody>
                  <a:tcPr marL="6834" marR="6834" marT="6834"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r>
              <a:tr h="636699">
                <a:tc vMerge="1">
                  <a:txBody>
                    <a:bodyPr/>
                    <a:lstStyle/>
                    <a:p>
                      <a:endParaRPr lang="fr-FR"/>
                    </a:p>
                  </a:txBody>
                  <a:tcPr/>
                </a:tc>
                <a:tc>
                  <a:txBody>
                    <a:bodyPr/>
                    <a:lstStyle/>
                    <a:p>
                      <a:pPr algn="ctr" fontAlgn="b"/>
                      <a:r>
                        <a:rPr lang="fr-FR" sz="1200" b="0" i="0" u="none" strike="noStrike">
                          <a:solidFill>
                            <a:srgbClr val="000000"/>
                          </a:solidFill>
                          <a:latin typeface="Calibri"/>
                        </a:rPr>
                        <a:t>218</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4E3"/>
                    </a:solidFill>
                  </a:tcPr>
                </a:tc>
                <a:tc>
                  <a:txBody>
                    <a:bodyPr/>
                    <a:lstStyle/>
                    <a:p>
                      <a:pPr algn="ctr" fontAlgn="b"/>
                      <a:r>
                        <a:rPr lang="fr-FR" sz="1200" b="0" i="0" u="none" strike="noStrike">
                          <a:solidFill>
                            <a:srgbClr val="000000"/>
                          </a:solidFill>
                          <a:latin typeface="Calibri"/>
                        </a:rPr>
                        <a:t>13,5%</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4E3"/>
                    </a:solidFill>
                  </a:tcPr>
                </a:tc>
                <a:tc>
                  <a:txBody>
                    <a:bodyPr/>
                    <a:lstStyle/>
                    <a:p>
                      <a:pPr algn="ctr" fontAlgn="b"/>
                      <a:r>
                        <a:rPr lang="fr-FR" sz="1200" b="0" i="0" u="none" strike="noStrike">
                          <a:solidFill>
                            <a:srgbClr val="000000"/>
                          </a:solidFill>
                          <a:latin typeface="Calibri"/>
                        </a:rPr>
                        <a:t>15</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7E4BC"/>
                    </a:solidFill>
                  </a:tcPr>
                </a:tc>
                <a:tc>
                  <a:txBody>
                    <a:bodyPr/>
                    <a:lstStyle/>
                    <a:p>
                      <a:pPr algn="ctr" fontAlgn="b"/>
                      <a:r>
                        <a:rPr lang="fr-FR" sz="1200" b="0" i="0" u="none" strike="noStrike">
                          <a:solidFill>
                            <a:srgbClr val="000000"/>
                          </a:solidFill>
                          <a:latin typeface="Calibri"/>
                        </a:rPr>
                        <a:t>10,5%</a:t>
                      </a:r>
                    </a:p>
                  </a:txBody>
                  <a:tcPr marL="6834" marR="6834" marT="683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7E4BC"/>
                    </a:solidFill>
                  </a:tcPr>
                </a:tc>
                <a:tc>
                  <a:txBody>
                    <a:bodyPr/>
                    <a:lstStyle/>
                    <a:p>
                      <a:pPr algn="ctr" fontAlgn="b"/>
                      <a:r>
                        <a:rPr lang="fr-FR" sz="1200" b="0" i="0" u="none" strike="noStrike" dirty="0">
                          <a:solidFill>
                            <a:srgbClr val="000000"/>
                          </a:solidFill>
                          <a:latin typeface="Calibri"/>
                        </a:rPr>
                        <a:t>Non</a:t>
                      </a:r>
                    </a:p>
                  </a:txBody>
                  <a:tcPr marL="6834" marR="6834" marT="6834"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FF"/>
                    </a:solidFill>
                  </a:tcPr>
                </a:tc>
              </a:tr>
            </a:tbl>
          </a:graphicData>
        </a:graphic>
      </p:graphicFrame>
      <p:sp>
        <p:nvSpPr>
          <p:cNvPr id="3" name="Espace réservé du numéro de diapositive 2"/>
          <p:cNvSpPr>
            <a:spLocks noGrp="1"/>
          </p:cNvSpPr>
          <p:nvPr>
            <p:ph type="sldNum" sz="quarter" idx="12"/>
          </p:nvPr>
        </p:nvSpPr>
        <p:spPr/>
        <p:txBody>
          <a:bodyPr/>
          <a:lstStyle/>
          <a:p>
            <a:fld id="{6CF53FF6-79BB-4BEF-B1BD-1A196A586C8F}" type="slidenum">
              <a:rPr lang="fr-FR" smtClean="0"/>
              <a:pPr/>
              <a:t>7</a:t>
            </a:fld>
            <a:endParaRPr lang="fr-F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au 3"/>
          <p:cNvGraphicFramePr>
            <a:graphicFrameLocks noGrp="1"/>
          </p:cNvGraphicFramePr>
          <p:nvPr/>
        </p:nvGraphicFramePr>
        <p:xfrm>
          <a:off x="251521" y="260648"/>
          <a:ext cx="8640960" cy="6182986"/>
        </p:xfrm>
        <a:graphic>
          <a:graphicData uri="http://schemas.openxmlformats.org/drawingml/2006/table">
            <a:tbl>
              <a:tblPr/>
              <a:tblGrid>
                <a:gridCol w="5136032"/>
                <a:gridCol w="695378"/>
                <a:gridCol w="828738"/>
                <a:gridCol w="695378"/>
                <a:gridCol w="828738"/>
                <a:gridCol w="456696"/>
              </a:tblGrid>
              <a:tr h="536508">
                <a:tc>
                  <a:txBody>
                    <a:bodyPr/>
                    <a:lstStyle/>
                    <a:p>
                      <a:pPr algn="r" fontAlgn="ctr"/>
                      <a:r>
                        <a:rPr lang="fr-FR" sz="800" b="1" i="0" u="none" strike="noStrike" dirty="0">
                          <a:solidFill>
                            <a:srgbClr val="000000"/>
                          </a:solidFill>
                          <a:latin typeface="Calibri"/>
                        </a:rPr>
                        <a:t> </a:t>
                      </a:r>
                    </a:p>
                  </a:txBody>
                  <a:tcPr marL="6834" marR="6834" marT="683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gridSpan="2">
                  <a:txBody>
                    <a:bodyPr/>
                    <a:lstStyle/>
                    <a:p>
                      <a:pPr algn="ctr" fontAlgn="b"/>
                      <a:r>
                        <a:rPr lang="fr-FR" sz="2000" b="0" i="0" u="none" strike="noStrike" dirty="0">
                          <a:solidFill>
                            <a:srgbClr val="000000"/>
                          </a:solidFill>
                          <a:latin typeface="Aharoni"/>
                        </a:rPr>
                        <a:t>France</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hMerge="1">
                  <a:txBody>
                    <a:bodyPr/>
                    <a:lstStyle/>
                    <a:p>
                      <a:endParaRPr lang="fr-FR"/>
                    </a:p>
                  </a:txBody>
                  <a:tcPr/>
                </a:tc>
                <a:tc gridSpan="2">
                  <a:txBody>
                    <a:bodyPr/>
                    <a:lstStyle/>
                    <a:p>
                      <a:pPr algn="ctr" fontAlgn="b"/>
                      <a:r>
                        <a:rPr lang="fr-FR" sz="2000" b="0" i="0" u="none" strike="noStrike" dirty="0" smtClean="0">
                          <a:solidFill>
                            <a:srgbClr val="000000"/>
                          </a:solidFill>
                          <a:latin typeface="Aharoni"/>
                        </a:rPr>
                        <a:t>PACA-Corse</a:t>
                      </a:r>
                      <a:endParaRPr lang="fr-FR" sz="2000" b="0" i="0" u="none" strike="noStrike" dirty="0">
                        <a:solidFill>
                          <a:srgbClr val="000000"/>
                        </a:solidFill>
                        <a:latin typeface="Aharoni"/>
                      </a:endParaRP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hMerge="1">
                  <a:txBody>
                    <a:bodyPr/>
                    <a:lstStyle/>
                    <a:p>
                      <a:endParaRPr lang="fr-FR"/>
                    </a:p>
                  </a:txBody>
                  <a:tcPr/>
                </a:tc>
                <a:tc>
                  <a:txBody>
                    <a:bodyPr/>
                    <a:lstStyle/>
                    <a:p>
                      <a:pPr algn="l" fontAlgn="b"/>
                      <a:r>
                        <a:rPr lang="fr-FR" sz="800" b="0" i="0" u="none" strike="noStrike">
                          <a:solidFill>
                            <a:srgbClr val="000000"/>
                          </a:solidFill>
                          <a:latin typeface="Calibri"/>
                        </a:rPr>
                        <a:t> </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458266">
                <a:tc>
                  <a:txBody>
                    <a:bodyPr/>
                    <a:lstStyle/>
                    <a:p>
                      <a:pPr algn="ctr" fontAlgn="ctr"/>
                      <a:r>
                        <a:rPr lang="fr-FR" sz="1200" b="1" i="0" u="none" strike="noStrike" dirty="0" smtClean="0">
                          <a:solidFill>
                            <a:srgbClr val="002060"/>
                          </a:solidFill>
                          <a:latin typeface="Calibri"/>
                        </a:rPr>
                        <a:t>Q6) Rencontrez-vous </a:t>
                      </a:r>
                      <a:r>
                        <a:rPr lang="fr-FR" sz="1200" b="1" i="0" u="none" strike="noStrike" dirty="0">
                          <a:solidFill>
                            <a:srgbClr val="002060"/>
                          </a:solidFill>
                          <a:latin typeface="Calibri"/>
                        </a:rPr>
                        <a:t>des difficultés particulières sur cette démarche de conciliation ou sur la mise en œuvre de ce projet? </a:t>
                      </a:r>
                    </a:p>
                  </a:txBody>
                  <a:tcPr marL="6834" marR="6834" marT="683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fontAlgn="b"/>
                      <a:r>
                        <a:rPr lang="fr-FR" sz="1200" b="0" i="0" u="none" strike="noStrike">
                          <a:solidFill>
                            <a:srgbClr val="000000"/>
                          </a:solidFill>
                          <a:latin typeface="Calibri"/>
                        </a:rPr>
                        <a:t>n</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b"/>
                      <a:r>
                        <a:rPr lang="fr-FR" sz="1200" b="0" i="0" u="none" strike="noStrike">
                          <a:solidFill>
                            <a:srgbClr val="000000"/>
                          </a:solidFill>
                          <a:latin typeface="Calibri"/>
                        </a:rPr>
                        <a:t>%</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b"/>
                      <a:r>
                        <a:rPr lang="fr-FR" sz="1200" b="0" i="0" u="none" strike="noStrike">
                          <a:solidFill>
                            <a:srgbClr val="000000"/>
                          </a:solidFill>
                          <a:latin typeface="Calibri"/>
                        </a:rPr>
                        <a:t>n</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ctr" fontAlgn="b"/>
                      <a:r>
                        <a:rPr lang="fr-FR" sz="1200" b="0" i="0" u="none" strike="noStrike">
                          <a:solidFill>
                            <a:srgbClr val="000000"/>
                          </a:solidFill>
                          <a:latin typeface="Calibri"/>
                        </a:rPr>
                        <a:t>%</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l" fontAlgn="b"/>
                      <a:r>
                        <a:rPr lang="fr-FR" sz="1200" b="0" i="0" u="none" strike="noStrike" dirty="0">
                          <a:solidFill>
                            <a:srgbClr val="000000"/>
                          </a:solidFill>
                          <a:latin typeface="Calibri"/>
                        </a:rPr>
                        <a:t> </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210579">
                <a:tc rowSpan="2">
                  <a:txBody>
                    <a:bodyPr/>
                    <a:lstStyle/>
                    <a:p>
                      <a:pPr algn="r" fontAlgn="ctr"/>
                      <a:r>
                        <a:rPr lang="fr-FR" sz="1200" b="1" i="0" u="none" strike="noStrike" dirty="0">
                          <a:solidFill>
                            <a:srgbClr val="002060"/>
                          </a:solidFill>
                          <a:latin typeface="Calibri"/>
                        </a:rPr>
                        <a:t>Equipes médicales non favorables</a:t>
                      </a:r>
                    </a:p>
                  </a:txBody>
                  <a:tcPr marL="6834" marR="6834" marT="683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fontAlgn="b"/>
                      <a:r>
                        <a:rPr lang="fr-FR" sz="1200" b="0" i="0" u="none" strike="noStrike" dirty="0">
                          <a:solidFill>
                            <a:srgbClr val="000000"/>
                          </a:solidFill>
                          <a:latin typeface="Calibri"/>
                        </a:rPr>
                        <a:t>142</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b"/>
                      <a:r>
                        <a:rPr lang="fr-FR" sz="1200" b="0" i="0" u="none" strike="noStrike" dirty="0">
                          <a:solidFill>
                            <a:srgbClr val="000000"/>
                          </a:solidFill>
                          <a:latin typeface="Calibri"/>
                        </a:rPr>
                        <a:t>11,1%</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b"/>
                      <a:r>
                        <a:rPr lang="fr-FR" sz="1200" b="0" i="0" u="none" strike="noStrike" dirty="0">
                          <a:solidFill>
                            <a:srgbClr val="000000"/>
                          </a:solidFill>
                          <a:latin typeface="Calibri"/>
                        </a:rPr>
                        <a:t>20</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ctr" fontAlgn="b"/>
                      <a:r>
                        <a:rPr lang="fr-FR" sz="1200" b="0" i="0" u="none" strike="noStrike" dirty="0">
                          <a:solidFill>
                            <a:srgbClr val="000000"/>
                          </a:solidFill>
                          <a:latin typeface="Calibri"/>
                        </a:rPr>
                        <a:t>17,9%</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ctr" fontAlgn="b"/>
                      <a:r>
                        <a:rPr lang="fr-FR" sz="1200" b="0" i="0" u="none" strike="noStrike" dirty="0">
                          <a:solidFill>
                            <a:srgbClr val="000000"/>
                          </a:solidFill>
                          <a:latin typeface="Calibri"/>
                        </a:rPr>
                        <a:t>Oui</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210579">
                <a:tc vMerge="1">
                  <a:txBody>
                    <a:bodyPr/>
                    <a:lstStyle/>
                    <a:p>
                      <a:endParaRPr lang="fr-FR"/>
                    </a:p>
                  </a:txBody>
                  <a:tcPr/>
                </a:tc>
                <a:tc>
                  <a:txBody>
                    <a:bodyPr/>
                    <a:lstStyle/>
                    <a:p>
                      <a:pPr algn="ctr" fontAlgn="b"/>
                      <a:r>
                        <a:rPr lang="fr-FR" sz="1200" b="0" i="0" u="none" strike="noStrike">
                          <a:solidFill>
                            <a:srgbClr val="000000"/>
                          </a:solidFill>
                          <a:latin typeface="Calibri"/>
                        </a:rPr>
                        <a:t>1143</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b"/>
                      <a:r>
                        <a:rPr lang="fr-FR" sz="1200" b="0" i="0" u="none" strike="noStrike">
                          <a:solidFill>
                            <a:srgbClr val="000000"/>
                          </a:solidFill>
                          <a:latin typeface="Calibri"/>
                        </a:rPr>
                        <a:t>88,9%</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b"/>
                      <a:r>
                        <a:rPr lang="fr-FR" sz="1200" b="0" i="0" u="none" strike="noStrike">
                          <a:solidFill>
                            <a:srgbClr val="000000"/>
                          </a:solidFill>
                          <a:latin typeface="Calibri"/>
                        </a:rPr>
                        <a:t>92</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ctr" fontAlgn="b"/>
                      <a:r>
                        <a:rPr lang="fr-FR" sz="1200" b="0" i="0" u="none" strike="noStrike" dirty="0">
                          <a:solidFill>
                            <a:srgbClr val="000000"/>
                          </a:solidFill>
                          <a:latin typeface="Calibri"/>
                        </a:rPr>
                        <a:t>82,1%</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ctr" fontAlgn="b"/>
                      <a:r>
                        <a:rPr lang="fr-FR" sz="1200" b="0" i="0" u="none" strike="noStrike" dirty="0">
                          <a:solidFill>
                            <a:srgbClr val="000000"/>
                          </a:solidFill>
                          <a:latin typeface="Calibri"/>
                        </a:rPr>
                        <a:t>Non</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210579">
                <a:tc rowSpan="2">
                  <a:txBody>
                    <a:bodyPr/>
                    <a:lstStyle/>
                    <a:p>
                      <a:pPr algn="r" fontAlgn="ctr"/>
                      <a:r>
                        <a:rPr lang="fr-FR" sz="1200" b="1" i="0" u="none" strike="noStrike" dirty="0">
                          <a:solidFill>
                            <a:srgbClr val="002060"/>
                          </a:solidFill>
                          <a:latin typeface="Calibri"/>
                        </a:rPr>
                        <a:t>Equipes pharmaceutiques non favorables</a:t>
                      </a:r>
                    </a:p>
                  </a:txBody>
                  <a:tcPr marL="6834" marR="6834" marT="683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fontAlgn="b"/>
                      <a:r>
                        <a:rPr lang="fr-FR" sz="1200" b="0" i="0" u="none" strike="noStrike">
                          <a:solidFill>
                            <a:srgbClr val="000000"/>
                          </a:solidFill>
                          <a:latin typeface="Calibri"/>
                        </a:rPr>
                        <a:t>44</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b"/>
                      <a:r>
                        <a:rPr lang="fr-FR" sz="1200" b="0" i="0" u="none" strike="noStrike">
                          <a:solidFill>
                            <a:srgbClr val="000000"/>
                          </a:solidFill>
                          <a:latin typeface="Calibri"/>
                        </a:rPr>
                        <a:t>3,4%</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b"/>
                      <a:r>
                        <a:rPr lang="fr-FR" sz="1200" b="0" i="0" u="none" strike="noStrike">
                          <a:solidFill>
                            <a:srgbClr val="000000"/>
                          </a:solidFill>
                          <a:latin typeface="Calibri"/>
                        </a:rPr>
                        <a:t>4</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ctr" fontAlgn="b"/>
                      <a:r>
                        <a:rPr lang="fr-FR" sz="1200" b="0" i="0" u="none" strike="noStrike">
                          <a:solidFill>
                            <a:srgbClr val="000000"/>
                          </a:solidFill>
                          <a:latin typeface="Calibri"/>
                        </a:rPr>
                        <a:t>3,7%</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ctr" fontAlgn="b"/>
                      <a:r>
                        <a:rPr lang="fr-FR" sz="1200" b="0" i="0" u="none" strike="noStrike" dirty="0">
                          <a:solidFill>
                            <a:srgbClr val="000000"/>
                          </a:solidFill>
                          <a:latin typeface="Calibri"/>
                        </a:rPr>
                        <a:t>Oui</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210579">
                <a:tc vMerge="1">
                  <a:txBody>
                    <a:bodyPr/>
                    <a:lstStyle/>
                    <a:p>
                      <a:endParaRPr lang="fr-FR"/>
                    </a:p>
                  </a:txBody>
                  <a:tcPr/>
                </a:tc>
                <a:tc>
                  <a:txBody>
                    <a:bodyPr/>
                    <a:lstStyle/>
                    <a:p>
                      <a:pPr algn="ctr" fontAlgn="b"/>
                      <a:r>
                        <a:rPr lang="fr-FR" sz="1200" b="0" i="0" u="none" strike="noStrike">
                          <a:solidFill>
                            <a:srgbClr val="000000"/>
                          </a:solidFill>
                          <a:latin typeface="Calibri"/>
                        </a:rPr>
                        <a:t>1243</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b"/>
                      <a:r>
                        <a:rPr lang="fr-FR" sz="1200" b="0" i="0" u="none" strike="noStrike">
                          <a:solidFill>
                            <a:srgbClr val="000000"/>
                          </a:solidFill>
                          <a:latin typeface="Calibri"/>
                        </a:rPr>
                        <a:t>96,6%</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b"/>
                      <a:r>
                        <a:rPr lang="fr-FR" sz="1200" b="0" i="0" u="none" strike="noStrike">
                          <a:solidFill>
                            <a:srgbClr val="000000"/>
                          </a:solidFill>
                          <a:latin typeface="Calibri"/>
                        </a:rPr>
                        <a:t>105</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ctr" fontAlgn="b"/>
                      <a:r>
                        <a:rPr lang="fr-FR" sz="1200" b="0" i="0" u="none" strike="noStrike">
                          <a:solidFill>
                            <a:srgbClr val="000000"/>
                          </a:solidFill>
                          <a:latin typeface="Calibri"/>
                        </a:rPr>
                        <a:t>96,3%</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ctr" fontAlgn="b"/>
                      <a:r>
                        <a:rPr lang="fr-FR" sz="1200" b="0" i="0" u="none" strike="noStrike" dirty="0">
                          <a:solidFill>
                            <a:srgbClr val="000000"/>
                          </a:solidFill>
                          <a:latin typeface="Calibri"/>
                        </a:rPr>
                        <a:t>Non</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210579">
                <a:tc rowSpan="2">
                  <a:txBody>
                    <a:bodyPr/>
                    <a:lstStyle/>
                    <a:p>
                      <a:pPr algn="r" fontAlgn="ctr"/>
                      <a:r>
                        <a:rPr lang="fr-FR" sz="1200" b="1" i="0" u="none" strike="noStrike" dirty="0" smtClean="0">
                          <a:solidFill>
                            <a:srgbClr val="002060"/>
                          </a:solidFill>
                          <a:latin typeface="Calibri"/>
                        </a:rPr>
                        <a:t>Direction/président </a:t>
                      </a:r>
                      <a:r>
                        <a:rPr lang="fr-FR" sz="1200" b="1" i="0" u="none" strike="noStrike" dirty="0">
                          <a:solidFill>
                            <a:srgbClr val="002060"/>
                          </a:solidFill>
                          <a:latin typeface="Calibri"/>
                        </a:rPr>
                        <a:t>du </a:t>
                      </a:r>
                      <a:r>
                        <a:rPr lang="fr-FR" sz="1200" b="1" i="0" u="none" strike="noStrike" dirty="0" smtClean="0">
                          <a:solidFill>
                            <a:srgbClr val="002060"/>
                          </a:solidFill>
                          <a:latin typeface="Calibri"/>
                        </a:rPr>
                        <a:t>CME/CME </a:t>
                      </a:r>
                      <a:r>
                        <a:rPr lang="fr-FR" sz="1200" b="1" i="0" u="none" strike="noStrike" dirty="0">
                          <a:solidFill>
                            <a:srgbClr val="002060"/>
                          </a:solidFill>
                          <a:latin typeface="Calibri"/>
                        </a:rPr>
                        <a:t>non favorables</a:t>
                      </a:r>
                    </a:p>
                  </a:txBody>
                  <a:tcPr marL="6834" marR="6834" marT="683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fontAlgn="b"/>
                      <a:r>
                        <a:rPr lang="fr-FR" sz="1200" b="0" i="0" u="none" strike="noStrike">
                          <a:solidFill>
                            <a:srgbClr val="000000"/>
                          </a:solidFill>
                          <a:latin typeface="Calibri"/>
                        </a:rPr>
                        <a:t>56</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b"/>
                      <a:r>
                        <a:rPr lang="fr-FR" sz="1200" b="0" i="0" u="none" strike="noStrike">
                          <a:solidFill>
                            <a:srgbClr val="000000"/>
                          </a:solidFill>
                          <a:latin typeface="Calibri"/>
                        </a:rPr>
                        <a:t>4,5%</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b"/>
                      <a:r>
                        <a:rPr lang="fr-FR" sz="1200" b="0" i="0" u="none" strike="noStrike" dirty="0">
                          <a:solidFill>
                            <a:srgbClr val="000000"/>
                          </a:solidFill>
                          <a:latin typeface="Calibri"/>
                        </a:rPr>
                        <a:t>5</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ctr" fontAlgn="b"/>
                      <a:r>
                        <a:rPr lang="fr-FR" sz="1200" b="0" i="0" u="none" strike="noStrike">
                          <a:solidFill>
                            <a:srgbClr val="000000"/>
                          </a:solidFill>
                          <a:latin typeface="Calibri"/>
                        </a:rPr>
                        <a:t>4,5%</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ctr" fontAlgn="b"/>
                      <a:r>
                        <a:rPr lang="fr-FR" sz="1200" b="0" i="0" u="none" strike="noStrike" dirty="0">
                          <a:solidFill>
                            <a:srgbClr val="000000"/>
                          </a:solidFill>
                          <a:latin typeface="Calibri"/>
                        </a:rPr>
                        <a:t>Oui</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210579">
                <a:tc vMerge="1">
                  <a:txBody>
                    <a:bodyPr/>
                    <a:lstStyle/>
                    <a:p>
                      <a:endParaRPr lang="fr-FR"/>
                    </a:p>
                  </a:txBody>
                  <a:tcPr/>
                </a:tc>
                <a:tc>
                  <a:txBody>
                    <a:bodyPr/>
                    <a:lstStyle/>
                    <a:p>
                      <a:pPr algn="ctr" fontAlgn="b"/>
                      <a:r>
                        <a:rPr lang="fr-FR" sz="1200" b="0" i="0" u="none" strike="noStrike" dirty="0">
                          <a:solidFill>
                            <a:srgbClr val="000000"/>
                          </a:solidFill>
                          <a:latin typeface="Calibri"/>
                        </a:rPr>
                        <a:t>1201</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b"/>
                      <a:r>
                        <a:rPr lang="fr-FR" sz="1200" b="0" i="0" u="none" strike="noStrike">
                          <a:solidFill>
                            <a:srgbClr val="000000"/>
                          </a:solidFill>
                          <a:latin typeface="Calibri"/>
                        </a:rPr>
                        <a:t>95,5%</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b"/>
                      <a:r>
                        <a:rPr lang="fr-FR" sz="1200" b="0" i="0" u="none" strike="noStrike">
                          <a:solidFill>
                            <a:srgbClr val="000000"/>
                          </a:solidFill>
                          <a:latin typeface="Calibri"/>
                        </a:rPr>
                        <a:t>107</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ctr" fontAlgn="b"/>
                      <a:r>
                        <a:rPr lang="fr-FR" sz="1200" b="0" i="0" u="none" strike="noStrike">
                          <a:solidFill>
                            <a:srgbClr val="000000"/>
                          </a:solidFill>
                          <a:latin typeface="Calibri"/>
                        </a:rPr>
                        <a:t>95,5%</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ctr" fontAlgn="b"/>
                      <a:r>
                        <a:rPr lang="fr-FR" sz="1200" b="0" i="0" u="none" strike="noStrike">
                          <a:solidFill>
                            <a:srgbClr val="000000"/>
                          </a:solidFill>
                          <a:latin typeface="Calibri"/>
                        </a:rPr>
                        <a:t>Non</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210579">
                <a:tc rowSpan="2">
                  <a:txBody>
                    <a:bodyPr/>
                    <a:lstStyle/>
                    <a:p>
                      <a:pPr algn="r" fontAlgn="ctr"/>
                      <a:r>
                        <a:rPr lang="fr-FR" sz="1200" b="1" i="0" u="none" strike="noStrike" dirty="0">
                          <a:solidFill>
                            <a:srgbClr val="002060"/>
                          </a:solidFill>
                          <a:latin typeface="Calibri"/>
                        </a:rPr>
                        <a:t>Patient non favorable</a:t>
                      </a:r>
                      <a:br>
                        <a:rPr lang="fr-FR" sz="1200" b="1" i="0" u="none" strike="noStrike" dirty="0">
                          <a:solidFill>
                            <a:srgbClr val="002060"/>
                          </a:solidFill>
                          <a:latin typeface="Calibri"/>
                        </a:rPr>
                      </a:br>
                      <a:r>
                        <a:rPr lang="fr-FR" sz="1200" b="1" i="1" u="none" strike="noStrike" dirty="0">
                          <a:solidFill>
                            <a:srgbClr val="002060"/>
                          </a:solidFill>
                          <a:latin typeface="Calibri"/>
                        </a:rPr>
                        <a:t>(Réponses globales)</a:t>
                      </a:r>
                      <a:endParaRPr lang="fr-FR" sz="1200" b="1" i="0" u="none" strike="noStrike" dirty="0">
                        <a:solidFill>
                          <a:srgbClr val="002060"/>
                        </a:solidFill>
                        <a:latin typeface="Calibri"/>
                      </a:endParaRPr>
                    </a:p>
                  </a:txBody>
                  <a:tcPr marL="6834" marR="6834" marT="683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fontAlgn="b"/>
                      <a:r>
                        <a:rPr lang="fr-FR" sz="1200" b="0" i="0" u="none" strike="noStrike">
                          <a:solidFill>
                            <a:srgbClr val="000000"/>
                          </a:solidFill>
                          <a:latin typeface="Calibri"/>
                        </a:rPr>
                        <a:t>133</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b"/>
                      <a:r>
                        <a:rPr lang="fr-FR" sz="1200" b="0" i="0" u="none" strike="noStrike">
                          <a:solidFill>
                            <a:srgbClr val="000000"/>
                          </a:solidFill>
                          <a:latin typeface="Calibri"/>
                        </a:rPr>
                        <a:t>11,0%</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b"/>
                      <a:r>
                        <a:rPr lang="fr-FR" sz="1200" b="0" i="0" u="none" strike="noStrike">
                          <a:solidFill>
                            <a:srgbClr val="000000"/>
                          </a:solidFill>
                          <a:latin typeface="Calibri"/>
                        </a:rPr>
                        <a:t>4</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ctr" fontAlgn="b"/>
                      <a:r>
                        <a:rPr lang="fr-FR" sz="1200" b="0" i="0" u="none" strike="noStrike">
                          <a:solidFill>
                            <a:srgbClr val="000000"/>
                          </a:solidFill>
                          <a:latin typeface="Calibri"/>
                        </a:rPr>
                        <a:t>4,0%</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ctr" fontAlgn="b"/>
                      <a:r>
                        <a:rPr lang="fr-FR" sz="1200" b="0" i="0" u="none" strike="noStrike" dirty="0">
                          <a:solidFill>
                            <a:srgbClr val="000000"/>
                          </a:solidFill>
                          <a:latin typeface="Calibri"/>
                        </a:rPr>
                        <a:t>Oui</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210579">
                <a:tc vMerge="1">
                  <a:txBody>
                    <a:bodyPr/>
                    <a:lstStyle/>
                    <a:p>
                      <a:endParaRPr lang="fr-FR"/>
                    </a:p>
                  </a:txBody>
                  <a:tcPr/>
                </a:tc>
                <a:tc>
                  <a:txBody>
                    <a:bodyPr/>
                    <a:lstStyle/>
                    <a:p>
                      <a:pPr algn="ctr" fontAlgn="b"/>
                      <a:r>
                        <a:rPr lang="fr-FR" sz="1200" b="0" i="0" u="none" strike="noStrike">
                          <a:solidFill>
                            <a:srgbClr val="000000"/>
                          </a:solidFill>
                          <a:latin typeface="Calibri"/>
                        </a:rPr>
                        <a:t>1074</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b"/>
                      <a:r>
                        <a:rPr lang="fr-FR" sz="1200" b="0" i="0" u="none" strike="noStrike">
                          <a:solidFill>
                            <a:srgbClr val="000000"/>
                          </a:solidFill>
                          <a:latin typeface="Calibri"/>
                        </a:rPr>
                        <a:t>89,0%</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b"/>
                      <a:r>
                        <a:rPr lang="fr-FR" sz="1200" b="0" i="0" u="none" strike="noStrike">
                          <a:solidFill>
                            <a:srgbClr val="000000"/>
                          </a:solidFill>
                          <a:latin typeface="Calibri"/>
                        </a:rPr>
                        <a:t>97</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ctr" fontAlgn="b"/>
                      <a:r>
                        <a:rPr lang="fr-FR" sz="1200" b="0" i="0" u="none" strike="noStrike">
                          <a:solidFill>
                            <a:srgbClr val="000000"/>
                          </a:solidFill>
                          <a:latin typeface="Calibri"/>
                        </a:rPr>
                        <a:t>96,0%</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ctr" fontAlgn="b"/>
                      <a:r>
                        <a:rPr lang="fr-FR" sz="1200" b="0" i="0" u="none" strike="noStrike" dirty="0">
                          <a:solidFill>
                            <a:srgbClr val="000000"/>
                          </a:solidFill>
                          <a:latin typeface="Calibri"/>
                        </a:rPr>
                        <a:t>Non</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210579">
                <a:tc rowSpan="2">
                  <a:txBody>
                    <a:bodyPr/>
                    <a:lstStyle/>
                    <a:p>
                      <a:pPr algn="r" fontAlgn="ctr"/>
                      <a:r>
                        <a:rPr lang="fr-FR" sz="1200" b="1" i="0" u="none" strike="noStrike" dirty="0">
                          <a:solidFill>
                            <a:srgbClr val="002060"/>
                          </a:solidFill>
                          <a:latin typeface="Calibri"/>
                        </a:rPr>
                        <a:t>Patient non favorable</a:t>
                      </a:r>
                      <a:br>
                        <a:rPr lang="fr-FR" sz="1200" b="1" i="0" u="none" strike="noStrike" dirty="0">
                          <a:solidFill>
                            <a:srgbClr val="002060"/>
                          </a:solidFill>
                          <a:latin typeface="Calibri"/>
                        </a:rPr>
                      </a:br>
                      <a:r>
                        <a:rPr lang="fr-FR" sz="1200" b="1" i="1" u="none" strike="noStrike" dirty="0">
                          <a:solidFill>
                            <a:srgbClr val="002060"/>
                          </a:solidFill>
                          <a:latin typeface="Calibri"/>
                        </a:rPr>
                        <a:t>(Réponses des établissements ayant rempli la 2ème partie du questionnaire)</a:t>
                      </a:r>
                      <a:endParaRPr lang="fr-FR" sz="1200" b="1" i="0" u="none" strike="noStrike" dirty="0">
                        <a:solidFill>
                          <a:srgbClr val="002060"/>
                        </a:solidFill>
                        <a:latin typeface="Calibri"/>
                      </a:endParaRPr>
                    </a:p>
                  </a:txBody>
                  <a:tcPr marL="6834" marR="6834" marT="683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fontAlgn="b"/>
                      <a:r>
                        <a:rPr lang="fr-FR" sz="1200" b="0" i="0" u="none" strike="noStrike">
                          <a:solidFill>
                            <a:srgbClr val="000000"/>
                          </a:solidFill>
                          <a:latin typeface="Calibri"/>
                        </a:rPr>
                        <a:t>60</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b"/>
                      <a:r>
                        <a:rPr lang="fr-FR" sz="1200" b="0" i="0" u="none" strike="noStrike">
                          <a:solidFill>
                            <a:srgbClr val="000000"/>
                          </a:solidFill>
                          <a:latin typeface="Calibri"/>
                        </a:rPr>
                        <a:t>13,1%</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b"/>
                      <a:r>
                        <a:rPr lang="fr-FR" sz="1200" b="0" i="0" u="none" strike="noStrike">
                          <a:solidFill>
                            <a:srgbClr val="000000"/>
                          </a:solidFill>
                          <a:latin typeface="Calibri"/>
                        </a:rPr>
                        <a:t>3</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ctr" fontAlgn="b"/>
                      <a:r>
                        <a:rPr lang="fr-FR" sz="1200" b="0" i="0" u="none" strike="noStrike">
                          <a:solidFill>
                            <a:srgbClr val="000000"/>
                          </a:solidFill>
                          <a:latin typeface="Calibri"/>
                        </a:rPr>
                        <a:t>100,0%</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ctr" fontAlgn="b"/>
                      <a:r>
                        <a:rPr lang="fr-FR" sz="1200" b="0" i="0" u="none" strike="noStrike" dirty="0">
                          <a:solidFill>
                            <a:srgbClr val="000000"/>
                          </a:solidFill>
                          <a:latin typeface="Calibri"/>
                        </a:rPr>
                        <a:t>Oui</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210579">
                <a:tc vMerge="1">
                  <a:txBody>
                    <a:bodyPr/>
                    <a:lstStyle/>
                    <a:p>
                      <a:endParaRPr lang="fr-FR"/>
                    </a:p>
                  </a:txBody>
                  <a:tcPr/>
                </a:tc>
                <a:tc>
                  <a:txBody>
                    <a:bodyPr/>
                    <a:lstStyle/>
                    <a:p>
                      <a:pPr algn="ctr" fontAlgn="b"/>
                      <a:r>
                        <a:rPr lang="fr-FR" sz="1200" b="0" i="0" u="none" strike="noStrike">
                          <a:solidFill>
                            <a:srgbClr val="000000"/>
                          </a:solidFill>
                          <a:latin typeface="Calibri"/>
                        </a:rPr>
                        <a:t>397</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b"/>
                      <a:r>
                        <a:rPr lang="fr-FR" sz="1200" b="0" i="0" u="none" strike="noStrike">
                          <a:solidFill>
                            <a:srgbClr val="000000"/>
                          </a:solidFill>
                          <a:latin typeface="Calibri"/>
                        </a:rPr>
                        <a:t>86,9%</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b"/>
                      <a:r>
                        <a:rPr lang="fr-FR" sz="1200" b="0" i="0" u="none" strike="noStrike">
                          <a:solidFill>
                            <a:srgbClr val="000000"/>
                          </a:solidFill>
                          <a:latin typeface="Calibri"/>
                        </a:rPr>
                        <a:t>0</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ctr" fontAlgn="b"/>
                      <a:r>
                        <a:rPr lang="fr-FR" sz="1200" b="0" i="0" u="none" strike="noStrike">
                          <a:solidFill>
                            <a:srgbClr val="000000"/>
                          </a:solidFill>
                          <a:latin typeface="Calibri"/>
                        </a:rPr>
                        <a:t>0,0%</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ctr" fontAlgn="b"/>
                      <a:r>
                        <a:rPr lang="fr-FR" sz="1200" b="0" i="0" u="none" strike="noStrike">
                          <a:solidFill>
                            <a:srgbClr val="000000"/>
                          </a:solidFill>
                          <a:latin typeface="Calibri"/>
                        </a:rPr>
                        <a:t>Non</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210579">
                <a:tc rowSpan="2">
                  <a:txBody>
                    <a:bodyPr/>
                    <a:lstStyle/>
                    <a:p>
                      <a:pPr algn="r" fontAlgn="ctr"/>
                      <a:r>
                        <a:rPr lang="fr-FR" sz="1200" b="1" i="0" u="none" strike="noStrike" dirty="0">
                          <a:solidFill>
                            <a:srgbClr val="002060"/>
                          </a:solidFill>
                          <a:latin typeface="Calibri"/>
                        </a:rPr>
                        <a:t>Patient non favorable</a:t>
                      </a:r>
                      <a:br>
                        <a:rPr lang="fr-FR" sz="1200" b="1" i="0" u="none" strike="noStrike" dirty="0">
                          <a:solidFill>
                            <a:srgbClr val="002060"/>
                          </a:solidFill>
                          <a:latin typeface="Calibri"/>
                        </a:rPr>
                      </a:br>
                      <a:r>
                        <a:rPr lang="fr-FR" sz="1200" b="1" i="1" u="none" strike="noStrike" dirty="0">
                          <a:solidFill>
                            <a:srgbClr val="002060"/>
                          </a:solidFill>
                          <a:latin typeface="Calibri"/>
                        </a:rPr>
                        <a:t>(Réponses des établissements n'ayant pas rempli la 2ème partie du questionnaire)</a:t>
                      </a:r>
                      <a:endParaRPr lang="fr-FR" sz="1200" b="1" i="0" u="none" strike="noStrike" dirty="0">
                        <a:solidFill>
                          <a:srgbClr val="002060"/>
                        </a:solidFill>
                        <a:latin typeface="Calibri"/>
                      </a:endParaRPr>
                    </a:p>
                  </a:txBody>
                  <a:tcPr marL="6834" marR="6834" marT="683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fontAlgn="b"/>
                      <a:r>
                        <a:rPr lang="fr-FR" sz="1200" b="0" i="0" u="none" strike="noStrike">
                          <a:solidFill>
                            <a:srgbClr val="000000"/>
                          </a:solidFill>
                          <a:latin typeface="Calibri"/>
                        </a:rPr>
                        <a:t>73</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b"/>
                      <a:r>
                        <a:rPr lang="fr-FR" sz="1200" b="0" i="0" u="none" strike="noStrike">
                          <a:solidFill>
                            <a:srgbClr val="000000"/>
                          </a:solidFill>
                          <a:latin typeface="Calibri"/>
                        </a:rPr>
                        <a:t>9,7%</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b"/>
                      <a:r>
                        <a:rPr lang="fr-FR" sz="1200" b="0" i="0" u="none" strike="noStrike">
                          <a:solidFill>
                            <a:srgbClr val="000000"/>
                          </a:solidFill>
                          <a:latin typeface="Calibri"/>
                        </a:rPr>
                        <a:t>0</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ctr" fontAlgn="b"/>
                      <a:r>
                        <a:rPr lang="fr-FR" sz="1200" b="0" i="0" u="none" strike="noStrike" dirty="0" smtClean="0">
                          <a:solidFill>
                            <a:schemeClr val="tx1"/>
                          </a:solidFill>
                          <a:latin typeface="Calibri"/>
                        </a:rPr>
                        <a:t>/</a:t>
                      </a:r>
                      <a:endParaRPr lang="fr-FR" sz="1200" b="0" i="0" u="none" strike="noStrike" dirty="0">
                        <a:solidFill>
                          <a:schemeClr val="tx1"/>
                        </a:solidFill>
                        <a:latin typeface="Calibri"/>
                      </a:endParaRP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ctr" fontAlgn="b"/>
                      <a:r>
                        <a:rPr lang="fr-FR" sz="1200" b="0" i="0" u="none" strike="noStrike" dirty="0">
                          <a:solidFill>
                            <a:srgbClr val="000000"/>
                          </a:solidFill>
                          <a:latin typeface="Calibri"/>
                        </a:rPr>
                        <a:t>Oui</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210579">
                <a:tc vMerge="1">
                  <a:txBody>
                    <a:bodyPr/>
                    <a:lstStyle/>
                    <a:p>
                      <a:endParaRPr lang="fr-FR"/>
                    </a:p>
                  </a:txBody>
                  <a:tcPr/>
                </a:tc>
                <a:tc>
                  <a:txBody>
                    <a:bodyPr/>
                    <a:lstStyle/>
                    <a:p>
                      <a:pPr algn="ctr" fontAlgn="b"/>
                      <a:r>
                        <a:rPr lang="fr-FR" sz="1200" b="0" i="0" u="none" strike="noStrike">
                          <a:solidFill>
                            <a:srgbClr val="000000"/>
                          </a:solidFill>
                          <a:latin typeface="Calibri"/>
                        </a:rPr>
                        <a:t>677</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b"/>
                      <a:r>
                        <a:rPr lang="fr-FR" sz="1200" b="0" i="0" u="none" strike="noStrike">
                          <a:solidFill>
                            <a:srgbClr val="000000"/>
                          </a:solidFill>
                          <a:latin typeface="Calibri"/>
                        </a:rPr>
                        <a:t>90,3%</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b"/>
                      <a:r>
                        <a:rPr lang="fr-FR" sz="1200" b="0" i="0" u="none" strike="noStrike">
                          <a:solidFill>
                            <a:srgbClr val="000000"/>
                          </a:solidFill>
                          <a:latin typeface="Calibri"/>
                        </a:rPr>
                        <a:t>0</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ctr" fontAlgn="b"/>
                      <a:r>
                        <a:rPr lang="fr-FR" sz="1200" b="0" i="0" u="none" strike="noStrike" dirty="0" smtClean="0">
                          <a:solidFill>
                            <a:schemeClr val="tx1"/>
                          </a:solidFill>
                          <a:latin typeface="Calibri"/>
                        </a:rPr>
                        <a:t>/</a:t>
                      </a:r>
                      <a:endParaRPr lang="fr-FR" sz="1200" b="0" i="0" u="none" strike="noStrike" dirty="0">
                        <a:solidFill>
                          <a:schemeClr val="tx1"/>
                        </a:solidFill>
                        <a:latin typeface="Calibri"/>
                      </a:endParaRP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ctr" fontAlgn="b"/>
                      <a:r>
                        <a:rPr lang="fr-FR" sz="1200" b="0" i="0" u="none" strike="noStrike" dirty="0">
                          <a:solidFill>
                            <a:srgbClr val="000000"/>
                          </a:solidFill>
                          <a:latin typeface="Calibri"/>
                        </a:rPr>
                        <a:t>Non</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210579">
                <a:tc rowSpan="2">
                  <a:txBody>
                    <a:bodyPr/>
                    <a:lstStyle/>
                    <a:p>
                      <a:pPr algn="r" fontAlgn="ctr"/>
                      <a:r>
                        <a:rPr lang="fr-FR" sz="1200" b="1" i="0" u="none" strike="noStrike" dirty="0">
                          <a:solidFill>
                            <a:srgbClr val="002060"/>
                          </a:solidFill>
                          <a:latin typeface="Calibri"/>
                        </a:rPr>
                        <a:t>Manque de disponibilité des professionnels</a:t>
                      </a:r>
                    </a:p>
                  </a:txBody>
                  <a:tcPr marL="6834" marR="6834" marT="683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fontAlgn="b"/>
                      <a:r>
                        <a:rPr lang="fr-FR" sz="1200" b="1" i="0" u="none" strike="noStrike" dirty="0">
                          <a:solidFill>
                            <a:srgbClr val="FF0000"/>
                          </a:solidFill>
                          <a:latin typeface="Calibri"/>
                        </a:rPr>
                        <a:t>1464</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b"/>
                      <a:r>
                        <a:rPr lang="fr-FR" sz="1200" b="1" i="0" u="none" strike="noStrike" dirty="0">
                          <a:solidFill>
                            <a:srgbClr val="FF0000"/>
                          </a:solidFill>
                          <a:latin typeface="Calibri"/>
                        </a:rPr>
                        <a:t>93,5%</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b"/>
                      <a:r>
                        <a:rPr lang="fr-FR" sz="1200" b="1" i="0" u="none" strike="noStrike" dirty="0">
                          <a:solidFill>
                            <a:srgbClr val="FF0000"/>
                          </a:solidFill>
                          <a:latin typeface="Calibri"/>
                        </a:rPr>
                        <a:t>127</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ctr" fontAlgn="b"/>
                      <a:r>
                        <a:rPr lang="fr-FR" sz="1200" b="1" i="0" u="none" strike="noStrike" dirty="0">
                          <a:solidFill>
                            <a:srgbClr val="FF0000"/>
                          </a:solidFill>
                          <a:latin typeface="Calibri"/>
                        </a:rPr>
                        <a:t>88,8%</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ctr" fontAlgn="b"/>
                      <a:r>
                        <a:rPr lang="fr-FR" sz="1200" b="0" i="0" u="none" strike="noStrike" dirty="0">
                          <a:solidFill>
                            <a:srgbClr val="000000"/>
                          </a:solidFill>
                          <a:latin typeface="Calibri"/>
                        </a:rPr>
                        <a:t>Oui</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210579">
                <a:tc vMerge="1">
                  <a:txBody>
                    <a:bodyPr/>
                    <a:lstStyle/>
                    <a:p>
                      <a:endParaRPr lang="fr-FR"/>
                    </a:p>
                  </a:txBody>
                  <a:tcPr/>
                </a:tc>
                <a:tc>
                  <a:txBody>
                    <a:bodyPr/>
                    <a:lstStyle/>
                    <a:p>
                      <a:pPr algn="ctr" fontAlgn="b"/>
                      <a:r>
                        <a:rPr lang="fr-FR" sz="1200" b="0" i="0" u="none" strike="noStrike">
                          <a:solidFill>
                            <a:srgbClr val="000000"/>
                          </a:solidFill>
                          <a:latin typeface="Calibri"/>
                        </a:rPr>
                        <a:t>101</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b"/>
                      <a:r>
                        <a:rPr lang="fr-FR" sz="1200" b="0" i="0" u="none" strike="noStrike" dirty="0">
                          <a:solidFill>
                            <a:srgbClr val="000000"/>
                          </a:solidFill>
                          <a:latin typeface="Calibri"/>
                        </a:rPr>
                        <a:t>6,5%</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b"/>
                      <a:r>
                        <a:rPr lang="fr-FR" sz="1200" b="0" i="0" u="none" strike="noStrike" dirty="0">
                          <a:solidFill>
                            <a:srgbClr val="000000"/>
                          </a:solidFill>
                          <a:latin typeface="Calibri"/>
                        </a:rPr>
                        <a:t>16</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ctr" fontAlgn="b"/>
                      <a:r>
                        <a:rPr lang="fr-FR" sz="1200" b="0" i="0" u="none" strike="noStrike" dirty="0">
                          <a:solidFill>
                            <a:srgbClr val="000000"/>
                          </a:solidFill>
                          <a:latin typeface="Calibri"/>
                        </a:rPr>
                        <a:t>11,2%</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ctr" fontAlgn="b"/>
                      <a:r>
                        <a:rPr lang="fr-FR" sz="1200" b="0" i="0" u="none" strike="noStrike">
                          <a:solidFill>
                            <a:srgbClr val="000000"/>
                          </a:solidFill>
                          <a:latin typeface="Calibri"/>
                        </a:rPr>
                        <a:t>Non</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210579">
                <a:tc rowSpan="2">
                  <a:txBody>
                    <a:bodyPr/>
                    <a:lstStyle/>
                    <a:p>
                      <a:pPr algn="r" fontAlgn="ctr"/>
                      <a:r>
                        <a:rPr lang="fr-FR" sz="1200" b="1" i="0" u="none" strike="noStrike" dirty="0">
                          <a:solidFill>
                            <a:srgbClr val="002060"/>
                          </a:solidFill>
                          <a:latin typeface="Calibri"/>
                        </a:rPr>
                        <a:t>Méthodologie complexe à mettre en œuvre</a:t>
                      </a:r>
                    </a:p>
                  </a:txBody>
                  <a:tcPr marL="6834" marR="6834" marT="683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fontAlgn="b"/>
                      <a:r>
                        <a:rPr lang="fr-FR" sz="1200" b="1" i="0" u="none" strike="noStrike" dirty="0">
                          <a:solidFill>
                            <a:srgbClr val="FF0000"/>
                          </a:solidFill>
                          <a:latin typeface="Calibri"/>
                        </a:rPr>
                        <a:t>1102</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b"/>
                      <a:r>
                        <a:rPr lang="fr-FR" sz="1200" b="1" i="0" u="none" strike="noStrike" dirty="0">
                          <a:solidFill>
                            <a:srgbClr val="FF0000"/>
                          </a:solidFill>
                          <a:latin typeface="Calibri"/>
                        </a:rPr>
                        <a:t>75,3%</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b"/>
                      <a:r>
                        <a:rPr lang="fr-FR" sz="1200" b="1" i="0" u="none" strike="noStrike">
                          <a:solidFill>
                            <a:srgbClr val="FF0000"/>
                          </a:solidFill>
                          <a:latin typeface="Calibri"/>
                        </a:rPr>
                        <a:t>108</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ctr" fontAlgn="b"/>
                      <a:r>
                        <a:rPr lang="fr-FR" sz="1200" b="1" i="0" u="none" strike="noStrike" dirty="0">
                          <a:solidFill>
                            <a:srgbClr val="FF0000"/>
                          </a:solidFill>
                          <a:latin typeface="Calibri"/>
                        </a:rPr>
                        <a:t>82,4%</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ctr" fontAlgn="b"/>
                      <a:r>
                        <a:rPr lang="fr-FR" sz="1200" b="0" i="0" u="none" strike="noStrike" dirty="0">
                          <a:solidFill>
                            <a:srgbClr val="000000"/>
                          </a:solidFill>
                          <a:latin typeface="Calibri"/>
                        </a:rPr>
                        <a:t>Oui</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210579">
                <a:tc vMerge="1">
                  <a:txBody>
                    <a:bodyPr/>
                    <a:lstStyle/>
                    <a:p>
                      <a:endParaRPr lang="fr-FR"/>
                    </a:p>
                  </a:txBody>
                  <a:tcPr/>
                </a:tc>
                <a:tc>
                  <a:txBody>
                    <a:bodyPr/>
                    <a:lstStyle/>
                    <a:p>
                      <a:pPr algn="ctr" fontAlgn="b"/>
                      <a:r>
                        <a:rPr lang="fr-FR" sz="1200" b="0" i="0" u="none" strike="noStrike">
                          <a:solidFill>
                            <a:srgbClr val="000000"/>
                          </a:solidFill>
                          <a:latin typeface="Calibri"/>
                        </a:rPr>
                        <a:t>361</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b"/>
                      <a:r>
                        <a:rPr lang="fr-FR" sz="1200" b="0" i="0" u="none" strike="noStrike" dirty="0">
                          <a:solidFill>
                            <a:srgbClr val="000000"/>
                          </a:solidFill>
                          <a:latin typeface="Calibri"/>
                        </a:rPr>
                        <a:t>24,7%</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b"/>
                      <a:r>
                        <a:rPr lang="fr-FR" sz="1200" b="0" i="0" u="none" strike="noStrike" dirty="0">
                          <a:solidFill>
                            <a:srgbClr val="000000"/>
                          </a:solidFill>
                          <a:latin typeface="Calibri"/>
                        </a:rPr>
                        <a:t>23</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ctr" fontAlgn="b"/>
                      <a:r>
                        <a:rPr lang="fr-FR" sz="1200" b="0" i="0" u="none" strike="noStrike" dirty="0">
                          <a:solidFill>
                            <a:srgbClr val="000000"/>
                          </a:solidFill>
                          <a:latin typeface="Calibri"/>
                        </a:rPr>
                        <a:t>17,6%</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ctr" fontAlgn="b"/>
                      <a:r>
                        <a:rPr lang="fr-FR" sz="1200" b="0" i="0" u="none" strike="noStrike" dirty="0">
                          <a:solidFill>
                            <a:srgbClr val="000000"/>
                          </a:solidFill>
                          <a:latin typeface="Calibri"/>
                        </a:rPr>
                        <a:t>Non</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210579">
                <a:tc rowSpan="2">
                  <a:txBody>
                    <a:bodyPr/>
                    <a:lstStyle/>
                    <a:p>
                      <a:pPr algn="r" fontAlgn="ctr"/>
                      <a:r>
                        <a:rPr lang="fr-FR" sz="1200" b="1" i="0" u="none" strike="noStrike" dirty="0">
                          <a:solidFill>
                            <a:srgbClr val="002060"/>
                          </a:solidFill>
                          <a:latin typeface="Calibri"/>
                        </a:rPr>
                        <a:t>Manque de formation</a:t>
                      </a:r>
                    </a:p>
                  </a:txBody>
                  <a:tcPr marL="6834" marR="6834" marT="683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fontAlgn="b"/>
                      <a:r>
                        <a:rPr lang="fr-FR" sz="1200" b="0" i="0" u="none" strike="noStrike">
                          <a:solidFill>
                            <a:srgbClr val="000000"/>
                          </a:solidFill>
                          <a:latin typeface="Calibri"/>
                        </a:rPr>
                        <a:t>1078</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b"/>
                      <a:r>
                        <a:rPr lang="fr-FR" sz="1200" b="0" i="0" u="none" strike="noStrike">
                          <a:solidFill>
                            <a:srgbClr val="000000"/>
                          </a:solidFill>
                          <a:latin typeface="Calibri"/>
                        </a:rPr>
                        <a:t>74,0%</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b"/>
                      <a:r>
                        <a:rPr lang="fr-FR" sz="1200" b="0" i="0" u="none" strike="noStrike">
                          <a:solidFill>
                            <a:srgbClr val="000000"/>
                          </a:solidFill>
                          <a:latin typeface="Calibri"/>
                        </a:rPr>
                        <a:t>94</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ctr" fontAlgn="b"/>
                      <a:r>
                        <a:rPr lang="fr-FR" sz="1200" b="0" i="0" u="none" strike="noStrike">
                          <a:solidFill>
                            <a:srgbClr val="000000"/>
                          </a:solidFill>
                          <a:latin typeface="Calibri"/>
                        </a:rPr>
                        <a:t>71,8%</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ctr" fontAlgn="b"/>
                      <a:r>
                        <a:rPr lang="fr-FR" sz="1200" b="0" i="0" u="none" strike="noStrike">
                          <a:solidFill>
                            <a:srgbClr val="000000"/>
                          </a:solidFill>
                          <a:latin typeface="Calibri"/>
                        </a:rPr>
                        <a:t>Oui</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210579">
                <a:tc vMerge="1">
                  <a:txBody>
                    <a:bodyPr/>
                    <a:lstStyle/>
                    <a:p>
                      <a:endParaRPr lang="fr-FR"/>
                    </a:p>
                  </a:txBody>
                  <a:tcPr/>
                </a:tc>
                <a:tc>
                  <a:txBody>
                    <a:bodyPr/>
                    <a:lstStyle/>
                    <a:p>
                      <a:pPr algn="ctr" fontAlgn="b"/>
                      <a:r>
                        <a:rPr lang="fr-FR" sz="1200" b="0" i="0" u="none" strike="noStrike">
                          <a:solidFill>
                            <a:srgbClr val="000000"/>
                          </a:solidFill>
                          <a:latin typeface="Calibri"/>
                        </a:rPr>
                        <a:t>379</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b"/>
                      <a:r>
                        <a:rPr lang="fr-FR" sz="1200" b="0" i="0" u="none" strike="noStrike">
                          <a:solidFill>
                            <a:srgbClr val="000000"/>
                          </a:solidFill>
                          <a:latin typeface="Calibri"/>
                        </a:rPr>
                        <a:t>26,0%</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b"/>
                      <a:r>
                        <a:rPr lang="fr-FR" sz="1200" b="0" i="0" u="none" strike="noStrike">
                          <a:solidFill>
                            <a:srgbClr val="000000"/>
                          </a:solidFill>
                          <a:latin typeface="Calibri"/>
                        </a:rPr>
                        <a:t>37</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ctr" fontAlgn="b"/>
                      <a:r>
                        <a:rPr lang="fr-FR" sz="1200" b="0" i="0" u="none" strike="noStrike">
                          <a:solidFill>
                            <a:srgbClr val="000000"/>
                          </a:solidFill>
                          <a:latin typeface="Calibri"/>
                        </a:rPr>
                        <a:t>28,2%</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ctr" fontAlgn="b"/>
                      <a:r>
                        <a:rPr lang="fr-FR" sz="1200" b="0" i="0" u="none" strike="noStrike" dirty="0">
                          <a:solidFill>
                            <a:srgbClr val="000000"/>
                          </a:solidFill>
                          <a:latin typeface="Calibri"/>
                        </a:rPr>
                        <a:t>Non</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210579">
                <a:tc rowSpan="2">
                  <a:txBody>
                    <a:bodyPr/>
                    <a:lstStyle/>
                    <a:p>
                      <a:pPr algn="r" fontAlgn="ctr"/>
                      <a:r>
                        <a:rPr lang="fr-FR" sz="1200" b="1" i="0" u="none" strike="noStrike" dirty="0">
                          <a:solidFill>
                            <a:srgbClr val="002060"/>
                          </a:solidFill>
                          <a:latin typeface="Calibri"/>
                        </a:rPr>
                        <a:t>Manque d'outils</a:t>
                      </a:r>
                    </a:p>
                  </a:txBody>
                  <a:tcPr marL="6834" marR="6834" marT="683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fontAlgn="b"/>
                      <a:r>
                        <a:rPr lang="fr-FR" sz="1200" b="1" i="0" u="none" strike="noStrike" dirty="0">
                          <a:solidFill>
                            <a:srgbClr val="FF0000"/>
                          </a:solidFill>
                          <a:latin typeface="Calibri"/>
                        </a:rPr>
                        <a:t>1199</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b"/>
                      <a:r>
                        <a:rPr lang="fr-FR" sz="1200" b="1" i="0" u="none" strike="noStrike" dirty="0">
                          <a:solidFill>
                            <a:srgbClr val="FF0000"/>
                          </a:solidFill>
                          <a:latin typeface="Calibri"/>
                        </a:rPr>
                        <a:t>81,0%</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b"/>
                      <a:r>
                        <a:rPr lang="fr-FR" sz="1200" b="1" i="0" u="none" strike="noStrike">
                          <a:solidFill>
                            <a:srgbClr val="FF0000"/>
                          </a:solidFill>
                          <a:latin typeface="Calibri"/>
                        </a:rPr>
                        <a:t>105</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ctr" fontAlgn="b"/>
                      <a:r>
                        <a:rPr lang="fr-FR" sz="1200" b="1" i="0" u="none" strike="noStrike" dirty="0">
                          <a:solidFill>
                            <a:srgbClr val="FF0000"/>
                          </a:solidFill>
                          <a:latin typeface="Calibri"/>
                        </a:rPr>
                        <a:t>77,8%</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ctr" fontAlgn="b"/>
                      <a:r>
                        <a:rPr lang="fr-FR" sz="1200" b="0" i="0" u="none" strike="noStrike" dirty="0">
                          <a:solidFill>
                            <a:srgbClr val="000000"/>
                          </a:solidFill>
                          <a:latin typeface="Calibri"/>
                        </a:rPr>
                        <a:t>Oui</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210579">
                <a:tc vMerge="1">
                  <a:txBody>
                    <a:bodyPr/>
                    <a:lstStyle/>
                    <a:p>
                      <a:endParaRPr lang="fr-FR"/>
                    </a:p>
                  </a:txBody>
                  <a:tcPr/>
                </a:tc>
                <a:tc>
                  <a:txBody>
                    <a:bodyPr/>
                    <a:lstStyle/>
                    <a:p>
                      <a:pPr algn="ctr" fontAlgn="b"/>
                      <a:r>
                        <a:rPr lang="fr-FR" sz="1200" b="0" i="0" u="none" strike="noStrike">
                          <a:solidFill>
                            <a:srgbClr val="000000"/>
                          </a:solidFill>
                          <a:latin typeface="Calibri"/>
                        </a:rPr>
                        <a:t>282</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b"/>
                      <a:r>
                        <a:rPr lang="fr-FR" sz="1200" b="0" i="0" u="none" strike="noStrike" dirty="0">
                          <a:solidFill>
                            <a:srgbClr val="000000"/>
                          </a:solidFill>
                          <a:latin typeface="Calibri"/>
                        </a:rPr>
                        <a:t>19,0%</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b"/>
                      <a:r>
                        <a:rPr lang="fr-FR" sz="1200" b="0" i="0" u="none" strike="noStrike" dirty="0">
                          <a:solidFill>
                            <a:srgbClr val="000000"/>
                          </a:solidFill>
                          <a:latin typeface="Calibri"/>
                        </a:rPr>
                        <a:t>30</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ctr" fontAlgn="b"/>
                      <a:r>
                        <a:rPr lang="fr-FR" sz="1200" b="0" i="0" u="none" strike="noStrike" dirty="0">
                          <a:solidFill>
                            <a:srgbClr val="000000"/>
                          </a:solidFill>
                          <a:latin typeface="Calibri"/>
                        </a:rPr>
                        <a:t>22,2%</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ctr" fontAlgn="b"/>
                      <a:r>
                        <a:rPr lang="fr-FR" sz="1200" b="0" i="0" u="none" strike="noStrike" dirty="0">
                          <a:solidFill>
                            <a:srgbClr val="000000"/>
                          </a:solidFill>
                          <a:latin typeface="Calibri"/>
                        </a:rPr>
                        <a:t>Non</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210579">
                <a:tc rowSpan="2">
                  <a:txBody>
                    <a:bodyPr/>
                    <a:lstStyle/>
                    <a:p>
                      <a:pPr algn="r" fontAlgn="ctr"/>
                      <a:r>
                        <a:rPr lang="fr-FR" sz="1200" b="1" i="0" u="none" strike="noStrike" dirty="0">
                          <a:solidFill>
                            <a:srgbClr val="002060"/>
                          </a:solidFill>
                          <a:latin typeface="Calibri"/>
                        </a:rPr>
                        <a:t>Système d'information inadapté</a:t>
                      </a:r>
                    </a:p>
                  </a:txBody>
                  <a:tcPr marL="6834" marR="6834" marT="683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fontAlgn="b"/>
                      <a:r>
                        <a:rPr lang="fr-FR" sz="1200" b="1" i="0" u="none" strike="noStrike" dirty="0">
                          <a:solidFill>
                            <a:srgbClr val="FF0000"/>
                          </a:solidFill>
                          <a:latin typeface="Calibri"/>
                        </a:rPr>
                        <a:t>1089</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b"/>
                      <a:r>
                        <a:rPr lang="fr-FR" sz="1200" b="1" i="0" u="none" strike="noStrike" dirty="0">
                          <a:solidFill>
                            <a:srgbClr val="FF0000"/>
                          </a:solidFill>
                          <a:latin typeface="Calibri"/>
                        </a:rPr>
                        <a:t>78,2%</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b"/>
                      <a:r>
                        <a:rPr lang="fr-FR" sz="1200" b="1" i="0" u="none" strike="noStrike" dirty="0">
                          <a:solidFill>
                            <a:srgbClr val="FF0000"/>
                          </a:solidFill>
                          <a:latin typeface="Calibri"/>
                        </a:rPr>
                        <a:t>93</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ctr" fontAlgn="b"/>
                      <a:r>
                        <a:rPr lang="fr-FR" sz="1200" b="1" i="0" u="none" strike="noStrike" dirty="0">
                          <a:solidFill>
                            <a:srgbClr val="FF0000"/>
                          </a:solidFill>
                          <a:latin typeface="Calibri"/>
                        </a:rPr>
                        <a:t>72,7%</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ctr" fontAlgn="b"/>
                      <a:r>
                        <a:rPr lang="fr-FR" sz="1200" b="0" i="0" u="none" strike="noStrike" dirty="0">
                          <a:solidFill>
                            <a:srgbClr val="000000"/>
                          </a:solidFill>
                          <a:latin typeface="Calibri"/>
                        </a:rPr>
                        <a:t>Oui</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210579">
                <a:tc vMerge="1">
                  <a:txBody>
                    <a:bodyPr/>
                    <a:lstStyle/>
                    <a:p>
                      <a:endParaRPr lang="fr-FR"/>
                    </a:p>
                  </a:txBody>
                  <a:tcPr/>
                </a:tc>
                <a:tc>
                  <a:txBody>
                    <a:bodyPr/>
                    <a:lstStyle/>
                    <a:p>
                      <a:pPr algn="ctr" fontAlgn="b"/>
                      <a:r>
                        <a:rPr lang="fr-FR" sz="1200" b="0" i="0" u="none" strike="noStrike">
                          <a:solidFill>
                            <a:srgbClr val="000000"/>
                          </a:solidFill>
                          <a:latin typeface="Calibri"/>
                        </a:rPr>
                        <a:t>304</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b"/>
                      <a:r>
                        <a:rPr lang="fr-FR" sz="1200" b="0" i="0" u="none" strike="noStrike">
                          <a:solidFill>
                            <a:srgbClr val="000000"/>
                          </a:solidFill>
                          <a:latin typeface="Calibri"/>
                        </a:rPr>
                        <a:t>21,8%</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b"/>
                      <a:r>
                        <a:rPr lang="fr-FR" sz="1200" b="0" i="0" u="none" strike="noStrike">
                          <a:solidFill>
                            <a:srgbClr val="000000"/>
                          </a:solidFill>
                          <a:latin typeface="Calibri"/>
                        </a:rPr>
                        <a:t>35</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ctr" fontAlgn="b"/>
                      <a:r>
                        <a:rPr lang="fr-FR" sz="1200" b="0" i="0" u="none" strike="noStrike">
                          <a:solidFill>
                            <a:srgbClr val="000000"/>
                          </a:solidFill>
                          <a:latin typeface="Calibri"/>
                        </a:rPr>
                        <a:t>27,3%</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ctr" fontAlgn="b"/>
                      <a:r>
                        <a:rPr lang="fr-FR" sz="1200" b="0" i="0" u="none" strike="noStrike" dirty="0">
                          <a:solidFill>
                            <a:srgbClr val="000000"/>
                          </a:solidFill>
                          <a:latin typeface="Calibri"/>
                        </a:rPr>
                        <a:t>Non</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210579">
                <a:tc rowSpan="2">
                  <a:txBody>
                    <a:bodyPr/>
                    <a:lstStyle/>
                    <a:p>
                      <a:pPr algn="r" fontAlgn="ctr"/>
                      <a:r>
                        <a:rPr lang="fr-FR" sz="1200" b="1" i="0" u="none" strike="noStrike" dirty="0">
                          <a:solidFill>
                            <a:srgbClr val="002060"/>
                          </a:solidFill>
                          <a:latin typeface="Calibri"/>
                        </a:rPr>
                        <a:t>autre</a:t>
                      </a:r>
                    </a:p>
                  </a:txBody>
                  <a:tcPr marL="6834" marR="6834" marT="683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fontAlgn="b"/>
                      <a:r>
                        <a:rPr lang="fr-FR" sz="1200" b="0" i="0" u="none" strike="noStrike">
                          <a:solidFill>
                            <a:srgbClr val="000000"/>
                          </a:solidFill>
                          <a:latin typeface="Calibri"/>
                        </a:rPr>
                        <a:t>366</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b"/>
                      <a:r>
                        <a:rPr lang="fr-FR" sz="1200" b="0" i="0" u="none" strike="noStrike">
                          <a:solidFill>
                            <a:srgbClr val="000000"/>
                          </a:solidFill>
                          <a:latin typeface="Calibri"/>
                        </a:rPr>
                        <a:t>61,0%</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b"/>
                      <a:r>
                        <a:rPr lang="fr-FR" sz="1200" b="0" i="0" u="none" strike="noStrike">
                          <a:solidFill>
                            <a:srgbClr val="000000"/>
                          </a:solidFill>
                          <a:latin typeface="Calibri"/>
                        </a:rPr>
                        <a:t>51</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ctr" fontAlgn="b"/>
                      <a:r>
                        <a:rPr lang="fr-FR" sz="1200" b="0" i="0" u="none" strike="noStrike">
                          <a:solidFill>
                            <a:srgbClr val="000000"/>
                          </a:solidFill>
                          <a:latin typeface="Calibri"/>
                        </a:rPr>
                        <a:t>71,8%</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ctr" fontAlgn="b"/>
                      <a:r>
                        <a:rPr lang="fr-FR" sz="1200" b="0" i="0" u="none" strike="noStrike" dirty="0">
                          <a:solidFill>
                            <a:srgbClr val="000000"/>
                          </a:solidFill>
                          <a:latin typeface="Calibri"/>
                        </a:rPr>
                        <a:t>Oui</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210579">
                <a:tc vMerge="1">
                  <a:txBody>
                    <a:bodyPr/>
                    <a:lstStyle/>
                    <a:p>
                      <a:endParaRPr lang="fr-FR"/>
                    </a:p>
                  </a:txBody>
                  <a:tcPr/>
                </a:tc>
                <a:tc>
                  <a:txBody>
                    <a:bodyPr/>
                    <a:lstStyle/>
                    <a:p>
                      <a:pPr algn="ctr" fontAlgn="b"/>
                      <a:r>
                        <a:rPr lang="fr-FR" sz="1200" b="0" i="0" u="none" strike="noStrike">
                          <a:solidFill>
                            <a:srgbClr val="000000"/>
                          </a:solidFill>
                          <a:latin typeface="Calibri"/>
                        </a:rPr>
                        <a:t>234</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b"/>
                      <a:r>
                        <a:rPr lang="fr-FR" sz="1200" b="0" i="0" u="none" strike="noStrike">
                          <a:solidFill>
                            <a:srgbClr val="000000"/>
                          </a:solidFill>
                          <a:latin typeface="Calibri"/>
                        </a:rPr>
                        <a:t>39,0%</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b"/>
                      <a:r>
                        <a:rPr lang="fr-FR" sz="1200" b="0" i="0" u="none" strike="noStrike">
                          <a:solidFill>
                            <a:srgbClr val="000000"/>
                          </a:solidFill>
                          <a:latin typeface="Calibri"/>
                        </a:rPr>
                        <a:t>20</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ctr" fontAlgn="b"/>
                      <a:r>
                        <a:rPr lang="fr-FR" sz="1200" b="0" i="0" u="none" strike="noStrike">
                          <a:solidFill>
                            <a:srgbClr val="000000"/>
                          </a:solidFill>
                          <a:latin typeface="Calibri"/>
                        </a:rPr>
                        <a:t>28,2%</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ctr" fontAlgn="b"/>
                      <a:r>
                        <a:rPr lang="fr-FR" sz="1200" b="0" i="0" u="none" strike="noStrike" dirty="0">
                          <a:solidFill>
                            <a:srgbClr val="000000"/>
                          </a:solidFill>
                          <a:latin typeface="Calibri"/>
                        </a:rPr>
                        <a:t>Non</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bl>
          </a:graphicData>
        </a:graphic>
      </p:graphicFrame>
      <p:sp>
        <p:nvSpPr>
          <p:cNvPr id="3" name="Espace réservé du numéro de diapositive 2"/>
          <p:cNvSpPr>
            <a:spLocks noGrp="1"/>
          </p:cNvSpPr>
          <p:nvPr>
            <p:ph type="sldNum" sz="quarter" idx="12"/>
          </p:nvPr>
        </p:nvSpPr>
        <p:spPr/>
        <p:txBody>
          <a:bodyPr/>
          <a:lstStyle/>
          <a:p>
            <a:fld id="{6CF53FF6-79BB-4BEF-B1BD-1A196A586C8F}" type="slidenum">
              <a:rPr lang="fr-FR" smtClean="0"/>
              <a:pPr/>
              <a:t>8</a:t>
            </a:fld>
            <a:endParaRPr lang="fr-F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au 3"/>
          <p:cNvGraphicFramePr>
            <a:graphicFrameLocks noGrp="1"/>
          </p:cNvGraphicFramePr>
          <p:nvPr/>
        </p:nvGraphicFramePr>
        <p:xfrm>
          <a:off x="323528" y="548680"/>
          <a:ext cx="8568952" cy="5926812"/>
        </p:xfrm>
        <a:graphic>
          <a:graphicData uri="http://schemas.openxmlformats.org/drawingml/2006/table">
            <a:tbl>
              <a:tblPr/>
              <a:tblGrid>
                <a:gridCol w="3911896"/>
                <a:gridCol w="695378"/>
                <a:gridCol w="828738"/>
                <a:gridCol w="695378"/>
                <a:gridCol w="828738"/>
                <a:gridCol w="1608824"/>
              </a:tblGrid>
              <a:tr h="632030">
                <a:tc>
                  <a:txBody>
                    <a:bodyPr/>
                    <a:lstStyle/>
                    <a:p>
                      <a:pPr algn="r" fontAlgn="ctr"/>
                      <a:r>
                        <a:rPr lang="fr-FR" sz="800" b="1" i="0" u="none" strike="noStrike" dirty="0">
                          <a:solidFill>
                            <a:srgbClr val="000000"/>
                          </a:solidFill>
                          <a:latin typeface="Calibri"/>
                        </a:rPr>
                        <a:t> </a:t>
                      </a:r>
                    </a:p>
                  </a:txBody>
                  <a:tcPr marL="6834" marR="6834" marT="683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gridSpan="2">
                  <a:txBody>
                    <a:bodyPr/>
                    <a:lstStyle/>
                    <a:p>
                      <a:pPr algn="ctr" fontAlgn="b"/>
                      <a:r>
                        <a:rPr lang="fr-FR" sz="1900" b="0" i="0" u="none" strike="noStrike">
                          <a:solidFill>
                            <a:srgbClr val="000000"/>
                          </a:solidFill>
                          <a:latin typeface="Aharoni"/>
                        </a:rPr>
                        <a:t>France</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hMerge="1">
                  <a:txBody>
                    <a:bodyPr/>
                    <a:lstStyle/>
                    <a:p>
                      <a:endParaRPr lang="fr-FR"/>
                    </a:p>
                  </a:txBody>
                  <a:tcPr/>
                </a:tc>
                <a:tc gridSpan="2">
                  <a:txBody>
                    <a:bodyPr/>
                    <a:lstStyle/>
                    <a:p>
                      <a:pPr algn="ctr" fontAlgn="b"/>
                      <a:r>
                        <a:rPr lang="fr-FR" sz="1800" b="0" i="0" u="none" strike="noStrike" dirty="0" smtClean="0">
                          <a:solidFill>
                            <a:srgbClr val="000000"/>
                          </a:solidFill>
                          <a:latin typeface="Aharoni"/>
                        </a:rPr>
                        <a:t>PACA-Corse</a:t>
                      </a:r>
                      <a:endParaRPr lang="fr-FR" sz="1800" b="0" i="0" u="none" strike="noStrike" dirty="0">
                        <a:solidFill>
                          <a:srgbClr val="000000"/>
                        </a:solidFill>
                        <a:latin typeface="Aharoni"/>
                      </a:endParaRP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hMerge="1">
                  <a:txBody>
                    <a:bodyPr/>
                    <a:lstStyle/>
                    <a:p>
                      <a:endParaRPr lang="fr-FR"/>
                    </a:p>
                  </a:txBody>
                  <a:tcPr/>
                </a:tc>
                <a:tc>
                  <a:txBody>
                    <a:bodyPr/>
                    <a:lstStyle/>
                    <a:p>
                      <a:pPr algn="l" fontAlgn="b"/>
                      <a:r>
                        <a:rPr lang="fr-FR" sz="800" b="0" i="0" u="none" strike="noStrike">
                          <a:solidFill>
                            <a:srgbClr val="000000"/>
                          </a:solidFill>
                          <a:latin typeface="Calibri"/>
                        </a:rPr>
                        <a:t> </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664114">
                <a:tc>
                  <a:txBody>
                    <a:bodyPr/>
                    <a:lstStyle/>
                    <a:p>
                      <a:pPr algn="ctr" fontAlgn="t"/>
                      <a:r>
                        <a:rPr lang="fr-FR" sz="1200" b="1" i="0" u="none" strike="noStrike" dirty="0" smtClean="0">
                          <a:solidFill>
                            <a:srgbClr val="002060"/>
                          </a:solidFill>
                          <a:latin typeface="Calibri"/>
                        </a:rPr>
                        <a:t>Q7) Par </a:t>
                      </a:r>
                      <a:r>
                        <a:rPr lang="fr-FR" sz="1200" b="1" i="0" u="none" strike="noStrike" dirty="0">
                          <a:solidFill>
                            <a:srgbClr val="002060"/>
                          </a:solidFill>
                          <a:latin typeface="Calibri"/>
                        </a:rPr>
                        <a:t>rapport à l'accompagnement pour la mise en </a:t>
                      </a:r>
                      <a:r>
                        <a:rPr lang="fr-FR" sz="1200" b="1" i="0" u="none" strike="noStrike" dirty="0" smtClean="0">
                          <a:solidFill>
                            <a:srgbClr val="002060"/>
                          </a:solidFill>
                          <a:latin typeface="Calibri"/>
                        </a:rPr>
                        <a:t>œuvre </a:t>
                      </a:r>
                      <a:r>
                        <a:rPr lang="fr-FR" sz="1200" b="1" i="0" u="none" strike="noStrike" dirty="0">
                          <a:solidFill>
                            <a:srgbClr val="002060"/>
                          </a:solidFill>
                          <a:latin typeface="Calibri"/>
                        </a:rPr>
                        <a:t>de la conciliation médicamenteuse, merci de caractériser chaque item:</a:t>
                      </a:r>
                    </a:p>
                  </a:txBody>
                  <a:tcPr marL="6834" marR="6834" marT="683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fontAlgn="b"/>
                      <a:r>
                        <a:rPr lang="fr-FR" sz="1200" b="0" i="0" u="none" strike="noStrike">
                          <a:solidFill>
                            <a:srgbClr val="000000"/>
                          </a:solidFill>
                          <a:latin typeface="Calibri"/>
                        </a:rPr>
                        <a:t>n</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b"/>
                      <a:r>
                        <a:rPr lang="fr-FR" sz="1200" b="0" i="0" u="none" strike="noStrike">
                          <a:solidFill>
                            <a:srgbClr val="000000"/>
                          </a:solidFill>
                          <a:latin typeface="Calibri"/>
                        </a:rPr>
                        <a:t>%</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b"/>
                      <a:r>
                        <a:rPr lang="fr-FR" sz="1200" b="0" i="0" u="none" strike="noStrike">
                          <a:solidFill>
                            <a:srgbClr val="000000"/>
                          </a:solidFill>
                          <a:latin typeface="Calibri"/>
                        </a:rPr>
                        <a:t>n</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ctr" fontAlgn="b"/>
                      <a:r>
                        <a:rPr lang="fr-FR" sz="1200" b="0" i="0" u="none" strike="noStrike">
                          <a:solidFill>
                            <a:srgbClr val="000000"/>
                          </a:solidFill>
                          <a:latin typeface="Calibri"/>
                        </a:rPr>
                        <a:t>%</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l" fontAlgn="b"/>
                      <a:r>
                        <a:rPr lang="fr-FR" sz="1200" b="0" i="0" u="none" strike="noStrike" dirty="0">
                          <a:solidFill>
                            <a:srgbClr val="000000"/>
                          </a:solidFill>
                          <a:latin typeface="Calibri"/>
                        </a:rPr>
                        <a:t> </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220508">
                <a:tc rowSpan="3">
                  <a:txBody>
                    <a:bodyPr/>
                    <a:lstStyle/>
                    <a:p>
                      <a:pPr algn="r" fontAlgn="ctr"/>
                      <a:r>
                        <a:rPr lang="fr-FR" sz="1200" b="1" i="0" u="none" strike="noStrike" dirty="0">
                          <a:solidFill>
                            <a:srgbClr val="002060"/>
                          </a:solidFill>
                          <a:latin typeface="Calibri"/>
                        </a:rPr>
                        <a:t>Formation initiale</a:t>
                      </a:r>
                    </a:p>
                  </a:txBody>
                  <a:tcPr marL="6834" marR="6834" marT="683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fontAlgn="b"/>
                      <a:r>
                        <a:rPr lang="fr-FR" sz="1200" b="0" i="0" u="none" strike="noStrike">
                          <a:solidFill>
                            <a:srgbClr val="000000"/>
                          </a:solidFill>
                          <a:latin typeface="Calibri"/>
                        </a:rPr>
                        <a:t>25</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b"/>
                      <a:r>
                        <a:rPr lang="fr-FR" sz="1200" b="0" i="0" u="none" strike="noStrike">
                          <a:solidFill>
                            <a:srgbClr val="000000"/>
                          </a:solidFill>
                          <a:latin typeface="Calibri"/>
                        </a:rPr>
                        <a:t>1,5%</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b"/>
                      <a:r>
                        <a:rPr lang="fr-FR" sz="1200" b="0" i="0" u="none" strike="noStrike">
                          <a:solidFill>
                            <a:srgbClr val="000000"/>
                          </a:solidFill>
                          <a:latin typeface="Calibri"/>
                        </a:rPr>
                        <a:t>0</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ctr" fontAlgn="b"/>
                      <a:r>
                        <a:rPr lang="fr-FR" sz="1200" b="0" i="0" u="none" strike="noStrike">
                          <a:solidFill>
                            <a:srgbClr val="000000"/>
                          </a:solidFill>
                          <a:latin typeface="Calibri"/>
                        </a:rPr>
                        <a:t>0,0%</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l" fontAlgn="b"/>
                      <a:r>
                        <a:rPr lang="fr-FR" sz="1200" b="0" i="0" u="none" strike="noStrike" dirty="0">
                          <a:solidFill>
                            <a:srgbClr val="000000"/>
                          </a:solidFill>
                          <a:latin typeface="Calibri"/>
                        </a:rPr>
                        <a:t>Pas important</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220508">
                <a:tc vMerge="1">
                  <a:txBody>
                    <a:bodyPr/>
                    <a:lstStyle/>
                    <a:p>
                      <a:endParaRPr lang="fr-FR"/>
                    </a:p>
                  </a:txBody>
                  <a:tcPr/>
                </a:tc>
                <a:tc>
                  <a:txBody>
                    <a:bodyPr/>
                    <a:lstStyle/>
                    <a:p>
                      <a:pPr algn="ctr" fontAlgn="b"/>
                      <a:r>
                        <a:rPr lang="fr-FR" sz="1200" b="0" i="0" u="none" strike="noStrike" dirty="0">
                          <a:solidFill>
                            <a:srgbClr val="000000"/>
                          </a:solidFill>
                          <a:latin typeface="Calibri"/>
                        </a:rPr>
                        <a:t>133</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b"/>
                      <a:r>
                        <a:rPr lang="fr-FR" sz="1200" b="0" i="0" u="none" strike="noStrike" dirty="0">
                          <a:solidFill>
                            <a:srgbClr val="000000"/>
                          </a:solidFill>
                          <a:latin typeface="Calibri"/>
                        </a:rPr>
                        <a:t>8,1%</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b"/>
                      <a:r>
                        <a:rPr lang="fr-FR" sz="1200" b="0" i="0" u="none" strike="noStrike" dirty="0">
                          <a:solidFill>
                            <a:srgbClr val="000000"/>
                          </a:solidFill>
                          <a:latin typeface="Calibri"/>
                        </a:rPr>
                        <a:t>10</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ctr" fontAlgn="b"/>
                      <a:r>
                        <a:rPr lang="fr-FR" sz="1200" b="0" i="0" u="none" strike="noStrike" dirty="0">
                          <a:solidFill>
                            <a:srgbClr val="000000"/>
                          </a:solidFill>
                          <a:latin typeface="Calibri"/>
                        </a:rPr>
                        <a:t>6,7%</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l" fontAlgn="b"/>
                      <a:r>
                        <a:rPr lang="fr-FR" sz="1200" b="0" i="0" u="none" strike="noStrike" dirty="0">
                          <a:solidFill>
                            <a:srgbClr val="000000"/>
                          </a:solidFill>
                          <a:latin typeface="Calibri"/>
                        </a:rPr>
                        <a:t>A prendre en compte</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220508">
                <a:tc vMerge="1">
                  <a:txBody>
                    <a:bodyPr/>
                    <a:lstStyle/>
                    <a:p>
                      <a:endParaRPr lang="fr-FR"/>
                    </a:p>
                  </a:txBody>
                  <a:tcPr/>
                </a:tc>
                <a:tc>
                  <a:txBody>
                    <a:bodyPr/>
                    <a:lstStyle/>
                    <a:p>
                      <a:pPr algn="ctr" fontAlgn="b"/>
                      <a:r>
                        <a:rPr lang="fr-FR" sz="1200" b="1" i="0" u="none" strike="noStrike" dirty="0">
                          <a:solidFill>
                            <a:srgbClr val="FF0000"/>
                          </a:solidFill>
                          <a:latin typeface="Calibri"/>
                        </a:rPr>
                        <a:t>1484</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b"/>
                      <a:r>
                        <a:rPr lang="fr-FR" sz="1200" b="1" i="0" u="none" strike="noStrike" dirty="0">
                          <a:solidFill>
                            <a:srgbClr val="FF0000"/>
                          </a:solidFill>
                          <a:latin typeface="Calibri"/>
                        </a:rPr>
                        <a:t>90,4%</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b"/>
                      <a:r>
                        <a:rPr lang="fr-FR" sz="1200" b="1" i="0" u="none" strike="noStrike" dirty="0">
                          <a:solidFill>
                            <a:srgbClr val="FF0000"/>
                          </a:solidFill>
                          <a:latin typeface="Calibri"/>
                        </a:rPr>
                        <a:t>139</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ctr" fontAlgn="b"/>
                      <a:r>
                        <a:rPr lang="fr-FR" sz="1200" b="1" i="0" u="none" strike="noStrike" dirty="0">
                          <a:solidFill>
                            <a:srgbClr val="FF0000"/>
                          </a:solidFill>
                          <a:latin typeface="Calibri"/>
                        </a:rPr>
                        <a:t>93,3%</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l" fontAlgn="b"/>
                      <a:r>
                        <a:rPr lang="fr-FR" sz="1200" b="0" i="0" u="none" strike="noStrike" dirty="0">
                          <a:solidFill>
                            <a:srgbClr val="000000"/>
                          </a:solidFill>
                          <a:latin typeface="Calibri"/>
                        </a:rPr>
                        <a:t>Important/Fondamental</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220508">
                <a:tc rowSpan="3">
                  <a:txBody>
                    <a:bodyPr/>
                    <a:lstStyle/>
                    <a:p>
                      <a:pPr algn="r" fontAlgn="ctr"/>
                      <a:r>
                        <a:rPr lang="fr-FR" sz="1200" b="1" i="0" u="none" strike="noStrike" dirty="0">
                          <a:solidFill>
                            <a:srgbClr val="002060"/>
                          </a:solidFill>
                          <a:latin typeface="Calibri"/>
                        </a:rPr>
                        <a:t> Formation continue</a:t>
                      </a:r>
                    </a:p>
                  </a:txBody>
                  <a:tcPr marL="6834" marR="6834" marT="683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fontAlgn="b"/>
                      <a:r>
                        <a:rPr lang="fr-FR" sz="1200" b="0" i="0" u="none" strike="noStrike">
                          <a:solidFill>
                            <a:srgbClr val="000000"/>
                          </a:solidFill>
                          <a:latin typeface="Calibri"/>
                        </a:rPr>
                        <a:t>22</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b"/>
                      <a:r>
                        <a:rPr lang="fr-FR" sz="1200" b="0" i="0" u="none" strike="noStrike">
                          <a:solidFill>
                            <a:srgbClr val="000000"/>
                          </a:solidFill>
                          <a:latin typeface="Calibri"/>
                        </a:rPr>
                        <a:t>1,3%</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b"/>
                      <a:r>
                        <a:rPr lang="fr-FR" sz="1200" b="0" i="0" u="none" strike="noStrike">
                          <a:solidFill>
                            <a:srgbClr val="000000"/>
                          </a:solidFill>
                          <a:latin typeface="Calibri"/>
                        </a:rPr>
                        <a:t>0</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ctr" fontAlgn="b"/>
                      <a:r>
                        <a:rPr lang="fr-FR" sz="1200" b="0" i="0" u="none" strike="noStrike">
                          <a:solidFill>
                            <a:srgbClr val="000000"/>
                          </a:solidFill>
                          <a:latin typeface="Calibri"/>
                        </a:rPr>
                        <a:t>0,0%</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l" fontAlgn="b"/>
                      <a:r>
                        <a:rPr lang="fr-FR" sz="1200" b="0" i="0" u="none" strike="noStrike">
                          <a:solidFill>
                            <a:srgbClr val="000000"/>
                          </a:solidFill>
                          <a:latin typeface="Calibri"/>
                        </a:rPr>
                        <a:t>Pas important</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220508">
                <a:tc vMerge="1">
                  <a:txBody>
                    <a:bodyPr/>
                    <a:lstStyle/>
                    <a:p>
                      <a:endParaRPr lang="fr-FR"/>
                    </a:p>
                  </a:txBody>
                  <a:tcPr/>
                </a:tc>
                <a:tc>
                  <a:txBody>
                    <a:bodyPr/>
                    <a:lstStyle/>
                    <a:p>
                      <a:pPr algn="ctr" fontAlgn="b"/>
                      <a:r>
                        <a:rPr lang="fr-FR" sz="1200" b="0" i="0" u="none" strike="noStrike">
                          <a:solidFill>
                            <a:srgbClr val="000000"/>
                          </a:solidFill>
                          <a:latin typeface="Calibri"/>
                        </a:rPr>
                        <a:t>250</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b"/>
                      <a:r>
                        <a:rPr lang="fr-FR" sz="1200" b="0" i="0" u="none" strike="noStrike">
                          <a:solidFill>
                            <a:srgbClr val="000000"/>
                          </a:solidFill>
                          <a:latin typeface="Calibri"/>
                        </a:rPr>
                        <a:t>15,3%</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b"/>
                      <a:r>
                        <a:rPr lang="fr-FR" sz="1200" b="0" i="0" u="none" strike="noStrike">
                          <a:solidFill>
                            <a:srgbClr val="000000"/>
                          </a:solidFill>
                          <a:latin typeface="Calibri"/>
                        </a:rPr>
                        <a:t>22</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ctr" fontAlgn="b"/>
                      <a:r>
                        <a:rPr lang="fr-FR" sz="1200" b="0" i="0" u="none" strike="noStrike">
                          <a:solidFill>
                            <a:srgbClr val="000000"/>
                          </a:solidFill>
                          <a:latin typeface="Calibri"/>
                        </a:rPr>
                        <a:t>14,9%</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l" fontAlgn="b"/>
                      <a:r>
                        <a:rPr lang="fr-FR" sz="1200" b="0" i="0" u="none" strike="noStrike">
                          <a:solidFill>
                            <a:srgbClr val="000000"/>
                          </a:solidFill>
                          <a:latin typeface="Calibri"/>
                        </a:rPr>
                        <a:t>A prendre en compte</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220508">
                <a:tc vMerge="1">
                  <a:txBody>
                    <a:bodyPr/>
                    <a:lstStyle/>
                    <a:p>
                      <a:endParaRPr lang="fr-FR"/>
                    </a:p>
                  </a:txBody>
                  <a:tcPr/>
                </a:tc>
                <a:tc>
                  <a:txBody>
                    <a:bodyPr/>
                    <a:lstStyle/>
                    <a:p>
                      <a:pPr algn="ctr" fontAlgn="b"/>
                      <a:r>
                        <a:rPr lang="fr-FR" sz="1200" b="1" i="0" u="none" strike="noStrike">
                          <a:solidFill>
                            <a:srgbClr val="FF0000"/>
                          </a:solidFill>
                          <a:latin typeface="Calibri"/>
                        </a:rPr>
                        <a:t>1366</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b"/>
                      <a:r>
                        <a:rPr lang="fr-FR" sz="1200" b="1" i="0" u="none" strike="noStrike">
                          <a:solidFill>
                            <a:srgbClr val="FF0000"/>
                          </a:solidFill>
                          <a:latin typeface="Calibri"/>
                        </a:rPr>
                        <a:t>83,4%</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b"/>
                      <a:r>
                        <a:rPr lang="fr-FR" sz="1200" b="1" i="0" u="none" strike="noStrike">
                          <a:solidFill>
                            <a:srgbClr val="FF0000"/>
                          </a:solidFill>
                          <a:latin typeface="Calibri"/>
                        </a:rPr>
                        <a:t>126</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ctr" fontAlgn="b"/>
                      <a:r>
                        <a:rPr lang="fr-FR" sz="1200" b="1" i="0" u="none" strike="noStrike" dirty="0">
                          <a:solidFill>
                            <a:srgbClr val="FF0000"/>
                          </a:solidFill>
                          <a:latin typeface="Calibri"/>
                        </a:rPr>
                        <a:t>85,1%</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l" fontAlgn="b"/>
                      <a:r>
                        <a:rPr lang="fr-FR" sz="1200" b="0" i="0" u="none" strike="noStrike">
                          <a:solidFill>
                            <a:srgbClr val="000000"/>
                          </a:solidFill>
                          <a:latin typeface="Calibri"/>
                        </a:rPr>
                        <a:t>Important/Fondamental</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220508">
                <a:tc rowSpan="3">
                  <a:txBody>
                    <a:bodyPr/>
                    <a:lstStyle/>
                    <a:p>
                      <a:pPr algn="r" fontAlgn="ctr"/>
                      <a:r>
                        <a:rPr lang="fr-FR" sz="1200" b="1" i="0" u="none" strike="noStrike" dirty="0">
                          <a:solidFill>
                            <a:srgbClr val="002060"/>
                          </a:solidFill>
                          <a:latin typeface="Calibri"/>
                        </a:rPr>
                        <a:t> Informatisation/sensibilisation</a:t>
                      </a:r>
                    </a:p>
                  </a:txBody>
                  <a:tcPr marL="6834" marR="6834" marT="683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fontAlgn="b"/>
                      <a:r>
                        <a:rPr lang="fr-FR" sz="1200" b="0" i="0" u="none" strike="noStrike">
                          <a:solidFill>
                            <a:srgbClr val="000000"/>
                          </a:solidFill>
                          <a:latin typeface="Calibri"/>
                        </a:rPr>
                        <a:t>19</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b"/>
                      <a:r>
                        <a:rPr lang="fr-FR" sz="1200" b="0" i="0" u="none" strike="noStrike">
                          <a:solidFill>
                            <a:srgbClr val="000000"/>
                          </a:solidFill>
                          <a:latin typeface="Calibri"/>
                        </a:rPr>
                        <a:t>1,2%</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b"/>
                      <a:r>
                        <a:rPr lang="fr-FR" sz="1200" b="0" i="0" u="none" strike="noStrike">
                          <a:solidFill>
                            <a:srgbClr val="000000"/>
                          </a:solidFill>
                          <a:latin typeface="Calibri"/>
                        </a:rPr>
                        <a:t>0</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ctr" fontAlgn="b"/>
                      <a:r>
                        <a:rPr lang="fr-FR" sz="1200" b="0" i="0" u="none" strike="noStrike">
                          <a:solidFill>
                            <a:srgbClr val="000000"/>
                          </a:solidFill>
                          <a:latin typeface="Calibri"/>
                        </a:rPr>
                        <a:t>0,0%</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l" fontAlgn="b"/>
                      <a:r>
                        <a:rPr lang="fr-FR" sz="1200" b="0" i="0" u="none" strike="noStrike">
                          <a:solidFill>
                            <a:srgbClr val="000000"/>
                          </a:solidFill>
                          <a:latin typeface="Calibri"/>
                        </a:rPr>
                        <a:t>Pas important</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220508">
                <a:tc vMerge="1">
                  <a:txBody>
                    <a:bodyPr/>
                    <a:lstStyle/>
                    <a:p>
                      <a:endParaRPr lang="fr-FR"/>
                    </a:p>
                  </a:txBody>
                  <a:tcPr/>
                </a:tc>
                <a:tc>
                  <a:txBody>
                    <a:bodyPr/>
                    <a:lstStyle/>
                    <a:p>
                      <a:pPr algn="ctr" fontAlgn="b"/>
                      <a:r>
                        <a:rPr lang="fr-FR" sz="1200" b="0" i="0" u="none" strike="noStrike">
                          <a:solidFill>
                            <a:srgbClr val="000000"/>
                          </a:solidFill>
                          <a:latin typeface="Calibri"/>
                        </a:rPr>
                        <a:t>180</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b"/>
                      <a:r>
                        <a:rPr lang="fr-FR" sz="1200" b="0" i="0" u="none" strike="noStrike">
                          <a:solidFill>
                            <a:srgbClr val="000000"/>
                          </a:solidFill>
                          <a:latin typeface="Calibri"/>
                        </a:rPr>
                        <a:t>11,0%</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b"/>
                      <a:r>
                        <a:rPr lang="fr-FR" sz="1200" b="0" i="0" u="none" strike="noStrike">
                          <a:solidFill>
                            <a:srgbClr val="000000"/>
                          </a:solidFill>
                          <a:latin typeface="Calibri"/>
                        </a:rPr>
                        <a:t>17</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ctr" fontAlgn="b"/>
                      <a:r>
                        <a:rPr lang="fr-FR" sz="1200" b="0" i="0" u="none" strike="noStrike">
                          <a:solidFill>
                            <a:srgbClr val="000000"/>
                          </a:solidFill>
                          <a:latin typeface="Calibri"/>
                        </a:rPr>
                        <a:t>11,3%</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l" fontAlgn="b"/>
                      <a:r>
                        <a:rPr lang="fr-FR" sz="1200" b="0" i="0" u="none" strike="noStrike">
                          <a:solidFill>
                            <a:srgbClr val="000000"/>
                          </a:solidFill>
                          <a:latin typeface="Calibri"/>
                        </a:rPr>
                        <a:t>A prendre en compte</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220508">
                <a:tc vMerge="1">
                  <a:txBody>
                    <a:bodyPr/>
                    <a:lstStyle/>
                    <a:p>
                      <a:endParaRPr lang="fr-FR"/>
                    </a:p>
                  </a:txBody>
                  <a:tcPr/>
                </a:tc>
                <a:tc>
                  <a:txBody>
                    <a:bodyPr/>
                    <a:lstStyle/>
                    <a:p>
                      <a:pPr algn="ctr" fontAlgn="b"/>
                      <a:r>
                        <a:rPr lang="fr-FR" sz="1200" b="1" i="0" u="none" strike="noStrike">
                          <a:solidFill>
                            <a:srgbClr val="FF0000"/>
                          </a:solidFill>
                          <a:latin typeface="Calibri"/>
                        </a:rPr>
                        <a:t>1441</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b"/>
                      <a:r>
                        <a:rPr lang="fr-FR" sz="1200" b="1" i="0" u="none" strike="noStrike">
                          <a:solidFill>
                            <a:srgbClr val="FF0000"/>
                          </a:solidFill>
                          <a:latin typeface="Calibri"/>
                        </a:rPr>
                        <a:t>87,9%</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b"/>
                      <a:r>
                        <a:rPr lang="fr-FR" sz="1200" b="1" i="0" u="none" strike="noStrike">
                          <a:solidFill>
                            <a:srgbClr val="FF0000"/>
                          </a:solidFill>
                          <a:latin typeface="Calibri"/>
                        </a:rPr>
                        <a:t>133</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ctr" fontAlgn="b"/>
                      <a:r>
                        <a:rPr lang="fr-FR" sz="1200" b="1" i="0" u="none" strike="noStrike" dirty="0">
                          <a:solidFill>
                            <a:srgbClr val="FF0000"/>
                          </a:solidFill>
                          <a:latin typeface="Calibri"/>
                        </a:rPr>
                        <a:t>88,7%</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l" fontAlgn="b"/>
                      <a:r>
                        <a:rPr lang="fr-FR" sz="1200" b="0" i="0" u="none" strike="noStrike">
                          <a:solidFill>
                            <a:srgbClr val="000000"/>
                          </a:solidFill>
                          <a:latin typeface="Calibri"/>
                        </a:rPr>
                        <a:t>Important/Fondamental</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220508">
                <a:tc rowSpan="3">
                  <a:txBody>
                    <a:bodyPr/>
                    <a:lstStyle/>
                    <a:p>
                      <a:pPr algn="r" fontAlgn="ctr"/>
                      <a:r>
                        <a:rPr lang="fr-FR" sz="1200" b="1" i="0" u="none" strike="noStrike" dirty="0">
                          <a:solidFill>
                            <a:srgbClr val="002060"/>
                          </a:solidFill>
                          <a:latin typeface="Calibri"/>
                        </a:rPr>
                        <a:t> Mise à dispo d'un guide</a:t>
                      </a:r>
                    </a:p>
                  </a:txBody>
                  <a:tcPr marL="6834" marR="6834" marT="683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fontAlgn="b"/>
                      <a:r>
                        <a:rPr lang="fr-FR" sz="1200" b="0" i="0" u="none" strike="noStrike">
                          <a:solidFill>
                            <a:srgbClr val="000000"/>
                          </a:solidFill>
                          <a:latin typeface="Calibri"/>
                        </a:rPr>
                        <a:t>44</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b"/>
                      <a:r>
                        <a:rPr lang="fr-FR" sz="1200" b="0" i="0" u="none" strike="noStrike">
                          <a:solidFill>
                            <a:srgbClr val="000000"/>
                          </a:solidFill>
                          <a:latin typeface="Calibri"/>
                        </a:rPr>
                        <a:t>2,7%</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b"/>
                      <a:r>
                        <a:rPr lang="fr-FR" sz="1200" b="0" i="0" u="none" strike="noStrike">
                          <a:solidFill>
                            <a:srgbClr val="000000"/>
                          </a:solidFill>
                          <a:latin typeface="Calibri"/>
                        </a:rPr>
                        <a:t>1</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ctr" fontAlgn="b"/>
                      <a:r>
                        <a:rPr lang="fr-FR" sz="1200" b="0" i="0" u="none" strike="noStrike">
                          <a:solidFill>
                            <a:srgbClr val="000000"/>
                          </a:solidFill>
                          <a:latin typeface="Calibri"/>
                        </a:rPr>
                        <a:t>0,7%</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l" fontAlgn="b"/>
                      <a:r>
                        <a:rPr lang="fr-FR" sz="1200" b="0" i="0" u="none" strike="noStrike">
                          <a:solidFill>
                            <a:srgbClr val="000000"/>
                          </a:solidFill>
                          <a:latin typeface="Calibri"/>
                        </a:rPr>
                        <a:t>Pas important</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220508">
                <a:tc vMerge="1">
                  <a:txBody>
                    <a:bodyPr/>
                    <a:lstStyle/>
                    <a:p>
                      <a:endParaRPr lang="fr-FR"/>
                    </a:p>
                  </a:txBody>
                  <a:tcPr/>
                </a:tc>
                <a:tc>
                  <a:txBody>
                    <a:bodyPr/>
                    <a:lstStyle/>
                    <a:p>
                      <a:pPr algn="ctr" fontAlgn="b"/>
                      <a:r>
                        <a:rPr lang="fr-FR" sz="1200" b="0" i="0" u="none" strike="noStrike">
                          <a:solidFill>
                            <a:srgbClr val="000000"/>
                          </a:solidFill>
                          <a:latin typeface="Calibri"/>
                        </a:rPr>
                        <a:t>260</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b"/>
                      <a:r>
                        <a:rPr lang="fr-FR" sz="1200" b="0" i="0" u="none" strike="noStrike">
                          <a:solidFill>
                            <a:srgbClr val="000000"/>
                          </a:solidFill>
                          <a:latin typeface="Calibri"/>
                        </a:rPr>
                        <a:t>15,8%</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b"/>
                      <a:r>
                        <a:rPr lang="fr-FR" sz="1200" b="0" i="0" u="none" strike="noStrike">
                          <a:solidFill>
                            <a:srgbClr val="000000"/>
                          </a:solidFill>
                          <a:latin typeface="Calibri"/>
                        </a:rPr>
                        <a:t>24</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ctr" fontAlgn="b"/>
                      <a:r>
                        <a:rPr lang="fr-FR" sz="1200" b="0" i="0" u="none" strike="noStrike">
                          <a:solidFill>
                            <a:srgbClr val="000000"/>
                          </a:solidFill>
                          <a:latin typeface="Calibri"/>
                        </a:rPr>
                        <a:t>16,1%</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l" fontAlgn="b"/>
                      <a:r>
                        <a:rPr lang="fr-FR" sz="1200" b="0" i="0" u="none" strike="noStrike">
                          <a:solidFill>
                            <a:srgbClr val="000000"/>
                          </a:solidFill>
                          <a:latin typeface="Calibri"/>
                        </a:rPr>
                        <a:t>A prendre en compte</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220508">
                <a:tc vMerge="1">
                  <a:txBody>
                    <a:bodyPr/>
                    <a:lstStyle/>
                    <a:p>
                      <a:endParaRPr lang="fr-FR"/>
                    </a:p>
                  </a:txBody>
                  <a:tcPr/>
                </a:tc>
                <a:tc>
                  <a:txBody>
                    <a:bodyPr/>
                    <a:lstStyle/>
                    <a:p>
                      <a:pPr algn="ctr" fontAlgn="b"/>
                      <a:r>
                        <a:rPr lang="fr-FR" sz="1200" b="1" i="0" u="none" strike="noStrike">
                          <a:solidFill>
                            <a:srgbClr val="FF0000"/>
                          </a:solidFill>
                          <a:latin typeface="Calibri"/>
                        </a:rPr>
                        <a:t>1337</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b"/>
                      <a:r>
                        <a:rPr lang="fr-FR" sz="1200" b="1" i="0" u="none" strike="noStrike">
                          <a:solidFill>
                            <a:srgbClr val="FF0000"/>
                          </a:solidFill>
                          <a:latin typeface="Calibri"/>
                        </a:rPr>
                        <a:t>81,5%</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b"/>
                      <a:r>
                        <a:rPr lang="fr-FR" sz="1200" b="1" i="0" u="none" strike="noStrike">
                          <a:solidFill>
                            <a:srgbClr val="FF0000"/>
                          </a:solidFill>
                          <a:latin typeface="Calibri"/>
                        </a:rPr>
                        <a:t>124</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ctr" fontAlgn="b"/>
                      <a:r>
                        <a:rPr lang="fr-FR" sz="1200" b="1" i="0" u="none" strike="noStrike" dirty="0">
                          <a:solidFill>
                            <a:srgbClr val="FF0000"/>
                          </a:solidFill>
                          <a:latin typeface="Calibri"/>
                        </a:rPr>
                        <a:t>83,2%</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l" fontAlgn="b"/>
                      <a:r>
                        <a:rPr lang="fr-FR" sz="1200" b="0" i="0" u="none" strike="noStrike">
                          <a:solidFill>
                            <a:srgbClr val="000000"/>
                          </a:solidFill>
                          <a:latin typeface="Calibri"/>
                        </a:rPr>
                        <a:t>Important/Fondamental</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220508">
                <a:tc rowSpan="3">
                  <a:txBody>
                    <a:bodyPr/>
                    <a:lstStyle/>
                    <a:p>
                      <a:pPr algn="r" fontAlgn="ctr"/>
                      <a:r>
                        <a:rPr lang="fr-FR" sz="1200" b="1" i="0" u="none" strike="noStrike" dirty="0">
                          <a:solidFill>
                            <a:srgbClr val="002060"/>
                          </a:solidFill>
                          <a:latin typeface="Calibri"/>
                        </a:rPr>
                        <a:t> Aide mise en œuvre retour d'expérience</a:t>
                      </a:r>
                    </a:p>
                  </a:txBody>
                  <a:tcPr marL="6834" marR="6834" marT="683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fontAlgn="b"/>
                      <a:r>
                        <a:rPr lang="fr-FR" sz="1200" b="0" i="0" u="none" strike="noStrike">
                          <a:solidFill>
                            <a:srgbClr val="000000"/>
                          </a:solidFill>
                          <a:latin typeface="Calibri"/>
                        </a:rPr>
                        <a:t>35</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b"/>
                      <a:r>
                        <a:rPr lang="fr-FR" sz="1200" b="0" i="0" u="none" strike="noStrike">
                          <a:solidFill>
                            <a:srgbClr val="000000"/>
                          </a:solidFill>
                          <a:latin typeface="Calibri"/>
                        </a:rPr>
                        <a:t>2,1%</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b"/>
                      <a:r>
                        <a:rPr lang="fr-FR" sz="1200" b="0" i="0" u="none" strike="noStrike">
                          <a:solidFill>
                            <a:srgbClr val="000000"/>
                          </a:solidFill>
                          <a:latin typeface="Calibri"/>
                        </a:rPr>
                        <a:t>2</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ctr" fontAlgn="b"/>
                      <a:r>
                        <a:rPr lang="fr-FR" sz="1200" b="0" i="0" u="none" strike="noStrike">
                          <a:solidFill>
                            <a:srgbClr val="000000"/>
                          </a:solidFill>
                          <a:latin typeface="Calibri"/>
                        </a:rPr>
                        <a:t>1,4%</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l" fontAlgn="b"/>
                      <a:r>
                        <a:rPr lang="fr-FR" sz="1200" b="0" i="0" u="none" strike="noStrike">
                          <a:solidFill>
                            <a:srgbClr val="000000"/>
                          </a:solidFill>
                          <a:latin typeface="Calibri"/>
                        </a:rPr>
                        <a:t>Pas important</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220508">
                <a:tc vMerge="1">
                  <a:txBody>
                    <a:bodyPr/>
                    <a:lstStyle/>
                    <a:p>
                      <a:endParaRPr lang="fr-FR"/>
                    </a:p>
                  </a:txBody>
                  <a:tcPr/>
                </a:tc>
                <a:tc>
                  <a:txBody>
                    <a:bodyPr/>
                    <a:lstStyle/>
                    <a:p>
                      <a:pPr algn="ctr" fontAlgn="b"/>
                      <a:r>
                        <a:rPr lang="fr-FR" sz="1200" b="0" i="0" u="none" strike="noStrike">
                          <a:solidFill>
                            <a:srgbClr val="000000"/>
                          </a:solidFill>
                          <a:latin typeface="Calibri"/>
                        </a:rPr>
                        <a:t>519</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b"/>
                      <a:r>
                        <a:rPr lang="fr-FR" sz="1200" b="0" i="0" u="none" strike="noStrike">
                          <a:solidFill>
                            <a:srgbClr val="000000"/>
                          </a:solidFill>
                          <a:latin typeface="Calibri"/>
                        </a:rPr>
                        <a:t>31,8%</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b"/>
                      <a:r>
                        <a:rPr lang="fr-FR" sz="1200" b="0" i="0" u="none" strike="noStrike">
                          <a:solidFill>
                            <a:srgbClr val="000000"/>
                          </a:solidFill>
                          <a:latin typeface="Calibri"/>
                        </a:rPr>
                        <a:t>59</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ctr" fontAlgn="b"/>
                      <a:r>
                        <a:rPr lang="fr-FR" sz="1200" b="0" i="0" u="none" strike="noStrike">
                          <a:solidFill>
                            <a:srgbClr val="000000"/>
                          </a:solidFill>
                          <a:latin typeface="Calibri"/>
                        </a:rPr>
                        <a:t>40,1%</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l" fontAlgn="b"/>
                      <a:r>
                        <a:rPr lang="fr-FR" sz="1200" b="0" i="0" u="none" strike="noStrike">
                          <a:solidFill>
                            <a:srgbClr val="000000"/>
                          </a:solidFill>
                          <a:latin typeface="Calibri"/>
                        </a:rPr>
                        <a:t>A prendre en compte</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220508">
                <a:tc vMerge="1">
                  <a:txBody>
                    <a:bodyPr/>
                    <a:lstStyle/>
                    <a:p>
                      <a:endParaRPr lang="fr-FR"/>
                    </a:p>
                  </a:txBody>
                  <a:tcPr/>
                </a:tc>
                <a:tc>
                  <a:txBody>
                    <a:bodyPr/>
                    <a:lstStyle/>
                    <a:p>
                      <a:pPr algn="ctr" fontAlgn="b"/>
                      <a:r>
                        <a:rPr lang="fr-FR" sz="1200" b="0" i="0" u="none" strike="noStrike">
                          <a:solidFill>
                            <a:srgbClr val="000000"/>
                          </a:solidFill>
                          <a:latin typeface="Calibri"/>
                        </a:rPr>
                        <a:t>1076</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b"/>
                      <a:r>
                        <a:rPr lang="fr-FR" sz="1200" b="0" i="0" u="none" strike="noStrike">
                          <a:solidFill>
                            <a:srgbClr val="000000"/>
                          </a:solidFill>
                          <a:latin typeface="Calibri"/>
                        </a:rPr>
                        <a:t>66,0%</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b"/>
                      <a:r>
                        <a:rPr lang="fr-FR" sz="1200" b="0" i="0" u="none" strike="noStrike">
                          <a:solidFill>
                            <a:srgbClr val="000000"/>
                          </a:solidFill>
                          <a:latin typeface="Calibri"/>
                        </a:rPr>
                        <a:t>86</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ctr" fontAlgn="b"/>
                      <a:r>
                        <a:rPr lang="fr-FR" sz="1200" b="0" i="0" u="none" strike="noStrike">
                          <a:solidFill>
                            <a:srgbClr val="000000"/>
                          </a:solidFill>
                          <a:latin typeface="Calibri"/>
                        </a:rPr>
                        <a:t>58,5%</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l" fontAlgn="b"/>
                      <a:r>
                        <a:rPr lang="fr-FR" sz="1200" b="0" i="0" u="none" strike="noStrike">
                          <a:solidFill>
                            <a:srgbClr val="000000"/>
                          </a:solidFill>
                          <a:latin typeface="Calibri"/>
                        </a:rPr>
                        <a:t>Important/Fondamental</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220508">
                <a:tc rowSpan="3">
                  <a:txBody>
                    <a:bodyPr/>
                    <a:lstStyle/>
                    <a:p>
                      <a:pPr algn="r" fontAlgn="ctr"/>
                      <a:r>
                        <a:rPr lang="fr-FR" sz="1200" b="1" i="0" u="none" strike="noStrike" dirty="0">
                          <a:solidFill>
                            <a:srgbClr val="002060"/>
                          </a:solidFill>
                          <a:latin typeface="Calibri"/>
                        </a:rPr>
                        <a:t> Mise à disposition d'outils</a:t>
                      </a:r>
                    </a:p>
                  </a:txBody>
                  <a:tcPr marL="6834" marR="6834" marT="683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fontAlgn="b"/>
                      <a:r>
                        <a:rPr lang="fr-FR" sz="1200" b="0" i="0" u="none" strike="noStrike">
                          <a:solidFill>
                            <a:srgbClr val="000000"/>
                          </a:solidFill>
                          <a:latin typeface="Calibri"/>
                        </a:rPr>
                        <a:t>6</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b"/>
                      <a:r>
                        <a:rPr lang="fr-FR" sz="1200" b="0" i="0" u="none" strike="noStrike">
                          <a:solidFill>
                            <a:srgbClr val="000000"/>
                          </a:solidFill>
                          <a:latin typeface="Calibri"/>
                        </a:rPr>
                        <a:t>0,4%</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b"/>
                      <a:r>
                        <a:rPr lang="fr-FR" sz="1200" b="0" i="0" u="none" strike="noStrike">
                          <a:solidFill>
                            <a:srgbClr val="000000"/>
                          </a:solidFill>
                          <a:latin typeface="Calibri"/>
                        </a:rPr>
                        <a:t>0</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ctr" fontAlgn="b"/>
                      <a:r>
                        <a:rPr lang="fr-FR" sz="1200" b="0" i="0" u="none" strike="noStrike">
                          <a:solidFill>
                            <a:srgbClr val="000000"/>
                          </a:solidFill>
                          <a:latin typeface="Calibri"/>
                        </a:rPr>
                        <a:t>0,0%</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l" fontAlgn="b"/>
                      <a:r>
                        <a:rPr lang="fr-FR" sz="1200" b="0" i="0" u="none" strike="noStrike">
                          <a:solidFill>
                            <a:srgbClr val="000000"/>
                          </a:solidFill>
                          <a:latin typeface="Calibri"/>
                        </a:rPr>
                        <a:t>Pas important</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220508">
                <a:tc vMerge="1">
                  <a:txBody>
                    <a:bodyPr/>
                    <a:lstStyle/>
                    <a:p>
                      <a:endParaRPr lang="fr-FR"/>
                    </a:p>
                  </a:txBody>
                  <a:tcPr/>
                </a:tc>
                <a:tc>
                  <a:txBody>
                    <a:bodyPr/>
                    <a:lstStyle/>
                    <a:p>
                      <a:pPr algn="ctr" fontAlgn="b"/>
                      <a:r>
                        <a:rPr lang="fr-FR" sz="1200" b="0" i="0" u="none" strike="noStrike">
                          <a:solidFill>
                            <a:srgbClr val="000000"/>
                          </a:solidFill>
                          <a:latin typeface="Calibri"/>
                        </a:rPr>
                        <a:t>99</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b"/>
                      <a:r>
                        <a:rPr lang="fr-FR" sz="1200" b="0" i="0" u="none" strike="noStrike">
                          <a:solidFill>
                            <a:srgbClr val="000000"/>
                          </a:solidFill>
                          <a:latin typeface="Calibri"/>
                        </a:rPr>
                        <a:t>6,3%</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b"/>
                      <a:r>
                        <a:rPr lang="fr-FR" sz="1200" b="0" i="0" u="none" strike="noStrike">
                          <a:solidFill>
                            <a:srgbClr val="000000"/>
                          </a:solidFill>
                          <a:latin typeface="Calibri"/>
                        </a:rPr>
                        <a:t>9</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ctr" fontAlgn="b"/>
                      <a:r>
                        <a:rPr lang="fr-FR" sz="1200" b="0" i="0" u="none" strike="noStrike">
                          <a:solidFill>
                            <a:srgbClr val="000000"/>
                          </a:solidFill>
                          <a:latin typeface="Calibri"/>
                        </a:rPr>
                        <a:t>6,0%</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l" fontAlgn="b"/>
                      <a:r>
                        <a:rPr lang="fr-FR" sz="1200" b="0" i="0" u="none" strike="noStrike">
                          <a:solidFill>
                            <a:srgbClr val="000000"/>
                          </a:solidFill>
                          <a:latin typeface="Calibri"/>
                        </a:rPr>
                        <a:t>A prendre en compte</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220508">
                <a:tc vMerge="1">
                  <a:txBody>
                    <a:bodyPr/>
                    <a:lstStyle/>
                    <a:p>
                      <a:endParaRPr lang="fr-FR"/>
                    </a:p>
                  </a:txBody>
                  <a:tcPr/>
                </a:tc>
                <a:tc>
                  <a:txBody>
                    <a:bodyPr/>
                    <a:lstStyle/>
                    <a:p>
                      <a:pPr algn="ctr" fontAlgn="b"/>
                      <a:r>
                        <a:rPr lang="fr-FR" sz="1200" b="1" i="0" u="none" strike="noStrike">
                          <a:solidFill>
                            <a:srgbClr val="FF0000"/>
                          </a:solidFill>
                          <a:latin typeface="Calibri"/>
                        </a:rPr>
                        <a:t>1478</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b"/>
                      <a:r>
                        <a:rPr lang="fr-FR" sz="1200" b="1" i="0" u="none" strike="noStrike">
                          <a:solidFill>
                            <a:srgbClr val="FF0000"/>
                          </a:solidFill>
                          <a:latin typeface="Calibri"/>
                        </a:rPr>
                        <a:t>93,4%</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b"/>
                      <a:r>
                        <a:rPr lang="fr-FR" sz="1200" b="1" i="0" u="none" strike="noStrike">
                          <a:solidFill>
                            <a:srgbClr val="FF0000"/>
                          </a:solidFill>
                          <a:latin typeface="Calibri"/>
                        </a:rPr>
                        <a:t>142</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ctr" fontAlgn="b"/>
                      <a:r>
                        <a:rPr lang="fr-FR" sz="1200" b="1" i="0" u="none" strike="noStrike" dirty="0">
                          <a:solidFill>
                            <a:srgbClr val="FF0000"/>
                          </a:solidFill>
                          <a:latin typeface="Calibri"/>
                        </a:rPr>
                        <a:t>94,0%</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l" fontAlgn="b"/>
                      <a:r>
                        <a:rPr lang="fr-FR" sz="1200" b="0" i="0" u="none" strike="noStrike">
                          <a:solidFill>
                            <a:srgbClr val="000000"/>
                          </a:solidFill>
                          <a:latin typeface="Calibri"/>
                        </a:rPr>
                        <a:t>Important/Fondamental</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220508">
                <a:tc rowSpan="3">
                  <a:txBody>
                    <a:bodyPr/>
                    <a:lstStyle/>
                    <a:p>
                      <a:pPr algn="r" fontAlgn="ctr"/>
                      <a:r>
                        <a:rPr lang="fr-FR" sz="1200" b="1" i="0" u="none" strike="noStrike" dirty="0">
                          <a:solidFill>
                            <a:srgbClr val="002060"/>
                          </a:solidFill>
                          <a:latin typeface="Calibri"/>
                        </a:rPr>
                        <a:t> Autre</a:t>
                      </a:r>
                    </a:p>
                  </a:txBody>
                  <a:tcPr marL="6834" marR="6834" marT="683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fontAlgn="b"/>
                      <a:r>
                        <a:rPr lang="fr-FR" sz="1200" b="0" i="0" u="none" strike="noStrike">
                          <a:solidFill>
                            <a:srgbClr val="000000"/>
                          </a:solidFill>
                          <a:latin typeface="Calibri"/>
                        </a:rPr>
                        <a:t>70</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b"/>
                      <a:r>
                        <a:rPr lang="fr-FR" sz="1200" b="0" i="0" u="none" strike="noStrike">
                          <a:solidFill>
                            <a:srgbClr val="000000"/>
                          </a:solidFill>
                          <a:latin typeface="Calibri"/>
                        </a:rPr>
                        <a:t>14,4%</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b"/>
                      <a:r>
                        <a:rPr lang="fr-FR" sz="1200" b="0" i="0" u="none" strike="noStrike">
                          <a:solidFill>
                            <a:srgbClr val="000000"/>
                          </a:solidFill>
                          <a:latin typeface="Calibri"/>
                        </a:rPr>
                        <a:t>2</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ctr" fontAlgn="b"/>
                      <a:r>
                        <a:rPr lang="fr-FR" sz="1200" b="0" i="0" u="none" strike="noStrike">
                          <a:solidFill>
                            <a:srgbClr val="000000"/>
                          </a:solidFill>
                          <a:latin typeface="Calibri"/>
                        </a:rPr>
                        <a:t>4,1%</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l" fontAlgn="b"/>
                      <a:r>
                        <a:rPr lang="fr-FR" sz="1200" b="0" i="0" u="none" strike="noStrike">
                          <a:solidFill>
                            <a:srgbClr val="000000"/>
                          </a:solidFill>
                          <a:latin typeface="Calibri"/>
                        </a:rPr>
                        <a:t>Pas important</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220508">
                <a:tc vMerge="1">
                  <a:txBody>
                    <a:bodyPr/>
                    <a:lstStyle/>
                    <a:p>
                      <a:endParaRPr lang="fr-FR"/>
                    </a:p>
                  </a:txBody>
                  <a:tcPr/>
                </a:tc>
                <a:tc>
                  <a:txBody>
                    <a:bodyPr/>
                    <a:lstStyle/>
                    <a:p>
                      <a:pPr algn="ctr" fontAlgn="b"/>
                      <a:r>
                        <a:rPr lang="fr-FR" sz="1200" b="0" i="0" u="none" strike="noStrike">
                          <a:solidFill>
                            <a:srgbClr val="000000"/>
                          </a:solidFill>
                          <a:latin typeface="Calibri"/>
                        </a:rPr>
                        <a:t>16</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b"/>
                      <a:r>
                        <a:rPr lang="fr-FR" sz="1200" b="0" i="0" u="none" strike="noStrike">
                          <a:solidFill>
                            <a:srgbClr val="000000"/>
                          </a:solidFill>
                          <a:latin typeface="Calibri"/>
                        </a:rPr>
                        <a:t>3,3%</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b"/>
                      <a:r>
                        <a:rPr lang="fr-FR" sz="1200" b="0" i="0" u="none" strike="noStrike">
                          <a:solidFill>
                            <a:srgbClr val="000000"/>
                          </a:solidFill>
                          <a:latin typeface="Calibri"/>
                        </a:rPr>
                        <a:t>0</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ctr" fontAlgn="b"/>
                      <a:r>
                        <a:rPr lang="fr-FR" sz="1200" b="0" i="0" u="none" strike="noStrike">
                          <a:solidFill>
                            <a:srgbClr val="000000"/>
                          </a:solidFill>
                          <a:latin typeface="Calibri"/>
                        </a:rPr>
                        <a:t>0,0%</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l" fontAlgn="b"/>
                      <a:r>
                        <a:rPr lang="fr-FR" sz="1200" b="0" i="0" u="none" strike="noStrike">
                          <a:solidFill>
                            <a:srgbClr val="000000"/>
                          </a:solidFill>
                          <a:latin typeface="Calibri"/>
                        </a:rPr>
                        <a:t>A prendre en compte</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220508">
                <a:tc vMerge="1">
                  <a:txBody>
                    <a:bodyPr/>
                    <a:lstStyle/>
                    <a:p>
                      <a:endParaRPr lang="fr-FR"/>
                    </a:p>
                  </a:txBody>
                  <a:tcPr/>
                </a:tc>
                <a:tc>
                  <a:txBody>
                    <a:bodyPr/>
                    <a:lstStyle/>
                    <a:p>
                      <a:pPr algn="ctr" fontAlgn="b"/>
                      <a:r>
                        <a:rPr lang="fr-FR" sz="1200" b="0" i="0" u="none" strike="noStrike">
                          <a:solidFill>
                            <a:srgbClr val="000000"/>
                          </a:solidFill>
                          <a:latin typeface="Calibri"/>
                        </a:rPr>
                        <a:t>401</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b"/>
                      <a:r>
                        <a:rPr lang="fr-FR" sz="1200" b="0" i="0" u="none" strike="noStrike">
                          <a:solidFill>
                            <a:srgbClr val="000000"/>
                          </a:solidFill>
                          <a:latin typeface="Calibri"/>
                        </a:rPr>
                        <a:t>82,3%</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ctr" fontAlgn="b"/>
                      <a:r>
                        <a:rPr lang="fr-FR" sz="1200" b="0" i="0" u="none" strike="noStrike">
                          <a:solidFill>
                            <a:srgbClr val="000000"/>
                          </a:solidFill>
                          <a:latin typeface="Calibri"/>
                        </a:rPr>
                        <a:t>47</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ctr" fontAlgn="b"/>
                      <a:r>
                        <a:rPr lang="fr-FR" sz="1200" b="0" i="0" u="none" strike="noStrike">
                          <a:solidFill>
                            <a:srgbClr val="000000"/>
                          </a:solidFill>
                          <a:latin typeface="Calibri"/>
                        </a:rPr>
                        <a:t>95,9%</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4BC"/>
                    </a:solidFill>
                  </a:tcPr>
                </a:tc>
                <a:tc>
                  <a:txBody>
                    <a:bodyPr/>
                    <a:lstStyle/>
                    <a:p>
                      <a:pPr algn="l" fontAlgn="b"/>
                      <a:r>
                        <a:rPr lang="fr-FR" sz="1200" b="0" i="0" u="none" strike="noStrike" dirty="0">
                          <a:solidFill>
                            <a:srgbClr val="000000"/>
                          </a:solidFill>
                          <a:latin typeface="Calibri"/>
                        </a:rPr>
                        <a:t>Important/Fondamental</a:t>
                      </a:r>
                    </a:p>
                  </a:txBody>
                  <a:tcPr marL="6834" marR="6834" marT="683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bl>
          </a:graphicData>
        </a:graphic>
      </p:graphicFrame>
      <p:sp>
        <p:nvSpPr>
          <p:cNvPr id="3" name="Espace réservé du numéro de diapositive 2"/>
          <p:cNvSpPr>
            <a:spLocks noGrp="1"/>
          </p:cNvSpPr>
          <p:nvPr>
            <p:ph type="sldNum" sz="quarter" idx="12"/>
          </p:nvPr>
        </p:nvSpPr>
        <p:spPr/>
        <p:txBody>
          <a:bodyPr/>
          <a:lstStyle/>
          <a:p>
            <a:fld id="{6CF53FF6-79BB-4BEF-B1BD-1A196A586C8F}" type="slidenum">
              <a:rPr lang="fr-FR" smtClean="0"/>
              <a:pPr/>
              <a:t>9</a:t>
            </a:fld>
            <a:endParaRPr lang="fr-F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ébit">
  <a:themeElements>
    <a:clrScheme name="Débit">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Débit">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Débit">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358</TotalTime>
  <Words>3514</Words>
  <Application>Microsoft Office PowerPoint</Application>
  <PresentationFormat>Affichage à l'écran (4:3)</PresentationFormat>
  <Paragraphs>1817</Paragraphs>
  <Slides>18</Slides>
  <Notes>0</Notes>
  <HiddenSlides>0</HiddenSlides>
  <MMClips>0</MMClips>
  <ScaleCrop>false</ScaleCrop>
  <HeadingPairs>
    <vt:vector size="4" baseType="variant">
      <vt:variant>
        <vt:lpstr>Thème</vt:lpstr>
      </vt:variant>
      <vt:variant>
        <vt:i4>1</vt:i4>
      </vt:variant>
      <vt:variant>
        <vt:lpstr>Titres des diapositives</vt:lpstr>
      </vt:variant>
      <vt:variant>
        <vt:i4>18</vt:i4>
      </vt:variant>
    </vt:vector>
  </HeadingPairs>
  <TitlesOfParts>
    <vt:vector size="19" baseType="lpstr">
      <vt:lpstr>Débit</vt:lpstr>
      <vt:lpstr>RESULTATS DE L’ENQUETE NATIONALE SUR LE DEPLOIEMENT DE LA CONCILIATION MEDICAMENTEUSE 2015</vt:lpstr>
      <vt:lpstr>Diapositive 2</vt:lpstr>
      <vt:lpstr>Diapositive 3</vt:lpstr>
      <vt:lpstr>Diapositive 4</vt:lpstr>
      <vt:lpstr>Diapositive 5</vt:lpstr>
      <vt:lpstr>Diapositive 6</vt:lpstr>
      <vt:lpstr>Diapositive 7</vt:lpstr>
      <vt:lpstr>Diapositive 8</vt:lpstr>
      <vt:lpstr>Diapositive 9</vt:lpstr>
      <vt:lpstr>Diapositive 10</vt:lpstr>
      <vt:lpstr>Diapositive 11</vt:lpstr>
      <vt:lpstr>Diapositive 12</vt:lpstr>
      <vt:lpstr>Diapositive 13</vt:lpstr>
      <vt:lpstr>Diapositive 14</vt:lpstr>
      <vt:lpstr>Diapositive 15</vt:lpstr>
      <vt:lpstr>Diapositive 16</vt:lpstr>
      <vt:lpstr>Diapositive 17</vt:lpstr>
      <vt:lpstr>Diapositive 18</vt:lpstr>
    </vt:vector>
  </TitlesOfParts>
  <Company>MSS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dc:creator>
  <cp:lastModifiedBy>*</cp:lastModifiedBy>
  <cp:revision>28</cp:revision>
  <dcterms:created xsi:type="dcterms:W3CDTF">2015-11-17T08:39:09Z</dcterms:created>
  <dcterms:modified xsi:type="dcterms:W3CDTF">2015-11-18T10:02:14Z</dcterms:modified>
</cp:coreProperties>
</file>