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01" autoAdjust="0"/>
  </p:normalViewPr>
  <p:slideViewPr>
    <p:cSldViewPr>
      <p:cViewPr varScale="1">
        <p:scale>
          <a:sx n="64" d="100"/>
          <a:sy n="64" d="100"/>
        </p:scale>
        <p:origin x="-14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9D9A6F4-F10C-4AB3-AE88-FB77BE2FFE65}" type="datetimeFigureOut">
              <a:rPr lang="fr-FR" smtClean="0"/>
              <a:t>05/10/2016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D9A6F4-F10C-4AB3-AE88-FB77BE2FFE65}" type="datetimeFigureOut">
              <a:rPr lang="fr-FR" smtClean="0"/>
              <a:t>05/10/2016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D9A6F4-F10C-4AB3-AE88-FB77BE2FFE65}" type="datetimeFigureOut">
              <a:rPr lang="fr-FR" smtClean="0"/>
              <a:t>05/10/2016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D9A6F4-F10C-4AB3-AE88-FB77BE2FFE65}" type="datetimeFigureOut">
              <a:rPr lang="fr-FR" smtClean="0"/>
              <a:t>05/10/2016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9D9A6F4-F10C-4AB3-AE88-FB77BE2FFE65}" type="datetimeFigureOut">
              <a:rPr lang="fr-FR" smtClean="0"/>
              <a:t>05/10/2016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9D9A6F4-F10C-4AB3-AE88-FB77BE2FFE65}" type="datetimeFigureOut">
              <a:rPr lang="fr-FR" smtClean="0"/>
              <a:t>05/10/2016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9D9A6F4-F10C-4AB3-AE88-FB77BE2FFE65}" type="datetimeFigureOut">
              <a:rPr lang="fr-FR" smtClean="0"/>
              <a:t>05/10/2016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9D9A6F4-F10C-4AB3-AE88-FB77BE2FFE65}" type="datetimeFigureOut">
              <a:rPr lang="fr-FR" smtClean="0"/>
              <a:t>05/10/2016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9D9A6F4-F10C-4AB3-AE88-FB77BE2FFE65}" type="datetimeFigureOut">
              <a:rPr lang="fr-FR" smtClean="0"/>
              <a:t>05/10/2016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D9A6F4-F10C-4AB3-AE88-FB77BE2FFE65}" type="datetimeFigureOut">
              <a:rPr lang="fr-FR" smtClean="0"/>
              <a:t>05/10/2016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D9A6F4-F10C-4AB3-AE88-FB77BE2FFE65}" type="datetimeFigureOut">
              <a:rPr lang="fr-FR" smtClean="0"/>
              <a:t>05/10/2016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F54DF9-E85F-4782-A73E-3BE1C4D58B4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9A6F4-F10C-4AB3-AE88-FB77BE2FFE65}" type="datetimeFigureOut">
              <a:rPr lang="fr-FR" smtClean="0"/>
              <a:t>05/10/2016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54DF9-E85F-4782-A73E-3BE1C4D58B4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egifrance.gouv.fr/eli/arrete/2016/7/28/AFSS1621573A/jo/text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eli/arrete/2016/7/28/AFSS1621573A/jo/text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france.gouv.fr/eli/arrete/2016/8/1/AFSS1621886A/jo/text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1520" y="2636912"/>
            <a:ext cx="8229600" cy="1143000"/>
          </a:xfrm>
        </p:spPr>
        <p:txBody>
          <a:bodyPr>
            <a:normAutofit fontScale="90000"/>
          </a:bodyPr>
          <a:lstStyle/>
          <a:p>
            <a:r>
              <a:rPr lang="fr-FR" dirty="0" smtClean="0"/>
              <a:t/>
            </a:r>
            <a:br>
              <a:rPr lang="fr-FR" dirty="0" smtClean="0"/>
            </a:br>
            <a:r>
              <a:rPr lang="fr-FR" dirty="0" smtClean="0"/>
              <a:t>RADIATIONS PARTIELLES</a:t>
            </a:r>
            <a:br>
              <a:rPr lang="fr-FR" dirty="0" smtClean="0"/>
            </a:br>
            <a:r>
              <a:rPr lang="fr-FR" dirty="0" smtClean="0"/>
              <a:t>&amp;</a:t>
            </a:r>
            <a:br>
              <a:rPr lang="fr-FR" dirty="0" smtClean="0"/>
            </a:br>
            <a:r>
              <a:rPr lang="fr-FR" dirty="0" smtClean="0"/>
              <a:t>RADIATIONS DE LA LISTE EN SUS</a:t>
            </a:r>
            <a:r>
              <a:rPr lang="fr-FR" sz="2700" dirty="0" smtClean="0"/>
              <a:t/>
            </a:r>
            <a:br>
              <a:rPr lang="fr-FR" sz="2700" dirty="0" smtClean="0"/>
            </a:br>
            <a:endParaRPr lang="fr-FR" sz="2700"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698" y="332656"/>
            <a:ext cx="1952898" cy="1419423"/>
          </a:xfrm>
          <a:prstGeom prst="rect">
            <a:avLst/>
          </a:prstGeom>
        </p:spPr>
      </p:pic>
      <p:sp>
        <p:nvSpPr>
          <p:cNvPr id="8"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ctr"/>
            <a:r>
              <a:rPr lang="fr-FR" sz="2400" dirty="0" smtClean="0">
                <a:solidFill>
                  <a:srgbClr val="0056E2"/>
                </a:solidFill>
              </a:rPr>
              <a:t>Véronique </a:t>
            </a:r>
            <a:r>
              <a:rPr lang="fr-FR" sz="2400" dirty="0" err="1" smtClean="0">
                <a:solidFill>
                  <a:srgbClr val="0056E2"/>
                </a:solidFill>
              </a:rPr>
              <a:t>Pellissier</a:t>
            </a:r>
            <a:r>
              <a:rPr lang="fr-FR" sz="2400" dirty="0" smtClean="0">
                <a:solidFill>
                  <a:srgbClr val="0056E2"/>
                </a:solidFill>
              </a:rPr>
              <a:t> - Marie-Hélène </a:t>
            </a:r>
            <a:r>
              <a:rPr lang="fr-FR" sz="2400" dirty="0" err="1" smtClean="0">
                <a:solidFill>
                  <a:srgbClr val="0056E2"/>
                </a:solidFill>
              </a:rPr>
              <a:t>Bertocchio</a:t>
            </a:r>
            <a:r>
              <a:rPr lang="fr-FR" sz="2400" dirty="0" smtClean="0">
                <a:solidFill>
                  <a:srgbClr val="0056E2"/>
                </a:solidFill>
              </a:rPr>
              <a:t> </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extLst>
      <p:ext uri="{BB962C8B-B14F-4D97-AF65-F5344CB8AC3E}">
        <p14:creationId xmlns:p14="http://schemas.microsoft.com/office/powerpoint/2010/main" val="3502835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0825" y="0"/>
            <a:ext cx="8569325" cy="6801862"/>
          </a:xfrm>
          <a:prstGeom prst="rect">
            <a:avLst/>
          </a:prstGeom>
          <a:noFill/>
        </p:spPr>
        <p:txBody>
          <a:bodyPr>
            <a:spAutoFit/>
          </a:bodyPr>
          <a:lstStyle/>
          <a:p>
            <a:pPr>
              <a:defRPr/>
            </a:pPr>
            <a:endParaRPr lang="fr-FR" sz="2000" b="1" dirty="0" smtClean="0">
              <a:solidFill>
                <a:schemeClr val="tx1"/>
              </a:solidFill>
              <a:latin typeface="+mn-lt"/>
            </a:endParaRPr>
          </a:p>
          <a:p>
            <a:pPr>
              <a:defRPr/>
            </a:pPr>
            <a:r>
              <a:rPr lang="fr-FR" sz="2000" b="1" dirty="0">
                <a:solidFill>
                  <a:srgbClr val="FF0000"/>
                </a:solidFill>
              </a:rPr>
              <a:t>R</a:t>
            </a:r>
            <a:r>
              <a:rPr lang="fr-FR" sz="2000" b="1" dirty="0" smtClean="0">
                <a:solidFill>
                  <a:srgbClr val="FF0000"/>
                </a:solidFill>
              </a:rPr>
              <a:t>ADIATIONS PARTIELLES / A compter du 1</a:t>
            </a:r>
            <a:r>
              <a:rPr lang="fr-FR" sz="2000" b="1" baseline="30000" dirty="0" smtClean="0">
                <a:solidFill>
                  <a:srgbClr val="FF0000"/>
                </a:solidFill>
              </a:rPr>
              <a:t>er</a:t>
            </a:r>
            <a:r>
              <a:rPr lang="fr-FR" sz="2000" b="1" dirty="0" smtClean="0">
                <a:solidFill>
                  <a:srgbClr val="FF0000"/>
                </a:solidFill>
              </a:rPr>
              <a:t> août  2016</a:t>
            </a:r>
            <a:endParaRPr lang="fr-FR" sz="2000" b="1" dirty="0">
              <a:solidFill>
                <a:srgbClr val="FF0000"/>
              </a:solidFill>
            </a:endParaRPr>
          </a:p>
          <a:p>
            <a:r>
              <a:rPr lang="fr-FR" dirty="0" smtClean="0">
                <a:hlinkClick r:id="rId2"/>
              </a:rPr>
              <a:t>Arrêtés </a:t>
            </a:r>
            <a:r>
              <a:rPr lang="fr-FR" dirty="0">
                <a:hlinkClick r:id="rId2"/>
              </a:rPr>
              <a:t>du 28 juillet 2016 portant radiation de la liste des spécialités pharmaceutiques prises en charge en sus des prestations d'hospitalisation mentionnée à l'article L. 162-22-7 du code de la sécurité sociale </a:t>
            </a:r>
            <a:r>
              <a:rPr lang="fr-FR" dirty="0"/>
              <a:t/>
            </a:r>
            <a:br>
              <a:rPr lang="fr-FR" dirty="0"/>
            </a:br>
            <a:r>
              <a:rPr lang="fr-FR" b="1" dirty="0"/>
              <a:t/>
            </a:r>
            <a:br>
              <a:rPr lang="fr-FR" b="1" dirty="0"/>
            </a:br>
            <a:r>
              <a:rPr lang="fr-FR" b="1" dirty="0" smtClean="0">
                <a:solidFill>
                  <a:srgbClr val="00B050"/>
                </a:solidFill>
              </a:rPr>
              <a:t>EPOPROSTENOL (</a:t>
            </a:r>
            <a:r>
              <a:rPr lang="fr-FR" b="1" dirty="0" err="1" smtClean="0">
                <a:solidFill>
                  <a:srgbClr val="00B050"/>
                </a:solidFill>
              </a:rPr>
              <a:t>Flolan</a:t>
            </a:r>
            <a:r>
              <a:rPr lang="fr-FR" b="1" dirty="0" smtClean="0">
                <a:solidFill>
                  <a:srgbClr val="00B050"/>
                </a:solidFill>
              </a:rPr>
              <a:t>®) radié dans ses indications</a:t>
            </a:r>
            <a:r>
              <a:rPr lang="fr-FR" b="1" dirty="0" smtClean="0"/>
              <a:t> </a:t>
            </a:r>
          </a:p>
          <a:p>
            <a:r>
              <a:rPr lang="fr-FR" dirty="0" smtClean="0"/>
              <a:t>* </a:t>
            </a:r>
            <a:r>
              <a:rPr lang="fr-FR" b="1" dirty="0"/>
              <a:t>Hypertension artérielle pulmonaire</a:t>
            </a:r>
            <a:r>
              <a:rPr lang="fr-FR" dirty="0"/>
              <a:t/>
            </a:r>
            <a:br>
              <a:rPr lang="fr-FR" dirty="0"/>
            </a:br>
            <a:r>
              <a:rPr lang="fr-FR" dirty="0"/>
              <a:t>FLOLAN® est indiqué dans le traitement de l'hypertension artérielle pulmonaire (HTAP) (HTAP idiopathique ou familiale et HTAP associée à des connectivites) chez les patients en classe fonctionnelle III-IV (classification OMS) pour améliorer la capacité à l'effort.</a:t>
            </a:r>
            <a:br>
              <a:rPr lang="fr-FR" dirty="0"/>
            </a:br>
            <a:r>
              <a:rPr lang="fr-FR" dirty="0"/>
              <a:t>* </a:t>
            </a:r>
            <a:r>
              <a:rPr lang="fr-FR" b="1" dirty="0"/>
              <a:t>Dialyse rénale</a:t>
            </a:r>
            <a:r>
              <a:rPr lang="fr-FR" dirty="0"/>
              <a:t/>
            </a:r>
            <a:br>
              <a:rPr lang="fr-FR" dirty="0"/>
            </a:br>
            <a:r>
              <a:rPr lang="fr-FR" dirty="0"/>
              <a:t>FLOLAN® est indiqué pour une utilisation dans l'hémodialyse, en situation d'urgence, lorsque l'utilisation de l'héparine comporte un risque élevé de provoquer ou d'exacerber des saignements, ou lorsque l'héparine est contre-indiquée.</a:t>
            </a:r>
            <a:endParaRPr lang="fr-FR" sz="1800" dirty="0">
              <a:solidFill>
                <a:schemeClr val="tx1"/>
              </a:solidFill>
              <a:latin typeface="+mn-lt"/>
            </a:endParaRPr>
          </a:p>
          <a:p>
            <a:pPr>
              <a:defRPr/>
            </a:pPr>
            <a:endParaRPr lang="fr-FR" sz="1800" dirty="0">
              <a:solidFill>
                <a:schemeClr val="tx1"/>
              </a:solidFill>
              <a:latin typeface="+mn-lt"/>
            </a:endParaRPr>
          </a:p>
          <a:p>
            <a:pPr>
              <a:defRPr/>
            </a:pPr>
            <a:r>
              <a:rPr lang="fr-FR" b="1" dirty="0">
                <a:solidFill>
                  <a:srgbClr val="00B050"/>
                </a:solidFill>
              </a:rPr>
              <a:t>DIBOTERMINE </a:t>
            </a:r>
            <a:r>
              <a:rPr lang="fr-FR" b="1" dirty="0" smtClean="0">
                <a:solidFill>
                  <a:srgbClr val="00B050"/>
                </a:solidFill>
              </a:rPr>
              <a:t>ALPHA (</a:t>
            </a:r>
            <a:r>
              <a:rPr lang="fr-FR" b="1" dirty="0" err="1" smtClean="0">
                <a:solidFill>
                  <a:srgbClr val="00B050"/>
                </a:solidFill>
              </a:rPr>
              <a:t>Inductos</a:t>
            </a:r>
            <a:r>
              <a:rPr lang="fr-FR" b="1" dirty="0" smtClean="0">
                <a:solidFill>
                  <a:srgbClr val="00B050"/>
                </a:solidFill>
              </a:rPr>
              <a:t>®) </a:t>
            </a:r>
            <a:r>
              <a:rPr lang="fr-FR" b="1" dirty="0">
                <a:solidFill>
                  <a:srgbClr val="00B050"/>
                </a:solidFill>
              </a:rPr>
              <a:t>radié dans ses indications</a:t>
            </a:r>
            <a:r>
              <a:rPr lang="fr-FR" b="1" dirty="0"/>
              <a:t> </a:t>
            </a:r>
            <a:endParaRPr lang="fr-FR" sz="1800" b="1" dirty="0">
              <a:solidFill>
                <a:srgbClr val="00B050"/>
              </a:solidFill>
            </a:endParaRPr>
          </a:p>
          <a:p>
            <a:pPr>
              <a:defRPr/>
            </a:pPr>
            <a:r>
              <a:rPr lang="fr-FR" dirty="0"/>
              <a:t>NDUCTOS® est indiqué en tant qu'alternative à l'autogreffe osseuse pour l'arthrodèse lombaire </a:t>
            </a:r>
            <a:r>
              <a:rPr lang="fr-FR" dirty="0" err="1"/>
              <a:t>intersomatique</a:t>
            </a:r>
            <a:r>
              <a:rPr lang="fr-FR" dirty="0"/>
              <a:t> sur un niveau chez les adultes présentant une discopathie dégénérative et ayant suivi un traitement non chirurgical pour cette pathologie pendant au moins 6 mois.</a:t>
            </a:r>
            <a:br>
              <a:rPr lang="fr-FR" dirty="0"/>
            </a:br>
            <a:r>
              <a:rPr lang="fr-FR" dirty="0"/>
              <a:t>INDUCTOS® est indiqué dans le traitement des fractures de tibia chez l'adulte, en tant que complément au traitement standard comprenant la réduction de la fracture ouverte et la fixation par enclouage centromédullaire sans alésage.</a:t>
            </a:r>
            <a:endParaRPr lang="fr-FR" sz="1800" dirty="0">
              <a:solidFill>
                <a:schemeClr val="tx1"/>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0825" y="0"/>
            <a:ext cx="8569325" cy="6801862"/>
          </a:xfrm>
          <a:prstGeom prst="rect">
            <a:avLst/>
          </a:prstGeom>
          <a:noFill/>
        </p:spPr>
        <p:txBody>
          <a:bodyPr>
            <a:spAutoFit/>
          </a:bodyPr>
          <a:lstStyle/>
          <a:p>
            <a:pPr>
              <a:defRPr/>
            </a:pPr>
            <a:endParaRPr lang="fr-FR" sz="2000" b="1" dirty="0" smtClean="0">
              <a:solidFill>
                <a:schemeClr val="tx1"/>
              </a:solidFill>
              <a:latin typeface="+mn-lt"/>
            </a:endParaRPr>
          </a:p>
          <a:p>
            <a:pPr>
              <a:defRPr/>
            </a:pPr>
            <a:r>
              <a:rPr lang="fr-FR" sz="2000" b="1" dirty="0" smtClean="0">
                <a:solidFill>
                  <a:srgbClr val="FF0000"/>
                </a:solidFill>
              </a:rPr>
              <a:t>A compter du 1</a:t>
            </a:r>
            <a:r>
              <a:rPr lang="fr-FR" sz="2000" b="1" baseline="30000" dirty="0" smtClean="0">
                <a:solidFill>
                  <a:srgbClr val="FF0000"/>
                </a:solidFill>
              </a:rPr>
              <a:t>er</a:t>
            </a:r>
            <a:r>
              <a:rPr lang="fr-FR" sz="2000" b="1" dirty="0" smtClean="0">
                <a:solidFill>
                  <a:srgbClr val="FF0000"/>
                </a:solidFill>
              </a:rPr>
              <a:t> août  2016</a:t>
            </a:r>
            <a:endParaRPr lang="fr-FR" sz="2000" b="1" dirty="0">
              <a:solidFill>
                <a:srgbClr val="FF0000"/>
              </a:solidFill>
            </a:endParaRPr>
          </a:p>
          <a:p>
            <a:r>
              <a:rPr lang="fr-FR" dirty="0" smtClean="0">
                <a:hlinkClick r:id="rId2"/>
              </a:rPr>
              <a:t>Arrêtés </a:t>
            </a:r>
            <a:r>
              <a:rPr lang="fr-FR" dirty="0">
                <a:hlinkClick r:id="rId2"/>
              </a:rPr>
              <a:t>du 28 juillet 2016 portant radiation de la liste des spécialités pharmaceutiques prises en charge en sus des prestations d'hospitalisation mentionnée à l'article L. 162-22-7 du code de la sécurité sociale </a:t>
            </a:r>
            <a:r>
              <a:rPr lang="fr-FR" dirty="0"/>
              <a:t/>
            </a:r>
            <a:br>
              <a:rPr lang="fr-FR" dirty="0"/>
            </a:br>
            <a:r>
              <a:rPr lang="fr-FR" b="1" dirty="0"/>
              <a:t/>
            </a:r>
            <a:br>
              <a:rPr lang="fr-FR" b="1" dirty="0"/>
            </a:br>
            <a:r>
              <a:rPr lang="fr-FR" b="1" dirty="0" smtClean="0">
                <a:solidFill>
                  <a:srgbClr val="00B050"/>
                </a:solidFill>
              </a:rPr>
              <a:t>VINFLUNINE (Javlor</a:t>
            </a:r>
            <a:r>
              <a:rPr lang="fr-FR" b="1" dirty="0">
                <a:solidFill>
                  <a:srgbClr val="00B050"/>
                </a:solidFill>
              </a:rPr>
              <a:t>®</a:t>
            </a:r>
            <a:r>
              <a:rPr lang="fr-FR" b="1" dirty="0" smtClean="0">
                <a:solidFill>
                  <a:srgbClr val="00B050"/>
                </a:solidFill>
              </a:rPr>
              <a:t>)radié dans l’indication suivante :</a:t>
            </a:r>
          </a:p>
          <a:p>
            <a:r>
              <a:rPr lang="fr-FR" dirty="0"/>
              <a:t>Javlor est indiqué en monothérapie pour le traitement des patients adultes atteints de carcinome urothélial à cellules transitionnelles avancé ou métastatique après échec d'un traitement préalable à base de platine.</a:t>
            </a:r>
            <a:br>
              <a:rPr lang="fr-FR" dirty="0"/>
            </a:br>
            <a:r>
              <a:rPr lang="fr-FR" dirty="0"/>
              <a:t>L'efficacité et la tolérance de vinflunine n'ont pas été étudiées chez les patients avec une performance status (PS) ≥ 2</a:t>
            </a:r>
            <a:r>
              <a:rPr lang="fr-FR" dirty="0" smtClean="0"/>
              <a:t>.</a:t>
            </a:r>
          </a:p>
          <a:p>
            <a:endParaRPr lang="fr-FR" b="1" dirty="0"/>
          </a:p>
          <a:p>
            <a:r>
              <a:rPr lang="fr-FR" b="1" dirty="0" smtClean="0">
                <a:solidFill>
                  <a:srgbClr val="00B050"/>
                </a:solidFill>
              </a:rPr>
              <a:t>CHLORHYDRATE d’IDARUBICINE (</a:t>
            </a:r>
            <a:r>
              <a:rPr lang="fr-FR" b="1" dirty="0" err="1" smtClean="0">
                <a:solidFill>
                  <a:srgbClr val="00B050"/>
                </a:solidFill>
              </a:rPr>
              <a:t>Zavedos</a:t>
            </a:r>
            <a:r>
              <a:rPr lang="fr-FR" b="1" dirty="0" smtClean="0">
                <a:solidFill>
                  <a:srgbClr val="00B050"/>
                </a:solidFill>
              </a:rPr>
              <a:t>®) dans les indications</a:t>
            </a:r>
            <a:r>
              <a:rPr lang="fr-FR" dirty="0" smtClean="0"/>
              <a:t> </a:t>
            </a:r>
            <a:r>
              <a:rPr lang="fr-FR" b="1" dirty="0" smtClean="0">
                <a:solidFill>
                  <a:srgbClr val="00B050"/>
                </a:solidFill>
              </a:rPr>
              <a:t>suivantes :</a:t>
            </a:r>
            <a:r>
              <a:rPr lang="fr-FR" dirty="0"/>
              <a:t/>
            </a:r>
            <a:br>
              <a:rPr lang="fr-FR" dirty="0"/>
            </a:br>
            <a:r>
              <a:rPr lang="fr-FR" dirty="0"/>
              <a:t>* Leucémies aiguës </a:t>
            </a:r>
            <a:r>
              <a:rPr lang="fr-FR" dirty="0" err="1"/>
              <a:t>myéloblastiques</a:t>
            </a:r>
            <a:r>
              <a:rPr lang="fr-FR" dirty="0"/>
              <a:t>.</a:t>
            </a:r>
            <a:br>
              <a:rPr lang="fr-FR" dirty="0"/>
            </a:br>
            <a:r>
              <a:rPr lang="fr-FR" dirty="0"/>
              <a:t>* </a:t>
            </a:r>
            <a:r>
              <a:rPr lang="fr-FR" dirty="0" err="1"/>
              <a:t>Idarubicine</a:t>
            </a:r>
            <a:r>
              <a:rPr lang="fr-FR" dirty="0"/>
              <a:t>, en association avec la cytarabine est indiqué dans le traitement de 1re ligne d'induction de la rémission chez des enfants non précédemment traités et atteints de leucémie aiguë myéloïde (LAM).</a:t>
            </a:r>
            <a:br>
              <a:rPr lang="fr-FR" dirty="0"/>
            </a:br>
            <a:r>
              <a:rPr lang="fr-FR" dirty="0"/>
              <a:t>* Leucémies aiguës </a:t>
            </a:r>
            <a:r>
              <a:rPr lang="fr-FR" dirty="0" err="1"/>
              <a:t>lymphoblastiques</a:t>
            </a:r>
            <a:r>
              <a:rPr lang="fr-FR" dirty="0"/>
              <a:t> en rechute</a:t>
            </a:r>
            <a:r>
              <a:rPr lang="fr-FR" dirty="0" smtClean="0"/>
              <a:t>.</a:t>
            </a:r>
          </a:p>
          <a:p>
            <a:endParaRPr lang="fr-FR" dirty="0" smtClean="0"/>
          </a:p>
          <a:p>
            <a:r>
              <a:rPr lang="fr-FR" b="1" dirty="0" smtClean="0">
                <a:solidFill>
                  <a:srgbClr val="00B050"/>
                </a:solidFill>
              </a:rPr>
              <a:t>TREPROSTINIL (</a:t>
            </a:r>
            <a:r>
              <a:rPr lang="fr-FR" b="1" dirty="0" err="1" smtClean="0">
                <a:solidFill>
                  <a:srgbClr val="00B050"/>
                </a:solidFill>
              </a:rPr>
              <a:t>Remodulin</a:t>
            </a:r>
            <a:r>
              <a:rPr lang="fr-FR" b="1" dirty="0" smtClean="0">
                <a:solidFill>
                  <a:srgbClr val="00B050"/>
                </a:solidFill>
              </a:rPr>
              <a:t>®) </a:t>
            </a:r>
            <a:r>
              <a:rPr lang="fr-FR" b="1" dirty="0">
                <a:solidFill>
                  <a:srgbClr val="00B050"/>
                </a:solidFill>
              </a:rPr>
              <a:t>dans les indications suivantes </a:t>
            </a:r>
            <a:r>
              <a:rPr lang="fr-FR" b="1" dirty="0" smtClean="0">
                <a:solidFill>
                  <a:srgbClr val="00B050"/>
                </a:solidFill>
              </a:rPr>
              <a:t>:</a:t>
            </a:r>
          </a:p>
          <a:p>
            <a:r>
              <a:rPr lang="fr-FR" dirty="0"/>
              <a:t>Traitement de l'hypertension artérielle pulmonaire idiopathique ou à transmission héréditaire dans le but d'améliorer la tolérance à l'effort et les symptômes de la maladie chez les patients en classe fonctionnelle III selon la New York </a:t>
            </a:r>
            <a:r>
              <a:rPr lang="fr-FR" dirty="0" err="1"/>
              <a:t>Heart</a:t>
            </a:r>
            <a:r>
              <a:rPr lang="fr-FR" dirty="0"/>
              <a:t> Association (NYHA).</a:t>
            </a:r>
            <a:endParaRPr lang="fr-FR" b="1" dirty="0" smtClean="0">
              <a:solidFill>
                <a:srgbClr val="00B050"/>
              </a:solidFill>
            </a:endParaRPr>
          </a:p>
        </p:txBody>
      </p:sp>
    </p:spTree>
    <p:extLst>
      <p:ext uri="{BB962C8B-B14F-4D97-AF65-F5344CB8AC3E}">
        <p14:creationId xmlns:p14="http://schemas.microsoft.com/office/powerpoint/2010/main" val="384640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0825" y="0"/>
            <a:ext cx="8569325" cy="6801862"/>
          </a:xfrm>
          <a:prstGeom prst="rect">
            <a:avLst/>
          </a:prstGeom>
          <a:noFill/>
        </p:spPr>
        <p:txBody>
          <a:bodyPr>
            <a:spAutoFit/>
          </a:bodyPr>
          <a:lstStyle/>
          <a:p>
            <a:pPr>
              <a:defRPr/>
            </a:pPr>
            <a:endParaRPr lang="fr-FR" sz="2000" b="1" dirty="0" smtClean="0">
              <a:solidFill>
                <a:schemeClr val="tx1"/>
              </a:solidFill>
              <a:latin typeface="+mn-lt"/>
            </a:endParaRPr>
          </a:p>
          <a:p>
            <a:pPr>
              <a:defRPr/>
            </a:pPr>
            <a:r>
              <a:rPr lang="fr-FR" sz="2000" b="1" dirty="0" smtClean="0">
                <a:solidFill>
                  <a:srgbClr val="FF0000"/>
                </a:solidFill>
              </a:rPr>
              <a:t>A compter du 1</a:t>
            </a:r>
            <a:r>
              <a:rPr lang="fr-FR" sz="2000" b="1" baseline="30000" dirty="0" smtClean="0">
                <a:solidFill>
                  <a:srgbClr val="FF0000"/>
                </a:solidFill>
              </a:rPr>
              <a:t>er</a:t>
            </a:r>
            <a:r>
              <a:rPr lang="fr-FR" sz="2000" b="1" dirty="0" smtClean="0">
                <a:solidFill>
                  <a:srgbClr val="FF0000"/>
                </a:solidFill>
              </a:rPr>
              <a:t> septembre 2016</a:t>
            </a:r>
            <a:endParaRPr lang="fr-FR" sz="2000" b="1" dirty="0">
              <a:solidFill>
                <a:srgbClr val="FF0000"/>
              </a:solidFill>
            </a:endParaRPr>
          </a:p>
          <a:p>
            <a:r>
              <a:rPr lang="fr-FR" dirty="0"/>
              <a:t>Arrêté du 29 juillet 2016 portant radiation de la liste des spécialités pharmaceutiques prises en charge en sus des prestations d'hospitalisation mentionnée à l'article L. 162-22-7 du code de la sécurité sociale</a:t>
            </a:r>
            <a:r>
              <a:rPr lang="fr-FR" b="1" dirty="0"/>
              <a:t/>
            </a:r>
            <a:br>
              <a:rPr lang="fr-FR" b="1" dirty="0"/>
            </a:br>
            <a:r>
              <a:rPr lang="fr-FR" b="1" dirty="0">
                <a:solidFill>
                  <a:srgbClr val="00B050"/>
                </a:solidFill>
              </a:rPr>
              <a:t>TRASTUZUMAB</a:t>
            </a:r>
            <a:r>
              <a:rPr lang="fr-FR" b="1" dirty="0" smtClean="0">
                <a:solidFill>
                  <a:srgbClr val="00B050"/>
                </a:solidFill>
              </a:rPr>
              <a:t> (</a:t>
            </a:r>
            <a:r>
              <a:rPr lang="fr-FR" b="1" dirty="0" err="1" smtClean="0">
                <a:solidFill>
                  <a:srgbClr val="00B050"/>
                </a:solidFill>
              </a:rPr>
              <a:t>Herceptin</a:t>
            </a:r>
            <a:r>
              <a:rPr lang="fr-FR" b="1" dirty="0" smtClean="0">
                <a:solidFill>
                  <a:srgbClr val="00B050"/>
                </a:solidFill>
              </a:rPr>
              <a:t>®)radié dans l’indication suivante :</a:t>
            </a:r>
          </a:p>
          <a:p>
            <a:r>
              <a:rPr lang="fr-FR" dirty="0" err="1"/>
              <a:t>Herceptin</a:t>
            </a:r>
            <a:r>
              <a:rPr lang="fr-FR" dirty="0"/>
              <a:t> est indiqué dans le traitement de patients adultes atteints d'un cancer du sein métastatique HER2 positif : en monothérapie, chez les patients déjà </a:t>
            </a:r>
            <a:r>
              <a:rPr lang="fr-FR" dirty="0" err="1"/>
              <a:t>pré-traités</a:t>
            </a:r>
            <a:r>
              <a:rPr lang="fr-FR" dirty="0"/>
              <a:t> par au moins deux protocoles de chimiothérapie pour leur maladie métastatique. Les chimiothérapies précédentes doivent au moins inclure une </a:t>
            </a:r>
            <a:r>
              <a:rPr lang="fr-FR" dirty="0" err="1"/>
              <a:t>anthracycline</a:t>
            </a:r>
            <a:r>
              <a:rPr lang="fr-FR" dirty="0"/>
              <a:t> et un </a:t>
            </a:r>
            <a:r>
              <a:rPr lang="fr-FR" dirty="0" err="1"/>
              <a:t>taxane</a:t>
            </a:r>
            <a:r>
              <a:rPr lang="fr-FR" dirty="0"/>
              <a:t>, à moins que ces traitements ne conviennent pas aux patients. Les patients répondeurs à l'hormonothérapie doivent également être en échec à l'hormonothérapie, à moins que ces traitements ne leur conviennent pas.</a:t>
            </a:r>
            <a:endParaRPr lang="fr-FR" b="1" dirty="0"/>
          </a:p>
          <a:p>
            <a:endParaRPr lang="fr-FR" dirty="0" smtClean="0"/>
          </a:p>
          <a:p>
            <a:r>
              <a:rPr lang="fr-FR" b="1" dirty="0" smtClean="0">
                <a:solidFill>
                  <a:srgbClr val="00B050"/>
                </a:solidFill>
              </a:rPr>
              <a:t>BEVACIZUMAB (</a:t>
            </a:r>
            <a:r>
              <a:rPr lang="fr-FR" b="1" dirty="0" err="1" smtClean="0">
                <a:solidFill>
                  <a:srgbClr val="00B050"/>
                </a:solidFill>
              </a:rPr>
              <a:t>Avastin</a:t>
            </a:r>
            <a:r>
              <a:rPr lang="fr-FR" b="1" dirty="0" smtClean="0">
                <a:solidFill>
                  <a:srgbClr val="00B050"/>
                </a:solidFill>
              </a:rPr>
              <a:t>®) dans les indications suivantes :</a:t>
            </a:r>
            <a:r>
              <a:rPr lang="fr-FR" dirty="0"/>
              <a:t/>
            </a:r>
            <a:br>
              <a:rPr lang="fr-FR" dirty="0"/>
            </a:br>
            <a:r>
              <a:rPr lang="fr-FR" dirty="0" smtClean="0"/>
              <a:t>- AVASTIN </a:t>
            </a:r>
            <a:r>
              <a:rPr lang="fr-FR" dirty="0"/>
              <a:t>en association au </a:t>
            </a:r>
            <a:r>
              <a:rPr lang="fr-FR" dirty="0" err="1"/>
              <a:t>paclitaxel</a:t>
            </a:r>
            <a:r>
              <a:rPr lang="fr-FR" dirty="0"/>
              <a:t>, est indiqué en traitement de première ligne, chez des patients adultes atteints de cancer du sein métastatique.</a:t>
            </a:r>
            <a:br>
              <a:rPr lang="fr-FR" dirty="0"/>
            </a:br>
            <a:r>
              <a:rPr lang="fr-FR" dirty="0" smtClean="0"/>
              <a:t>- AVASTIN </a:t>
            </a:r>
            <a:r>
              <a:rPr lang="fr-FR" dirty="0"/>
              <a:t>en association à la </a:t>
            </a:r>
            <a:r>
              <a:rPr lang="fr-FR" dirty="0" err="1"/>
              <a:t>capecitabine</a:t>
            </a:r>
            <a:r>
              <a:rPr lang="fr-FR" dirty="0"/>
              <a:t>, est indiqué en traitement de première ligne, chez des patients adultes atteints de cancer du sein métastatique, pour lesquels un traitement avec d'autres options de chimiothérapie incluant des </a:t>
            </a:r>
            <a:r>
              <a:rPr lang="fr-FR" dirty="0" err="1"/>
              <a:t>taxanes</a:t>
            </a:r>
            <a:r>
              <a:rPr lang="fr-FR" dirty="0"/>
              <a:t> ou des </a:t>
            </a:r>
            <a:r>
              <a:rPr lang="fr-FR" dirty="0" err="1"/>
              <a:t>anthracyclines</a:t>
            </a:r>
            <a:r>
              <a:rPr lang="fr-FR" dirty="0"/>
              <a:t>, n'est pas considéré comme approprié. Les patients ayant reçu un traitement à base de </a:t>
            </a:r>
            <a:r>
              <a:rPr lang="fr-FR" dirty="0" err="1"/>
              <a:t>taxanes</a:t>
            </a:r>
            <a:r>
              <a:rPr lang="fr-FR" dirty="0"/>
              <a:t> et d'</a:t>
            </a:r>
            <a:r>
              <a:rPr lang="fr-FR" dirty="0" err="1"/>
              <a:t>anthracyclines</a:t>
            </a:r>
            <a:r>
              <a:rPr lang="fr-FR" dirty="0"/>
              <a:t> en situation adjuvante au cours des 12 derniers mois, doivent être exclus d'un traitement par AVASTIN en association à la </a:t>
            </a:r>
            <a:r>
              <a:rPr lang="fr-FR" dirty="0" err="1" smtClean="0"/>
              <a:t>capecitabine</a:t>
            </a:r>
            <a:endParaRPr lang="fr-FR" dirty="0" smtClean="0"/>
          </a:p>
        </p:txBody>
      </p:sp>
    </p:spTree>
    <p:extLst>
      <p:ext uri="{BB962C8B-B14F-4D97-AF65-F5344CB8AC3E}">
        <p14:creationId xmlns:p14="http://schemas.microsoft.com/office/powerpoint/2010/main" val="1251852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0825" y="0"/>
            <a:ext cx="8785671" cy="5416868"/>
          </a:xfrm>
          <a:prstGeom prst="rect">
            <a:avLst/>
          </a:prstGeom>
          <a:noFill/>
        </p:spPr>
        <p:txBody>
          <a:bodyPr wrap="square">
            <a:spAutoFit/>
          </a:bodyPr>
          <a:lstStyle/>
          <a:p>
            <a:pPr>
              <a:defRPr/>
            </a:pPr>
            <a:endParaRPr lang="fr-FR" sz="2000" b="1" dirty="0" smtClean="0">
              <a:solidFill>
                <a:schemeClr val="tx1"/>
              </a:solidFill>
              <a:latin typeface="+mn-lt"/>
            </a:endParaRPr>
          </a:p>
          <a:p>
            <a:pPr>
              <a:defRPr/>
            </a:pPr>
            <a:r>
              <a:rPr lang="fr-FR" sz="2000" b="1" dirty="0" smtClean="0">
                <a:solidFill>
                  <a:srgbClr val="FF0000"/>
                </a:solidFill>
              </a:rPr>
              <a:t>A compter du 1</a:t>
            </a:r>
            <a:r>
              <a:rPr lang="fr-FR" sz="2000" b="1" baseline="30000" dirty="0" smtClean="0">
                <a:solidFill>
                  <a:srgbClr val="FF0000"/>
                </a:solidFill>
              </a:rPr>
              <a:t>er</a:t>
            </a:r>
            <a:r>
              <a:rPr lang="fr-FR" sz="2000" b="1" dirty="0" smtClean="0">
                <a:solidFill>
                  <a:srgbClr val="FF0000"/>
                </a:solidFill>
              </a:rPr>
              <a:t> septembre 2016</a:t>
            </a:r>
            <a:endParaRPr lang="fr-FR" sz="2000" b="1" dirty="0">
              <a:solidFill>
                <a:srgbClr val="FF0000"/>
              </a:solidFill>
            </a:endParaRPr>
          </a:p>
          <a:p>
            <a:r>
              <a:rPr lang="fr-FR" dirty="0"/>
              <a:t>Arrêté du 29 juillet 2016 portant radiation de la liste des spécialités pharmaceutiques prises en charge en sus des prestations </a:t>
            </a:r>
            <a:r>
              <a:rPr lang="fr-FR" dirty="0" smtClean="0"/>
              <a:t>d'hospitalisation </a:t>
            </a:r>
            <a:r>
              <a:rPr lang="fr-FR" dirty="0"/>
              <a:t>mentionnée à l'article L. 162-22-7 du code de la sécurité sociale</a:t>
            </a:r>
            <a:r>
              <a:rPr lang="fr-FR" b="1" dirty="0"/>
              <a:t/>
            </a:r>
            <a:br>
              <a:rPr lang="fr-FR" b="1" dirty="0"/>
            </a:br>
            <a:r>
              <a:rPr lang="fr-FR" b="1" dirty="0">
                <a:solidFill>
                  <a:srgbClr val="00B050"/>
                </a:solidFill>
              </a:rPr>
              <a:t>BEVACIZUMAB (</a:t>
            </a:r>
            <a:r>
              <a:rPr lang="fr-FR" b="1" dirty="0" err="1" smtClean="0">
                <a:solidFill>
                  <a:srgbClr val="00B050"/>
                </a:solidFill>
              </a:rPr>
              <a:t>Avastin</a:t>
            </a:r>
            <a:r>
              <a:rPr lang="fr-FR" b="1" dirty="0" smtClean="0">
                <a:solidFill>
                  <a:srgbClr val="00B050"/>
                </a:solidFill>
              </a:rPr>
              <a:t>®) suite : </a:t>
            </a:r>
          </a:p>
          <a:p>
            <a:pPr marL="285750" indent="-285750">
              <a:buFontTx/>
              <a:buChar char="-"/>
            </a:pPr>
            <a:r>
              <a:rPr lang="fr-FR" dirty="0" smtClean="0"/>
              <a:t>AVASTIN </a:t>
            </a:r>
            <a:r>
              <a:rPr lang="fr-FR" dirty="0"/>
              <a:t>en association à l'interféron alpha-2a est indiqué </a:t>
            </a:r>
            <a:r>
              <a:rPr lang="fr-FR" dirty="0" smtClean="0"/>
              <a:t>en traitement </a:t>
            </a:r>
            <a:r>
              <a:rPr lang="fr-FR" dirty="0"/>
              <a:t>de première ligne chez les patients atteints de cancer du </a:t>
            </a:r>
            <a:r>
              <a:rPr lang="fr-FR" dirty="0" smtClean="0"/>
              <a:t>rein avancé </a:t>
            </a:r>
            <a:r>
              <a:rPr lang="fr-FR" dirty="0"/>
              <a:t>et/ou métastatique.</a:t>
            </a:r>
            <a:br>
              <a:rPr lang="fr-FR" dirty="0"/>
            </a:br>
            <a:endParaRPr lang="fr-FR" dirty="0" smtClean="0"/>
          </a:p>
          <a:p>
            <a:r>
              <a:rPr lang="fr-FR" b="1" dirty="0">
                <a:solidFill>
                  <a:srgbClr val="00B050"/>
                </a:solidFill>
              </a:rPr>
              <a:t>DOXORUBICINE sous une forme </a:t>
            </a:r>
            <a:r>
              <a:rPr lang="fr-FR" b="1" dirty="0" err="1">
                <a:solidFill>
                  <a:srgbClr val="00B050"/>
                </a:solidFill>
              </a:rPr>
              <a:t>liposomale</a:t>
            </a:r>
            <a:r>
              <a:rPr lang="fr-FR" b="1" dirty="0">
                <a:solidFill>
                  <a:srgbClr val="00B050"/>
                </a:solidFill>
              </a:rPr>
              <a:t> </a:t>
            </a:r>
            <a:r>
              <a:rPr lang="fr-FR" b="1" dirty="0" err="1" smtClean="0">
                <a:solidFill>
                  <a:srgbClr val="00B050"/>
                </a:solidFill>
              </a:rPr>
              <a:t>pégylée</a:t>
            </a:r>
            <a:r>
              <a:rPr lang="fr-FR" b="1" dirty="0" smtClean="0">
                <a:solidFill>
                  <a:srgbClr val="00B050"/>
                </a:solidFill>
              </a:rPr>
              <a:t> (</a:t>
            </a:r>
            <a:r>
              <a:rPr lang="fr-FR" b="1" dirty="0" err="1" smtClean="0">
                <a:solidFill>
                  <a:srgbClr val="00B050"/>
                </a:solidFill>
              </a:rPr>
              <a:t>Caelyx</a:t>
            </a:r>
            <a:r>
              <a:rPr lang="fr-FR" b="1" dirty="0" smtClean="0">
                <a:solidFill>
                  <a:srgbClr val="00B050"/>
                </a:solidFill>
              </a:rPr>
              <a:t>®) dans l’indication suivante  :</a:t>
            </a:r>
          </a:p>
          <a:p>
            <a:pPr marL="285750" indent="-285750">
              <a:buFontTx/>
              <a:buChar char="-"/>
            </a:pPr>
            <a:r>
              <a:rPr lang="fr-FR" dirty="0"/>
              <a:t>En association avec le </a:t>
            </a:r>
            <a:r>
              <a:rPr lang="fr-FR" dirty="0" err="1"/>
              <a:t>bortézomib</a:t>
            </a:r>
            <a:r>
              <a:rPr lang="fr-FR" dirty="0"/>
              <a:t> pour le traitement du myélome multiple en progression chez les patients qui ont reçu au moins un traitement antérieur et qui ont déjà subi ou qui sont inéligibles pour une greffe de moelle osseuse</a:t>
            </a:r>
            <a:r>
              <a:rPr lang="fr-FR" dirty="0" smtClean="0"/>
              <a:t>.</a:t>
            </a:r>
          </a:p>
          <a:p>
            <a:pPr marL="285750" indent="-285750">
              <a:buFontTx/>
              <a:buChar char="-"/>
            </a:pPr>
            <a:endParaRPr lang="fr-FR" dirty="0"/>
          </a:p>
          <a:p>
            <a:r>
              <a:rPr lang="fr-FR" b="1" dirty="0" smtClean="0">
                <a:solidFill>
                  <a:srgbClr val="00B050"/>
                </a:solidFill>
              </a:rPr>
              <a:t>BORTEZOMIB (</a:t>
            </a:r>
            <a:r>
              <a:rPr lang="fr-FR" b="1" dirty="0" err="1" smtClean="0">
                <a:solidFill>
                  <a:srgbClr val="00B050"/>
                </a:solidFill>
              </a:rPr>
              <a:t>Velcade</a:t>
            </a:r>
            <a:r>
              <a:rPr lang="fr-FR" b="1" dirty="0">
                <a:solidFill>
                  <a:srgbClr val="00B050"/>
                </a:solidFill>
              </a:rPr>
              <a:t>®) dans l’indication </a:t>
            </a:r>
            <a:r>
              <a:rPr lang="fr-FR" b="1" dirty="0" smtClean="0">
                <a:solidFill>
                  <a:srgbClr val="00B050"/>
                </a:solidFill>
              </a:rPr>
              <a:t>suivante :</a:t>
            </a:r>
            <a:r>
              <a:rPr lang="fr-FR" b="1" dirty="0">
                <a:solidFill>
                  <a:srgbClr val="00B050"/>
                </a:solidFill>
              </a:rPr>
              <a:t/>
            </a:r>
            <a:br>
              <a:rPr lang="fr-FR" b="1" dirty="0">
                <a:solidFill>
                  <a:srgbClr val="00B050"/>
                </a:solidFill>
              </a:rPr>
            </a:br>
            <a:r>
              <a:rPr lang="fr-FR" dirty="0"/>
              <a:t>VELCADE, en association à la </a:t>
            </a:r>
            <a:r>
              <a:rPr lang="fr-FR" dirty="0" err="1"/>
              <a:t>doxorubicine</a:t>
            </a:r>
            <a:r>
              <a:rPr lang="fr-FR" dirty="0"/>
              <a:t> </a:t>
            </a:r>
            <a:r>
              <a:rPr lang="fr-FR" dirty="0" err="1"/>
              <a:t>liposomale</a:t>
            </a:r>
            <a:r>
              <a:rPr lang="fr-FR" dirty="0"/>
              <a:t> </a:t>
            </a:r>
            <a:r>
              <a:rPr lang="fr-FR" dirty="0" err="1"/>
              <a:t>pégylée</a:t>
            </a:r>
            <a:r>
              <a:rPr lang="fr-FR" dirty="0"/>
              <a:t>, est indiqué pour le traitement des patients adultes atteints de myélome multiple en progression, ayant reçu au moins 1 traitement antérieur et ayant déjà bénéficié ou étant inéligibles à une greffe de cellules souches hématopoïétiques.</a:t>
            </a:r>
            <a:endParaRPr lang="fr-FR" b="1" dirty="0">
              <a:solidFill>
                <a:srgbClr val="00B050"/>
              </a:solidFill>
            </a:endParaRPr>
          </a:p>
        </p:txBody>
      </p:sp>
    </p:spTree>
    <p:extLst>
      <p:ext uri="{BB962C8B-B14F-4D97-AF65-F5344CB8AC3E}">
        <p14:creationId xmlns:p14="http://schemas.microsoft.com/office/powerpoint/2010/main" val="205110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6828"/>
            <a:ext cx="9144000" cy="7078861"/>
          </a:xfrm>
          <a:prstGeom prst="rect">
            <a:avLst/>
          </a:prstGeom>
          <a:noFill/>
        </p:spPr>
        <p:txBody>
          <a:bodyPr wrap="square">
            <a:spAutoFit/>
          </a:bodyPr>
          <a:lstStyle/>
          <a:p>
            <a:pPr>
              <a:defRPr/>
            </a:pPr>
            <a:endParaRPr lang="fr-FR" sz="2000" b="1" dirty="0" smtClean="0">
              <a:solidFill>
                <a:schemeClr val="tx1"/>
              </a:solidFill>
              <a:latin typeface="+mn-lt"/>
            </a:endParaRPr>
          </a:p>
          <a:p>
            <a:pPr>
              <a:defRPr/>
            </a:pPr>
            <a:r>
              <a:rPr lang="fr-FR" sz="2000" b="1" dirty="0" smtClean="0">
                <a:solidFill>
                  <a:srgbClr val="FF0000"/>
                </a:solidFill>
              </a:rPr>
              <a:t>RADIATIONS A compter du LENDEMAIN DE LA PARUTION AU JO</a:t>
            </a:r>
            <a:endParaRPr lang="fr-FR" sz="2000" b="1" dirty="0">
              <a:solidFill>
                <a:srgbClr val="FF0000"/>
              </a:solidFill>
            </a:endParaRPr>
          </a:p>
          <a:p>
            <a:r>
              <a:rPr lang="fr-FR" dirty="0">
                <a:hlinkClick r:id="rId2"/>
              </a:rPr>
              <a:t>Arrêté du 1er août 2016 portant radiation de la liste des spécialités pharmaceutiques prises en charge en sus des prestations d'hospitalisation mentionnée à l'article L. 162-22-7 du code de la sécurité sociale </a:t>
            </a:r>
            <a:r>
              <a:rPr lang="fr-FR" dirty="0"/>
              <a:t/>
            </a:r>
            <a:br>
              <a:rPr lang="fr-FR" dirty="0"/>
            </a:br>
            <a:endParaRPr lang="fr-FR" dirty="0"/>
          </a:p>
          <a:p>
            <a:r>
              <a:rPr lang="fr-FR" b="1" dirty="0">
                <a:solidFill>
                  <a:srgbClr val="00B050"/>
                </a:solidFill>
              </a:rPr>
              <a:t>EPOPROSTENOL (</a:t>
            </a:r>
            <a:r>
              <a:rPr lang="fr-FR" b="1" dirty="0" err="1">
                <a:solidFill>
                  <a:srgbClr val="00B050"/>
                </a:solidFill>
              </a:rPr>
              <a:t>Flolan</a:t>
            </a:r>
            <a:r>
              <a:rPr lang="fr-FR" b="1" dirty="0">
                <a:solidFill>
                  <a:srgbClr val="00B050"/>
                </a:solidFill>
              </a:rPr>
              <a:t>®) </a:t>
            </a:r>
            <a:r>
              <a:rPr lang="fr-FR" b="1" dirty="0" smtClean="0">
                <a:solidFill>
                  <a:srgbClr val="00B050"/>
                </a:solidFill>
              </a:rPr>
              <a:t>Génériques radiés dans leurs </a:t>
            </a:r>
            <a:r>
              <a:rPr lang="fr-FR" b="1" dirty="0">
                <a:solidFill>
                  <a:srgbClr val="00B050"/>
                </a:solidFill>
              </a:rPr>
              <a:t>indications </a:t>
            </a:r>
            <a:r>
              <a:rPr lang="fr-FR" b="1" dirty="0" smtClean="0">
                <a:solidFill>
                  <a:srgbClr val="00B050"/>
                </a:solidFill>
              </a:rPr>
              <a:t>suivantes :</a:t>
            </a:r>
            <a:endParaRPr lang="fr-FR" b="1" dirty="0">
              <a:solidFill>
                <a:srgbClr val="00B050"/>
              </a:solidFill>
            </a:endParaRPr>
          </a:p>
          <a:p>
            <a:r>
              <a:rPr lang="fr-FR" dirty="0"/>
              <a:t>EPOPROSTENOL est indiqué dans le traitement au long cours, en perfusion continue, de l'hypertension artérielle pulmonaire (HTAP) :</a:t>
            </a:r>
            <a:br>
              <a:rPr lang="fr-FR" dirty="0"/>
            </a:br>
            <a:r>
              <a:rPr lang="fr-FR" dirty="0"/>
              <a:t>- hypertension artérielle pulmonaire </a:t>
            </a:r>
            <a:r>
              <a:rPr lang="fr-FR" dirty="0" smtClean="0"/>
              <a:t>idiopathique </a:t>
            </a:r>
            <a:r>
              <a:rPr lang="fr-FR" dirty="0"/>
              <a:t>- familiale ou sporadique,</a:t>
            </a:r>
            <a:br>
              <a:rPr lang="fr-FR" dirty="0"/>
            </a:br>
            <a:r>
              <a:rPr lang="fr-FR" dirty="0"/>
              <a:t>- hypertension artérielle pulmonaire associée à une collagénose systémique.</a:t>
            </a:r>
            <a:br>
              <a:rPr lang="fr-FR" dirty="0"/>
            </a:br>
            <a:r>
              <a:rPr lang="fr-FR" dirty="0"/>
              <a:t>Chez les patients en stade clinique fonctionnel III ou IV (de l'échelle de sévérité de New York </a:t>
            </a:r>
            <a:r>
              <a:rPr lang="fr-FR" dirty="0" err="1"/>
              <a:t>Heart</a:t>
            </a:r>
            <a:r>
              <a:rPr lang="fr-FR" dirty="0"/>
              <a:t> Association).AVASTIN en association à l'interféron alpha-2a est indiqué </a:t>
            </a:r>
            <a:r>
              <a:rPr lang="fr-FR" dirty="0" smtClean="0"/>
              <a:t>en traitement </a:t>
            </a:r>
            <a:r>
              <a:rPr lang="fr-FR" dirty="0"/>
              <a:t>de première ligne chez les patients atteints de cancer du </a:t>
            </a:r>
            <a:r>
              <a:rPr lang="fr-FR" dirty="0" smtClean="0"/>
              <a:t>rein avancé </a:t>
            </a:r>
            <a:r>
              <a:rPr lang="fr-FR" dirty="0"/>
              <a:t>et/ou métastatique</a:t>
            </a:r>
            <a:r>
              <a:rPr lang="fr-FR" dirty="0" smtClean="0"/>
              <a:t>.</a:t>
            </a:r>
          </a:p>
          <a:p>
            <a:endParaRPr lang="fr-FR" dirty="0"/>
          </a:p>
          <a:p>
            <a:r>
              <a:rPr lang="fr-FR" b="1" dirty="0">
                <a:solidFill>
                  <a:srgbClr val="00B050"/>
                </a:solidFill>
              </a:rPr>
              <a:t>CHLORHYDRATE d’IDARUBICINE Génériques radiés </a:t>
            </a:r>
            <a:r>
              <a:rPr lang="fr-FR" b="1" dirty="0" smtClean="0">
                <a:solidFill>
                  <a:srgbClr val="00B050"/>
                </a:solidFill>
              </a:rPr>
              <a:t>dans </a:t>
            </a:r>
            <a:r>
              <a:rPr lang="fr-FR" b="1" dirty="0">
                <a:solidFill>
                  <a:srgbClr val="00B050"/>
                </a:solidFill>
              </a:rPr>
              <a:t>les indications</a:t>
            </a:r>
            <a:r>
              <a:rPr lang="fr-FR" dirty="0"/>
              <a:t> </a:t>
            </a:r>
            <a:r>
              <a:rPr lang="fr-FR" b="1" dirty="0">
                <a:solidFill>
                  <a:srgbClr val="00B050"/>
                </a:solidFill>
              </a:rPr>
              <a:t>suivantes :</a:t>
            </a:r>
            <a:r>
              <a:rPr lang="fr-FR" dirty="0"/>
              <a:t/>
            </a:r>
            <a:br>
              <a:rPr lang="fr-FR" dirty="0"/>
            </a:br>
            <a:r>
              <a:rPr lang="fr-FR" dirty="0" smtClean="0"/>
              <a:t>- </a:t>
            </a:r>
            <a:r>
              <a:rPr lang="fr-FR" dirty="0"/>
              <a:t>chez les adultes dans le traitement de la leucémie aiguë </a:t>
            </a:r>
            <a:r>
              <a:rPr lang="fr-FR" dirty="0" err="1"/>
              <a:t>myéloblastique</a:t>
            </a:r>
            <a:r>
              <a:rPr lang="fr-FR" dirty="0"/>
              <a:t> (également connue sous le nom de leucémie aiguë myéloïde ou LAM ; ce type de leucémie était anciennement dénommée leucémie aiguë non-</a:t>
            </a:r>
            <a:r>
              <a:rPr lang="fr-FR" dirty="0" err="1"/>
              <a:t>lymphoblastique</a:t>
            </a:r>
            <a:r>
              <a:rPr lang="fr-FR" dirty="0"/>
              <a:t> ou LANL), dans l'induction d'une rémission chez les patients non traités ou en rechute ou réfractaires ;</a:t>
            </a:r>
            <a:br>
              <a:rPr lang="fr-FR" dirty="0"/>
            </a:br>
            <a:r>
              <a:rPr lang="fr-FR" dirty="0"/>
              <a:t>- chez les adultes et chez les enfants en deuxième intention dans le traitement de la leucémie aiguë </a:t>
            </a:r>
            <a:r>
              <a:rPr lang="fr-FR" dirty="0" err="1"/>
              <a:t>lymphoblastique</a:t>
            </a:r>
            <a:r>
              <a:rPr lang="fr-FR" dirty="0"/>
              <a:t> (LAL) en rechute.</a:t>
            </a:r>
            <a:br>
              <a:rPr lang="fr-FR" dirty="0"/>
            </a:br>
            <a:r>
              <a:rPr lang="fr-FR" dirty="0"/>
              <a:t>L'</a:t>
            </a:r>
            <a:r>
              <a:rPr lang="fr-FR" dirty="0" err="1"/>
              <a:t>idarubicine</a:t>
            </a:r>
            <a:r>
              <a:rPr lang="fr-FR" dirty="0"/>
              <a:t> peut être utilisée en association lors de protocoles chimiothérapiques impliquant d'autres agents cytotoxiques.</a:t>
            </a:r>
            <a:br>
              <a:rPr lang="fr-FR" dirty="0"/>
            </a:br>
            <a:endParaRPr lang="fr-FR" dirty="0" smtClean="0"/>
          </a:p>
        </p:txBody>
      </p:sp>
    </p:spTree>
    <p:extLst>
      <p:ext uri="{BB962C8B-B14F-4D97-AF65-F5344CB8AC3E}">
        <p14:creationId xmlns:p14="http://schemas.microsoft.com/office/powerpoint/2010/main" val="584023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 y="6829"/>
            <a:ext cx="8964488" cy="6955750"/>
          </a:xfrm>
          <a:prstGeom prst="rect">
            <a:avLst/>
          </a:prstGeom>
          <a:noFill/>
        </p:spPr>
        <p:txBody>
          <a:bodyPr wrap="square">
            <a:spAutoFit/>
          </a:bodyPr>
          <a:lstStyle/>
          <a:p>
            <a:pPr>
              <a:defRPr/>
            </a:pPr>
            <a:r>
              <a:rPr lang="fr-FR" sz="2400" b="1" dirty="0" smtClean="0">
                <a:solidFill>
                  <a:srgbClr val="FF0000"/>
                </a:solidFill>
              </a:rPr>
              <a:t>Prise  en charge financière du </a:t>
            </a:r>
            <a:r>
              <a:rPr lang="fr-FR" sz="2400" b="1" dirty="0" err="1" smtClean="0">
                <a:solidFill>
                  <a:srgbClr val="FF0000"/>
                </a:solidFill>
              </a:rPr>
              <a:t>Bévacizumab</a:t>
            </a:r>
            <a:r>
              <a:rPr lang="fr-FR" sz="2400" b="1" dirty="0" smtClean="0">
                <a:solidFill>
                  <a:srgbClr val="FF0000"/>
                </a:solidFill>
              </a:rPr>
              <a:t> dans certaines indications… radiées de la liste en sus</a:t>
            </a:r>
            <a:endParaRPr lang="fr-FR" sz="2400" b="1" dirty="0">
              <a:solidFill>
                <a:srgbClr val="FF0000"/>
              </a:solidFill>
            </a:endParaRPr>
          </a:p>
          <a:p>
            <a:endParaRPr lang="fr-FR" b="1" dirty="0" smtClean="0">
              <a:solidFill>
                <a:srgbClr val="00B050"/>
              </a:solidFill>
            </a:endParaRPr>
          </a:p>
          <a:p>
            <a:pPr algn="just"/>
            <a:r>
              <a:rPr lang="fr-FR" dirty="0" smtClean="0"/>
              <a:t>Pour </a:t>
            </a:r>
            <a:r>
              <a:rPr lang="fr-FR" dirty="0"/>
              <a:t>accompagner la radiation de ces indications thérapeutiques de la liste en sus, </a:t>
            </a:r>
            <a:r>
              <a:rPr lang="fr-FR" b="1" dirty="0"/>
              <a:t>et en complément du financement assuré par le tarif des prestations</a:t>
            </a:r>
            <a:r>
              <a:rPr lang="fr-FR" dirty="0"/>
              <a:t>, deux mesures d’accompagnement financier sont mises en place afin d’assurer :</a:t>
            </a:r>
          </a:p>
          <a:p>
            <a:pPr lvl="0" algn="just"/>
            <a:r>
              <a:rPr lang="fr-FR" sz="2000" b="1" dirty="0" smtClean="0">
                <a:solidFill>
                  <a:srgbClr val="92D050"/>
                </a:solidFill>
              </a:rPr>
              <a:t>Financement des continuités de traitement avec le  Bevacizumab</a:t>
            </a:r>
          </a:p>
          <a:p>
            <a:pPr marL="285750" lvl="0" indent="-285750" algn="just">
              <a:buFont typeface="Arial" panose="020B0604020202020204" pitchFamily="34" charset="0"/>
              <a:buChar char="•"/>
            </a:pPr>
            <a:r>
              <a:rPr lang="fr-FR" dirty="0" smtClean="0">
                <a:solidFill>
                  <a:srgbClr val="0070C0"/>
                </a:solidFill>
              </a:rPr>
              <a:t>Dans le </a:t>
            </a:r>
            <a:r>
              <a:rPr lang="fr-FR" b="1" dirty="0" smtClean="0">
                <a:solidFill>
                  <a:srgbClr val="0070C0"/>
                </a:solidFill>
              </a:rPr>
              <a:t>cancer du sein</a:t>
            </a:r>
            <a:r>
              <a:rPr lang="fr-FR" dirty="0" smtClean="0">
                <a:solidFill>
                  <a:srgbClr val="0070C0"/>
                </a:solidFill>
              </a:rPr>
              <a:t>, </a:t>
            </a:r>
            <a:r>
              <a:rPr lang="fr-FR" b="1" dirty="0" smtClean="0">
                <a:solidFill>
                  <a:srgbClr val="0070C0"/>
                </a:solidFill>
              </a:rPr>
              <a:t>en association au paclitaxel</a:t>
            </a:r>
            <a:r>
              <a:rPr lang="fr-FR" dirty="0" smtClean="0">
                <a:solidFill>
                  <a:srgbClr val="0070C0"/>
                </a:solidFill>
              </a:rPr>
              <a:t>, indiqué en traitement de première ligne, chez des patients adultes atteints de cancer du sein métastatique ;</a:t>
            </a:r>
          </a:p>
          <a:p>
            <a:pPr marL="285750" lvl="0" indent="-285750" algn="just">
              <a:buFont typeface="Arial" panose="020B0604020202020204" pitchFamily="34" charset="0"/>
              <a:buChar char="•"/>
            </a:pPr>
            <a:r>
              <a:rPr lang="fr-FR" dirty="0" smtClean="0">
                <a:solidFill>
                  <a:srgbClr val="0070C0"/>
                </a:solidFill>
              </a:rPr>
              <a:t>Dans </a:t>
            </a:r>
            <a:r>
              <a:rPr lang="fr-FR" dirty="0">
                <a:solidFill>
                  <a:srgbClr val="0070C0"/>
                </a:solidFill>
              </a:rPr>
              <a:t>le </a:t>
            </a:r>
            <a:r>
              <a:rPr lang="fr-FR" b="1" dirty="0">
                <a:solidFill>
                  <a:srgbClr val="0070C0"/>
                </a:solidFill>
              </a:rPr>
              <a:t>cancer du rein</a:t>
            </a:r>
            <a:r>
              <a:rPr lang="fr-FR" dirty="0">
                <a:solidFill>
                  <a:srgbClr val="0070C0"/>
                </a:solidFill>
              </a:rPr>
              <a:t>, </a:t>
            </a:r>
            <a:r>
              <a:rPr lang="fr-FR" b="1" dirty="0" smtClean="0">
                <a:solidFill>
                  <a:srgbClr val="0070C0"/>
                </a:solidFill>
              </a:rPr>
              <a:t>en </a:t>
            </a:r>
            <a:r>
              <a:rPr lang="fr-FR" b="1" dirty="0">
                <a:solidFill>
                  <a:srgbClr val="0070C0"/>
                </a:solidFill>
              </a:rPr>
              <a:t>association à l’interféron alfa-2a</a:t>
            </a:r>
            <a:r>
              <a:rPr lang="fr-FR" dirty="0">
                <a:solidFill>
                  <a:srgbClr val="0070C0"/>
                </a:solidFill>
              </a:rPr>
              <a:t>, indiqué en traitement de première ligne, chez les patients adultes atteints de cancer du rein avancé et/ou métastatique</a:t>
            </a:r>
            <a:r>
              <a:rPr lang="fr-FR" dirty="0" smtClean="0"/>
              <a:t>.</a:t>
            </a:r>
            <a:endParaRPr lang="fr-FR" dirty="0"/>
          </a:p>
          <a:p>
            <a:pPr algn="just"/>
            <a:r>
              <a:rPr lang="fr-FR" dirty="0"/>
              <a:t>Le financement de ces continuités de traitement s’effectuera sur la base du traitement a posteriori des données du PMSI, en chaînant les séjours des patients </a:t>
            </a:r>
            <a:r>
              <a:rPr lang="fr-FR" dirty="0" smtClean="0"/>
              <a:t>. </a:t>
            </a:r>
            <a:r>
              <a:rPr lang="fr-FR" dirty="0"/>
              <a:t>Les établissements de santé déclareront les UCD consommées pour la continuité de traitement selon les modalités habituelles, via FICHCOMP pour les établissements ex-DG, et via les bordereaux de facturation pour les établissements ex-OQN.</a:t>
            </a:r>
            <a:endParaRPr lang="fr-FR" dirty="0"/>
          </a:p>
          <a:p>
            <a:pPr algn="just"/>
            <a:r>
              <a:rPr lang="fr-FR" dirty="0" smtClean="0"/>
              <a:t>Le </a:t>
            </a:r>
            <a:r>
              <a:rPr lang="fr-FR" dirty="0"/>
              <a:t>financement se fera, dans la limite des tarifs de responsabilité selon le droit commun :</a:t>
            </a:r>
          </a:p>
          <a:p>
            <a:pPr lvl="1" algn="just"/>
            <a:r>
              <a:rPr lang="fr-FR" dirty="0"/>
              <a:t> </a:t>
            </a:r>
            <a:r>
              <a:rPr lang="fr-FR" dirty="0" smtClean="0"/>
              <a:t>- pour </a:t>
            </a:r>
            <a:r>
              <a:rPr lang="fr-FR" dirty="0"/>
              <a:t>les établissements ex-DG, dans le cadre des arrêtés mensuels de versement le mois suivant la déclaration dans FICHCOMP;</a:t>
            </a:r>
          </a:p>
          <a:p>
            <a:pPr lvl="1" algn="just">
              <a:tabLst>
                <a:tab pos="1169988" algn="l"/>
              </a:tabLst>
            </a:pPr>
            <a:r>
              <a:rPr lang="fr-FR" dirty="0"/>
              <a:t> </a:t>
            </a:r>
            <a:r>
              <a:rPr lang="fr-FR" dirty="0" smtClean="0"/>
              <a:t>- pour </a:t>
            </a:r>
            <a:r>
              <a:rPr lang="fr-FR" dirty="0"/>
              <a:t>les établissements ex-OQN, le financement se fera dans le cadre du circuit standard de facturation.</a:t>
            </a:r>
          </a:p>
          <a:p>
            <a:pPr lvl="0"/>
            <a:endParaRPr lang="fr-FR" dirty="0" smtClean="0"/>
          </a:p>
          <a:p>
            <a:pPr lvl="0"/>
            <a:endParaRPr lang="fr-FR" dirty="0"/>
          </a:p>
        </p:txBody>
      </p:sp>
    </p:spTree>
    <p:extLst>
      <p:ext uri="{BB962C8B-B14F-4D97-AF65-F5344CB8AC3E}">
        <p14:creationId xmlns:p14="http://schemas.microsoft.com/office/powerpoint/2010/main" val="385681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5599"/>
            <a:ext cx="9144000" cy="5878532"/>
          </a:xfrm>
          <a:prstGeom prst="rect">
            <a:avLst/>
          </a:prstGeom>
        </p:spPr>
        <p:txBody>
          <a:bodyPr wrap="square">
            <a:spAutoFit/>
          </a:bodyPr>
          <a:lstStyle/>
          <a:p>
            <a:pPr lvl="0"/>
            <a:r>
              <a:rPr lang="fr-FR" sz="2000" b="1" dirty="0" smtClean="0">
                <a:solidFill>
                  <a:srgbClr val="92D050"/>
                </a:solidFill>
              </a:rPr>
              <a:t>Financement </a:t>
            </a:r>
            <a:r>
              <a:rPr lang="fr-FR" sz="2000" b="1" dirty="0">
                <a:solidFill>
                  <a:srgbClr val="92D050"/>
                </a:solidFill>
              </a:rPr>
              <a:t>du traitement par </a:t>
            </a:r>
            <a:r>
              <a:rPr lang="fr-FR" sz="2000" b="1" dirty="0" smtClean="0">
                <a:solidFill>
                  <a:srgbClr val="92D050"/>
                </a:solidFill>
              </a:rPr>
              <a:t>bevacizumab </a:t>
            </a:r>
            <a:r>
              <a:rPr lang="fr-FR" sz="2000" b="1" dirty="0">
                <a:solidFill>
                  <a:srgbClr val="92D050"/>
                </a:solidFill>
              </a:rPr>
              <a:t>pour les patients présentant un cancer du sein métastatique HER2 négatif et RH négatif (triple négatif)</a:t>
            </a:r>
          </a:p>
          <a:p>
            <a:r>
              <a:rPr lang="fr-FR" sz="2000" b="1" dirty="0">
                <a:solidFill>
                  <a:srgbClr val="92D050"/>
                </a:solidFill>
              </a:rPr>
              <a:t> </a:t>
            </a:r>
          </a:p>
          <a:p>
            <a:pPr lvl="0" algn="just"/>
            <a:r>
              <a:rPr lang="fr-FR" sz="2000" dirty="0" smtClean="0"/>
              <a:t>Cette </a:t>
            </a:r>
            <a:r>
              <a:rPr lang="fr-FR" sz="2000" dirty="0"/>
              <a:t>prise en </a:t>
            </a:r>
            <a:r>
              <a:rPr lang="fr-FR" sz="2000" dirty="0" smtClean="0"/>
              <a:t>charge dérogatoire sera </a:t>
            </a:r>
            <a:r>
              <a:rPr lang="fr-FR" sz="2000" dirty="0"/>
              <a:t>assurée jusqu’à la mise en place d’un essai clinique visant à évaluer l’apport </a:t>
            </a:r>
            <a:r>
              <a:rPr lang="fr-FR" sz="2000" dirty="0" smtClean="0"/>
              <a:t>du bevacizumab </a:t>
            </a:r>
            <a:r>
              <a:rPr lang="fr-FR" sz="2000" dirty="0"/>
              <a:t>dans cette situation</a:t>
            </a:r>
            <a:r>
              <a:rPr lang="fr-FR" sz="2000" dirty="0" smtClean="0"/>
              <a:t>.</a:t>
            </a:r>
          </a:p>
          <a:p>
            <a:pPr algn="just"/>
            <a:r>
              <a:rPr lang="fr-FR" sz="2000" dirty="0" smtClean="0"/>
              <a:t>Les </a:t>
            </a:r>
            <a:r>
              <a:rPr lang="fr-FR" sz="2000" dirty="0"/>
              <a:t>établissements de santé devront </a:t>
            </a:r>
            <a:r>
              <a:rPr lang="fr-FR" sz="2000" b="1" dirty="0" smtClean="0"/>
              <a:t>déclarer</a:t>
            </a:r>
            <a:r>
              <a:rPr lang="fr-FR" sz="2000" dirty="0" smtClean="0"/>
              <a:t> </a:t>
            </a:r>
            <a:r>
              <a:rPr lang="fr-FR" sz="2000" dirty="0"/>
              <a:t>les consommations de bevacizumab </a:t>
            </a:r>
            <a:r>
              <a:rPr lang="fr-FR" sz="2000" dirty="0" smtClean="0"/>
              <a:t>(en </a:t>
            </a:r>
            <a:r>
              <a:rPr lang="fr-FR" sz="2000" dirty="0"/>
              <a:t>association au </a:t>
            </a:r>
            <a:r>
              <a:rPr lang="fr-FR" sz="2000" dirty="0" smtClean="0"/>
              <a:t>paclitaxel) dans le </a:t>
            </a:r>
            <a:r>
              <a:rPr lang="fr-FR" sz="2000" b="1" dirty="0" smtClean="0">
                <a:solidFill>
                  <a:srgbClr val="0070C0"/>
                </a:solidFill>
              </a:rPr>
              <a:t>FICHCOMP-ATU</a:t>
            </a:r>
            <a:r>
              <a:rPr lang="fr-FR" sz="2000" dirty="0" smtClean="0"/>
              <a:t> et </a:t>
            </a:r>
            <a:r>
              <a:rPr lang="fr-FR" sz="2000" b="1" dirty="0" smtClean="0"/>
              <a:t>conserver</a:t>
            </a:r>
            <a:r>
              <a:rPr lang="fr-FR" sz="2000" dirty="0" smtClean="0"/>
              <a:t> </a:t>
            </a:r>
            <a:r>
              <a:rPr lang="fr-FR" sz="2000" dirty="0"/>
              <a:t>les documents permettant d’attester du respect de cette indication. </a:t>
            </a:r>
          </a:p>
          <a:p>
            <a:pPr algn="just"/>
            <a:r>
              <a:rPr lang="fr-FR" sz="2000" dirty="0"/>
              <a:t/>
            </a:r>
            <a:br>
              <a:rPr lang="fr-FR" sz="2000" dirty="0"/>
            </a:br>
            <a:r>
              <a:rPr lang="fr-FR" sz="2000" dirty="0"/>
              <a:t>Pour les établissements </a:t>
            </a:r>
            <a:r>
              <a:rPr lang="fr-FR" sz="2000" dirty="0" err="1"/>
              <a:t>exDG</a:t>
            </a:r>
            <a:r>
              <a:rPr lang="fr-FR" sz="2000" dirty="0"/>
              <a:t>, </a:t>
            </a:r>
            <a:r>
              <a:rPr lang="fr-FR" sz="2000" dirty="0" smtClean="0"/>
              <a:t>réintégration des consommations de </a:t>
            </a:r>
            <a:r>
              <a:rPr lang="fr-FR" sz="2000" dirty="0"/>
              <a:t>bevacizumab</a:t>
            </a:r>
            <a:r>
              <a:rPr lang="fr-FR" sz="2000" dirty="0" smtClean="0"/>
              <a:t> </a:t>
            </a:r>
            <a:r>
              <a:rPr lang="fr-FR" sz="2000" dirty="0"/>
              <a:t>du fichier FICHCOMP ATU </a:t>
            </a:r>
            <a:r>
              <a:rPr lang="fr-FR" sz="2000" dirty="0" smtClean="0"/>
              <a:t>dans </a:t>
            </a:r>
            <a:r>
              <a:rPr lang="fr-FR" sz="2000" dirty="0"/>
              <a:t>le traitement normal des médicaments, sous réserve que l’on retrouve un diagnostic de cancer du sein dans le séjour concerné. </a:t>
            </a:r>
            <a:r>
              <a:rPr lang="fr-FR" sz="2000" dirty="0" smtClean="0"/>
              <a:t>Ainsi, la </a:t>
            </a:r>
            <a:r>
              <a:rPr lang="fr-FR" sz="2000" dirty="0"/>
              <a:t>valorisation </a:t>
            </a:r>
            <a:r>
              <a:rPr lang="fr-FR" sz="2000" dirty="0" smtClean="0"/>
              <a:t>suit les </a:t>
            </a:r>
            <a:r>
              <a:rPr lang="fr-FR" sz="2000" dirty="0"/>
              <a:t>modalités habituelles </a:t>
            </a:r>
            <a:r>
              <a:rPr lang="fr-FR" sz="2000" dirty="0" smtClean="0"/>
              <a:t>(les </a:t>
            </a:r>
            <a:r>
              <a:rPr lang="fr-FR" sz="2000" dirty="0"/>
              <a:t>montants déclarés dans le FICHCOMP ATU </a:t>
            </a:r>
            <a:r>
              <a:rPr lang="fr-FR" sz="2000" dirty="0" smtClean="0"/>
              <a:t>sont intégrés </a:t>
            </a:r>
            <a:r>
              <a:rPr lang="fr-FR" sz="2000" dirty="0"/>
              <a:t>dans l’arrêté </a:t>
            </a:r>
            <a:r>
              <a:rPr lang="fr-FR" sz="2000" dirty="0" smtClean="0"/>
              <a:t>versement).</a:t>
            </a:r>
            <a:endParaRPr lang="fr-FR" sz="2000" dirty="0"/>
          </a:p>
          <a:p>
            <a:pPr algn="just"/>
            <a:r>
              <a:rPr lang="fr-FR" sz="2000" dirty="0"/>
              <a:t> </a:t>
            </a:r>
          </a:p>
          <a:p>
            <a:pPr algn="just"/>
            <a:r>
              <a:rPr lang="fr-FR" sz="2000" dirty="0"/>
              <a:t>Pour les établissements </a:t>
            </a:r>
            <a:r>
              <a:rPr lang="fr-FR" sz="2000" dirty="0" err="1"/>
              <a:t>exOQN</a:t>
            </a:r>
            <a:r>
              <a:rPr lang="fr-FR" sz="2000" dirty="0"/>
              <a:t>, pour ces </a:t>
            </a:r>
            <a:r>
              <a:rPr lang="fr-FR" sz="2000" dirty="0" smtClean="0"/>
              <a:t>séjours, </a:t>
            </a:r>
            <a:r>
              <a:rPr lang="fr-FR" sz="2000" dirty="0"/>
              <a:t>l’établissement pourra continuer à facturer selon les modalités habituelles </a:t>
            </a:r>
            <a:r>
              <a:rPr lang="fr-FR" sz="2000" dirty="0" smtClean="0"/>
              <a:t>des </a:t>
            </a:r>
            <a:r>
              <a:rPr lang="fr-FR" sz="2000" dirty="0"/>
              <a:t>UCD.</a:t>
            </a:r>
          </a:p>
          <a:p>
            <a:endParaRPr lang="fr-FR" dirty="0" smtClean="0"/>
          </a:p>
          <a:p>
            <a:endParaRPr lang="fr-FR" dirty="0"/>
          </a:p>
        </p:txBody>
      </p:sp>
    </p:spTree>
    <p:extLst>
      <p:ext uri="{BB962C8B-B14F-4D97-AF65-F5344CB8AC3E}">
        <p14:creationId xmlns:p14="http://schemas.microsoft.com/office/powerpoint/2010/main" val="17201808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TotalTime>
  <Words>446</Words>
  <Application>Microsoft Office PowerPoint</Application>
  <PresentationFormat>Affichage à l'écran (4:3)</PresentationFormat>
  <Paragraphs>57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 RADIATIONS PARTIELLES &amp; RADIATIONS DE LA LISTE EN SUS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c:creator>
  <cp:lastModifiedBy>*</cp:lastModifiedBy>
  <cp:revision>5</cp:revision>
  <dcterms:created xsi:type="dcterms:W3CDTF">2016-03-22T09:25:15Z</dcterms:created>
  <dcterms:modified xsi:type="dcterms:W3CDTF">2016-10-05T08:25:27Z</dcterms:modified>
</cp:coreProperties>
</file>