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306" r:id="rId3"/>
    <p:sldId id="326" r:id="rId4"/>
    <p:sldId id="314" r:id="rId5"/>
    <p:sldId id="316" r:id="rId6"/>
    <p:sldId id="338" r:id="rId7"/>
    <p:sldId id="332" r:id="rId8"/>
    <p:sldId id="293" r:id="rId9"/>
    <p:sldId id="317" r:id="rId10"/>
    <p:sldId id="322" r:id="rId11"/>
    <p:sldId id="329" r:id="rId12"/>
    <p:sldId id="320" r:id="rId13"/>
    <p:sldId id="318" r:id="rId14"/>
    <p:sldId id="319" r:id="rId15"/>
    <p:sldId id="299" r:id="rId16"/>
    <p:sldId id="315" r:id="rId17"/>
    <p:sldId id="333" r:id="rId18"/>
    <p:sldId id="334" r:id="rId19"/>
    <p:sldId id="335" r:id="rId20"/>
    <p:sldId id="336" r:id="rId21"/>
    <p:sldId id="337" r:id="rId22"/>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E2"/>
    <a:srgbClr val="7AB800"/>
    <a:srgbClr val="0023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629" autoAdjust="0"/>
  </p:normalViewPr>
  <p:slideViewPr>
    <p:cSldViewPr>
      <p:cViewPr varScale="1">
        <p:scale>
          <a:sx n="108" d="100"/>
          <a:sy n="108" d="100"/>
        </p:scale>
        <p:origin x="-106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376"/>
    </p:cViewPr>
  </p:sorterViewPr>
  <p:notesViewPr>
    <p:cSldViewPr>
      <p:cViewPr varScale="1">
        <p:scale>
          <a:sx n="59" d="100"/>
          <a:sy n="59" d="100"/>
        </p:scale>
        <p:origin x="-286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026"/>
          <p:cNvSpPr txBox="1">
            <a:spLocks noGrp="1"/>
          </p:cNvSpPr>
          <p:nvPr>
            <p:ph type="hdr" sz="quarter"/>
          </p:nvPr>
        </p:nvSpPr>
        <p:spPr>
          <a:xfrm>
            <a:off x="0" y="0"/>
            <a:ext cx="3076575" cy="511175"/>
          </a:xfrm>
          <a:prstGeom prst="rect">
            <a:avLst/>
          </a:prstGeom>
          <a:noFill/>
          <a:ln>
            <a:noFill/>
          </a:ln>
        </p:spPr>
        <p:txBody>
          <a:bodyPr vert="horz" wrap="square" lIns="99047" tIns="49523" rIns="99047" bIns="49523" anchor="t" anchorCtr="0" compatLnSpc="1"/>
          <a:lstStyle>
            <a:lvl1pP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3" name="Rectangle 1027"/>
          <p:cNvSpPr txBox="1">
            <a:spLocks noGrp="1"/>
          </p:cNvSpPr>
          <p:nvPr>
            <p:ph type="dt" sz="quarter" idx="1"/>
          </p:nvPr>
        </p:nvSpPr>
        <p:spPr>
          <a:xfrm>
            <a:off x="4022725" y="0"/>
            <a:ext cx="3076575" cy="511175"/>
          </a:xfrm>
          <a:prstGeom prst="rect">
            <a:avLst/>
          </a:prstGeom>
          <a:noFill/>
          <a:ln>
            <a:noFill/>
          </a:ln>
        </p:spPr>
        <p:txBody>
          <a:bodyPr vert="horz" wrap="square" lIns="99047" tIns="49523" rIns="99047" bIns="49523" anchor="t" anchorCtr="0" compatLnSpc="1"/>
          <a:lstStyle>
            <a:lvl1pPr algn="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4" name="Rectangle 1028"/>
          <p:cNvSpPr txBox="1">
            <a:spLocks noGrp="1"/>
          </p:cNvSpPr>
          <p:nvPr>
            <p:ph type="ftr" sz="quarter" idx="2"/>
          </p:nvPr>
        </p:nvSpPr>
        <p:spPr>
          <a:xfrm>
            <a:off x="0" y="9723438"/>
            <a:ext cx="3076575" cy="511175"/>
          </a:xfrm>
          <a:prstGeom prst="rect">
            <a:avLst/>
          </a:prstGeom>
          <a:noFill/>
          <a:ln>
            <a:noFill/>
          </a:ln>
        </p:spPr>
        <p:txBody>
          <a:bodyPr vert="horz" wrap="square" lIns="99047" tIns="49523" rIns="99047" bIns="49523" anchor="b" anchorCtr="0" compatLnSpc="1"/>
          <a:lstStyle>
            <a:lvl1pPr defTabSz="990596" fontAlgn="auto">
              <a:spcBef>
                <a:spcPts val="800"/>
              </a:spcBef>
              <a:spcAft>
                <a:spcPts val="0"/>
              </a:spcAft>
              <a:defRPr sz="1800" kern="0">
                <a:solidFill>
                  <a:srgbClr val="000000"/>
                </a:solidFill>
                <a:latin typeface="Arial" pitchFamily="34"/>
                <a:cs typeface="+mn-cs"/>
              </a:defRPr>
            </a:lvl1pPr>
          </a:lstStyle>
          <a:p>
            <a:pPr>
              <a:defRPr sz="1800" b="0" i="0" u="none" strike="noStrike" kern="0" cap="none" spc="0" baseline="0">
                <a:solidFill>
                  <a:srgbClr val="000000"/>
                </a:solidFill>
                <a:uFillTx/>
              </a:defRPr>
            </a:pPr>
            <a:endParaRPr lang="fr-FR"/>
          </a:p>
        </p:txBody>
      </p:sp>
      <p:sp>
        <p:nvSpPr>
          <p:cNvPr id="5" name="Rectangle 1029"/>
          <p:cNvSpPr txBox="1">
            <a:spLocks noGrp="1"/>
          </p:cNvSpPr>
          <p:nvPr>
            <p:ph type="sldNum" sz="quarter" idx="3"/>
          </p:nvPr>
        </p:nvSpPr>
        <p:spPr>
          <a:xfrm>
            <a:off x="4022725" y="9723438"/>
            <a:ext cx="3076575" cy="511175"/>
          </a:xfrm>
          <a:prstGeom prst="rect">
            <a:avLst/>
          </a:prstGeom>
          <a:noFill/>
          <a:ln>
            <a:noFill/>
          </a:ln>
        </p:spPr>
        <p:txBody>
          <a:bodyPr vert="horz" wrap="square" lIns="99047" tIns="49523" rIns="99047" bIns="49523" anchor="b" anchorCtr="0" compatLnSpc="1"/>
          <a:lstStyle>
            <a:lvl1pPr algn="r" defTabSz="990596" fontAlgn="auto">
              <a:spcBef>
                <a:spcPts val="800"/>
              </a:spcBef>
              <a:spcAft>
                <a:spcPts val="0"/>
              </a:spcAft>
              <a:defRPr kern="0">
                <a:solidFill>
                  <a:srgbClr val="000000"/>
                </a:solidFill>
                <a:latin typeface="+mn-lt"/>
                <a:cs typeface="+mn-cs"/>
              </a:defRPr>
            </a:lvl1pPr>
          </a:lstStyle>
          <a:p>
            <a:pPr>
              <a:defRPr sz="1800" b="0" i="0" u="none" strike="noStrike" kern="0" cap="none" spc="0" baseline="0">
                <a:solidFill>
                  <a:srgbClr val="000000"/>
                </a:solidFill>
                <a:uFillTx/>
              </a:defRPr>
            </a:pPr>
            <a:fld id="{0A8488F0-FF39-4507-98D8-A4FF203DFFF5}" type="slidenum">
              <a:rPr/>
              <a:pPr>
                <a:defRPr sz="1800" b="0" i="0" u="none" strike="noStrike" kern="0" cap="none" spc="0" baseline="0">
                  <a:solidFill>
                    <a:srgbClr val="000000"/>
                  </a:solidFill>
                  <a:uFillTx/>
                </a:defRPr>
              </a:pPr>
              <a:t>‹N°›</a:t>
            </a:fld>
            <a:endParaRPr lang="fr-FR" sz="1300">
              <a:solidFill>
                <a:srgbClr val="002395"/>
              </a:solidFill>
              <a:latin typeface="Arial" pitchFamily="34"/>
            </a:endParaRPr>
          </a:p>
        </p:txBody>
      </p:sp>
    </p:spTree>
    <p:extLst>
      <p:ext uri="{BB962C8B-B14F-4D97-AF65-F5344CB8AC3E}">
        <p14:creationId xmlns:p14="http://schemas.microsoft.com/office/powerpoint/2010/main" val="3392833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3076575" cy="511175"/>
          </a:xfrm>
          <a:prstGeom prst="rect">
            <a:avLst/>
          </a:prstGeom>
          <a:noFill/>
          <a:ln>
            <a:noFill/>
          </a:ln>
        </p:spPr>
        <p:txBody>
          <a:bodyPr vert="horz" wrap="square" lIns="99047" tIns="49523" rIns="99047" bIns="49523" anchor="t" anchorCtr="0" compatLnSpc="1"/>
          <a:lstStyle>
            <a:lvl1pPr marL="0" marR="0" lvl="0" indent="0" algn="l"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3" name="Rectangle 3"/>
          <p:cNvSpPr txBox="1">
            <a:spLocks noGrp="1"/>
          </p:cNvSpPr>
          <p:nvPr>
            <p:ph type="dt" idx="1"/>
          </p:nvPr>
        </p:nvSpPr>
        <p:spPr>
          <a:xfrm>
            <a:off x="4022725" y="0"/>
            <a:ext cx="3076575" cy="511175"/>
          </a:xfrm>
          <a:prstGeom prst="rect">
            <a:avLst/>
          </a:prstGeom>
          <a:noFill/>
          <a:ln>
            <a:noFill/>
          </a:ln>
        </p:spPr>
        <p:txBody>
          <a:bodyPr vert="horz" wrap="square" lIns="99047" tIns="49523" rIns="99047" bIns="49523" anchor="t" anchorCtr="0" compatLnSpc="1"/>
          <a:lstStyle>
            <a:lvl1pPr marL="0" marR="0" lvl="0" indent="0" algn="r"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13316" name="Rectangle 4"/>
          <p:cNvSpPr>
            <a:spLocks noGrp="1" noRot="1" noChangeAspect="1"/>
          </p:cNvSpPr>
          <p:nvPr>
            <p:ph type="sldImg" idx="2"/>
          </p:nvPr>
        </p:nvSpPr>
        <p:spPr bwMode="auto">
          <a:xfrm>
            <a:off x="990600" y="768350"/>
            <a:ext cx="5118100" cy="3838575"/>
          </a:xfrm>
          <a:prstGeom prst="rect">
            <a:avLst/>
          </a:prstGeom>
          <a:noFill/>
          <a:ln w="9528">
            <a:solidFill>
              <a:srgbClr val="000000"/>
            </a:solidFill>
            <a:miter lim="800000"/>
            <a:headEnd/>
            <a:tailEnd/>
          </a:ln>
        </p:spPr>
      </p:sp>
      <p:sp>
        <p:nvSpPr>
          <p:cNvPr id="5" name="Rectangle 5"/>
          <p:cNvSpPr txBox="1">
            <a:spLocks noGrp="1"/>
          </p:cNvSpPr>
          <p:nvPr>
            <p:ph type="body" sz="quarter" idx="3"/>
          </p:nvPr>
        </p:nvSpPr>
        <p:spPr>
          <a:xfrm>
            <a:off x="946150" y="4862513"/>
            <a:ext cx="5207000" cy="4603750"/>
          </a:xfrm>
          <a:prstGeom prst="rect">
            <a:avLst/>
          </a:prstGeom>
          <a:noFill/>
          <a:ln>
            <a:noFill/>
          </a:ln>
        </p:spPr>
        <p:txBody>
          <a:bodyPr vert="horz" wrap="square" lIns="99047" tIns="49523" rIns="99047" bIns="49523" anchor="t" anchorCtr="0" compatLnSpc="1"/>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Rectangle 6"/>
          <p:cNvSpPr txBox="1">
            <a:spLocks noGrp="1"/>
          </p:cNvSpPr>
          <p:nvPr>
            <p:ph type="ftr" sz="quarter" idx="4"/>
          </p:nvPr>
        </p:nvSpPr>
        <p:spPr>
          <a:xfrm>
            <a:off x="0" y="9723438"/>
            <a:ext cx="3076575" cy="511175"/>
          </a:xfrm>
          <a:prstGeom prst="rect">
            <a:avLst/>
          </a:prstGeom>
          <a:noFill/>
          <a:ln>
            <a:noFill/>
          </a:ln>
        </p:spPr>
        <p:txBody>
          <a:bodyPr vert="horz" wrap="square" lIns="99047" tIns="49523" rIns="99047" bIns="49523" anchor="b" anchorCtr="0" compatLnSpc="1"/>
          <a:lstStyle>
            <a:lvl1pPr marL="0" marR="0" lvl="0" indent="0" algn="l"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endParaRPr/>
          </a:p>
        </p:txBody>
      </p:sp>
      <p:sp>
        <p:nvSpPr>
          <p:cNvPr id="7" name="Rectangle 7"/>
          <p:cNvSpPr txBox="1">
            <a:spLocks noGrp="1"/>
          </p:cNvSpPr>
          <p:nvPr>
            <p:ph type="sldNum" sz="quarter" idx="5"/>
          </p:nvPr>
        </p:nvSpPr>
        <p:spPr>
          <a:xfrm>
            <a:off x="4022725" y="9723438"/>
            <a:ext cx="3076575" cy="511175"/>
          </a:xfrm>
          <a:prstGeom prst="rect">
            <a:avLst/>
          </a:prstGeom>
          <a:noFill/>
          <a:ln>
            <a:noFill/>
          </a:ln>
        </p:spPr>
        <p:txBody>
          <a:bodyPr vert="horz" wrap="square" lIns="99047" tIns="49523" rIns="99047" bIns="49523" anchor="b" anchorCtr="0" compatLnSpc="1"/>
          <a:lstStyle>
            <a:lvl1pPr marL="0" marR="0" lvl="0" indent="0" algn="r" defTabSz="990596" rtl="0" fontAlgn="auto" hangingPunct="1">
              <a:lnSpc>
                <a:spcPct val="100000"/>
              </a:lnSpc>
              <a:spcBef>
                <a:spcPts val="0"/>
              </a:spcBef>
              <a:spcAft>
                <a:spcPts val="0"/>
              </a:spcAft>
              <a:buNone/>
              <a:tabLst/>
              <a:defRPr lang="fr-FR" sz="1300" b="0" i="0" u="none" strike="noStrike" kern="1200" cap="none" spc="0" baseline="0">
                <a:solidFill>
                  <a:srgbClr val="000000"/>
                </a:solidFill>
                <a:uFillTx/>
                <a:latin typeface="Times New Roman" pitchFamily="18"/>
                <a:cs typeface="+mn-cs"/>
              </a:defRPr>
            </a:lvl1pPr>
          </a:lstStyle>
          <a:p>
            <a:pPr>
              <a:defRPr/>
            </a:pPr>
            <a:fld id="{04879353-D0A9-44AE-973C-14DBA1697F3C}" type="slidenum">
              <a:rPr/>
              <a:pPr>
                <a:defRPr/>
              </a:pPr>
              <a:t>‹N°›</a:t>
            </a:fld>
            <a:endParaRPr/>
          </a:p>
        </p:txBody>
      </p:sp>
    </p:spTree>
    <p:extLst>
      <p:ext uri="{BB962C8B-B14F-4D97-AF65-F5344CB8AC3E}">
        <p14:creationId xmlns:p14="http://schemas.microsoft.com/office/powerpoint/2010/main" val="1774449221"/>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fr-FR" sz="1200" kern="1200">
        <a:solidFill>
          <a:srgbClr val="000000"/>
        </a:solidFill>
        <a:latin typeface="Times New Roman" pitchFamily="18"/>
      </a:defRPr>
    </a:lvl1pPr>
    <a:lvl2pPr marL="457200" lvl="1" algn="l" rtl="0" eaLnBrk="0" fontAlgn="base" hangingPunct="0">
      <a:spcBef>
        <a:spcPts val="400"/>
      </a:spcBef>
      <a:spcAft>
        <a:spcPct val="0"/>
      </a:spcAft>
      <a:defRPr lang="fr-FR" sz="1200" kern="1200">
        <a:solidFill>
          <a:srgbClr val="000000"/>
        </a:solidFill>
        <a:latin typeface="Times New Roman" pitchFamily="18"/>
      </a:defRPr>
    </a:lvl2pPr>
    <a:lvl3pPr marL="914400" lvl="2" algn="l" rtl="0" eaLnBrk="0" fontAlgn="base" hangingPunct="0">
      <a:spcBef>
        <a:spcPts val="400"/>
      </a:spcBef>
      <a:spcAft>
        <a:spcPct val="0"/>
      </a:spcAft>
      <a:defRPr lang="fr-FR" sz="1200" kern="1200">
        <a:solidFill>
          <a:srgbClr val="000000"/>
        </a:solidFill>
        <a:latin typeface="Times New Roman" pitchFamily="18"/>
      </a:defRPr>
    </a:lvl3pPr>
    <a:lvl4pPr marL="1371600" lvl="3" algn="l" rtl="0" eaLnBrk="0" fontAlgn="base" hangingPunct="0">
      <a:spcBef>
        <a:spcPts val="400"/>
      </a:spcBef>
      <a:spcAft>
        <a:spcPct val="0"/>
      </a:spcAft>
      <a:defRPr lang="fr-FR" sz="1200" kern="1200">
        <a:solidFill>
          <a:srgbClr val="000000"/>
        </a:solidFill>
        <a:latin typeface="Times New Roman" pitchFamily="18"/>
      </a:defRPr>
    </a:lvl4pPr>
    <a:lvl5pPr marL="1828800" lvl="4" algn="l" rtl="0" eaLnBrk="0" fontAlgn="base" hangingPunct="0">
      <a:spcBef>
        <a:spcPts val="400"/>
      </a:spcBef>
      <a:spcAft>
        <a:spcPct val="0"/>
      </a:spcAft>
      <a:defRPr lang="fr-FR" sz="1200" kern="1200">
        <a:solidFill>
          <a:srgbClr val="000000"/>
        </a:solidFill>
        <a:latin typeface="Times New Roman" pitchFamily="1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4022725" y="9723438"/>
            <a:ext cx="3076575" cy="511175"/>
          </a:xfrm>
          <a:prstGeom prst="rect">
            <a:avLst/>
          </a:prstGeom>
          <a:noFill/>
          <a:ln>
            <a:noFill/>
          </a:ln>
        </p:spPr>
        <p:txBody>
          <a:bodyPr lIns="99047" tIns="49523" rIns="99047" bIns="49523" anchor="b"/>
          <a:lstStyle/>
          <a:p>
            <a:pPr algn="r" defTabSz="990596" fontAlgn="auto">
              <a:spcBef>
                <a:spcPts val="0"/>
              </a:spcBef>
              <a:spcAft>
                <a:spcPts val="0"/>
              </a:spcAft>
              <a:defRPr sz="1800" b="0" i="0" u="none" strike="noStrike" kern="0" cap="none" spc="0" baseline="0">
                <a:solidFill>
                  <a:srgbClr val="000000"/>
                </a:solidFill>
                <a:uFillTx/>
              </a:defRPr>
            </a:pPr>
            <a:fld id="{BE95EF4F-15D9-467C-8CD4-0810370FC425}" type="slidenum">
              <a:rPr kern="0">
                <a:solidFill>
                  <a:srgbClr val="000000"/>
                </a:solidFill>
                <a:latin typeface="+mn-lt"/>
                <a:cs typeface="+mn-cs"/>
              </a:rPr>
              <a:pPr algn="r" defTabSz="990596" fontAlgn="auto">
                <a:spcBef>
                  <a:spcPts val="0"/>
                </a:spcBef>
                <a:spcAft>
                  <a:spcPts val="0"/>
                </a:spcAft>
                <a:defRPr sz="1800" b="0" i="0" u="none" strike="noStrike" kern="0" cap="none" spc="0" baseline="0">
                  <a:solidFill>
                    <a:srgbClr val="000000"/>
                  </a:solidFill>
                  <a:uFillTx/>
                </a:defRPr>
              </a:pPr>
              <a:t>1</a:t>
            </a:fld>
            <a:endParaRPr lang="fr-FR" sz="1300" kern="0">
              <a:solidFill>
                <a:srgbClr val="000000"/>
              </a:solidFill>
              <a:latin typeface="Times New Roman" pitchFamily="18"/>
              <a:cs typeface="+mn-cs"/>
            </a:endParaRPr>
          </a:p>
        </p:txBody>
      </p:sp>
      <p:sp>
        <p:nvSpPr>
          <p:cNvPr id="16386" name="Espace réservé de l'image des diapositives 2"/>
          <p:cNvSpPr>
            <a:spLocks noGrp="1" noRot="1" noChangeAspect="1" noTextEdit="1"/>
          </p:cNvSpPr>
          <p:nvPr>
            <p:ph type="sldImg"/>
          </p:nvPr>
        </p:nvSpPr>
        <p:spPr>
          <a:ln/>
        </p:spPr>
      </p:sp>
      <p:sp>
        <p:nvSpPr>
          <p:cNvPr id="16387" name="Rectangle 3"/>
          <p:cNvSpPr txBox="1">
            <a:spLocks noGrp="1"/>
          </p:cNvSpPr>
          <p:nvPr>
            <p:ph type="body" sz="quarter" idx="1"/>
          </p:nvPr>
        </p:nvSpPr>
        <p:spPr bwMode="auto">
          <a:noFill/>
        </p:spPr>
        <p:txBody>
          <a:bodyPr numCol="1">
            <a:prstTxWarp prst="textNoShape">
              <a:avLst/>
            </a:prstTxWarp>
          </a:bodyPr>
          <a:lstStyle/>
          <a:p>
            <a:pPr eaLnBrk="1"/>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txBox="1">
            <a:spLocks noGrp="1"/>
          </p:cNvSpPr>
          <p:nvPr>
            <p:ph type="ctrTitle"/>
          </p:nvPr>
        </p:nvSpPr>
        <p:spPr>
          <a:xfrm>
            <a:off x="685800" y="2130423"/>
            <a:ext cx="7772400" cy="1470026"/>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Sous-titre 2"/>
          <p:cNvSpPr txBox="1">
            <a:spLocks noGrp="1"/>
          </p:cNvSpPr>
          <p:nvPr>
            <p:ph type="subTitle" idx="1"/>
          </p:nvPr>
        </p:nvSpPr>
        <p:spPr>
          <a:xfrm>
            <a:off x="1371600" y="3886200"/>
            <a:ext cx="6400800" cy="1752603"/>
          </a:xfrm>
          <a:prstGeom prst="rect">
            <a:avLst/>
          </a:prstGeom>
          <a:noFill/>
          <a:ln>
            <a:noFill/>
          </a:ln>
        </p:spPr>
        <p:txBody>
          <a:bodyPr vert="horz" wrap="square" lIns="91440" tIns="45720" rIns="91440" bIns="45720" anchor="t" anchorCtr="1" compatLnSpc="1"/>
          <a:lstStyle>
            <a:lvl1pPr marL="0" marR="0" lvl="0" indent="0" algn="ctr" defTabSz="914400" rtl="0" fontAlgn="auto" hangingPunct="0">
              <a:lnSpc>
                <a:spcPct val="100000"/>
              </a:lnSpc>
              <a:spcBef>
                <a:spcPts val="400"/>
              </a:spcBef>
              <a:spcAft>
                <a:spcPts val="0"/>
              </a:spcAft>
              <a:buNone/>
              <a:tabLst/>
              <a:defRPr lang="fr-FR" sz="1700" b="0" i="0" u="none" strike="noStrike" kern="0" cap="none" spc="0" baseline="0">
                <a:solidFill>
                  <a:srgbClr val="000000"/>
                </a:solidFill>
                <a:uFillTx/>
                <a:latin typeface="Arial"/>
              </a:defRPr>
            </a:lvl1pPr>
          </a:lstStyle>
          <a:p>
            <a:pPr lvl="0"/>
            <a:r>
              <a:rPr lang="fr-FR"/>
              <a:t>Cliquez pour modifier le style des sous-titres du masque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1600200"/>
            <a:ext cx="8229600" cy="4525959"/>
          </a:xfrm>
          <a:prstGeom prst="rect">
            <a:avLst/>
          </a:prstGeom>
          <a:noFill/>
          <a:ln>
            <a:noFill/>
          </a:ln>
        </p:spPr>
        <p:txBody>
          <a:bodyPr vert="eaVert"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txBox="1">
            <a:spLocks noGrp="1"/>
          </p:cNvSpPr>
          <p:nvPr>
            <p:ph type="title" orient="vert"/>
          </p:nvPr>
        </p:nvSpPr>
        <p:spPr>
          <a:xfrm>
            <a:off x="6629400" y="274640"/>
            <a:ext cx="2057400" cy="5851529"/>
          </a:xfrm>
          <a:prstGeom prst="rect">
            <a:avLst/>
          </a:prstGeom>
          <a:noFill/>
          <a:ln>
            <a:noFill/>
          </a:ln>
        </p:spPr>
        <p:txBody>
          <a:bodyPr vert="eaVert"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vertical 2"/>
          <p:cNvSpPr txBox="1">
            <a:spLocks noGrp="1"/>
          </p:cNvSpPr>
          <p:nvPr>
            <p:ph type="body" orient="vert" idx="1"/>
          </p:nvPr>
        </p:nvSpPr>
        <p:spPr>
          <a:xfrm>
            <a:off x="457200" y="274640"/>
            <a:ext cx="6019796" cy="5851529"/>
          </a:xfrm>
          <a:prstGeom prst="rect">
            <a:avLst/>
          </a:prstGeom>
          <a:noFill/>
          <a:ln>
            <a:noFill/>
          </a:ln>
        </p:spPr>
        <p:txBody>
          <a:bodyPr vert="eaVert"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idx="1"/>
          </p:nvPr>
        </p:nvSpPr>
        <p:spPr>
          <a:xfrm>
            <a:off x="457200" y="1600200"/>
            <a:ext cx="8229600"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400"/>
              </a:spcBef>
              <a:spcAft>
                <a:spcPts val="0"/>
              </a:spcAft>
              <a:buSzPts val="935"/>
              <a:buBlip>
                <a:blip r:embed="rId3"/>
              </a:buBlip>
              <a:tabLst/>
              <a:defRPr lang="fr-FR" sz="17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400"/>
              </a:spcBef>
              <a:spcAft>
                <a:spcPts val="0"/>
              </a:spcAft>
              <a:buSzPct val="150000"/>
              <a:buChar char="-"/>
              <a:tabLst/>
              <a:defRPr lang="fr-FR" sz="15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300"/>
              </a:spcBef>
              <a:spcAft>
                <a:spcPts val="0"/>
              </a:spcAft>
              <a:buSzPct val="100000"/>
              <a:buChar char="-"/>
              <a:tabLst/>
              <a:defRPr lang="fr-FR" sz="12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txBox="1">
            <a:spLocks noGrp="1"/>
          </p:cNvSpPr>
          <p:nvPr>
            <p:ph type="title"/>
          </p:nvPr>
        </p:nvSpPr>
        <p:spPr>
          <a:xfrm>
            <a:off x="722311" y="4406895"/>
            <a:ext cx="7772400" cy="1362071"/>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1200"/>
              <a:buBlip>
                <a:blip r:embed="rId2"/>
              </a:buBlip>
              <a:tabLst>
                <a:tab pos="806445" algn="l"/>
                <a:tab pos="1141407" algn="l"/>
                <a:tab pos="5243506" algn="l"/>
              </a:tabLst>
              <a:defRPr lang="fr-FR" sz="4000" b="1" i="0" u="none" strike="noStrike" kern="0" cap="all" spc="0" baseline="0">
                <a:solidFill>
                  <a:srgbClr val="7AB800"/>
                </a:solidFill>
                <a:uFillTx/>
                <a:latin typeface="Arial"/>
              </a:defRPr>
            </a:lvl1pPr>
          </a:lstStyle>
          <a:p>
            <a:pPr lvl="0"/>
            <a:r>
              <a:rPr lang="fr-FR"/>
              <a:t>Cliquez pour modifier le style du titre</a:t>
            </a:r>
          </a:p>
        </p:txBody>
      </p:sp>
      <p:sp>
        <p:nvSpPr>
          <p:cNvPr id="3" name="Espace réservé du texte 2"/>
          <p:cNvSpPr txBox="1">
            <a:spLocks noGrp="1"/>
          </p:cNvSpPr>
          <p:nvPr>
            <p:ph type="body" idx="1"/>
          </p:nvPr>
        </p:nvSpPr>
        <p:spPr>
          <a:xfrm>
            <a:off x="722311" y="2906713"/>
            <a:ext cx="7772400" cy="1500182"/>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500"/>
              </a:spcBef>
              <a:spcAft>
                <a:spcPts val="0"/>
              </a:spcAft>
              <a:buNone/>
              <a:tabLst/>
              <a:defRPr lang="fr-FR" sz="20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sz="half" idx="1"/>
          </p:nvPr>
        </p:nvSpPr>
        <p:spPr>
          <a:xfrm>
            <a:off x="457200" y="1600200"/>
            <a:ext cx="4038603"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700"/>
              </a:spcBef>
              <a:spcAft>
                <a:spcPts val="0"/>
              </a:spcAft>
              <a:buSzPts val="1539"/>
              <a:buBlip>
                <a:blip r:embed="rId3"/>
              </a:buBlip>
              <a:tabLst/>
              <a:defRPr lang="fr-FR" sz="28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600"/>
              </a:spcBef>
              <a:spcAft>
                <a:spcPts val="0"/>
              </a:spcAft>
              <a:buSzPct val="150000"/>
              <a:buChar char="-"/>
              <a:tabLst/>
              <a:defRPr lang="fr-FR" sz="24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txBox="1">
            <a:spLocks noGrp="1"/>
          </p:cNvSpPr>
          <p:nvPr>
            <p:ph sz="half" idx="2"/>
          </p:nvPr>
        </p:nvSpPr>
        <p:spPr>
          <a:xfrm>
            <a:off x="4648196" y="1600200"/>
            <a:ext cx="4038603" cy="4525959"/>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700"/>
              </a:spcBef>
              <a:spcAft>
                <a:spcPts val="0"/>
              </a:spcAft>
              <a:buSzPts val="1539"/>
              <a:buBlip>
                <a:blip r:embed="rId3"/>
              </a:buBlip>
              <a:tabLst/>
              <a:defRPr lang="fr-FR" sz="28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600"/>
              </a:spcBef>
              <a:spcAft>
                <a:spcPts val="0"/>
              </a:spcAft>
              <a:buSzPct val="150000"/>
              <a:buChar char="-"/>
              <a:tabLst/>
              <a:defRPr lang="fr-FR" sz="24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texte 2"/>
          <p:cNvSpPr txBox="1">
            <a:spLocks noGrp="1"/>
          </p:cNvSpPr>
          <p:nvPr>
            <p:ph type="body" idx="1"/>
          </p:nvPr>
        </p:nvSpPr>
        <p:spPr>
          <a:xfrm>
            <a:off x="457200" y="1535113"/>
            <a:ext cx="4040184" cy="639759"/>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600"/>
              </a:spcBef>
              <a:spcAft>
                <a:spcPts val="0"/>
              </a:spcAft>
              <a:buNone/>
              <a:tabLst/>
              <a:defRPr lang="fr-FR" sz="2400" b="1" i="0" u="none" strike="noStrike" kern="0" cap="none" spc="0" baseline="0">
                <a:solidFill>
                  <a:srgbClr val="000000"/>
                </a:solidFill>
                <a:uFillTx/>
                <a:latin typeface="Arial"/>
              </a:defRPr>
            </a:lvl1pPr>
          </a:lstStyle>
          <a:p>
            <a:pPr lvl="0"/>
            <a:r>
              <a:rPr lang="fr-FR"/>
              <a:t>Cliquez pour modifier les styles du texte du masque</a:t>
            </a:r>
          </a:p>
        </p:txBody>
      </p:sp>
      <p:sp>
        <p:nvSpPr>
          <p:cNvPr id="4" name="Espace réservé du contenu 3"/>
          <p:cNvSpPr txBox="1">
            <a:spLocks noGrp="1"/>
          </p:cNvSpPr>
          <p:nvPr>
            <p:ph sz="half" idx="2"/>
          </p:nvPr>
        </p:nvSpPr>
        <p:spPr>
          <a:xfrm>
            <a:off x="457200" y="2174872"/>
            <a:ext cx="4040184" cy="3951286"/>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600"/>
              </a:spcBef>
              <a:spcAft>
                <a:spcPts val="0"/>
              </a:spcAft>
              <a:buSzPts val="1320"/>
              <a:buBlip>
                <a:blip r:embed="rId3"/>
              </a:buBlip>
              <a:tabLst/>
              <a:defRPr lang="fr-FR" sz="24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500"/>
              </a:spcBef>
              <a:spcAft>
                <a:spcPts val="0"/>
              </a:spcAft>
              <a:buSzPct val="150000"/>
              <a:buChar char="-"/>
              <a:tabLst/>
              <a:defRPr lang="fr-FR" sz="20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txBox="1">
            <a:spLocks noGrp="1"/>
          </p:cNvSpPr>
          <p:nvPr>
            <p:ph type="body" sz="quarter" idx="3"/>
          </p:nvPr>
        </p:nvSpPr>
        <p:spPr>
          <a:xfrm>
            <a:off x="4645023" y="1535113"/>
            <a:ext cx="4041776" cy="639759"/>
          </a:xfrm>
          <a:prstGeom prst="rect">
            <a:avLst/>
          </a:prstGeom>
          <a:noFill/>
          <a:ln>
            <a:noFill/>
          </a:ln>
        </p:spPr>
        <p:txBody>
          <a:bodyPr vert="horz" wrap="square" lIns="91440" tIns="45720" rIns="91440" bIns="45720" anchor="b" anchorCtr="0" compatLnSpc="1"/>
          <a:lstStyle>
            <a:lvl1pPr marL="0" marR="0" lvl="0" indent="0" algn="l" defTabSz="914400" rtl="0" fontAlgn="auto" hangingPunct="0">
              <a:lnSpc>
                <a:spcPct val="100000"/>
              </a:lnSpc>
              <a:spcBef>
                <a:spcPts val="600"/>
              </a:spcBef>
              <a:spcAft>
                <a:spcPts val="0"/>
              </a:spcAft>
              <a:buNone/>
              <a:tabLst/>
              <a:defRPr lang="fr-FR" sz="2400" b="1" i="0" u="none" strike="noStrike" kern="0" cap="none" spc="0" baseline="0">
                <a:solidFill>
                  <a:srgbClr val="000000"/>
                </a:solidFill>
                <a:uFillTx/>
                <a:latin typeface="Arial"/>
              </a:defRPr>
            </a:lvl1pPr>
          </a:lstStyle>
          <a:p>
            <a:pPr lvl="0"/>
            <a:r>
              <a:rPr lang="fr-FR"/>
              <a:t>Cliquez pour modifier les styles du texte du masque</a:t>
            </a:r>
          </a:p>
        </p:txBody>
      </p:sp>
      <p:sp>
        <p:nvSpPr>
          <p:cNvPr id="6" name="Espace réservé du contenu 5"/>
          <p:cNvSpPr txBox="1">
            <a:spLocks noGrp="1"/>
          </p:cNvSpPr>
          <p:nvPr>
            <p:ph sz="quarter" idx="4"/>
          </p:nvPr>
        </p:nvSpPr>
        <p:spPr>
          <a:xfrm>
            <a:off x="4645023" y="2174872"/>
            <a:ext cx="4041776" cy="3951286"/>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600"/>
              </a:spcBef>
              <a:spcAft>
                <a:spcPts val="0"/>
              </a:spcAft>
              <a:buSzPts val="1320"/>
              <a:buBlip>
                <a:blip r:embed="rId3"/>
              </a:buBlip>
              <a:tabLst/>
              <a:defRPr lang="fr-FR" sz="24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500"/>
              </a:spcBef>
              <a:spcAft>
                <a:spcPts val="0"/>
              </a:spcAft>
              <a:buSzPct val="150000"/>
              <a:buChar char="-"/>
              <a:tabLst/>
              <a:defRPr lang="fr-FR" sz="20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400"/>
              </a:spcBef>
              <a:spcAft>
                <a:spcPts val="0"/>
              </a:spcAft>
              <a:buSzPct val="100000"/>
              <a:buChar char="-"/>
              <a:tabLst/>
              <a:defRPr lang="fr-FR" sz="18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400"/>
              </a:spcBef>
              <a:spcAft>
                <a:spcPts val="0"/>
              </a:spcAft>
              <a:buSzPct val="100000"/>
              <a:buChar char="»"/>
              <a:tabLst/>
              <a:defRPr lang="fr-FR" sz="16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t" anchorCtr="0" compatLnSpc="1"/>
          <a:lstStyle>
            <a:lvl1pPr marL="815973" marR="0" lvl="0" indent="-815973" algn="l" defTabSz="512758" rtl="0" fontAlgn="auto" hangingPunct="0">
              <a:lnSpc>
                <a:spcPct val="100000"/>
              </a:lnSpc>
              <a:spcBef>
                <a:spcPts val="0"/>
              </a:spcBef>
              <a:spcAft>
                <a:spcPts val="0"/>
              </a:spcAft>
              <a:buSzPts val="869"/>
              <a:buBlip>
                <a:blip r:embed="rId2"/>
              </a:buBlip>
              <a:tabLst>
                <a:tab pos="806445" algn="l"/>
                <a:tab pos="1141407" algn="l"/>
                <a:tab pos="5243506" algn="l"/>
              </a:tabLst>
              <a:defRPr lang="fr-FR" sz="2900" b="1" i="0" u="none" strike="noStrike" kern="0" cap="none" spc="0" baseline="0">
                <a:solidFill>
                  <a:srgbClr val="7AB800"/>
                </a:solidFill>
                <a:uFillTx/>
                <a:latin typeface="Arial"/>
              </a:defRPr>
            </a:lvl1pPr>
          </a:lstStyle>
          <a:p>
            <a:pPr lvl="0"/>
            <a:r>
              <a:rPr lang="fr-FR"/>
              <a:t>Cliquez pour modifier le style du titre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457200" y="273048"/>
            <a:ext cx="3008311" cy="1162046"/>
          </a:xfrm>
          <a:prstGeom prst="rect">
            <a:avLst/>
          </a:prstGeom>
          <a:noFill/>
          <a:ln>
            <a:noFill/>
          </a:ln>
        </p:spPr>
        <p:txBody>
          <a:bodyPr vert="horz" wrap="square" lIns="91440" tIns="45720" rIns="91440" bIns="45720" anchor="b" anchorCtr="0" compatLnSpc="1"/>
          <a:lstStyle>
            <a:lvl1pPr marL="815973" marR="0" lvl="0" indent="-815973" algn="l" defTabSz="512758" rtl="0" fontAlgn="auto" hangingPunct="0">
              <a:lnSpc>
                <a:spcPct val="100000"/>
              </a:lnSpc>
              <a:spcBef>
                <a:spcPts val="0"/>
              </a:spcBef>
              <a:spcAft>
                <a:spcPts val="0"/>
              </a:spcAft>
              <a:buSzPts val="599"/>
              <a:buBlip>
                <a:blip r:embed="rId2"/>
              </a:buBlip>
              <a:tabLst>
                <a:tab pos="806445" algn="l"/>
                <a:tab pos="1141407" algn="l"/>
                <a:tab pos="5243506" algn="l"/>
              </a:tabLst>
              <a:defRPr lang="fr-FR" sz="20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du contenu 2"/>
          <p:cNvSpPr txBox="1">
            <a:spLocks noGrp="1"/>
          </p:cNvSpPr>
          <p:nvPr>
            <p:ph idx="1"/>
          </p:nvPr>
        </p:nvSpPr>
        <p:spPr>
          <a:xfrm>
            <a:off x="3575047" y="273048"/>
            <a:ext cx="5111752" cy="5853110"/>
          </a:xfrm>
          <a:prstGeom prst="rect">
            <a:avLst/>
          </a:prstGeom>
          <a:noFill/>
          <a:ln>
            <a:noFill/>
          </a:ln>
        </p:spPr>
        <p:txBody>
          <a:bodyPr vert="horz" wrap="square" lIns="91440" tIns="45720" rIns="91440" bIns="45720" anchor="t" anchorCtr="0" compatLnSpc="1"/>
          <a:lstStyle>
            <a:lvl1pPr marL="858841" marR="0" lvl="0" indent="-858841" algn="l" defTabSz="914400" rtl="0" fontAlgn="auto" hangingPunct="0">
              <a:lnSpc>
                <a:spcPct val="100000"/>
              </a:lnSpc>
              <a:spcBef>
                <a:spcPts val="800"/>
              </a:spcBef>
              <a:spcAft>
                <a:spcPts val="0"/>
              </a:spcAft>
              <a:buSzPts val="1760"/>
              <a:buBlip>
                <a:blip r:embed="rId3"/>
              </a:buBlip>
              <a:tabLst/>
              <a:defRPr lang="fr-FR" sz="3200" b="0" i="0" u="none" strike="noStrike" kern="0" cap="none" spc="0" baseline="0">
                <a:solidFill>
                  <a:srgbClr val="000000"/>
                </a:solidFill>
                <a:uFillTx/>
                <a:latin typeface="Arial"/>
              </a:defRPr>
            </a:lvl1pPr>
            <a:lvl2pPr marL="1484308" marR="0" lvl="1" indent="-153984" algn="l" defTabSz="914400" rtl="0" fontAlgn="auto" hangingPunct="0">
              <a:lnSpc>
                <a:spcPct val="100000"/>
              </a:lnSpc>
              <a:spcBef>
                <a:spcPts val="700"/>
              </a:spcBef>
              <a:spcAft>
                <a:spcPts val="0"/>
              </a:spcAft>
              <a:buSzPct val="150000"/>
              <a:buChar char="-"/>
              <a:tabLst/>
              <a:defRPr lang="fr-FR" sz="2800" b="0" i="0" u="none" strike="noStrike" kern="0" cap="none" spc="0" baseline="0">
                <a:solidFill>
                  <a:srgbClr val="000000"/>
                </a:solidFill>
                <a:uFillTx/>
                <a:latin typeface="Arial"/>
              </a:defRPr>
            </a:lvl2pPr>
            <a:lvl3pPr marL="1904996" marR="0" lvl="2" indent="-990596" algn="l" defTabSz="914400" rtl="0" fontAlgn="auto" hangingPunct="0">
              <a:lnSpc>
                <a:spcPct val="100000"/>
              </a:lnSpc>
              <a:spcBef>
                <a:spcPts val="600"/>
              </a:spcBef>
              <a:spcAft>
                <a:spcPts val="0"/>
              </a:spcAft>
              <a:buSzPct val="100000"/>
              <a:buChar char="-"/>
              <a:tabLst/>
              <a:defRPr lang="fr-FR" sz="2400" b="0" i="0" u="none" strike="noStrike" kern="0" cap="none" spc="0" baseline="0">
                <a:solidFill>
                  <a:srgbClr val="000000"/>
                </a:solidFill>
                <a:uFillTx/>
                <a:latin typeface="Arial"/>
              </a:defRPr>
            </a:lvl3pPr>
            <a:lvl4pPr marL="2701923" marR="0" lvl="3"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4pPr>
            <a:lvl5pPr marL="3121020" marR="0" lvl="4" indent="-228600" algn="l" defTabSz="914400" rtl="0" fontAlgn="auto" hangingPunct="0">
              <a:lnSpc>
                <a:spcPct val="100000"/>
              </a:lnSpc>
              <a:spcBef>
                <a:spcPts val="500"/>
              </a:spcBef>
              <a:spcAft>
                <a:spcPts val="0"/>
              </a:spcAft>
              <a:buSzPct val="100000"/>
              <a:buChar char="»"/>
              <a:tabLst/>
              <a:defRPr lang="fr-FR" sz="2000" b="0" i="0" u="none" strike="noStrike" kern="0" cap="none" spc="0" baseline="0">
                <a:solidFill>
                  <a:srgbClr val="000000"/>
                </a:solidFill>
                <a:uFillTx/>
                <a:latin typeface="Times New Roman" pitchFamily="18"/>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txBox="1">
            <a:spLocks noGrp="1"/>
          </p:cNvSpPr>
          <p:nvPr>
            <p:ph type="body" sz="half" idx="2"/>
          </p:nvPr>
        </p:nvSpPr>
        <p:spPr>
          <a:xfrm>
            <a:off x="457200" y="1435095"/>
            <a:ext cx="3008311" cy="4691064"/>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300"/>
              </a:spcBef>
              <a:spcAft>
                <a:spcPts val="0"/>
              </a:spcAft>
              <a:buNone/>
              <a:tabLst/>
              <a:defRPr lang="fr-FR" sz="14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txBox="1">
            <a:spLocks noGrp="1"/>
          </p:cNvSpPr>
          <p:nvPr>
            <p:ph type="title"/>
          </p:nvPr>
        </p:nvSpPr>
        <p:spPr>
          <a:xfrm>
            <a:off x="1792288" y="4800600"/>
            <a:ext cx="5486400" cy="566735"/>
          </a:xfrm>
          <a:prstGeom prst="rect">
            <a:avLst/>
          </a:prstGeom>
          <a:noFill/>
          <a:ln>
            <a:noFill/>
          </a:ln>
        </p:spPr>
        <p:txBody>
          <a:bodyPr vert="horz" wrap="square" lIns="91440" tIns="45720" rIns="91440" bIns="45720" anchor="b" anchorCtr="0" compatLnSpc="1"/>
          <a:lstStyle>
            <a:lvl1pPr marL="815973" marR="0" lvl="0" indent="-815973" algn="l" defTabSz="512758" rtl="0" fontAlgn="auto" hangingPunct="0">
              <a:lnSpc>
                <a:spcPct val="100000"/>
              </a:lnSpc>
              <a:spcBef>
                <a:spcPts val="0"/>
              </a:spcBef>
              <a:spcAft>
                <a:spcPts val="0"/>
              </a:spcAft>
              <a:buSzPts val="599"/>
              <a:buBlip>
                <a:blip r:embed="rId2"/>
              </a:buBlip>
              <a:tabLst>
                <a:tab pos="806445" algn="l"/>
                <a:tab pos="1141407" algn="l"/>
                <a:tab pos="5243506" algn="l"/>
              </a:tabLst>
              <a:defRPr lang="fr-FR" sz="2000" b="1" i="0" u="none" strike="noStrike" kern="0" cap="none" spc="0" baseline="0">
                <a:solidFill>
                  <a:srgbClr val="7AB800"/>
                </a:solidFill>
                <a:uFillTx/>
                <a:latin typeface="Arial"/>
              </a:defRPr>
            </a:lvl1pPr>
          </a:lstStyle>
          <a:p>
            <a:pPr lvl="0"/>
            <a:r>
              <a:rPr lang="fr-FR"/>
              <a:t>Cliquez pour modifier le style du titre</a:t>
            </a:r>
          </a:p>
        </p:txBody>
      </p:sp>
      <p:sp>
        <p:nvSpPr>
          <p:cNvPr id="3" name="Espace réservé pour une image  2"/>
          <p:cNvSpPr txBox="1">
            <a:spLocks noGrp="1"/>
          </p:cNvSpPr>
          <p:nvPr>
            <p:ph type="pic" idx="1"/>
          </p:nvPr>
        </p:nvSpPr>
        <p:spPr>
          <a:xfrm>
            <a:off x="1792288" y="612776"/>
            <a:ext cx="5486400" cy="4114800"/>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800"/>
              </a:spcBef>
              <a:spcAft>
                <a:spcPts val="0"/>
              </a:spcAft>
              <a:buNone/>
              <a:tabLst/>
              <a:defRPr lang="fr-FR" sz="3200" b="0" i="0" u="none" strike="noStrike" kern="0" cap="none" spc="0" baseline="0">
                <a:solidFill>
                  <a:srgbClr val="000000"/>
                </a:solidFill>
                <a:uFillTx/>
                <a:latin typeface="Arial"/>
              </a:defRPr>
            </a:lvl1pPr>
          </a:lstStyle>
          <a:p>
            <a:pPr lvl="0"/>
            <a:endParaRPr lang="fr-FR" noProof="0"/>
          </a:p>
        </p:txBody>
      </p:sp>
      <p:sp>
        <p:nvSpPr>
          <p:cNvPr id="4" name="Espace réservé du texte 3"/>
          <p:cNvSpPr txBox="1">
            <a:spLocks noGrp="1"/>
          </p:cNvSpPr>
          <p:nvPr>
            <p:ph type="body" sz="half" idx="2"/>
          </p:nvPr>
        </p:nvSpPr>
        <p:spPr>
          <a:xfrm>
            <a:off x="1792288" y="5367335"/>
            <a:ext cx="5486400" cy="804864"/>
          </a:xfrm>
          <a:prstGeom prst="rect">
            <a:avLst/>
          </a:prstGeom>
          <a:noFill/>
          <a:ln>
            <a:noFill/>
          </a:ln>
        </p:spPr>
        <p:txBody>
          <a:bodyPr vert="horz" wrap="square" lIns="91440" tIns="45720" rIns="91440" bIns="45720" anchor="t" anchorCtr="0" compatLnSpc="1"/>
          <a:lstStyle>
            <a:lvl1pPr marL="0" marR="0" lvl="0" indent="0" algn="l" defTabSz="914400" rtl="0" fontAlgn="auto" hangingPunct="0">
              <a:lnSpc>
                <a:spcPct val="100000"/>
              </a:lnSpc>
              <a:spcBef>
                <a:spcPts val="300"/>
              </a:spcBef>
              <a:spcAft>
                <a:spcPts val="0"/>
              </a:spcAft>
              <a:buNone/>
              <a:tabLst/>
              <a:defRPr lang="fr-FR" sz="1400" b="0" i="0" u="none" strike="noStrike" kern="0" cap="none" spc="0" baseline="0">
                <a:solidFill>
                  <a:srgbClr val="000000"/>
                </a:solidFill>
                <a:uFillTx/>
                <a:latin typeface="Arial"/>
              </a:defRPr>
            </a:lvl1pPr>
          </a:lstStyle>
          <a:p>
            <a:pPr lvl="0"/>
            <a:r>
              <a:rPr lang="fr-FR"/>
              <a:t>Cliquez pour modifier les styles du texte du masque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4" descr="ARS-TERRITOIRE GRAPHIQUE"/>
          <p:cNvPicPr>
            <a:picLocks noChangeAspect="1"/>
          </p:cNvPicPr>
          <p:nvPr/>
        </p:nvPicPr>
        <p:blipFill>
          <a:blip r:embed="rId13" cstate="print"/>
          <a:srcRect/>
          <a:stretch>
            <a:fillRect/>
          </a:stretch>
        </p:blipFill>
        <p:spPr bwMode="auto">
          <a:xfrm>
            <a:off x="0" y="-100013"/>
            <a:ext cx="9144000" cy="26035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rtl="0" eaLnBrk="0" fontAlgn="base" hangingPunct="0">
        <a:spcBef>
          <a:spcPct val="0"/>
        </a:spcBef>
        <a:spcAft>
          <a:spcPct val="0"/>
        </a:spcAft>
        <a:defRPr sz="4400">
          <a:solidFill>
            <a:schemeClr val="tx2"/>
          </a:solidFill>
          <a:latin typeface="Arial" pitchFamily="34" charset="0"/>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eaLnBrk="0" fontAlgn="base" hangingPunct="0">
        <a:spcBef>
          <a:spcPct val="0"/>
        </a:spcBef>
        <a:spcAft>
          <a:spcPct val="0"/>
        </a:spcAft>
        <a:defRPr sz="4400">
          <a:solidFill>
            <a:schemeClr val="tx2"/>
          </a:solidFill>
          <a:latin typeface="Arial" pitchFamily="34" charset="0"/>
        </a:defRPr>
      </a:lvl6pPr>
      <a:lvl7pPr marL="914400" algn="ctr" rtl="0" eaLnBrk="0" fontAlgn="base" hangingPunct="0">
        <a:spcBef>
          <a:spcPct val="0"/>
        </a:spcBef>
        <a:spcAft>
          <a:spcPct val="0"/>
        </a:spcAft>
        <a:defRPr sz="4400">
          <a:solidFill>
            <a:schemeClr val="tx2"/>
          </a:solidFill>
          <a:latin typeface="Arial" pitchFamily="34" charset="0"/>
        </a:defRPr>
      </a:lvl7pPr>
      <a:lvl8pPr marL="1371600" algn="ctr" rtl="0" eaLnBrk="0" fontAlgn="base" hangingPunct="0">
        <a:spcBef>
          <a:spcPct val="0"/>
        </a:spcBef>
        <a:spcAft>
          <a:spcPct val="0"/>
        </a:spcAft>
        <a:defRPr sz="4400">
          <a:solidFill>
            <a:schemeClr val="tx2"/>
          </a:solidFill>
          <a:latin typeface="Arial" pitchFamily="34" charset="0"/>
        </a:defRPr>
      </a:lvl8pPr>
      <a:lvl9pPr marL="1828800" algn="ctr" rtl="0" eaLnBrk="0" fontAlgn="base" hangingPunct="0">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itchFamily="34" charset="0"/>
        </a:defRPr>
      </a:lvl1pPr>
      <a:lvl2pPr marL="742950" indent="-285750" algn="l" rtl="0" eaLnBrk="0" fontAlgn="base" hangingPunct="0">
        <a:spcBef>
          <a:spcPct val="20000"/>
        </a:spcBef>
        <a:spcAft>
          <a:spcPct val="0"/>
        </a:spcAft>
        <a:buChar char="–"/>
        <a:defRPr sz="2800">
          <a:solidFill>
            <a:schemeClr val="tx1"/>
          </a:solidFill>
          <a:latin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Arial" pitchFamily="34" charset="0"/>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hyperlink" Target="http://www.has-sante.fr/portail/jcms/c_2047684/fr/guide-pour-l-evaluation-des-infrastrures-de-simulation-en-sante" TargetMode="External"/><Relationship Id="rId4" Type="http://schemas.openxmlformats.org/officeDocument/2006/relationships/hyperlink" Target="http://www.has-sante.fr/portail/jcms/c_2626164/fr/evaluation-des-infrastructures-de-simulation-en-sant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hyperlink" Target="http://www.has-sante.fr/portail/jcms/c_2619822/fr/directives-anticipees-concernant-les-situations-de-fin-de-vie" TargetMode="External"/><Relationship Id="rId4" Type="http://schemas.openxmlformats.org/officeDocument/2006/relationships/hyperlink" Target="http://www.has-sante.fr/portail/jcms/c_2619437/fr/les-directives-anticipees-concernant-les-situations-de-fin-de-vi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e-cancer.fr/Actualites-et-evenements/Actualites/Concertation-sur-le-depistage-du-cancer-du-sein-les-avis-des-conferences-de-citoyennes-et-de-professionnels"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e-cancer.fr/Actualites-et-evenements/Actualites/Cancer-et-aide-a-l-arret-du-tabac-un-nouvel-outil-destine-aux-professionnels-de-sante" TargetMode="Externa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hyperlink" Target="http://www.e-cancer.fr/Actualites-et-evenements/Actualites/Publication-de-l-edition-2015-des-Cancers-en-France"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6.jpeg"/><Relationship Id="rId7" Type="http://schemas.openxmlformats.org/officeDocument/2006/relationships/image" Target="../media/image19.png"/><Relationship Id="rId2" Type="http://schemas.openxmlformats.org/officeDocument/2006/relationships/hyperlink" Target="http://www.e-cancer.fr/Actualites-et-evenements/Actualites/Prevention-et-gestion-des-effets-indesirables-lies-aux-anticancereux-par-voie-orale-parution-de-quatre-nouvelles-recommandations" TargetMode="Externa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var/ansm_site/storage/original/application/6d62ed6e00a5a870546dc5ebf802fba6.pdf"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ansm.sante.fr/var/ansm_site/storage/original/application/d807c8e39321445201911cf314263f07.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ansm.sante.fr/var/ansm_site/storage/original/application/e725e6e727a296863e32dd17ef905b57.pdf" TargetMode="Externa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var/ansm_site/storage/original/application/a267caa617c682fa92a1aedc3647604b.pdf"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ansm.sante.fr/sending/continue/6423/18e4d5f35c7a468dd94d6446831ea429/aHR0cDovL2Fuc20uc2FudGUuZnIvUy1pbmZvcm1lci9BY3R1YWxpdGUvUlRVLWRlLVRydXZhZGEtZGFucy1sYS1QckVQLWVsYXJnaXNzZW1lbnQtZGUtbGEtcHJlc2NyaXB0aW9uLWF1eC1DZUdJREQ="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ansm.sante.fr/sending/continue/6417/18e4d5f35c7a468dd94d6446831ea429/aHR0cDovL2Fuc20uc2FudGUuZnIvUy1pbmZvcm1lci9QcmVzc2UtQ29tbXVuaXF1ZXMtUG9pbnRzLXByZXNzZS9PcGVyYXRpb24tUEFOR0VBLUlYLUx1dHRlLWNvbnRyZS1sZXMtcmVzZWF1eC1kZS12ZW50ZS1pbGxpY2l0ZS1kZS1tZWRpY2FtZW50cy1zdXItaW50ZXJuZXQtQ29tbXVuaXF1ZQ==" TargetMode="External"/><Relationship Id="rId1" Type="http://schemas.openxmlformats.org/officeDocument/2006/relationships/slideLayout" Target="../slideLayouts/slideLayout2.xml"/><Relationship Id="rId5" Type="http://schemas.openxmlformats.org/officeDocument/2006/relationships/image" Target="../media/image12.gif"/><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www.has-sante.fr/portail/jcms/c_2632022/fr/cancer-du-poumon-conditions-non-reunies-pour-un-depistage-chez-les-fumeur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www.has-sante.fr/portail/jcms/c_2621700/fr/deremboursement-des-specialites-a-base-d-olmesartan-dans-le-traitement-de-l-hypertension-arterielle"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txBox="1">
            <a:spLocks noGrp="1"/>
          </p:cNvSpPr>
          <p:nvPr>
            <p:ph type="title"/>
          </p:nvPr>
        </p:nvSpPr>
        <p:spPr bwMode="auto">
          <a:xfrm>
            <a:off x="900113" y="2205038"/>
            <a:ext cx="7993062" cy="2519362"/>
          </a:xfrm>
          <a:noFill/>
          <a:ln>
            <a:miter lim="800000"/>
            <a:headEnd/>
            <a:tailEnd/>
          </a:ln>
        </p:spPr>
        <p:txBody>
          <a:bodyPr numCol="1" anchor="ctr">
            <a:prstTxWarp prst="textNoShape">
              <a:avLst/>
            </a:prstTxWarp>
          </a:bodyPr>
          <a:lstStyle/>
          <a:p>
            <a:pPr marL="1079500" indent="0" defTabSz="511175" eaLnBrk="1" fontAlgn="base" hangingPunct="1">
              <a:spcBef>
                <a:spcPct val="0"/>
              </a:spcBef>
              <a:spcAft>
                <a:spcPct val="0"/>
              </a:spcAft>
              <a:buSzPts val="1100"/>
              <a:tabLst>
                <a:tab pos="809625" algn="l"/>
                <a:tab pos="5241925" algn="l"/>
              </a:tabLst>
            </a:pPr>
            <a:r>
              <a:rPr sz="4000" dirty="0" smtClean="0">
                <a:latin typeface="Arial" charset="0"/>
              </a:rPr>
              <a:t>  Veille des </a:t>
            </a:r>
            <a:r>
              <a:rPr sz="4000" dirty="0" err="1" smtClean="0">
                <a:latin typeface="Arial" charset="0"/>
              </a:rPr>
              <a:t>Agences</a:t>
            </a:r>
            <a:r>
              <a:rPr sz="4000" dirty="0" smtClean="0">
                <a:latin typeface="Arial" charset="0"/>
              </a:rPr>
              <a:t> </a:t>
            </a:r>
            <a:r>
              <a:rPr sz="2500" dirty="0" smtClean="0">
                <a:latin typeface="Arial" charset="0"/>
              </a:rPr>
              <a:t/>
            </a:r>
            <a:br>
              <a:rPr sz="2500" dirty="0" smtClean="0">
                <a:latin typeface="Arial" charset="0"/>
              </a:rPr>
            </a:br>
            <a:endParaRPr sz="2500" b="0" i="1" dirty="0" smtClean="0">
              <a:solidFill>
                <a:srgbClr val="98C81E"/>
              </a:solidFill>
              <a:latin typeface="Arial" charset="0"/>
            </a:endParaRPr>
          </a:p>
        </p:txBody>
      </p:sp>
      <p:pic>
        <p:nvPicPr>
          <p:cNvPr id="15362" name="Picture 5" descr="arsPaca"/>
          <p:cNvPicPr>
            <a:picLocks noChangeAspect="1"/>
          </p:cNvPicPr>
          <p:nvPr/>
        </p:nvPicPr>
        <p:blipFill>
          <a:blip r:embed="rId3" cstate="print"/>
          <a:srcRect b="22845"/>
          <a:stretch>
            <a:fillRect/>
          </a:stretch>
        </p:blipFill>
        <p:spPr bwMode="auto">
          <a:xfrm>
            <a:off x="0" y="0"/>
            <a:ext cx="3132138" cy="1916113"/>
          </a:xfrm>
          <a:prstGeom prst="rect">
            <a:avLst/>
          </a:prstGeom>
          <a:noFill/>
          <a:ln w="9525">
            <a:noFill/>
            <a:miter lim="800000"/>
            <a:headEnd/>
            <a:tailEnd/>
          </a:ln>
        </p:spPr>
      </p:pic>
      <p:pic>
        <p:nvPicPr>
          <p:cNvPr id="15363" name="Picture 6" descr="LOGO_ARS_territoire graphique_1"/>
          <p:cNvPicPr>
            <a:picLocks noChangeAspect="1"/>
          </p:cNvPicPr>
          <p:nvPr/>
        </p:nvPicPr>
        <p:blipFill>
          <a:blip r:embed="rId4" cstate="print"/>
          <a:srcRect/>
          <a:stretch>
            <a:fillRect/>
          </a:stretch>
        </p:blipFill>
        <p:spPr bwMode="auto">
          <a:xfrm>
            <a:off x="2700338" y="620688"/>
            <a:ext cx="5767532" cy="1036663"/>
          </a:xfrm>
          <a:prstGeom prst="rect">
            <a:avLst/>
          </a:prstGeom>
          <a:noFill/>
          <a:ln w="9525">
            <a:noFill/>
            <a:miter lim="800000"/>
            <a:headEnd/>
            <a:tailEnd/>
          </a:ln>
        </p:spPr>
      </p:pic>
      <p:sp>
        <p:nvSpPr>
          <p:cNvPr id="15364" name="Rectangle 7"/>
          <p:cNvSpPr>
            <a:spLocks noChangeArrowheads="1"/>
          </p:cNvSpPr>
          <p:nvPr/>
        </p:nvSpPr>
        <p:spPr bwMode="auto">
          <a:xfrm>
            <a:off x="0" y="-171450"/>
            <a:ext cx="9324975" cy="576263"/>
          </a:xfrm>
          <a:prstGeom prst="rect">
            <a:avLst/>
          </a:prstGeom>
          <a:noFill/>
          <a:ln w="9525">
            <a:noFill/>
            <a:miter lim="800000"/>
            <a:headEnd/>
            <a:tailEnd/>
          </a:ln>
        </p:spPr>
        <p:txBody>
          <a:bodyPr anchor="ctr">
            <a:spAutoFit/>
          </a:bodyPr>
          <a:lstStyle/>
          <a:p>
            <a:pPr>
              <a:spcBef>
                <a:spcPts val="600"/>
              </a:spcBef>
            </a:pPr>
            <a:endParaRPr lang="en-US" sz="1000">
              <a:solidFill>
                <a:srgbClr val="002395"/>
              </a:solidFill>
            </a:endParaRPr>
          </a:p>
        </p:txBody>
      </p:sp>
      <p:sp>
        <p:nvSpPr>
          <p:cNvPr id="15365" name="Rectangle 9"/>
          <p:cNvSpPr>
            <a:spLocks noChangeArrowheads="1"/>
          </p:cNvSpPr>
          <p:nvPr/>
        </p:nvSpPr>
        <p:spPr bwMode="auto">
          <a:xfrm>
            <a:off x="-324544" y="0"/>
            <a:ext cx="9144000" cy="504826"/>
          </a:xfrm>
          <a:prstGeom prst="rect">
            <a:avLst/>
          </a:prstGeom>
          <a:solidFill>
            <a:srgbClr val="FFFFFF"/>
          </a:solidFill>
          <a:ln w="9525">
            <a:noFill/>
            <a:miter lim="800000"/>
            <a:headEnd/>
            <a:tailEnd/>
          </a:ln>
        </p:spPr>
        <p:txBody>
          <a:bodyPr anchor="ctr">
            <a:spAutoFit/>
          </a:bodyPr>
          <a:lstStyle/>
          <a:p>
            <a:pPr>
              <a:spcBef>
                <a:spcPts val="600"/>
              </a:spcBef>
            </a:pPr>
            <a:endParaRPr lang="en-US" sz="1000">
              <a:solidFill>
                <a:srgbClr val="002395"/>
              </a:solidFill>
            </a:endParaRPr>
          </a:p>
        </p:txBody>
      </p:sp>
      <p:pic>
        <p:nvPicPr>
          <p:cNvPr id="15366" name="Picture 2" descr="N:\DONNEES OMIT\OMIT 2011\QUALITE\Plaquette erreurs medicamenteuses\Logo Omédit.jpeg"/>
          <p:cNvPicPr>
            <a:picLocks noChangeAspect="1"/>
          </p:cNvPicPr>
          <p:nvPr/>
        </p:nvPicPr>
        <p:blipFill>
          <a:blip r:embed="rId5" cstate="print"/>
          <a:srcRect/>
          <a:stretch>
            <a:fillRect/>
          </a:stretch>
        </p:blipFill>
        <p:spPr bwMode="auto">
          <a:xfrm>
            <a:off x="8101013" y="1268413"/>
            <a:ext cx="714375" cy="576262"/>
          </a:xfrm>
          <a:prstGeom prst="rect">
            <a:avLst/>
          </a:prstGeom>
          <a:noFill/>
          <a:ln w="9525">
            <a:noFill/>
            <a:miter lim="800000"/>
            <a:headEnd/>
            <a:tailEnd/>
          </a:ln>
        </p:spPr>
      </p:pic>
      <p:sp>
        <p:nvSpPr>
          <p:cNvPr id="15367" name="ZoneTexte 7"/>
          <p:cNvSpPr txBox="1">
            <a:spLocks noChangeArrowheads="1"/>
          </p:cNvSpPr>
          <p:nvPr/>
        </p:nvSpPr>
        <p:spPr bwMode="auto">
          <a:xfrm>
            <a:off x="827088" y="4868863"/>
            <a:ext cx="7345362" cy="1077912"/>
          </a:xfrm>
          <a:prstGeom prst="rect">
            <a:avLst/>
          </a:prstGeom>
          <a:noFill/>
          <a:ln w="9525">
            <a:noFill/>
            <a:miter lim="800000"/>
            <a:headEnd/>
            <a:tailEnd/>
          </a:ln>
        </p:spPr>
        <p:txBody>
          <a:bodyPr>
            <a:spAutoFit/>
          </a:bodyPr>
          <a:lstStyle/>
          <a:p>
            <a:pPr algn="r"/>
            <a:r>
              <a:rPr lang="fr-FR" sz="2400" dirty="0" smtClean="0">
                <a:solidFill>
                  <a:srgbClr val="0056E2"/>
                </a:solidFill>
              </a:rPr>
              <a:t>Marie-Hélène </a:t>
            </a:r>
            <a:r>
              <a:rPr lang="fr-FR" sz="2400" dirty="0" err="1" smtClean="0">
                <a:solidFill>
                  <a:srgbClr val="0056E2"/>
                </a:solidFill>
              </a:rPr>
              <a:t>Bertocchio</a:t>
            </a:r>
            <a:r>
              <a:rPr lang="fr-FR" sz="2400" dirty="0" smtClean="0">
                <a:solidFill>
                  <a:srgbClr val="0056E2"/>
                </a:solidFill>
              </a:rPr>
              <a:t> -   </a:t>
            </a:r>
            <a:r>
              <a:rPr lang="fr-FR" sz="2400" dirty="0">
                <a:solidFill>
                  <a:srgbClr val="0056E2"/>
                </a:solidFill>
              </a:rPr>
              <a:t>Véronique </a:t>
            </a:r>
            <a:r>
              <a:rPr lang="fr-FR" sz="2400" dirty="0" err="1">
                <a:solidFill>
                  <a:srgbClr val="0056E2"/>
                </a:solidFill>
              </a:rPr>
              <a:t>Pellissier</a:t>
            </a:r>
            <a:endParaRPr lang="fr-FR" sz="2400" dirty="0">
              <a:solidFill>
                <a:srgbClr val="0056E2"/>
              </a:solidFill>
            </a:endParaRPr>
          </a:p>
          <a:p>
            <a:pPr algn="r"/>
            <a:r>
              <a:rPr lang="fr-FR" sz="2000" i="1" dirty="0">
                <a:solidFill>
                  <a:srgbClr val="0056E2"/>
                </a:solidFill>
              </a:rPr>
              <a:t>Coordination </a:t>
            </a:r>
            <a:r>
              <a:rPr lang="fr-FR" sz="2000" b="1" i="1" dirty="0">
                <a:solidFill>
                  <a:srgbClr val="0056E2"/>
                </a:solidFill>
              </a:rPr>
              <a:t>O</a:t>
            </a:r>
            <a:r>
              <a:rPr lang="fr-FR" sz="2000" i="1" dirty="0">
                <a:solidFill>
                  <a:srgbClr val="0056E2"/>
                </a:solidFill>
              </a:rPr>
              <a:t>bservatoire du </a:t>
            </a:r>
            <a:r>
              <a:rPr lang="fr-FR" sz="2000" b="1" i="1" dirty="0">
                <a:solidFill>
                  <a:srgbClr val="0056E2"/>
                </a:solidFill>
              </a:rPr>
              <a:t>Mé</a:t>
            </a:r>
            <a:r>
              <a:rPr lang="fr-FR" sz="2000" i="1" dirty="0">
                <a:solidFill>
                  <a:srgbClr val="0056E2"/>
                </a:solidFill>
              </a:rPr>
              <a:t>dicament, des </a:t>
            </a:r>
            <a:r>
              <a:rPr lang="fr-FR" sz="2000" b="1" i="1" dirty="0">
                <a:solidFill>
                  <a:srgbClr val="0056E2"/>
                </a:solidFill>
              </a:rPr>
              <a:t>d</a:t>
            </a:r>
            <a:r>
              <a:rPr lang="fr-FR" sz="2000" i="1" dirty="0">
                <a:solidFill>
                  <a:srgbClr val="0056E2"/>
                </a:solidFill>
              </a:rPr>
              <a:t>ispositifs médicaux  et de l’</a:t>
            </a:r>
            <a:r>
              <a:rPr lang="fr-FR" sz="2000" b="1" i="1" dirty="0">
                <a:solidFill>
                  <a:srgbClr val="0056E2"/>
                </a:solidFill>
              </a:rPr>
              <a:t>I</a:t>
            </a:r>
            <a:r>
              <a:rPr lang="fr-FR" sz="2000" i="1" dirty="0">
                <a:solidFill>
                  <a:srgbClr val="0056E2"/>
                </a:solidFill>
              </a:rPr>
              <a:t>nnovation </a:t>
            </a:r>
            <a:r>
              <a:rPr lang="fr-FR" sz="2000" b="1" i="1" dirty="0">
                <a:solidFill>
                  <a:srgbClr val="0056E2"/>
                </a:solidFill>
              </a:rPr>
              <a:t>t</a:t>
            </a:r>
            <a:r>
              <a:rPr lang="fr-FR" sz="2000" i="1" dirty="0">
                <a:solidFill>
                  <a:srgbClr val="0056E2"/>
                </a:solidFill>
              </a:rPr>
              <a:t>hérapeutique- ARS PACA </a:t>
            </a:r>
            <a:endParaRPr lang="fr-FR" sz="2000" i="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sz="1400" dirty="0" smtClean="0"/>
          </a:p>
          <a:p>
            <a:endParaRPr lang="fr-FR" dirty="0"/>
          </a:p>
        </p:txBody>
      </p:sp>
      <p:pic>
        <p:nvPicPr>
          <p:cNvPr id="4" name="Picture 2"/>
          <p:cNvPicPr>
            <a:picLocks noChangeAspect="1" noChangeArrowheads="1"/>
          </p:cNvPicPr>
          <p:nvPr/>
        </p:nvPicPr>
        <p:blipFill>
          <a:blip r:embed="rId2" cstate="print"/>
          <a:srcRect/>
          <a:stretch>
            <a:fillRect/>
          </a:stretch>
        </p:blipFill>
        <p:spPr bwMode="auto">
          <a:xfrm>
            <a:off x="971600" y="332656"/>
            <a:ext cx="3590925" cy="130492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
        <p:nvSpPr>
          <p:cNvPr id="6" name="ZoneTexte 5"/>
          <p:cNvSpPr txBox="1"/>
          <p:nvPr/>
        </p:nvSpPr>
        <p:spPr>
          <a:xfrm>
            <a:off x="1187624" y="1988840"/>
            <a:ext cx="6912768" cy="3416320"/>
          </a:xfrm>
          <a:prstGeom prst="rect">
            <a:avLst/>
          </a:prstGeom>
          <a:noFill/>
        </p:spPr>
        <p:txBody>
          <a:bodyPr wrap="square" rtlCol="0">
            <a:spAutoFit/>
          </a:bodyPr>
          <a:lstStyle/>
          <a:p>
            <a:r>
              <a:rPr lang="fr-FR" b="1" dirty="0" smtClean="0"/>
              <a:t>Évaluation des infrastructures de simulation en santé</a:t>
            </a:r>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smtClean="0"/>
          </a:p>
          <a:p>
            <a:endParaRPr lang="fr-FR" b="1" dirty="0"/>
          </a:p>
        </p:txBody>
      </p:sp>
      <p:sp>
        <p:nvSpPr>
          <p:cNvPr id="7" name="ZoneTexte 6"/>
          <p:cNvSpPr txBox="1"/>
          <p:nvPr/>
        </p:nvSpPr>
        <p:spPr>
          <a:xfrm>
            <a:off x="1259632" y="2492896"/>
            <a:ext cx="6624736" cy="2492990"/>
          </a:xfrm>
          <a:prstGeom prst="rect">
            <a:avLst/>
          </a:prstGeom>
          <a:noFill/>
        </p:spPr>
        <p:txBody>
          <a:bodyPr wrap="square" rtlCol="0">
            <a:spAutoFit/>
          </a:bodyPr>
          <a:lstStyle/>
          <a:p>
            <a:r>
              <a:rPr lang="fr-FR" sz="1000" dirty="0" smtClean="0">
                <a:hlinkClick r:id="rId4"/>
              </a:rPr>
              <a:t>http://www.has-sante.fr/portail/jcms/c_2626164/fr/evaluation-des-infrastructures-de-simulation-en-sante</a:t>
            </a:r>
            <a:endParaRPr lang="fr-FR" sz="1000" dirty="0" smtClean="0"/>
          </a:p>
          <a:p>
            <a:endParaRPr lang="fr-FR" sz="1000" dirty="0" smtClean="0"/>
          </a:p>
          <a:p>
            <a:endParaRPr lang="fr-FR" sz="1000" dirty="0" smtClean="0"/>
          </a:p>
          <a:p>
            <a:endParaRPr lang="fr-FR" sz="1000" dirty="0" smtClean="0"/>
          </a:p>
          <a:p>
            <a:endParaRPr lang="fr-FR" sz="1000" dirty="0" smtClean="0"/>
          </a:p>
          <a:p>
            <a:endParaRPr lang="fr-FR" sz="1000" dirty="0" smtClean="0"/>
          </a:p>
          <a:p>
            <a:r>
              <a:rPr lang="fr-FR" sz="1600" dirty="0" smtClean="0"/>
              <a:t>Dans la continuité des travaux menés, la HAS souhaite poursuivre avec les professionnels son action en faveur de la simulation en santé et propose maintenant aux infrastructures de simulation de s’inscrire dans une démarche d’amélioration continue de la qualité décrite dans un « </a:t>
            </a:r>
            <a:r>
              <a:rPr lang="fr-FR" sz="1600" b="1" dirty="0" smtClean="0">
                <a:hlinkClick r:id="rId5"/>
              </a:rPr>
              <a:t>Guide pour l’évaluation des infrastructures de simulation en santé </a:t>
            </a:r>
            <a:r>
              <a:rPr lang="fr-FR" sz="1600" b="1" dirty="0" smtClean="0"/>
              <a:t>». </a:t>
            </a:r>
            <a:endParaRPr lang="fr-FR" sz="160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endParaRPr lang="fr-FR" dirty="0"/>
          </a:p>
        </p:txBody>
      </p:sp>
      <p:pic>
        <p:nvPicPr>
          <p:cNvPr id="4" name="Picture 2"/>
          <p:cNvPicPr>
            <a:picLocks noChangeAspect="1" noChangeArrowheads="1"/>
          </p:cNvPicPr>
          <p:nvPr/>
        </p:nvPicPr>
        <p:blipFill>
          <a:blip r:embed="rId2" cstate="print"/>
          <a:srcRect/>
          <a:stretch>
            <a:fillRect/>
          </a:stretch>
        </p:blipFill>
        <p:spPr bwMode="auto">
          <a:xfrm>
            <a:off x="971600" y="332656"/>
            <a:ext cx="3590925" cy="130492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
        <p:nvSpPr>
          <p:cNvPr id="6" name="ZoneTexte 5"/>
          <p:cNvSpPr txBox="1"/>
          <p:nvPr/>
        </p:nvSpPr>
        <p:spPr>
          <a:xfrm>
            <a:off x="827584" y="2060848"/>
            <a:ext cx="7272808" cy="4216539"/>
          </a:xfrm>
          <a:prstGeom prst="rect">
            <a:avLst/>
          </a:prstGeom>
          <a:noFill/>
        </p:spPr>
        <p:txBody>
          <a:bodyPr wrap="square" rtlCol="0">
            <a:spAutoFit/>
          </a:bodyPr>
          <a:lstStyle/>
          <a:p>
            <a:r>
              <a:rPr lang="fr-FR" b="1" dirty="0" smtClean="0"/>
              <a:t>Les directives anticipées concernant les situations de fin de vie</a:t>
            </a:r>
          </a:p>
          <a:p>
            <a:r>
              <a:rPr lang="fr-FR" sz="1000" b="1" dirty="0" smtClean="0">
                <a:hlinkClick r:id="rId4"/>
              </a:rPr>
              <a:t>http://www.has-sante.fr/portail/jcms/c_2619437/fr/les-directives-anticipees-concernant-les-situations-de-fin-de-vie</a:t>
            </a:r>
            <a:endParaRPr lang="fr-FR" sz="1000" b="1" dirty="0" smtClean="0"/>
          </a:p>
          <a:p>
            <a:endParaRPr lang="fr-FR" sz="1000" b="1" dirty="0" smtClean="0"/>
          </a:p>
          <a:p>
            <a:endParaRPr lang="fr-FR" sz="1000" b="1" dirty="0" smtClean="0"/>
          </a:p>
          <a:p>
            <a:endParaRPr lang="fr-FR" sz="1000" b="1" dirty="0" smtClean="0"/>
          </a:p>
          <a:p>
            <a:endParaRPr lang="fr-FR" sz="1000" b="1" dirty="0" smtClean="0"/>
          </a:p>
          <a:p>
            <a:endParaRPr lang="fr-FR" sz="1000" b="1" dirty="0" smtClean="0"/>
          </a:p>
          <a:p>
            <a:r>
              <a:rPr lang="fr-FR" sz="1000" dirty="0" smtClean="0"/>
              <a:t>La HAS met à disposition des personnes et des professionnels des outils pour faciliter cette démarche :</a:t>
            </a:r>
          </a:p>
          <a:p>
            <a:r>
              <a:rPr lang="fr-FR" sz="1000" dirty="0" smtClean="0"/>
              <a:t>un modèle de formulaire de directives anticipées qui permet la libre expression des personnes, malades ou non,  sur leurs souhaits et volontés concernant les décisions médicales à prendre pour le cas où elles seraient un jour hors d’état de les exprimer. Il  s’accompagne d’un document expliquant pourquoi et comment y réfléchir et les rédiger : objectifs et intérêts des directives anticipées, explications sur qui peut les rédiger, quand, comment et sur leur contenu, conseils pour les rédiger et les conserver, et informations sur leur utilisation par le corps médical. </a:t>
            </a:r>
            <a:r>
              <a:rPr lang="fr-FR" sz="1000" dirty="0" smtClean="0">
                <a:hlinkClick r:id="rId5"/>
              </a:rPr>
              <a:t>Ce modèle de formulaire</a:t>
            </a:r>
            <a:r>
              <a:rPr lang="fr-FR" sz="1000" dirty="0" smtClean="0"/>
              <a:t> peut être téléchargé, saisi et enregistré</a:t>
            </a:r>
          </a:p>
          <a:p>
            <a:r>
              <a:rPr lang="fr-FR" sz="1000" dirty="0" smtClean="0"/>
              <a:t>un document destiné aux professionnels de santé et du secteur médico-social et social pour les aider à accompagner les personnes qui souhaitent y réfléchir ou les rédiger : intérêts des directives anticipées pour la personne et pour le professionnel, propositions sur le quand et comment aborder le sujet, réflexions sur le sens et le contenu du dialogue.</a:t>
            </a:r>
          </a:p>
          <a:p>
            <a:r>
              <a:rPr lang="fr-FR" sz="1000" dirty="0" smtClean="0"/>
              <a:t>un document sur la personne de confiance décrivant son rôle, les critères pour la choisir et les modalités de sa désignation, accompagné du formulaire de désignation ;</a:t>
            </a:r>
          </a:p>
          <a:p>
            <a:r>
              <a:rPr lang="fr-FR" sz="1000" dirty="0" smtClean="0"/>
              <a:t>une note méthodologique et de synthèse documentaire qui décrit la méthode utilisée pour construire ces documents et recense les travaux sur le sujet en France et à l’étranger.</a:t>
            </a:r>
          </a:p>
          <a:p>
            <a:endParaRPr lang="fr-FR" sz="1000" b="1" dirty="0" smtClean="0"/>
          </a:p>
          <a:p>
            <a:endParaRPr lang="fr-FR" sz="1000" b="1" dirty="0" smtClean="0"/>
          </a:p>
          <a:p>
            <a:endParaRPr lang="fr-FR" sz="1000" b="1" dirty="0" smtClean="0"/>
          </a:p>
          <a:p>
            <a:endParaRPr lang="fr-FR" sz="1000" b="1" dirty="0" smtClean="0"/>
          </a:p>
          <a:p>
            <a:endParaRPr lang="fr-FR" sz="1000" b="1"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Concertation sur le dépistage du cancer du sein : les avis des conférences de citoyennes et de professionnels</a:t>
            </a:r>
          </a:p>
          <a:p>
            <a:r>
              <a:rPr lang="fr-FR" sz="1000" dirty="0" smtClean="0">
                <a:hlinkClick r:id="rId2"/>
              </a:rPr>
              <a:t>http://www.e-cancer.fr/Actualites-et-evenements/Actualites/Concertation-sur-le-depistage-du-cancer-du-sein-les-avis-des-conferences-de-citoyennes-et-de-professionnels</a:t>
            </a:r>
            <a:endParaRPr lang="fr-FR" sz="1000" dirty="0" smtClean="0"/>
          </a:p>
          <a:p>
            <a:r>
              <a:rPr lang="fr-FR" sz="1400" dirty="0" smtClean="0"/>
              <a:t>Les travaux issus de la concertation citoyenne et scientifique sur le dépistage du cancer du sein, lancée à l’automne 2015, ont fait l’objet de restitutions publiques lors d’une journée réunion de clôture, organisée le 28 mai.</a:t>
            </a:r>
          </a:p>
          <a:p>
            <a:r>
              <a:rPr lang="fr-FR" sz="1400" dirty="0" smtClean="0"/>
              <a:t>La concertation citoyenne a notamment insisté sur les notions de</a:t>
            </a:r>
            <a:r>
              <a:rPr lang="fr-FR" sz="1400" b="1" dirty="0" smtClean="0"/>
              <a:t> libre-choix</a:t>
            </a:r>
            <a:r>
              <a:rPr lang="fr-FR" sz="1400" dirty="0" smtClean="0"/>
              <a:t> et d’</a:t>
            </a:r>
            <a:r>
              <a:rPr lang="fr-FR" sz="1400" b="1" dirty="0" smtClean="0"/>
              <a:t>information accessible et adaptée</a:t>
            </a:r>
            <a:r>
              <a:rPr lang="fr-FR" sz="1400" dirty="0" smtClean="0"/>
              <a:t>, sur le cancer du sein, la prévention et le dépistage, tout au long de la vie des femmes. Elle a également souligné la nécessité d’une </a:t>
            </a:r>
            <a:r>
              <a:rPr lang="fr-FR" sz="1400" b="1" dirty="0" smtClean="0"/>
              <a:t>évaluation régulière du dépistage organisé</a:t>
            </a:r>
            <a:r>
              <a:rPr lang="fr-FR" sz="1400" dirty="0" smtClean="0"/>
              <a:t>.</a:t>
            </a:r>
          </a:p>
          <a:p>
            <a:r>
              <a:rPr lang="fr-FR" sz="1400" dirty="0" smtClean="0"/>
              <a:t>La conférence de professionnels de la santé a rappelé les objectifs attendus en matière de diminution de la mortalité par cancer du sein et de baisse de la morbidité. Elle a également mis en avant la nécessité d’une stratégie de dépistage du cancer du sein différenciée en fonction du niveau de risque. Des recommandations ont également été formulées en matière d’information des femmes. Enfin, les professionnels de santé ont insisté sur la nécessité d’impliquer davantage le médecin traitant dans le parcours de dépistage.</a:t>
            </a:r>
          </a:p>
          <a:p>
            <a:endParaRPr lang="fr-FR" sz="1000" dirty="0"/>
          </a:p>
        </p:txBody>
      </p:sp>
      <p:pic>
        <p:nvPicPr>
          <p:cNvPr id="4" name="Image 3" descr="Institut National du Cancer"/>
          <p:cNvPicPr/>
          <p:nvPr/>
        </p:nvPicPr>
        <p:blipFill>
          <a:blip r:embed="rId3" cstate="print"/>
          <a:srcRect/>
          <a:stretch>
            <a:fillRect/>
          </a:stretch>
        </p:blipFill>
        <p:spPr bwMode="auto">
          <a:xfrm>
            <a:off x="755576" y="476672"/>
            <a:ext cx="1457325" cy="704850"/>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L’Institut publie un document d’aide à la pratique professionnelle sur l’accompagnement au sevrage tabagique des patients atteints d’un cancer. </a:t>
            </a:r>
          </a:p>
          <a:p>
            <a:r>
              <a:rPr lang="fr-FR" sz="1050" dirty="0" smtClean="0">
                <a:hlinkClick r:id="rId2"/>
              </a:rPr>
              <a:t>http://www.e-cancer.fr/Actualites-et-evenements/Actualites/Cancer-et-aide-a-l-arret-du-tabac-un-nouvel-outil-destine-aux-professionnels-de-sante</a:t>
            </a:r>
            <a:endParaRPr lang="fr-FR" sz="1050" dirty="0" smtClean="0"/>
          </a:p>
          <a:p>
            <a:endParaRPr lang="fr-FR" sz="1050" dirty="0"/>
          </a:p>
        </p:txBody>
      </p:sp>
      <p:pic>
        <p:nvPicPr>
          <p:cNvPr id="4" name="Image 3" descr="Institut National du Cancer"/>
          <p:cNvPicPr/>
          <p:nvPr/>
        </p:nvPicPr>
        <p:blipFill>
          <a:blip r:embed="rId3" cstate="print"/>
          <a:srcRect/>
          <a:stretch>
            <a:fillRect/>
          </a:stretch>
        </p:blipFill>
        <p:spPr bwMode="auto">
          <a:xfrm>
            <a:off x="755576" y="476672"/>
            <a:ext cx="1457325" cy="704850"/>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pic>
        <p:nvPicPr>
          <p:cNvPr id="6" name="Image 5" descr="VisuelArrêtTabacPEC"/>
          <p:cNvPicPr/>
          <p:nvPr/>
        </p:nvPicPr>
        <p:blipFill>
          <a:blip r:embed="rId5" cstate="print"/>
          <a:srcRect/>
          <a:stretch>
            <a:fillRect/>
          </a:stretch>
        </p:blipFill>
        <p:spPr bwMode="auto">
          <a:xfrm>
            <a:off x="3635896" y="3429000"/>
            <a:ext cx="1838325" cy="2762250"/>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endParaRPr lang="fr-FR" dirty="0"/>
          </a:p>
        </p:txBody>
      </p:sp>
      <p:pic>
        <p:nvPicPr>
          <p:cNvPr id="4" name="Image 3" descr="Institut National du Cancer"/>
          <p:cNvPicPr/>
          <p:nvPr/>
        </p:nvPicPr>
        <p:blipFill>
          <a:blip r:embed="rId2" cstate="print"/>
          <a:srcRect/>
          <a:stretch>
            <a:fillRect/>
          </a:stretch>
        </p:blipFill>
        <p:spPr bwMode="auto">
          <a:xfrm>
            <a:off x="755576" y="476672"/>
            <a:ext cx="1457325" cy="704850"/>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sp>
        <p:nvSpPr>
          <p:cNvPr id="6" name="ZoneTexte 5"/>
          <p:cNvSpPr txBox="1"/>
          <p:nvPr/>
        </p:nvSpPr>
        <p:spPr>
          <a:xfrm>
            <a:off x="899592" y="1916833"/>
            <a:ext cx="6408712" cy="1661993"/>
          </a:xfrm>
          <a:prstGeom prst="rect">
            <a:avLst/>
          </a:prstGeom>
          <a:noFill/>
        </p:spPr>
        <p:txBody>
          <a:bodyPr wrap="square" rtlCol="0">
            <a:spAutoFit/>
          </a:bodyPr>
          <a:lstStyle/>
          <a:p>
            <a:r>
              <a:rPr lang="fr-FR" b="1" dirty="0" smtClean="0"/>
              <a:t>Publication de l’édition 2015 des Cancers en France</a:t>
            </a:r>
          </a:p>
          <a:p>
            <a:endParaRPr lang="fr-FR" b="1" dirty="0" smtClean="0"/>
          </a:p>
          <a:p>
            <a:r>
              <a:rPr lang="fr-FR" sz="1000" b="1" dirty="0" smtClean="0">
                <a:hlinkClick r:id="rId4"/>
              </a:rPr>
              <a:t>http://www.e-cancer.fr/Actualites-et-evenements/Actualites/Publication-de-l-edition-2015-des-Cancers-en-France</a:t>
            </a:r>
            <a:endParaRPr lang="fr-FR" sz="1000" b="1" dirty="0" smtClean="0"/>
          </a:p>
          <a:p>
            <a:endParaRPr lang="fr-FR" sz="1000" b="1" dirty="0" smtClean="0"/>
          </a:p>
          <a:p>
            <a:endParaRPr lang="fr-FR" b="1" dirty="0" smtClean="0"/>
          </a:p>
          <a:p>
            <a:endParaRPr lang="fr-FR" b="1" dirty="0"/>
          </a:p>
        </p:txBody>
      </p:sp>
      <p:pic>
        <p:nvPicPr>
          <p:cNvPr id="7" name="Image 6" descr="Les cancers en France - édition 2015"/>
          <p:cNvPicPr/>
          <p:nvPr/>
        </p:nvPicPr>
        <p:blipFill>
          <a:blip r:embed="rId5" cstate="print"/>
          <a:srcRect/>
          <a:stretch>
            <a:fillRect/>
          </a:stretch>
        </p:blipFill>
        <p:spPr bwMode="auto">
          <a:xfrm>
            <a:off x="3203848" y="2924944"/>
            <a:ext cx="2304256" cy="3312368"/>
          </a:xfrm>
          <a:prstGeom prst="rect">
            <a:avLst/>
          </a:prstGeom>
          <a:noFill/>
          <a:ln w="9525">
            <a:no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1200" b="1" dirty="0" smtClean="0"/>
              <a:t>Prévention et gestion des effets indésirables liés aux anticancéreux par voie orale : parution de quatre nouvelles recommandations</a:t>
            </a:r>
          </a:p>
          <a:p>
            <a:r>
              <a:rPr lang="fr-FR" sz="1000" dirty="0" smtClean="0">
                <a:hlinkClick r:id="rId2"/>
              </a:rPr>
              <a:t>http://www.e-cancer.fr/Actualites-et-evenements/Actualites/Prevention-et-gestion-des-effets-indesirables-lies-aux-anticancereux-par-voie-orale-parution-de-quatre-nouvelles-recommandations</a:t>
            </a:r>
            <a:endParaRPr lang="fr-FR" sz="1000" dirty="0" smtClean="0"/>
          </a:p>
          <a:p>
            <a:endParaRPr lang="fr-FR" sz="1000" dirty="0"/>
          </a:p>
        </p:txBody>
      </p:sp>
      <p:pic>
        <p:nvPicPr>
          <p:cNvPr id="4" name="Picture 2" descr="N:\DONNEES OMIT\OMIT 2011\QUALITE\Plaquette erreurs medicamenteuses\Logo Omédit.jpeg"/>
          <p:cNvPicPr>
            <a:picLocks noChangeAspect="1"/>
          </p:cNvPicPr>
          <p:nvPr/>
        </p:nvPicPr>
        <p:blipFill>
          <a:blip r:embed="rId3" cstate="print"/>
          <a:srcRect/>
          <a:stretch>
            <a:fillRect/>
          </a:stretch>
        </p:blipFill>
        <p:spPr bwMode="auto">
          <a:xfrm>
            <a:off x="8100392" y="404664"/>
            <a:ext cx="714375" cy="576262"/>
          </a:xfrm>
          <a:prstGeom prst="rect">
            <a:avLst/>
          </a:prstGeom>
          <a:noFill/>
          <a:ln w="9525">
            <a:noFill/>
            <a:miter lim="800000"/>
            <a:headEnd/>
            <a:tailEnd/>
          </a:ln>
        </p:spPr>
      </p:pic>
      <p:pic>
        <p:nvPicPr>
          <p:cNvPr id="5" name="Image 4" descr="Institut National du Cancer"/>
          <p:cNvPicPr/>
          <p:nvPr/>
        </p:nvPicPr>
        <p:blipFill>
          <a:blip r:embed="rId4" cstate="print"/>
          <a:srcRect/>
          <a:stretch>
            <a:fillRect/>
          </a:stretch>
        </p:blipFill>
        <p:spPr bwMode="auto">
          <a:xfrm>
            <a:off x="755576" y="476672"/>
            <a:ext cx="1457325" cy="704850"/>
          </a:xfrm>
          <a:prstGeom prst="rect">
            <a:avLst/>
          </a:prstGeom>
          <a:noFill/>
          <a:ln w="9525">
            <a:noFill/>
            <a:miter lim="800000"/>
            <a:headEnd/>
            <a:tailEnd/>
          </a:ln>
        </p:spPr>
      </p:pic>
      <p:pic>
        <p:nvPicPr>
          <p:cNvPr id="6" name="Image 5" descr="Recommandations gestion des effets indésirables - Médicaments ciblant EGFR"/>
          <p:cNvPicPr/>
          <p:nvPr/>
        </p:nvPicPr>
        <p:blipFill>
          <a:blip r:embed="rId5" cstate="print"/>
          <a:srcRect/>
          <a:stretch>
            <a:fillRect/>
          </a:stretch>
        </p:blipFill>
        <p:spPr bwMode="auto">
          <a:xfrm>
            <a:off x="1115616" y="2420888"/>
            <a:ext cx="3240360" cy="2232248"/>
          </a:xfrm>
          <a:prstGeom prst="rect">
            <a:avLst/>
          </a:prstGeom>
          <a:noFill/>
          <a:ln w="9525">
            <a:noFill/>
            <a:miter lim="800000"/>
            <a:headEnd/>
            <a:tailEnd/>
          </a:ln>
        </p:spPr>
      </p:pic>
      <p:pic>
        <p:nvPicPr>
          <p:cNvPr id="7" name="Image 6" descr="Recommandations gestion des effets indésirables - Médicaments ciblant ALK"/>
          <p:cNvPicPr/>
          <p:nvPr/>
        </p:nvPicPr>
        <p:blipFill>
          <a:blip r:embed="rId6" cstate="print"/>
          <a:srcRect/>
          <a:stretch>
            <a:fillRect/>
          </a:stretch>
        </p:blipFill>
        <p:spPr bwMode="auto">
          <a:xfrm>
            <a:off x="4716016" y="2348880"/>
            <a:ext cx="3600400" cy="2232248"/>
          </a:xfrm>
          <a:prstGeom prst="rect">
            <a:avLst/>
          </a:prstGeom>
          <a:noFill/>
          <a:ln w="9525">
            <a:noFill/>
            <a:miter lim="800000"/>
            <a:headEnd/>
            <a:tailEnd/>
          </a:ln>
        </p:spPr>
      </p:pic>
      <p:pic>
        <p:nvPicPr>
          <p:cNvPr id="8" name="Image 7" descr="Recommandations gestion des effets indésirables - médicaments ciblant BRAF MEK"/>
          <p:cNvPicPr/>
          <p:nvPr/>
        </p:nvPicPr>
        <p:blipFill>
          <a:blip r:embed="rId7" cstate="print"/>
          <a:srcRect/>
          <a:stretch>
            <a:fillRect/>
          </a:stretch>
        </p:blipFill>
        <p:spPr bwMode="auto">
          <a:xfrm>
            <a:off x="1115616" y="4581128"/>
            <a:ext cx="3240360" cy="2160240"/>
          </a:xfrm>
          <a:prstGeom prst="rect">
            <a:avLst/>
          </a:prstGeom>
          <a:noFill/>
          <a:ln w="9525">
            <a:noFill/>
            <a:miter lim="800000"/>
            <a:headEnd/>
            <a:tailEnd/>
          </a:ln>
        </p:spPr>
      </p:pic>
      <p:pic>
        <p:nvPicPr>
          <p:cNvPr id="9" name="Image 8" descr="Recommandations gestion des effets indésirables - Voie Hedgehog"/>
          <p:cNvPicPr/>
          <p:nvPr/>
        </p:nvPicPr>
        <p:blipFill>
          <a:blip r:embed="rId8" cstate="print"/>
          <a:srcRect/>
          <a:stretch>
            <a:fillRect/>
          </a:stretch>
        </p:blipFill>
        <p:spPr bwMode="auto">
          <a:xfrm>
            <a:off x="4716016" y="4581128"/>
            <a:ext cx="3600400" cy="2132856"/>
          </a:xfrm>
          <a:prstGeom prst="rect">
            <a:avLst/>
          </a:prstGeom>
          <a:noFill/>
          <a:ln w="9525">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lstStyle/>
          <a:p>
            <a:r>
              <a:rPr lang="fr-FR" b="1" dirty="0" smtClean="0"/>
              <a:t>Avis favorable pour </a:t>
            </a:r>
            <a:r>
              <a:rPr lang="fr-FR" b="1" dirty="0" smtClean="0"/>
              <a:t>nouvelles </a:t>
            </a:r>
            <a:r>
              <a:rPr lang="fr-FR" b="1" dirty="0" smtClean="0"/>
              <a:t>AMM de médicament </a:t>
            </a:r>
          </a:p>
          <a:p>
            <a:r>
              <a:rPr lang="fr-FR" sz="1200" dirty="0" smtClean="0"/>
              <a:t>Le CHMP a rendu un avis favorable pour l’octroi de l’autorisation de mise sur le marché à :</a:t>
            </a:r>
          </a:p>
          <a:p>
            <a:r>
              <a:rPr lang="fr-FR" sz="1200" b="1" dirty="0" err="1" smtClean="0"/>
              <a:t>Strimvelis</a:t>
            </a:r>
            <a:r>
              <a:rPr lang="fr-FR" sz="1200" dirty="0" smtClean="0"/>
              <a:t> , une thérapie génique indiquée dans le traitement du déficit immunitaire combiné sévère (DICS) par déficit en adénosine désaminase (ADA), pour les patients qui n’ont pas de donneur compatible pour une greffe de cellules souches hématopoïétiques. Ce produit a une désignation de médicament orphelin.</a:t>
            </a:r>
          </a:p>
          <a:p>
            <a:r>
              <a:rPr lang="fr-FR" sz="1200" b="1" dirty="0" err="1" smtClean="0"/>
              <a:t>Darzalex</a:t>
            </a:r>
            <a:r>
              <a:rPr lang="fr-FR" sz="1200" b="1" dirty="0" smtClean="0"/>
              <a:t> </a:t>
            </a:r>
            <a:r>
              <a:rPr lang="fr-FR" sz="1200" dirty="0" smtClean="0"/>
              <a:t>(</a:t>
            </a:r>
            <a:r>
              <a:rPr lang="fr-FR" sz="1200" dirty="0" err="1" smtClean="0"/>
              <a:t>daratumumab</a:t>
            </a:r>
            <a:r>
              <a:rPr lang="fr-FR" sz="1200" dirty="0" smtClean="0"/>
              <a:t>) dans le traitement du myélome multiple réfractaire ou en rechute. Ce produit a une désignation de médicament orphelin  et il va bénéficier d’une ATU de cohorte en France.</a:t>
            </a:r>
          </a:p>
          <a:p>
            <a:r>
              <a:rPr lang="fr-FR" sz="1200" b="1" dirty="0" err="1" smtClean="0"/>
              <a:t>Galafold</a:t>
            </a:r>
            <a:r>
              <a:rPr lang="fr-FR" sz="1200" b="1" dirty="0" smtClean="0"/>
              <a:t> </a:t>
            </a:r>
            <a:r>
              <a:rPr lang="fr-FR" sz="1200" dirty="0" smtClean="0"/>
              <a:t>(</a:t>
            </a:r>
            <a:r>
              <a:rPr lang="fr-FR" sz="1200" dirty="0" err="1" smtClean="0"/>
              <a:t>migalastat</a:t>
            </a:r>
            <a:r>
              <a:rPr lang="fr-FR" sz="1200" dirty="0" smtClean="0"/>
              <a:t>) dans le traitement de la maladie de Fabry. Ce produit a une désignation de médicament orphelin, il bénéficie d’une ATU de cohorte depuis mars 2016.</a:t>
            </a:r>
          </a:p>
          <a:p>
            <a:r>
              <a:rPr lang="fr-FR" sz="1200" b="1" dirty="0" err="1" smtClean="0"/>
              <a:t>Neparvis</a:t>
            </a:r>
            <a:r>
              <a:rPr lang="fr-FR" sz="1200" b="1" dirty="0" smtClean="0"/>
              <a:t> </a:t>
            </a:r>
            <a:r>
              <a:rPr lang="fr-FR" sz="1200" dirty="0" smtClean="0"/>
              <a:t>(</a:t>
            </a:r>
            <a:r>
              <a:rPr lang="fr-FR" sz="1200" dirty="0" err="1" smtClean="0"/>
              <a:t>sacubitril</a:t>
            </a:r>
            <a:r>
              <a:rPr lang="fr-FR" sz="1200" dirty="0" smtClean="0"/>
              <a:t>/</a:t>
            </a:r>
            <a:r>
              <a:rPr lang="fr-FR" sz="1200" dirty="0" err="1" smtClean="0"/>
              <a:t>valsartan</a:t>
            </a:r>
            <a:r>
              <a:rPr lang="fr-FR" sz="1200" dirty="0" smtClean="0"/>
              <a:t>) dans le traitement de l’insuffisance cardiaque à fraction d’éjection réduite.</a:t>
            </a:r>
          </a:p>
          <a:p>
            <a:r>
              <a:rPr lang="fr-FR" sz="1200" b="1" dirty="0" smtClean="0"/>
              <a:t>Vaccin de la grippe pandémique H5N1 </a:t>
            </a:r>
            <a:r>
              <a:rPr lang="fr-FR" sz="1200" b="1" dirty="0" err="1" smtClean="0"/>
              <a:t>MedImmune</a:t>
            </a:r>
            <a:r>
              <a:rPr lang="fr-FR" sz="1200" dirty="0" smtClean="0"/>
              <a:t> , vaccin vivant atténué contre la grippe aviaire (H5N1). Le vaccin est destiné à la préparation aux pandémies. </a:t>
            </a:r>
          </a:p>
          <a:p>
            <a:r>
              <a:rPr lang="fr-FR" sz="1200" dirty="0" smtClean="0"/>
              <a:t>Ainsi qu’à un médicament générique :</a:t>
            </a:r>
          </a:p>
          <a:p>
            <a:r>
              <a:rPr lang="fr-FR" sz="1200" b="1" dirty="0" err="1" smtClean="0"/>
              <a:t>Palonosetron</a:t>
            </a:r>
            <a:r>
              <a:rPr lang="fr-FR" sz="1200" b="1" dirty="0" smtClean="0"/>
              <a:t> Accord </a:t>
            </a:r>
            <a:r>
              <a:rPr lang="fr-FR" sz="1200" dirty="0" smtClean="0"/>
              <a:t>(</a:t>
            </a:r>
            <a:r>
              <a:rPr lang="fr-FR" sz="1200" dirty="0" err="1" smtClean="0"/>
              <a:t>palonosetron</a:t>
            </a:r>
            <a:r>
              <a:rPr lang="fr-FR" sz="1200" dirty="0" smtClean="0"/>
              <a:t>) dans la prévention des nausées et vomissements induits par la chimiothérapie.</a:t>
            </a:r>
          </a:p>
          <a:p>
            <a:r>
              <a:rPr lang="fr-FR" sz="1200" dirty="0" smtClean="0"/>
              <a:t>Enfin, pour un médicament biosimilaire :</a:t>
            </a:r>
          </a:p>
          <a:p>
            <a:r>
              <a:rPr lang="fr-FR" sz="1200" b="1" dirty="0" err="1" smtClean="0"/>
              <a:t>Flixabi</a:t>
            </a:r>
            <a:r>
              <a:rPr lang="fr-FR" sz="1200" b="1" dirty="0" smtClean="0"/>
              <a:t> </a:t>
            </a:r>
            <a:r>
              <a:rPr lang="fr-FR" sz="1200" dirty="0" smtClean="0"/>
              <a:t>(</a:t>
            </a:r>
            <a:r>
              <a:rPr lang="fr-FR" sz="1200" dirty="0" err="1" smtClean="0"/>
              <a:t>infliximab</a:t>
            </a:r>
            <a:r>
              <a:rPr lang="fr-FR" sz="1200" dirty="0" smtClean="0"/>
              <a:t>), dans le traitement de la polyarthrite rhumatoïde, de la maladie de </a:t>
            </a:r>
            <a:r>
              <a:rPr lang="fr-FR" sz="1200" dirty="0" err="1" smtClean="0"/>
              <a:t>Crohn</a:t>
            </a:r>
            <a:r>
              <a:rPr lang="fr-FR" sz="1200" dirty="0" smtClean="0"/>
              <a:t> chez l’adulte et chez l’enfant, de la rectocolite hémorragique chez l’adulte et chez l’enfant, de la spondylarthrite ankylosante, du rhumatisme psoriasique et du psoriasis.</a:t>
            </a:r>
          </a:p>
          <a:p>
            <a:endParaRPr lang="fr-FR" sz="1200" dirty="0"/>
          </a:p>
        </p:txBody>
      </p:sp>
      <p:pic>
        <p:nvPicPr>
          <p:cNvPr id="7"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4338" name="Picture 2"/>
          <p:cNvPicPr>
            <a:picLocks noChangeAspect="1" noChangeArrowheads="1"/>
          </p:cNvPicPr>
          <p:nvPr/>
        </p:nvPicPr>
        <p:blipFill>
          <a:blip r:embed="rId3" cstate="print"/>
          <a:srcRect/>
          <a:stretch>
            <a:fillRect/>
          </a:stretch>
        </p:blipFill>
        <p:spPr bwMode="auto">
          <a:xfrm>
            <a:off x="539552" y="188640"/>
            <a:ext cx="2705100" cy="1114425"/>
          </a:xfrm>
          <a:prstGeom prst="rect">
            <a:avLst/>
          </a:prstGeom>
          <a:noFill/>
          <a:ln w="9525">
            <a:noFill/>
            <a:miter lim="800000"/>
            <a:headEnd/>
            <a:tailEn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lstStyle/>
          <a:p>
            <a:r>
              <a:rPr lang="fr-FR" sz="1200" b="1" dirty="0" smtClean="0"/>
              <a:t>Trois avis positifs pour une extension d’indication</a:t>
            </a:r>
          </a:p>
          <a:p>
            <a:r>
              <a:rPr lang="fr-FR" sz="1200" dirty="0" smtClean="0"/>
              <a:t>Le CHMP a recommandé une extension d’indication pour :</a:t>
            </a:r>
          </a:p>
          <a:p>
            <a:r>
              <a:rPr lang="fr-FR" sz="1200" b="1" dirty="0" err="1" smtClean="0"/>
              <a:t>Halaven</a:t>
            </a:r>
            <a:r>
              <a:rPr lang="fr-FR" sz="1200" b="1" dirty="0" smtClean="0"/>
              <a:t> </a:t>
            </a:r>
            <a:r>
              <a:rPr lang="fr-FR" sz="1200" dirty="0" smtClean="0"/>
              <a:t>(</a:t>
            </a:r>
            <a:r>
              <a:rPr lang="fr-FR" sz="1200" dirty="0" err="1" smtClean="0"/>
              <a:t>eribulin</a:t>
            </a:r>
            <a:r>
              <a:rPr lang="fr-FR" sz="1200" dirty="0" smtClean="0"/>
              <a:t>), dans le traitement du liposarcome non opérable chez les patients adultes ayant reçu un traitement antérieur comportant une </a:t>
            </a:r>
            <a:r>
              <a:rPr lang="fr-FR" sz="1200" dirty="0" err="1" smtClean="0"/>
              <a:t>anthracycline</a:t>
            </a:r>
            <a:r>
              <a:rPr lang="fr-FR" sz="1200" dirty="0" smtClean="0"/>
              <a:t> (sauf si inadapté) pour une forme avancée ou métastatique.</a:t>
            </a:r>
          </a:p>
          <a:p>
            <a:r>
              <a:rPr lang="fr-FR" sz="1200" b="1" dirty="0" err="1" smtClean="0"/>
              <a:t>Humira</a:t>
            </a:r>
            <a:r>
              <a:rPr lang="fr-FR" sz="1200" b="1" dirty="0" smtClean="0"/>
              <a:t> </a:t>
            </a:r>
            <a:r>
              <a:rPr lang="fr-FR" sz="1200" dirty="0" smtClean="0"/>
              <a:t>(</a:t>
            </a:r>
            <a:r>
              <a:rPr lang="fr-FR" sz="1200" dirty="0" err="1" smtClean="0"/>
              <a:t>adalimumab</a:t>
            </a:r>
            <a:r>
              <a:rPr lang="fr-FR" sz="1200" dirty="0" smtClean="0"/>
              <a:t>), dorénavant indiqué dans le traitement de la maladie de </a:t>
            </a:r>
            <a:r>
              <a:rPr lang="fr-FR" sz="1200" dirty="0" err="1" smtClean="0"/>
              <a:t>Crohn</a:t>
            </a:r>
            <a:r>
              <a:rPr lang="fr-FR" sz="1200" dirty="0" smtClean="0"/>
              <a:t> active, modérée à sévère, chez l’enfant et les adolescents à partir de 6 ans, qui n’ont pas répondu à un traitement conventionnel comprenant un traitement nutritionnel de première intention et un corticoïde et/ou un </a:t>
            </a:r>
            <a:r>
              <a:rPr lang="fr-FR" sz="1200" dirty="0" err="1" smtClean="0"/>
              <a:t>immunomodulateur</a:t>
            </a:r>
            <a:r>
              <a:rPr lang="fr-FR" sz="1200" dirty="0" smtClean="0"/>
              <a:t> ; ou chez lesquels ces traitements sont mal tolérés ou contre-indiqués.  </a:t>
            </a:r>
          </a:p>
          <a:p>
            <a:r>
              <a:rPr lang="fr-FR" sz="1200" b="1" dirty="0" smtClean="0"/>
              <a:t>Opdivo </a:t>
            </a:r>
            <a:r>
              <a:rPr lang="fr-FR" sz="1200" dirty="0" smtClean="0"/>
              <a:t>(nivolumab), en monothérapie ou en association avec </a:t>
            </a:r>
            <a:r>
              <a:rPr lang="fr-FR" sz="1200" dirty="0" err="1" smtClean="0"/>
              <a:t>ipilimumab</a:t>
            </a:r>
            <a:r>
              <a:rPr lang="fr-FR" sz="1200" dirty="0" smtClean="0"/>
              <a:t> dans le traitement du mélanome avancé (non opérable ou métastatique) chez l’adulte. Par rapport à nivolumab en monothérapie, une augmentation de la survie sans progression pour l’association avec </a:t>
            </a:r>
            <a:r>
              <a:rPr lang="fr-FR" sz="1200" dirty="0" err="1" smtClean="0"/>
              <a:t>ipilimumab</a:t>
            </a:r>
            <a:r>
              <a:rPr lang="fr-FR" sz="1200" dirty="0" smtClean="0"/>
              <a:t> n’est établie que chez les patients ayant une faible expression de PD-L1.</a:t>
            </a:r>
          </a:p>
          <a:p>
            <a:endParaRPr lang="fr-FR" sz="1200" dirty="0"/>
          </a:p>
        </p:txBody>
      </p:sp>
      <p:pic>
        <p:nvPicPr>
          <p:cNvPr id="7"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4338" name="Picture 2"/>
          <p:cNvPicPr>
            <a:picLocks noChangeAspect="1" noChangeArrowheads="1"/>
          </p:cNvPicPr>
          <p:nvPr/>
        </p:nvPicPr>
        <p:blipFill>
          <a:blip r:embed="rId3" cstate="print"/>
          <a:srcRect/>
          <a:stretch>
            <a:fillRect/>
          </a:stretch>
        </p:blipFill>
        <p:spPr bwMode="auto">
          <a:xfrm>
            <a:off x="539552" y="188640"/>
            <a:ext cx="2705100" cy="1114425"/>
          </a:xfrm>
          <a:prstGeom prst="rect">
            <a:avLst/>
          </a:prstGeom>
          <a:noFill/>
          <a:ln w="9525">
            <a:noFill/>
            <a:miter lim="800000"/>
            <a:headEnd/>
            <a:tailEnd/>
          </a:ln>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lstStyle/>
          <a:p>
            <a:r>
              <a:rPr lang="fr-FR" sz="1200" b="1" dirty="0" smtClean="0"/>
              <a:t>Avis favorable pour </a:t>
            </a:r>
            <a:r>
              <a:rPr lang="fr-FR" sz="1200" b="1" dirty="0" smtClean="0"/>
              <a:t>nouvelles </a:t>
            </a:r>
            <a:r>
              <a:rPr lang="fr-FR" sz="1200" b="1" dirty="0" smtClean="0"/>
              <a:t>AMM de médicaments</a:t>
            </a:r>
          </a:p>
          <a:p>
            <a:r>
              <a:rPr lang="fr-FR" sz="1200" dirty="0" smtClean="0"/>
              <a:t>Le CHMP a rendu un avis favorable pour l’octroi de l’autorisation de mise sur le marché à :</a:t>
            </a:r>
          </a:p>
          <a:p>
            <a:r>
              <a:rPr lang="fr-FR" sz="1200" b="1" dirty="0" err="1" smtClean="0"/>
              <a:t>Zavicefta</a:t>
            </a:r>
            <a:r>
              <a:rPr lang="fr-FR" sz="1200" b="1" dirty="0" smtClean="0"/>
              <a:t> (</a:t>
            </a:r>
            <a:r>
              <a:rPr lang="fr-FR" sz="1200" b="1" dirty="0" err="1" smtClean="0"/>
              <a:t>ceftazidime</a:t>
            </a:r>
            <a:r>
              <a:rPr lang="fr-FR" sz="1200" b="1" dirty="0" smtClean="0"/>
              <a:t>/</a:t>
            </a:r>
            <a:r>
              <a:rPr lang="fr-FR" sz="1200" b="1" dirty="0" err="1" smtClean="0"/>
              <a:t>avibactam</a:t>
            </a:r>
            <a:r>
              <a:rPr lang="fr-FR" sz="1200" b="1" dirty="0" smtClean="0"/>
              <a:t>)</a:t>
            </a:r>
            <a:r>
              <a:rPr lang="fr-FR" sz="1200" dirty="0" smtClean="0"/>
              <a:t> , dans le traitement des infections bactériennes </a:t>
            </a:r>
            <a:r>
              <a:rPr lang="fr-FR" sz="1200" dirty="0" err="1" smtClean="0"/>
              <a:t>multirésistantes</a:t>
            </a:r>
            <a:r>
              <a:rPr lang="fr-FR" sz="1200" dirty="0" smtClean="0"/>
              <a:t> chez l’adulte</a:t>
            </a:r>
            <a:r>
              <a:rPr lang="fr-FR" sz="1200" dirty="0" smtClean="0"/>
              <a:t>. AMM européenne obtenue</a:t>
            </a:r>
            <a:endParaRPr lang="fr-FR" sz="1200" dirty="0" smtClean="0"/>
          </a:p>
          <a:p>
            <a:r>
              <a:rPr lang="fr-FR" sz="1200" b="1" dirty="0" err="1" smtClean="0"/>
              <a:t>Zinbryta</a:t>
            </a:r>
            <a:r>
              <a:rPr lang="fr-FR" sz="1200" b="1" dirty="0" smtClean="0"/>
              <a:t> (</a:t>
            </a:r>
            <a:r>
              <a:rPr lang="fr-FR" sz="1200" b="1" dirty="0" err="1" smtClean="0"/>
              <a:t>daclizumab</a:t>
            </a:r>
            <a:r>
              <a:rPr lang="fr-FR" sz="1200" b="1" dirty="0" smtClean="0"/>
              <a:t>)</a:t>
            </a:r>
            <a:r>
              <a:rPr lang="fr-FR" sz="1200" dirty="0" smtClean="0"/>
              <a:t> , dans le traitement des formes récurrentes de la sclérose en plaques.</a:t>
            </a:r>
          </a:p>
          <a:p>
            <a:r>
              <a:rPr lang="fr-FR" sz="1200" b="1" dirty="0" err="1" smtClean="0"/>
              <a:t>Ongentys</a:t>
            </a:r>
            <a:r>
              <a:rPr lang="fr-FR" sz="1200" b="1" dirty="0" smtClean="0"/>
              <a:t> (</a:t>
            </a:r>
            <a:r>
              <a:rPr lang="fr-FR" sz="1200" b="1" dirty="0" err="1" smtClean="0"/>
              <a:t>opicapone</a:t>
            </a:r>
            <a:r>
              <a:rPr lang="fr-FR" sz="1200" b="1" dirty="0" smtClean="0"/>
              <a:t>)</a:t>
            </a:r>
            <a:r>
              <a:rPr lang="fr-FR" sz="1200" dirty="0" smtClean="0"/>
              <a:t> , en traitement d’appoint des fluctuations motrices dans la maladie de Parkinson.</a:t>
            </a:r>
          </a:p>
          <a:p>
            <a:r>
              <a:rPr lang="fr-FR" sz="1200" b="1" dirty="0" err="1" smtClean="0"/>
              <a:t>Odefsey</a:t>
            </a:r>
            <a:r>
              <a:rPr lang="fr-FR" sz="1200" b="1" dirty="0" smtClean="0"/>
              <a:t> (</a:t>
            </a:r>
            <a:r>
              <a:rPr lang="fr-FR" sz="1200" b="1" dirty="0" err="1" smtClean="0"/>
              <a:t>emtricitabine</a:t>
            </a:r>
            <a:r>
              <a:rPr lang="fr-FR" sz="1200" b="1" dirty="0" smtClean="0"/>
              <a:t>/</a:t>
            </a:r>
            <a:r>
              <a:rPr lang="fr-FR" sz="1200" b="1" dirty="0" err="1" smtClean="0"/>
              <a:t>rilpivirine</a:t>
            </a:r>
            <a:r>
              <a:rPr lang="fr-FR" sz="1200" b="1" dirty="0" smtClean="0"/>
              <a:t>/</a:t>
            </a:r>
            <a:r>
              <a:rPr lang="fr-FR" sz="1200" b="1" dirty="0" err="1" smtClean="0"/>
              <a:t>tenofovir</a:t>
            </a:r>
            <a:r>
              <a:rPr lang="fr-FR" sz="1200" b="1" dirty="0" smtClean="0"/>
              <a:t> </a:t>
            </a:r>
            <a:r>
              <a:rPr lang="fr-FR" sz="1200" b="1" dirty="0" err="1" smtClean="0"/>
              <a:t>alafenamide</a:t>
            </a:r>
            <a:r>
              <a:rPr lang="fr-FR" sz="1200" b="1" dirty="0" smtClean="0"/>
              <a:t>)</a:t>
            </a:r>
            <a:r>
              <a:rPr lang="fr-FR" sz="1200" dirty="0" smtClean="0"/>
              <a:t> , pour le traitement des patients infectés par le VIH-1.</a:t>
            </a:r>
          </a:p>
          <a:p>
            <a:r>
              <a:rPr lang="fr-FR" sz="1200" b="1" dirty="0" err="1" smtClean="0"/>
              <a:t>Enzepi</a:t>
            </a:r>
            <a:r>
              <a:rPr lang="fr-FR" sz="1200" b="1" dirty="0" smtClean="0"/>
              <a:t> (extrait pancréatique)</a:t>
            </a:r>
            <a:r>
              <a:rPr lang="fr-FR" sz="1200" dirty="0" smtClean="0"/>
              <a:t> , dans le traitement de l’insuffisance pancréatique exocrine.</a:t>
            </a:r>
          </a:p>
          <a:p>
            <a:r>
              <a:rPr lang="fr-FR" sz="1200" b="1" dirty="0" err="1" smtClean="0"/>
              <a:t>EndolucinBeta</a:t>
            </a:r>
            <a:r>
              <a:rPr lang="fr-FR" sz="1200" b="1" dirty="0" smtClean="0"/>
              <a:t> (chlorure de lutétium (</a:t>
            </a:r>
            <a:r>
              <a:rPr lang="fr-FR" sz="1200" b="1" baseline="30000" dirty="0" smtClean="0"/>
              <a:t>177</a:t>
            </a:r>
            <a:r>
              <a:rPr lang="fr-FR" sz="1200" b="1" dirty="0" smtClean="0"/>
              <a:t> Lu))</a:t>
            </a:r>
            <a:r>
              <a:rPr lang="fr-FR" sz="1200" dirty="0" smtClean="0"/>
              <a:t> , un précurseur </a:t>
            </a:r>
            <a:r>
              <a:rPr lang="fr-FR" sz="1200" dirty="0" err="1" smtClean="0"/>
              <a:t>radiopharmaceutique</a:t>
            </a:r>
            <a:r>
              <a:rPr lang="fr-FR" sz="1200" dirty="0" smtClean="0"/>
              <a:t> utilisé uniquement pour le </a:t>
            </a:r>
            <a:r>
              <a:rPr lang="fr-FR" sz="1200" dirty="0" err="1" smtClean="0"/>
              <a:t>radiomarquage</a:t>
            </a:r>
            <a:r>
              <a:rPr lang="fr-FR" sz="1200" dirty="0" smtClean="0"/>
              <a:t> de molécules vectrices avant leur administration.</a:t>
            </a:r>
          </a:p>
          <a:p>
            <a:endParaRPr lang="fr-FR" sz="1200" dirty="0"/>
          </a:p>
        </p:txBody>
      </p:sp>
      <p:pic>
        <p:nvPicPr>
          <p:cNvPr id="7"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4338" name="Picture 2"/>
          <p:cNvPicPr>
            <a:picLocks noChangeAspect="1" noChangeArrowheads="1"/>
          </p:cNvPicPr>
          <p:nvPr/>
        </p:nvPicPr>
        <p:blipFill>
          <a:blip r:embed="rId3" cstate="print"/>
          <a:srcRect/>
          <a:stretch>
            <a:fillRect/>
          </a:stretch>
        </p:blipFill>
        <p:spPr bwMode="auto">
          <a:xfrm>
            <a:off x="539552" y="188640"/>
            <a:ext cx="2705100" cy="1114425"/>
          </a:xfrm>
          <a:prstGeom prst="rect">
            <a:avLst/>
          </a:prstGeom>
          <a:noFill/>
          <a:ln w="9525">
            <a:noFill/>
            <a:miter lim="800000"/>
            <a:headEnd/>
            <a:tailEnd/>
          </a:ln>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395536" y="1340768"/>
            <a:ext cx="8229600" cy="4525959"/>
          </a:xfrm>
        </p:spPr>
        <p:txBody>
          <a:bodyPr/>
          <a:lstStyle/>
          <a:p>
            <a:r>
              <a:rPr lang="fr-FR" sz="1200" b="1" dirty="0" smtClean="0"/>
              <a:t>Neuf avis positifs pour une extension d’indication</a:t>
            </a:r>
          </a:p>
          <a:p>
            <a:r>
              <a:rPr lang="fr-FR" sz="1200" dirty="0" smtClean="0"/>
              <a:t>Le CHMP a recommandé une extension d’indication pour :</a:t>
            </a:r>
          </a:p>
          <a:p>
            <a:r>
              <a:rPr lang="fr-FR" sz="1200" b="1" dirty="0" smtClean="0"/>
              <a:t>Gazyvaro (obinutuzumab),</a:t>
            </a:r>
            <a:r>
              <a:rPr lang="fr-FR" sz="1200" dirty="0" smtClean="0"/>
              <a:t>  est indiqué en association avec la </a:t>
            </a:r>
            <a:r>
              <a:rPr lang="fr-FR" sz="1200" dirty="0" err="1" smtClean="0"/>
              <a:t>bendamustine</a:t>
            </a:r>
            <a:r>
              <a:rPr lang="fr-FR" sz="1200" dirty="0" smtClean="0"/>
              <a:t>, suivi par un traitement de maintenance par Gazyvaro, dans le traitement du lymphome folliculaire chez les patients qui n’ont pas répondu ou en progression pendant ou jusqu’à 6 mois après un traitement par rituximab ou une combinaison à base de rituximab. Ce produit a une désignation de médicament orphelin</a:t>
            </a:r>
            <a:r>
              <a:rPr lang="fr-FR" sz="1200" baseline="30000" dirty="0" smtClean="0"/>
              <a:t> </a:t>
            </a:r>
            <a:r>
              <a:rPr lang="fr-FR" sz="1200" dirty="0" smtClean="0"/>
              <a:t>dans cette situation.</a:t>
            </a:r>
          </a:p>
          <a:p>
            <a:r>
              <a:rPr lang="fr-FR" sz="1200" b="1" dirty="0" err="1" smtClean="0"/>
              <a:t>Afinitor</a:t>
            </a:r>
            <a:r>
              <a:rPr lang="fr-FR" sz="1200" b="1" dirty="0" smtClean="0"/>
              <a:t> (</a:t>
            </a:r>
            <a:r>
              <a:rPr lang="fr-FR" sz="1200" b="1" dirty="0" err="1" smtClean="0"/>
              <a:t>everolimus</a:t>
            </a:r>
            <a:r>
              <a:rPr lang="fr-FR" sz="1200" b="1" dirty="0" smtClean="0"/>
              <a:t>)</a:t>
            </a:r>
            <a:r>
              <a:rPr lang="fr-FR" sz="1200" dirty="0" smtClean="0"/>
              <a:t> , dans le traitement des tumeurs neuroendocrines d’origine gastro-intestinale ou pulmonaire, métastatiques ou non </a:t>
            </a:r>
            <a:r>
              <a:rPr lang="fr-FR" sz="1200" dirty="0" err="1" smtClean="0"/>
              <a:t>résécables</a:t>
            </a:r>
            <a:r>
              <a:rPr lang="fr-FR" sz="1200" dirty="0" smtClean="0"/>
              <a:t>, avec progression de la maladie chez l’adulte.  </a:t>
            </a:r>
          </a:p>
          <a:p>
            <a:r>
              <a:rPr lang="fr-FR" sz="1200" b="1" dirty="0" smtClean="0"/>
              <a:t>Avastin (</a:t>
            </a:r>
            <a:r>
              <a:rPr lang="fr-FR" sz="1200" b="1" dirty="0" err="1" smtClean="0"/>
              <a:t>bevacizumab</a:t>
            </a:r>
            <a:r>
              <a:rPr lang="fr-FR" sz="1200" b="1" dirty="0" smtClean="0"/>
              <a:t>)</a:t>
            </a:r>
            <a:r>
              <a:rPr lang="fr-FR" sz="1200" dirty="0" smtClean="0"/>
              <a:t> , en association avec l’</a:t>
            </a:r>
            <a:r>
              <a:rPr lang="fr-FR" sz="1200" dirty="0" err="1" smtClean="0"/>
              <a:t>erlotinib</a:t>
            </a:r>
            <a:r>
              <a:rPr lang="fr-FR" sz="1200" dirty="0" smtClean="0"/>
              <a:t>, est indiqué en traitement de première ligne, chez les patients adultes atteints de cancer bronchique non à petites cellules, avancé et non opérable, métastatique ou en rechute, non épidermoïde, avec une mutation activatrice de l’EGFR.</a:t>
            </a:r>
          </a:p>
          <a:p>
            <a:r>
              <a:rPr lang="fr-FR" sz="1200" b="1" dirty="0" err="1" smtClean="0"/>
              <a:t>Ferriprox</a:t>
            </a:r>
            <a:r>
              <a:rPr lang="fr-FR" sz="1200" b="1" dirty="0" smtClean="0"/>
              <a:t> (</a:t>
            </a:r>
            <a:r>
              <a:rPr lang="fr-FR" sz="1200" b="1" dirty="0" err="1" smtClean="0"/>
              <a:t>deferiprone</a:t>
            </a:r>
            <a:r>
              <a:rPr lang="fr-FR" sz="1200" b="1" dirty="0" smtClean="0"/>
              <a:t>)</a:t>
            </a:r>
            <a:r>
              <a:rPr lang="fr-FR" sz="1200" dirty="0" smtClean="0"/>
              <a:t> , est indiqué en monothérapie dans le traitement de la surcharge en fer chez les patients qui présentent une thalassémie majeure et pour lesquels un traitement par un autre chélateur est contre-indiqué ou inadapté. Il est également indiqué en association avec un autre chélateur chez les patients qui présentent une thalassémie majeure et pour lesquels une monothérapie par un chélateur du fer est inefficace, ou lorsque la prévention ou le traitement d’une conséquence grave de la surcharge en fer (principalement une surcharge cardiaque) justifie une correction rapide et intensive.</a:t>
            </a:r>
          </a:p>
          <a:p>
            <a:r>
              <a:rPr lang="fr-FR" sz="1200" b="1" dirty="0" err="1" smtClean="0"/>
              <a:t>HyQvia</a:t>
            </a:r>
            <a:r>
              <a:rPr lang="fr-FR" sz="1200" dirty="0" smtClean="0"/>
              <a:t> , immunoglobuline pour une utilisation pédiatrique, de 0 à 18 ans.</a:t>
            </a:r>
          </a:p>
          <a:p>
            <a:r>
              <a:rPr lang="fr-FR" sz="1200" b="1" dirty="0" err="1" smtClean="0"/>
              <a:t>Imbruvica</a:t>
            </a:r>
            <a:r>
              <a:rPr lang="fr-FR" sz="1200" b="1" dirty="0" smtClean="0"/>
              <a:t> (</a:t>
            </a:r>
            <a:r>
              <a:rPr lang="fr-FR" sz="1200" b="1" dirty="0" err="1" smtClean="0"/>
              <a:t>ibrutinib</a:t>
            </a:r>
            <a:r>
              <a:rPr lang="fr-FR" sz="1200" b="1" dirty="0" smtClean="0"/>
              <a:t>) </a:t>
            </a:r>
            <a:r>
              <a:rPr lang="fr-FR" sz="1200" dirty="0" smtClean="0"/>
              <a:t>en première ligne en monothérapie dans la leucémie lymphoïde chronique.</a:t>
            </a:r>
          </a:p>
          <a:p>
            <a:r>
              <a:rPr lang="fr-FR" sz="1200" b="1" dirty="0" err="1" smtClean="0"/>
              <a:t>Reyataz</a:t>
            </a:r>
            <a:r>
              <a:rPr lang="fr-FR" sz="1200" b="1" dirty="0" smtClean="0"/>
              <a:t> (</a:t>
            </a:r>
            <a:r>
              <a:rPr lang="fr-FR" sz="1200" b="1" dirty="0" err="1" smtClean="0"/>
              <a:t>atazanavir</a:t>
            </a:r>
            <a:r>
              <a:rPr lang="fr-FR" sz="1200" b="1" dirty="0" smtClean="0"/>
              <a:t>) </a:t>
            </a:r>
            <a:r>
              <a:rPr lang="fr-FR" sz="1200" dirty="0" smtClean="0"/>
              <a:t>sous forme de granules pour une utilisation pédiatrique chez les enfants à partir de 3 mois et dont le poids atteint au moins 5 kg; modification de la posologie des gélules chez les enfants.</a:t>
            </a:r>
          </a:p>
          <a:p>
            <a:r>
              <a:rPr lang="fr-FR" sz="1200" b="1" dirty="0" err="1" smtClean="0"/>
              <a:t>Victoza</a:t>
            </a:r>
            <a:r>
              <a:rPr lang="fr-FR" sz="1200" b="1" dirty="0" smtClean="0"/>
              <a:t> (</a:t>
            </a:r>
            <a:r>
              <a:rPr lang="fr-FR" sz="1200" b="1" dirty="0" err="1" smtClean="0"/>
              <a:t>liraglutide</a:t>
            </a:r>
            <a:r>
              <a:rPr lang="fr-FR" sz="1200" b="1" dirty="0" smtClean="0"/>
              <a:t>) </a:t>
            </a:r>
            <a:r>
              <a:rPr lang="fr-FR" sz="1200" dirty="0" smtClean="0"/>
              <a:t>dans le traitement du diabète type 2 en monothérapie.</a:t>
            </a:r>
          </a:p>
          <a:p>
            <a:r>
              <a:rPr lang="fr-FR" sz="1200" b="1" dirty="0" err="1" smtClean="0"/>
              <a:t>Zinforo</a:t>
            </a:r>
            <a:r>
              <a:rPr lang="fr-FR" sz="1200" b="1" dirty="0" smtClean="0"/>
              <a:t> (</a:t>
            </a:r>
            <a:r>
              <a:rPr lang="fr-FR" sz="1200" b="1" dirty="0" err="1" smtClean="0"/>
              <a:t>ceftaroline</a:t>
            </a:r>
            <a:r>
              <a:rPr lang="fr-FR" sz="1200" b="1" dirty="0" smtClean="0"/>
              <a:t>)</a:t>
            </a:r>
            <a:r>
              <a:rPr lang="fr-FR" sz="1200" dirty="0" smtClean="0"/>
              <a:t>  pour une utilisation pédiatrique, à partir de 2 mois, dans les infections complexes de la peau et des tissus mous et dans les pneumonies communautaires.</a:t>
            </a:r>
          </a:p>
          <a:p>
            <a:endParaRPr lang="fr-FR" sz="1200" dirty="0"/>
          </a:p>
        </p:txBody>
      </p:sp>
      <p:pic>
        <p:nvPicPr>
          <p:cNvPr id="7"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4338" name="Picture 2"/>
          <p:cNvPicPr>
            <a:picLocks noChangeAspect="1" noChangeArrowheads="1"/>
          </p:cNvPicPr>
          <p:nvPr/>
        </p:nvPicPr>
        <p:blipFill>
          <a:blip r:embed="rId3" cstate="print"/>
          <a:srcRect/>
          <a:stretch>
            <a:fillRect/>
          </a:stretch>
        </p:blipFill>
        <p:spPr bwMode="auto">
          <a:xfrm>
            <a:off x="539552" y="188640"/>
            <a:ext cx="2705100" cy="1114425"/>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112568"/>
          </a:xfrm>
        </p:spPr>
        <p:txBody>
          <a:bodyPr/>
          <a:lstStyle/>
          <a:p>
            <a:pPr>
              <a:buNone/>
            </a:pPr>
            <a:r>
              <a:rPr lang="fr-FR" sz="1000" dirty="0" smtClean="0"/>
              <a:t>Mise à jour le 17 mai 2016 Fiche </a:t>
            </a:r>
            <a:r>
              <a:rPr lang="fr-FR" sz="1000" dirty="0" err="1" smtClean="0"/>
              <a:t>Piratox</a:t>
            </a:r>
            <a:r>
              <a:rPr lang="fr-FR" sz="1000" dirty="0" smtClean="0"/>
              <a:t> n° 6</a:t>
            </a:r>
          </a:p>
          <a:p>
            <a:pPr>
              <a:buNone/>
            </a:pPr>
            <a:r>
              <a:rPr lang="fr-FR" sz="1800" dirty="0" smtClean="0"/>
              <a:t>« Ypérite et autres moutardes vésicantes »</a:t>
            </a:r>
          </a:p>
          <a:p>
            <a:pPr>
              <a:buNone/>
            </a:pPr>
            <a:r>
              <a:rPr lang="fr-FR" sz="800" dirty="0" smtClean="0">
                <a:hlinkClick r:id="rId2"/>
              </a:rPr>
              <a:t>http://ansm.sante.fr/var/ansm_site/storage/original/application/6d62ed6e00a5a870546dc5ebf802fba6.pdf</a:t>
            </a:r>
            <a:endParaRPr lang="fr-FR" sz="800" dirty="0" smtClean="0"/>
          </a:p>
          <a:p>
            <a:pPr>
              <a:buNone/>
            </a:pPr>
            <a:r>
              <a:rPr lang="fr-FR" sz="1050" b="1" dirty="0" smtClean="0"/>
              <a:t>! Points clefs à ne pas oublier</a:t>
            </a:r>
          </a:p>
          <a:p>
            <a:pPr>
              <a:buNone/>
            </a:pPr>
            <a:r>
              <a:rPr lang="fr-FR" sz="1050" b="1" dirty="0" smtClean="0"/>
              <a:t>→ Les 1ers gestes d’urgence sont :</a:t>
            </a:r>
          </a:p>
          <a:p>
            <a:pPr>
              <a:buNone/>
            </a:pPr>
            <a:r>
              <a:rPr lang="fr-FR" sz="1050" dirty="0" smtClean="0"/>
              <a:t>- l’extraction des victimes hors de la zone de danger : la protection </a:t>
            </a:r>
            <a:r>
              <a:rPr lang="fr-FR" sz="1050" dirty="0" err="1" smtClean="0"/>
              <a:t>cutanéo</a:t>
            </a:r>
            <a:r>
              <a:rPr lang="fr-FR" sz="1050" dirty="0" smtClean="0"/>
              <a:t>-muqueuse et</a:t>
            </a:r>
          </a:p>
          <a:p>
            <a:pPr>
              <a:buNone/>
            </a:pPr>
            <a:r>
              <a:rPr lang="fr-FR" sz="1050" dirty="0" smtClean="0"/>
              <a:t>respiratoire des intervenants est indispensable.</a:t>
            </a:r>
          </a:p>
          <a:p>
            <a:pPr>
              <a:buNone/>
            </a:pPr>
            <a:r>
              <a:rPr lang="fr-FR" sz="1050" dirty="0" smtClean="0"/>
              <a:t>- la décontamination d’urgence (déshabillage avant tout) des victimes éventuellement</a:t>
            </a:r>
          </a:p>
          <a:p>
            <a:pPr>
              <a:buNone/>
            </a:pPr>
            <a:r>
              <a:rPr lang="fr-FR" sz="1050" dirty="0" smtClean="0"/>
              <a:t>complétée par une décontamination approfondie selon le contexte1 (doucher uniquement</a:t>
            </a:r>
          </a:p>
          <a:p>
            <a:pPr>
              <a:buNone/>
            </a:pPr>
            <a:r>
              <a:rPr lang="fr-FR" sz="1050" dirty="0" smtClean="0"/>
              <a:t>après élimination par adsorption des traces liquides).</a:t>
            </a:r>
          </a:p>
          <a:p>
            <a:pPr>
              <a:buNone/>
            </a:pPr>
            <a:r>
              <a:rPr lang="fr-FR" sz="1050" dirty="0" smtClean="0"/>
              <a:t>→ L’ypérite est un liquide suffisamment volatil et toxique pour constituer un </a:t>
            </a:r>
            <a:r>
              <a:rPr lang="fr-FR" sz="1050" b="1" dirty="0" smtClean="0"/>
              <a:t>risque d’intoxication</a:t>
            </a:r>
          </a:p>
          <a:p>
            <a:pPr>
              <a:buNone/>
            </a:pPr>
            <a:r>
              <a:rPr lang="fr-FR" sz="1050" dirty="0" smtClean="0"/>
              <a:t>(vapeurs / liquide) et </a:t>
            </a:r>
            <a:r>
              <a:rPr lang="fr-FR" sz="1050" b="1" dirty="0" smtClean="0"/>
              <a:t>de contamination (liquide).</a:t>
            </a:r>
          </a:p>
          <a:p>
            <a:pPr>
              <a:buNone/>
            </a:pPr>
            <a:r>
              <a:rPr lang="fr-FR" sz="1050" dirty="0" smtClean="0"/>
              <a:t>→ Les signes cliniques sont généralement d’apparition différée de plusieurs heures (toxique</a:t>
            </a:r>
          </a:p>
          <a:p>
            <a:pPr>
              <a:buNone/>
            </a:pPr>
            <a:r>
              <a:rPr lang="fr-FR" sz="1050" dirty="0" smtClean="0"/>
              <a:t>insidieux).</a:t>
            </a:r>
          </a:p>
          <a:p>
            <a:pPr>
              <a:buNone/>
            </a:pPr>
            <a:r>
              <a:rPr lang="fr-FR" sz="1050" dirty="0" smtClean="0"/>
              <a:t>→ En règle générale, plus le délai d’apparition des symptômes est bref plus l’intoxication est grave et</a:t>
            </a:r>
          </a:p>
          <a:p>
            <a:pPr>
              <a:buNone/>
            </a:pPr>
            <a:r>
              <a:rPr lang="fr-FR" sz="1050" dirty="0" smtClean="0"/>
              <a:t>la symptomatologie lourde.</a:t>
            </a:r>
          </a:p>
          <a:p>
            <a:pPr>
              <a:buNone/>
            </a:pPr>
            <a:r>
              <a:rPr lang="fr-FR" sz="1050" dirty="0" smtClean="0"/>
              <a:t>→ </a:t>
            </a:r>
            <a:r>
              <a:rPr lang="fr-FR" sz="1050" b="1" dirty="0" smtClean="0"/>
              <a:t>L’ypérite est peu létale mais très incapacitante.</a:t>
            </a:r>
          </a:p>
          <a:p>
            <a:pPr>
              <a:buNone/>
            </a:pPr>
            <a:r>
              <a:rPr lang="fr-FR" sz="1050" dirty="0" smtClean="0"/>
              <a:t>→ Les victimes sont à prendre en charge comme des brûlés immunodéprimés et une fois</a:t>
            </a:r>
          </a:p>
          <a:p>
            <a:pPr>
              <a:buNone/>
            </a:pPr>
            <a:r>
              <a:rPr lang="fr-FR" sz="1050" dirty="0" smtClean="0"/>
              <a:t>décontaminées, leurs soins ne présentent aucun danger pour les soignants.</a:t>
            </a:r>
          </a:p>
          <a:p>
            <a:pPr>
              <a:buNone/>
            </a:pPr>
            <a:r>
              <a:rPr lang="fr-FR" sz="1050" dirty="0" smtClean="0"/>
              <a:t>→ Le traitement est symptomatique. Aucun antidote n’a été validé à ce jour.</a:t>
            </a:r>
          </a:p>
          <a:p>
            <a:pPr>
              <a:buNone/>
            </a:pPr>
            <a:r>
              <a:rPr lang="fr-FR" sz="1050" dirty="0" smtClean="0"/>
              <a:t>→ Comme pour toute atteinte cutanée, vérifier le statut vaccinal (tétanos).</a:t>
            </a:r>
          </a:p>
          <a:p>
            <a:pPr>
              <a:buNone/>
            </a:pPr>
            <a:r>
              <a:rPr lang="fr-FR" sz="1050" dirty="0" smtClean="0"/>
              <a:t>→ Pour des informations complémentaires sur le risque, l’aide à la prise en charge et le suivi</a:t>
            </a:r>
          </a:p>
          <a:p>
            <a:pPr>
              <a:buNone/>
            </a:pPr>
            <a:r>
              <a:rPr lang="fr-FR" sz="1050" dirty="0" smtClean="0"/>
              <a:t>des patients, il est recommandé de solliciter le service de santé des armées, les centres</a:t>
            </a:r>
          </a:p>
          <a:p>
            <a:pPr>
              <a:buNone/>
            </a:pPr>
            <a:r>
              <a:rPr lang="fr-FR" sz="1050" dirty="0" smtClean="0"/>
              <a:t>antipoison, les établissements de santé référents.</a:t>
            </a:r>
            <a:endParaRPr lang="fr-FR" sz="1050" dirty="0"/>
          </a:p>
        </p:txBody>
      </p:sp>
      <p:pic>
        <p:nvPicPr>
          <p:cNvPr id="5" name="Picture 4"/>
          <p:cNvPicPr>
            <a:picLocks noChangeAspect="1" noChangeArrowheads="1"/>
          </p:cNvPicPr>
          <p:nvPr/>
        </p:nvPicPr>
        <p:blipFill>
          <a:blip r:embed="rId3" cstate="print"/>
          <a:srcRect/>
          <a:stretch>
            <a:fillRect/>
          </a:stretch>
        </p:blipFill>
        <p:spPr bwMode="auto">
          <a:xfrm>
            <a:off x="1331640" y="188640"/>
            <a:ext cx="3724275" cy="1019175"/>
          </a:xfrm>
          <a:prstGeom prst="rect">
            <a:avLst/>
          </a:prstGeom>
          <a:noFill/>
          <a:ln w="9525">
            <a:noFill/>
            <a:miter lim="800000"/>
            <a:headEnd/>
            <a:tailEnd/>
          </a:ln>
        </p:spPr>
      </p:pic>
      <p:pic>
        <p:nvPicPr>
          <p:cNvPr id="6"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395536" y="1340768"/>
            <a:ext cx="8229600" cy="4525959"/>
          </a:xfrm>
        </p:spPr>
        <p:txBody>
          <a:bodyPr/>
          <a:lstStyle/>
          <a:p>
            <a:r>
              <a:rPr lang="fr-FR" sz="1200" b="1" dirty="0" smtClean="0"/>
              <a:t>Avis favorable pour 6 nouvelles AMM de médicaments</a:t>
            </a:r>
          </a:p>
          <a:p>
            <a:r>
              <a:rPr lang="fr-FR" sz="1200" dirty="0" smtClean="0"/>
              <a:t>Le CHMP a rendu un avis favorable pour l’octroi de l’autorisation de mise sur le marché à :</a:t>
            </a:r>
          </a:p>
          <a:p>
            <a:r>
              <a:rPr lang="fr-FR" sz="1200" b="1" dirty="0" err="1" smtClean="0"/>
              <a:t>Epclusa</a:t>
            </a:r>
            <a:r>
              <a:rPr lang="fr-FR" sz="1200" b="1" dirty="0" smtClean="0"/>
              <a:t> (</a:t>
            </a:r>
            <a:r>
              <a:rPr lang="fr-FR" sz="1200" b="1" dirty="0" err="1" smtClean="0"/>
              <a:t>sofosbuvir</a:t>
            </a:r>
            <a:r>
              <a:rPr lang="fr-FR" sz="1200" b="1" dirty="0" smtClean="0"/>
              <a:t>/</a:t>
            </a:r>
            <a:r>
              <a:rPr lang="fr-FR" sz="1200" b="1" dirty="0" err="1" smtClean="0"/>
              <a:t>velpatasvir</a:t>
            </a:r>
            <a:r>
              <a:rPr lang="fr-FR" sz="1200" b="1" dirty="0" smtClean="0"/>
              <a:t>)</a:t>
            </a:r>
            <a:r>
              <a:rPr lang="fr-FR" sz="1200" dirty="0" smtClean="0"/>
              <a:t>  et </a:t>
            </a:r>
            <a:r>
              <a:rPr lang="fr-FR" sz="1200" b="1" dirty="0" err="1" smtClean="0"/>
              <a:t>Zepatier</a:t>
            </a:r>
            <a:r>
              <a:rPr lang="fr-FR" sz="1200" b="1" dirty="0" smtClean="0"/>
              <a:t> (</a:t>
            </a:r>
            <a:r>
              <a:rPr lang="fr-FR" sz="1200" b="1" dirty="0" err="1" smtClean="0"/>
              <a:t>elbasvir</a:t>
            </a:r>
            <a:r>
              <a:rPr lang="fr-FR" sz="1200" b="1" dirty="0" smtClean="0"/>
              <a:t>/</a:t>
            </a:r>
            <a:r>
              <a:rPr lang="fr-FR" sz="1200" b="1" dirty="0" err="1" smtClean="0"/>
              <a:t>grazoprevir</a:t>
            </a:r>
            <a:r>
              <a:rPr lang="fr-FR" sz="1200" b="1" dirty="0" smtClean="0"/>
              <a:t>)</a:t>
            </a:r>
            <a:r>
              <a:rPr lang="fr-FR" sz="1200" dirty="0" smtClean="0"/>
              <a:t>  dans le traitement de l’hépatite C chronique. </a:t>
            </a:r>
          </a:p>
          <a:p>
            <a:r>
              <a:rPr lang="fr-FR" sz="1200" b="1" dirty="0" err="1" smtClean="0"/>
              <a:t>Qtern</a:t>
            </a:r>
            <a:r>
              <a:rPr lang="fr-FR" sz="1200" b="1" dirty="0" smtClean="0"/>
              <a:t> (</a:t>
            </a:r>
            <a:r>
              <a:rPr lang="fr-FR" sz="1200" b="1" dirty="0" err="1" smtClean="0"/>
              <a:t>saxagliptin</a:t>
            </a:r>
            <a:r>
              <a:rPr lang="fr-FR" sz="1200" b="1" dirty="0" smtClean="0"/>
              <a:t>/</a:t>
            </a:r>
            <a:r>
              <a:rPr lang="fr-FR" sz="1200" b="1" dirty="0" err="1" smtClean="0"/>
              <a:t>dapagliflozin</a:t>
            </a:r>
            <a:r>
              <a:rPr lang="fr-FR" sz="1200" b="1" dirty="0" smtClean="0"/>
              <a:t>)</a:t>
            </a:r>
            <a:r>
              <a:rPr lang="fr-FR" sz="1200" dirty="0" smtClean="0"/>
              <a:t>  dans le traitement du diabète de type 2.</a:t>
            </a:r>
          </a:p>
          <a:p>
            <a:r>
              <a:rPr lang="fr-FR" sz="1200" dirty="0" smtClean="0"/>
              <a:t>Ainsi que trois médicaments génériques :</a:t>
            </a:r>
          </a:p>
          <a:p>
            <a:r>
              <a:rPr lang="fr-FR" sz="1200" b="1" dirty="0" err="1" smtClean="0"/>
              <a:t>Bortezomib</a:t>
            </a:r>
            <a:r>
              <a:rPr lang="fr-FR" sz="1200" b="1" dirty="0" smtClean="0"/>
              <a:t> </a:t>
            </a:r>
            <a:r>
              <a:rPr lang="fr-FR" sz="1200" b="1" dirty="0" err="1" smtClean="0"/>
              <a:t>Hospira</a:t>
            </a:r>
            <a:r>
              <a:rPr lang="fr-FR" sz="1200" b="1" dirty="0" smtClean="0"/>
              <a:t> et </a:t>
            </a:r>
            <a:r>
              <a:rPr lang="fr-FR" sz="1200" b="1" dirty="0" err="1" smtClean="0"/>
              <a:t>Bortezomib</a:t>
            </a:r>
            <a:r>
              <a:rPr lang="fr-FR" sz="1200" b="1" dirty="0" smtClean="0"/>
              <a:t> Sun (</a:t>
            </a:r>
            <a:r>
              <a:rPr lang="fr-FR" sz="1200" b="1" dirty="0" err="1" smtClean="0"/>
              <a:t>bortezomib</a:t>
            </a:r>
            <a:r>
              <a:rPr lang="fr-FR" sz="1200" b="1" dirty="0" smtClean="0"/>
              <a:t>)</a:t>
            </a:r>
            <a:r>
              <a:rPr lang="fr-FR" sz="1200" dirty="0" smtClean="0"/>
              <a:t>  dans le traitement du myélome multiple et du lymphome du manteau.</a:t>
            </a:r>
          </a:p>
          <a:p>
            <a:r>
              <a:rPr lang="fr-FR" sz="1200" b="1" dirty="0" err="1" smtClean="0"/>
              <a:t>Pemetrexed</a:t>
            </a:r>
            <a:r>
              <a:rPr lang="fr-FR" sz="1200" b="1" dirty="0" smtClean="0"/>
              <a:t> </a:t>
            </a:r>
            <a:r>
              <a:rPr lang="fr-FR" sz="1200" b="1" dirty="0" err="1" smtClean="0"/>
              <a:t>Fresenius</a:t>
            </a:r>
            <a:r>
              <a:rPr lang="fr-FR" sz="1200" b="1" dirty="0" smtClean="0"/>
              <a:t> Kabi (</a:t>
            </a:r>
            <a:r>
              <a:rPr lang="fr-FR" sz="1200" b="1" dirty="0" err="1" smtClean="0"/>
              <a:t>pemetrexed</a:t>
            </a:r>
            <a:r>
              <a:rPr lang="fr-FR" sz="1200" b="1" dirty="0" smtClean="0"/>
              <a:t>)</a:t>
            </a:r>
            <a:r>
              <a:rPr lang="fr-FR" sz="1200" dirty="0" smtClean="0"/>
              <a:t> , pour le traitement des patients atteints de </a:t>
            </a:r>
            <a:r>
              <a:rPr lang="fr-FR" sz="1200" dirty="0" err="1" smtClean="0"/>
              <a:t>mésothéliome</a:t>
            </a:r>
            <a:r>
              <a:rPr lang="fr-FR" sz="1200" dirty="0" smtClean="0"/>
              <a:t> pleural malin non résécable et localement avancé, et pour le traitement du cancer bronchique non à petites cellules métastatique. </a:t>
            </a:r>
          </a:p>
          <a:p>
            <a:endParaRPr lang="fr-FR" sz="1200" dirty="0"/>
          </a:p>
        </p:txBody>
      </p:sp>
      <p:pic>
        <p:nvPicPr>
          <p:cNvPr id="7"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4338" name="Picture 2"/>
          <p:cNvPicPr>
            <a:picLocks noChangeAspect="1" noChangeArrowheads="1"/>
          </p:cNvPicPr>
          <p:nvPr/>
        </p:nvPicPr>
        <p:blipFill>
          <a:blip r:embed="rId3" cstate="print"/>
          <a:srcRect/>
          <a:stretch>
            <a:fillRect/>
          </a:stretch>
        </p:blipFill>
        <p:spPr bwMode="auto">
          <a:xfrm>
            <a:off x="539552" y="188640"/>
            <a:ext cx="2705100" cy="1114425"/>
          </a:xfrm>
          <a:prstGeom prst="rect">
            <a:avLst/>
          </a:prstGeom>
          <a:noFill/>
          <a:ln w="9525">
            <a:noFill/>
            <a:miter lim="800000"/>
            <a:headEnd/>
            <a:tailEnd/>
          </a:ln>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395536" y="1340768"/>
            <a:ext cx="8229600" cy="4525959"/>
          </a:xfrm>
        </p:spPr>
        <p:txBody>
          <a:bodyPr/>
          <a:lstStyle/>
          <a:p>
            <a:r>
              <a:rPr lang="fr-FR" sz="1200" b="1" dirty="0" smtClean="0"/>
              <a:t>Six avis positifs pour une extension d’indication</a:t>
            </a:r>
          </a:p>
          <a:p>
            <a:r>
              <a:rPr lang="fr-FR" sz="1200" dirty="0" smtClean="0"/>
              <a:t>Le CHMP a recommandé une extension d’indication pour :</a:t>
            </a:r>
          </a:p>
          <a:p>
            <a:r>
              <a:rPr lang="fr-FR" sz="1200" b="1" dirty="0" err="1" smtClean="0"/>
              <a:t>Adcetris</a:t>
            </a:r>
            <a:r>
              <a:rPr lang="fr-FR" sz="1200" b="1" dirty="0" smtClean="0"/>
              <a:t> (</a:t>
            </a:r>
            <a:r>
              <a:rPr lang="fr-FR" sz="1200" b="1" dirty="0" err="1" smtClean="0"/>
              <a:t>brentuximab</a:t>
            </a:r>
            <a:r>
              <a:rPr lang="fr-FR" sz="1200" b="1" dirty="0" smtClean="0"/>
              <a:t> </a:t>
            </a:r>
            <a:r>
              <a:rPr lang="fr-FR" sz="1200" b="1" dirty="0" err="1" smtClean="0"/>
              <a:t>védotine</a:t>
            </a:r>
            <a:r>
              <a:rPr lang="fr-FR" sz="1200" b="1" dirty="0" smtClean="0"/>
              <a:t>)</a:t>
            </a:r>
            <a:r>
              <a:rPr lang="fr-FR" sz="1200" dirty="0" smtClean="0"/>
              <a:t> , dans le traitement du lymphome hodgkinien (LH) CD30 positif chez l’adulte, à haut risque de rechute ou de progression après greffe autologue de cellules souches (ASCT).</a:t>
            </a:r>
          </a:p>
          <a:p>
            <a:r>
              <a:rPr lang="fr-FR" sz="1200" b="1" dirty="0" err="1" smtClean="0"/>
              <a:t>Humira</a:t>
            </a:r>
            <a:r>
              <a:rPr lang="fr-FR" sz="1200" b="1" dirty="0" smtClean="0"/>
              <a:t> (</a:t>
            </a:r>
            <a:r>
              <a:rPr lang="fr-FR" sz="1200" b="1" dirty="0" err="1" smtClean="0"/>
              <a:t>adalimumab</a:t>
            </a:r>
            <a:r>
              <a:rPr lang="fr-FR" sz="1200" b="1" dirty="0" smtClean="0"/>
              <a:t>)</a:t>
            </a:r>
            <a:r>
              <a:rPr lang="fr-FR" sz="1200" dirty="0" smtClean="0"/>
              <a:t> , dans le traitement de l’uvéite non infectieuse, intermédiaire et postérieure chez l’adulte, ayant une réponse insuffisante aux corticoïdes ou nécessitant une épargne en corticoïdes ou chez qui la corticothérapie est inappropriée.</a:t>
            </a:r>
          </a:p>
          <a:p>
            <a:r>
              <a:rPr lang="fr-FR" sz="1200" b="1" dirty="0" err="1" smtClean="0"/>
              <a:t>Kyprolis</a:t>
            </a:r>
            <a:r>
              <a:rPr lang="fr-FR" sz="1200" b="1" dirty="0" smtClean="0"/>
              <a:t> (</a:t>
            </a:r>
            <a:r>
              <a:rPr lang="fr-FR" sz="1200" b="1" dirty="0" err="1" smtClean="0"/>
              <a:t>carfilzomib</a:t>
            </a:r>
            <a:r>
              <a:rPr lang="fr-FR" sz="1200" b="1" dirty="0" smtClean="0"/>
              <a:t>)</a:t>
            </a:r>
            <a:r>
              <a:rPr lang="fr-FR" sz="1200" dirty="0" smtClean="0"/>
              <a:t> , en association avec le </a:t>
            </a:r>
            <a:r>
              <a:rPr lang="fr-FR" sz="1200" dirty="0" err="1" smtClean="0"/>
              <a:t>lénalidomide</a:t>
            </a:r>
            <a:r>
              <a:rPr lang="fr-FR" sz="1200" dirty="0" smtClean="0"/>
              <a:t> et la </a:t>
            </a:r>
            <a:r>
              <a:rPr lang="fr-FR" sz="1200" dirty="0" err="1" smtClean="0"/>
              <a:t>dexaméthasone</a:t>
            </a:r>
            <a:r>
              <a:rPr lang="fr-FR" sz="1200" dirty="0" smtClean="0"/>
              <a:t> ou la </a:t>
            </a:r>
            <a:r>
              <a:rPr lang="fr-FR" sz="1200" dirty="0" err="1" smtClean="0"/>
              <a:t>dexaméthasone</a:t>
            </a:r>
            <a:r>
              <a:rPr lang="fr-FR" sz="1200" dirty="0" smtClean="0"/>
              <a:t> seule, est indiqué dans le traitement du myélome multiple chez les patients adultes qui ont reçu au moins un traitement antérieur.</a:t>
            </a:r>
          </a:p>
          <a:p>
            <a:r>
              <a:rPr lang="fr-FR" sz="1200" b="1" dirty="0" err="1" smtClean="0"/>
              <a:t>Revestive</a:t>
            </a:r>
            <a:r>
              <a:rPr lang="fr-FR" sz="1200" b="1" dirty="0" smtClean="0"/>
              <a:t> (</a:t>
            </a:r>
            <a:r>
              <a:rPr lang="fr-FR" sz="1200" b="1" dirty="0" err="1" smtClean="0"/>
              <a:t>teduglutide</a:t>
            </a:r>
            <a:r>
              <a:rPr lang="fr-FR" sz="1200" b="1" dirty="0" smtClean="0"/>
              <a:t>)</a:t>
            </a:r>
            <a:r>
              <a:rPr lang="fr-FR" sz="1200" dirty="0" smtClean="0"/>
              <a:t> , pour le traitement du syndrome de l’intestin court chez les patients à partir de 1 an. Les patients doivent être en état stable après la période d’adaptation intestinale.</a:t>
            </a:r>
          </a:p>
          <a:p>
            <a:r>
              <a:rPr lang="fr-FR" sz="1200" b="1" dirty="0" err="1" smtClean="0"/>
              <a:t>Simponi</a:t>
            </a:r>
            <a:r>
              <a:rPr lang="fr-FR" sz="1200" b="1" dirty="0" smtClean="0"/>
              <a:t> (</a:t>
            </a:r>
            <a:r>
              <a:rPr lang="fr-FR" sz="1200" b="1" dirty="0" err="1" smtClean="0"/>
              <a:t>golimumab</a:t>
            </a:r>
            <a:r>
              <a:rPr lang="fr-FR" sz="1200" b="1" dirty="0" smtClean="0"/>
              <a:t>)</a:t>
            </a:r>
            <a:r>
              <a:rPr lang="fr-FR" sz="1200" dirty="0" smtClean="0"/>
              <a:t> , pour le traitement de l’arthrite juvénile idiopathique </a:t>
            </a:r>
            <a:r>
              <a:rPr lang="fr-FR" sz="1200" dirty="0" err="1" smtClean="0"/>
              <a:t>polyarticulaire</a:t>
            </a:r>
            <a:r>
              <a:rPr lang="fr-FR" sz="1200" dirty="0" smtClean="0"/>
              <a:t> chez les enfants de poids supérieur ou égal à 40 kg, en cas de réponse insuffisante à un traitement antérieur par </a:t>
            </a:r>
            <a:r>
              <a:rPr lang="fr-FR" sz="1200" dirty="0" err="1" smtClean="0"/>
              <a:t>méthotrexate</a:t>
            </a:r>
            <a:r>
              <a:rPr lang="fr-FR" sz="1200" dirty="0" smtClean="0"/>
              <a:t>.</a:t>
            </a:r>
          </a:p>
          <a:p>
            <a:r>
              <a:rPr lang="fr-FR" sz="1200" b="1" dirty="0" smtClean="0"/>
              <a:t>Tysabri (</a:t>
            </a:r>
            <a:r>
              <a:rPr lang="fr-FR" sz="1200" b="1" dirty="0" err="1" smtClean="0"/>
              <a:t>natalizumab</a:t>
            </a:r>
            <a:r>
              <a:rPr lang="fr-FR" sz="1200" b="1" dirty="0" smtClean="0"/>
              <a:t>),</a:t>
            </a:r>
            <a:r>
              <a:rPr lang="fr-FR" sz="1200" dirty="0" smtClean="0"/>
              <a:t>  en monothérapie chez l’adulte comme traitement de fond des formes très actives de sclérose en plaques (SEP) rémittente-récurrente pour les groupes de patients suivants :Patients adultes présentant une forme très active de la maladie malgré un traitement complet et bien conduit par au moins un traitement de fond de la sclérose en plaques.</a:t>
            </a:r>
          </a:p>
          <a:p>
            <a:r>
              <a:rPr lang="fr-FR" sz="1200" dirty="0" smtClean="0"/>
              <a:t>Patients adultes présentant une sclérose en plaques rémittente-récurrente sévère et d’évolution rapide, définie par 2 poussées invalidantes ou plus au cours d’une année associées à 1 ou plusieurs lésion(s) rehaussée(s) après injection de Gadolinium sur l’IRM cérébrale ou une augmentation significative de la charge lésionnelle en T2 par rapport à une IRM antérieure récente.</a:t>
            </a:r>
            <a:endParaRPr lang="fr-FR" sz="1200" dirty="0"/>
          </a:p>
        </p:txBody>
      </p:sp>
      <p:pic>
        <p:nvPicPr>
          <p:cNvPr id="7"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4338" name="Picture 2"/>
          <p:cNvPicPr>
            <a:picLocks noChangeAspect="1" noChangeArrowheads="1"/>
          </p:cNvPicPr>
          <p:nvPr/>
        </p:nvPicPr>
        <p:blipFill>
          <a:blip r:embed="rId3" cstate="print"/>
          <a:srcRect/>
          <a:stretch>
            <a:fillRect/>
          </a:stretch>
        </p:blipFill>
        <p:spPr bwMode="auto">
          <a:xfrm>
            <a:off x="539552" y="188640"/>
            <a:ext cx="2705100" cy="1114425"/>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3203848" y="334042"/>
            <a:ext cx="4392488" cy="6335318"/>
          </a:xfrm>
          <a:prstGeom prst="rect">
            <a:avLst/>
          </a:prstGeom>
          <a:noFill/>
          <a:ln w="9525">
            <a:noFill/>
            <a:miter lim="800000"/>
            <a:headEnd/>
            <a:tailEnd/>
          </a:ln>
        </p:spPr>
      </p:pic>
      <p:sp>
        <p:nvSpPr>
          <p:cNvPr id="6" name="Rectangle 5"/>
          <p:cNvSpPr/>
          <p:nvPr/>
        </p:nvSpPr>
        <p:spPr>
          <a:xfrm>
            <a:off x="179512" y="1988840"/>
            <a:ext cx="2880320" cy="707886"/>
          </a:xfrm>
          <a:prstGeom prst="rect">
            <a:avLst/>
          </a:prstGeom>
        </p:spPr>
        <p:txBody>
          <a:bodyPr wrap="square">
            <a:spAutoFit/>
          </a:bodyPr>
          <a:lstStyle/>
          <a:p>
            <a:r>
              <a:rPr lang="fr-FR" sz="1000" dirty="0" smtClean="0">
                <a:hlinkClick r:id="rId4"/>
              </a:rPr>
              <a:t>http://ansm.sante.fr/var/ansm_site/storage/original/application/d807c8e39321445201911cf314263f07.pdf</a:t>
            </a:r>
            <a:endParaRPr lang="fr-FR" sz="1000" dirty="0" smtClean="0"/>
          </a:p>
          <a:p>
            <a:endParaRPr lang="fr-FR" sz="10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800" dirty="0" smtClean="0"/>
              <a:t/>
            </a:r>
            <a:br>
              <a:rPr lang="fr-FR" sz="1800" dirty="0" smtClean="0"/>
            </a:br>
            <a:endParaRPr lang="fr-FR" sz="18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3059832" y="404664"/>
            <a:ext cx="4300784" cy="6049031"/>
          </a:xfrm>
          <a:prstGeom prst="rect">
            <a:avLst/>
          </a:prstGeom>
          <a:noFill/>
          <a:ln w="9525">
            <a:noFill/>
            <a:miter lim="800000"/>
            <a:headEnd/>
            <a:tailEnd/>
          </a:ln>
        </p:spPr>
      </p:pic>
      <p:sp>
        <p:nvSpPr>
          <p:cNvPr id="5" name="Rectangle 4"/>
          <p:cNvSpPr/>
          <p:nvPr/>
        </p:nvSpPr>
        <p:spPr>
          <a:xfrm>
            <a:off x="323528" y="1988840"/>
            <a:ext cx="2448272" cy="769441"/>
          </a:xfrm>
          <a:prstGeom prst="rect">
            <a:avLst/>
          </a:prstGeom>
        </p:spPr>
        <p:txBody>
          <a:bodyPr wrap="square">
            <a:spAutoFit/>
          </a:bodyPr>
          <a:lstStyle/>
          <a:p>
            <a:r>
              <a:rPr lang="fr-FR" sz="1100" dirty="0" smtClean="0">
                <a:hlinkClick r:id="rId3"/>
              </a:rPr>
              <a:t>http://ansm.sante.fr/var/ansm_site/storage/original/application/e725e6e727a296863e32dd17ef905b57.pdf</a:t>
            </a:r>
            <a:endParaRPr lang="fr-FR" sz="1100" dirty="0" smtClean="0"/>
          </a:p>
          <a:p>
            <a:endParaRPr lang="fr-FR" sz="1100" dirty="0"/>
          </a:p>
        </p:txBody>
      </p:sp>
      <p:pic>
        <p:nvPicPr>
          <p:cNvPr id="6"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Décision du 27 MAI 2016</a:t>
            </a:r>
          </a:p>
          <a:p>
            <a:r>
              <a:rPr lang="fr-FR" b="1" dirty="0" smtClean="0"/>
              <a:t>Portant modification au répertoire des groupes génériques mentionné à l’article R. 5121-5 du Code de la Santé Publique</a:t>
            </a:r>
          </a:p>
          <a:p>
            <a:r>
              <a:rPr lang="fr-FR" b="1" dirty="0" smtClean="0"/>
              <a:t>CREATION DE GROUPE(S) GENERIQUE(S)</a:t>
            </a:r>
          </a:p>
          <a:p>
            <a:pPr lvl="1"/>
            <a:r>
              <a:rPr lang="fr-FR" dirty="0" smtClean="0"/>
              <a:t>CHLORHYDRATE DE BENDAMUSTINE 2,5 mg/</a:t>
            </a:r>
            <a:r>
              <a:rPr lang="fr-FR" dirty="0" err="1" smtClean="0"/>
              <a:t>mL</a:t>
            </a:r>
            <a:endParaRPr lang="fr-FR" dirty="0" smtClean="0"/>
          </a:p>
          <a:p>
            <a:pPr lvl="1"/>
            <a:r>
              <a:rPr lang="fr-FR" b="1" dirty="0" smtClean="0"/>
              <a:t>DUTASTERIDE</a:t>
            </a:r>
          </a:p>
          <a:p>
            <a:pPr lvl="1"/>
            <a:r>
              <a:rPr lang="fr-FR" b="1" dirty="0" smtClean="0"/>
              <a:t>OLMESARTAN MEDOXOMIL</a:t>
            </a:r>
          </a:p>
          <a:p>
            <a:pPr lvl="1"/>
            <a:r>
              <a:rPr lang="fr-FR" b="1" dirty="0" smtClean="0"/>
              <a:t>OXYCODONE (CHLORHYDRATE D')</a:t>
            </a:r>
          </a:p>
          <a:p>
            <a:pPr lvl="1"/>
            <a:r>
              <a:rPr lang="fr-FR" sz="1600" b="1" dirty="0" smtClean="0"/>
              <a:t>ROSUVASTATINE CALCIQUE – ROSUVASTATINE ZINCIQUE</a:t>
            </a:r>
          </a:p>
          <a:p>
            <a:pPr lvl="1"/>
            <a:endParaRPr lang="fr-FR" sz="1600" b="1" dirty="0" smtClean="0"/>
          </a:p>
          <a:p>
            <a:pPr lvl="1"/>
            <a:r>
              <a:rPr lang="fr-FR" sz="1100" dirty="0" smtClean="0">
                <a:hlinkClick r:id="rId2"/>
              </a:rPr>
              <a:t>http://ansm.sante.fr/var/ansm_site/storage/original/application/a267caa617c682fa92a1aedc3647604b.pdf</a:t>
            </a:r>
            <a:endParaRPr lang="fr-FR" sz="1100" dirty="0" smtClean="0"/>
          </a:p>
          <a:p>
            <a:pPr lvl="1"/>
            <a:endParaRPr lang="fr-FR" sz="1100" dirty="0"/>
          </a:p>
        </p:txBody>
      </p:sp>
      <p:pic>
        <p:nvPicPr>
          <p:cNvPr id="4" name="Picture 4"/>
          <p:cNvPicPr>
            <a:picLocks noChangeAspect="1" noChangeArrowheads="1"/>
          </p:cNvPicPr>
          <p:nvPr/>
        </p:nvPicPr>
        <p:blipFill>
          <a:blip r:embed="rId3" cstate="print"/>
          <a:srcRect/>
          <a:stretch>
            <a:fillRect/>
          </a:stretch>
        </p:blipFill>
        <p:spPr bwMode="auto">
          <a:xfrm>
            <a:off x="611560" y="404664"/>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u="sng" dirty="0" smtClean="0">
                <a:hlinkClick r:id="rId2" tooltip="http://ansm.sante.fr/sending/continue/6423/18e4d5f35c7a468dd94d6446831ea429/aHR0cDovL2Fuc20uc2FudGUuZnIvUy1pbmZvcm1lci9BY3R1YWxpdGUvUlRVLWRlLVRydXZhZGEtZGFucy1sYS1QckVQLWVsYXJnaXNzZW1lbnQtZGUtbGEtcHJlc2NyaXB0aW9uLWF1eC1DZUdJREQ="/>
              </a:rPr>
              <a:t>RTU de </a:t>
            </a:r>
            <a:r>
              <a:rPr lang="fr-FR" u="sng" dirty="0" err="1" smtClean="0">
                <a:hlinkClick r:id="rId2" tooltip="http://ansm.sante.fr/sending/continue/6423/18e4d5f35c7a468dd94d6446831ea429/aHR0cDovL2Fuc20uc2FudGUuZnIvUy1pbmZvcm1lci9BY3R1YWxpdGUvUlRVLWRlLVRydXZhZGEtZGFucy1sYS1QckVQLWVsYXJnaXNzZW1lbnQtZGUtbGEtcHJlc2NyaXB0aW9uLWF1eC1DZUdJREQ="/>
              </a:rPr>
              <a:t>Truvada</a:t>
            </a:r>
            <a:r>
              <a:rPr lang="fr-FR" u="sng" dirty="0" smtClean="0">
                <a:hlinkClick r:id="rId2" tooltip="http://ansm.sante.fr/sending/continue/6423/18e4d5f35c7a468dd94d6446831ea429/aHR0cDovL2Fuc20uc2FudGUuZnIvUy1pbmZvcm1lci9BY3R1YWxpdGUvUlRVLWRlLVRydXZhZGEtZGFucy1sYS1QckVQLWVsYXJnaXNzZW1lbnQtZGUtbGEtcHJlc2NyaXB0aW9uLWF1eC1DZUdJREQ="/>
              </a:rPr>
              <a:t> dans la </a:t>
            </a:r>
            <a:r>
              <a:rPr lang="fr-FR" u="sng" dirty="0" err="1" smtClean="0">
                <a:hlinkClick r:id="rId2" tooltip="http://ansm.sante.fr/sending/continue/6423/18e4d5f35c7a468dd94d6446831ea429/aHR0cDovL2Fuc20uc2FudGUuZnIvUy1pbmZvcm1lci9BY3R1YWxpdGUvUlRVLWRlLVRydXZhZGEtZGFucy1sYS1QckVQLWVsYXJnaXNzZW1lbnQtZGUtbGEtcHJlc2NyaXB0aW9uLWF1eC1DZUdJREQ="/>
              </a:rPr>
              <a:t>PrEP</a:t>
            </a:r>
            <a:r>
              <a:rPr lang="fr-FR" u="sng" dirty="0" smtClean="0">
                <a:hlinkClick r:id="rId2" tooltip="http://ansm.sante.fr/sending/continue/6423/18e4d5f35c7a468dd94d6446831ea429/aHR0cDovL2Fuc20uc2FudGUuZnIvUy1pbmZvcm1lci9BY3R1YWxpdGUvUlRVLWRlLVRydXZhZGEtZGFucy1sYS1QckVQLWVsYXJnaXNzZW1lbnQtZGUtbGEtcHJlc2NyaXB0aW9uLWF1eC1DZUdJREQ="/>
              </a:rPr>
              <a:t> : élargissement de la prescription aux </a:t>
            </a:r>
            <a:r>
              <a:rPr lang="fr-FR" u="sng" dirty="0" err="1" smtClean="0">
                <a:hlinkClick r:id="rId2" tooltip="http://ansm.sante.fr/sending/continue/6423/18e4d5f35c7a468dd94d6446831ea429/aHR0cDovL2Fuc20uc2FudGUuZnIvUy1pbmZvcm1lci9BY3R1YWxpdGUvUlRVLWRlLVRydXZhZGEtZGFucy1sYS1QckVQLWVsYXJnaXNzZW1lbnQtZGUtbGEtcHJlc2NyaXB0aW9uLWF1eC1DZUdJREQ="/>
              </a:rPr>
              <a:t>CeGIDD</a:t>
            </a:r>
            <a:r>
              <a:rPr lang="fr-FR" u="sng" dirty="0" smtClean="0"/>
              <a:t> </a:t>
            </a:r>
          </a:p>
          <a:p>
            <a:endParaRPr lang="fr-FR" sz="1100" dirty="0" smtClean="0"/>
          </a:p>
          <a:p>
            <a:r>
              <a:rPr lang="fr-FR" sz="1600" dirty="0" smtClean="0"/>
              <a:t>L’ANSM a établi le 25 novembre 2015 une RTU de </a:t>
            </a:r>
            <a:r>
              <a:rPr lang="fr-FR" sz="1600" dirty="0" err="1" smtClean="0"/>
              <a:t>Truvada</a:t>
            </a:r>
            <a:r>
              <a:rPr lang="fr-FR" sz="1600" dirty="0" smtClean="0"/>
              <a:t> dans la prophylaxie Pré-Exposition (</a:t>
            </a:r>
            <a:r>
              <a:rPr lang="fr-FR" sz="1600" dirty="0" err="1" smtClean="0"/>
              <a:t>PrEP</a:t>
            </a:r>
            <a:r>
              <a:rPr lang="fr-FR" sz="1600" dirty="0" smtClean="0"/>
              <a:t>) au VIH en tant qu’outil additionnel d’une stratégie de prévention diversifiée</a:t>
            </a:r>
            <a:r>
              <a:rPr lang="fr-FR" sz="1600" baseline="30000" dirty="0" smtClean="0"/>
              <a:t> </a:t>
            </a:r>
            <a:r>
              <a:rPr lang="fr-FR" sz="1600" dirty="0" smtClean="0"/>
              <a:t>de la transmission du VIH chez les personnes âgées de 18 ans ou plus à haut risque d’acquisition du VIH par voie sexuelle.</a:t>
            </a:r>
            <a:br>
              <a:rPr lang="fr-FR" sz="1600" dirty="0" smtClean="0"/>
            </a:br>
            <a:r>
              <a:rPr lang="fr-FR" sz="1600" dirty="0" smtClean="0"/>
              <a:t>La prescription de </a:t>
            </a:r>
            <a:r>
              <a:rPr lang="fr-FR" sz="1600" dirty="0" err="1" smtClean="0"/>
              <a:t>Truvada</a:t>
            </a:r>
            <a:r>
              <a:rPr lang="fr-FR" sz="1600" dirty="0" smtClean="0"/>
              <a:t> dans le cadre de cette RTU était jusqu’à présent réservée aux médecins hospitaliers expérimentés dans la prise en charge de l’infection par le VIH. La possibilité de prescrire </a:t>
            </a:r>
            <a:r>
              <a:rPr lang="fr-FR" sz="1600" dirty="0" err="1" smtClean="0"/>
              <a:t>Truvada</a:t>
            </a:r>
            <a:r>
              <a:rPr lang="fr-FR" sz="1600" dirty="0" smtClean="0"/>
              <a:t> dans la </a:t>
            </a:r>
            <a:r>
              <a:rPr lang="fr-FR" sz="1600" dirty="0" err="1" smtClean="0"/>
              <a:t>PrEP</a:t>
            </a:r>
            <a:r>
              <a:rPr lang="fr-FR" sz="1600" dirty="0" smtClean="0"/>
              <a:t> vient d’être étendue aux Centres gratuits d’information, de dépistage et diagnostic des infections par le VIH des hépatites virales et des infections sexuellement transmissibles (</a:t>
            </a:r>
            <a:r>
              <a:rPr lang="fr-FR" sz="1600" dirty="0" err="1" smtClean="0"/>
              <a:t>CeGIDD</a:t>
            </a:r>
            <a:r>
              <a:rPr lang="fr-FR" sz="1600" dirty="0" smtClean="0"/>
              <a:t>). En effet, la loi de modernisation de notre système de santé  a étendu les missions des </a:t>
            </a:r>
            <a:r>
              <a:rPr lang="fr-FR" sz="1600" dirty="0" err="1" smtClean="0"/>
              <a:t>CeGIDD</a:t>
            </a:r>
            <a:r>
              <a:rPr lang="fr-FR" sz="1600" dirty="0" smtClean="0"/>
              <a:t> aux traitements préventifs de l’infection par le VIH et l’arrêté les autorisant à prescrire </a:t>
            </a:r>
            <a:r>
              <a:rPr lang="fr-FR" sz="1600" dirty="0" err="1" smtClean="0"/>
              <a:t>Truvada</a:t>
            </a:r>
            <a:r>
              <a:rPr lang="fr-FR" sz="1600" dirty="0" smtClean="0"/>
              <a:t> dans la </a:t>
            </a:r>
            <a:r>
              <a:rPr lang="fr-FR" sz="1600" dirty="0" err="1" smtClean="0"/>
              <a:t>PrEP</a:t>
            </a:r>
            <a:r>
              <a:rPr lang="fr-FR" sz="1600" dirty="0" smtClean="0"/>
              <a:t> a été publié le </a:t>
            </a:r>
            <a:r>
              <a:rPr lang="fr-FR" sz="1600" smtClean="0"/>
              <a:t>10 juin 2016.</a:t>
            </a:r>
            <a:r>
              <a:rPr lang="fr-FR" sz="1100" dirty="0" smtClean="0"/>
              <a:t/>
            </a:r>
            <a:br>
              <a:rPr lang="fr-FR" sz="1100" dirty="0" smtClean="0"/>
            </a:br>
            <a:endParaRPr lang="fr-FR" sz="1100" dirty="0"/>
          </a:p>
        </p:txBody>
      </p:sp>
      <p:pic>
        <p:nvPicPr>
          <p:cNvPr id="4" name="Picture 4"/>
          <p:cNvPicPr>
            <a:picLocks noChangeAspect="1" noChangeArrowheads="1"/>
          </p:cNvPicPr>
          <p:nvPr/>
        </p:nvPicPr>
        <p:blipFill>
          <a:blip r:embed="rId3" cstate="print"/>
          <a:srcRect/>
          <a:stretch>
            <a:fillRect/>
          </a:stretch>
        </p:blipFill>
        <p:spPr bwMode="auto">
          <a:xfrm>
            <a:off x="611560" y="404664"/>
            <a:ext cx="3724275" cy="101917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1200" dirty="0" smtClean="0">
                <a:hlinkClick r:id="rId2" tooltip="http://ansm.sante.fr/sending/continue/6417/18e4d5f35c7a468dd94d6446831ea429/aHR0cDovL2Fuc20uc2FudGUuZnIvUy1pbmZvcm1lci9QcmVzc2UtQ29tbXVuaXF1ZXMtUG9pbnRzLXByZXNzZS9PcGVyYXRpb24tUEFOR0VBLUlYLUx1dHRlLWNvbnRyZS1sZXMtcmVzZWF1eC1kZS12ZW50ZS1pbGxpY2l0ZS1kZS1tZWRpY2FtZW50cy1zdXItaW50ZXJuZXQtQ29tbXVuaXF1ZQ=="/>
              </a:rPr>
              <a:t>Opération PANGEA IX - Lutte contre les réseaux de vente illicite de médicaments sur internet -</a:t>
            </a:r>
            <a:endParaRPr lang="fr-FR" sz="1200" dirty="0"/>
          </a:p>
        </p:txBody>
      </p:sp>
      <p:sp>
        <p:nvSpPr>
          <p:cNvPr id="3" name="Espace réservé du contenu 2"/>
          <p:cNvSpPr>
            <a:spLocks noGrp="1"/>
          </p:cNvSpPr>
          <p:nvPr>
            <p:ph idx="1"/>
          </p:nvPr>
        </p:nvSpPr>
        <p:spPr/>
        <p:txBody>
          <a:bodyPr/>
          <a:lstStyle/>
          <a:p>
            <a:r>
              <a:rPr lang="fr-FR" b="1" dirty="0" smtClean="0"/>
              <a:t>L’opération internationale « PANGEA IX », destinée à lutter contre la vente illicite de médicaments sur internet, s’est déroulée du 30 mai au 7 juin 2016. Elle a donné lieu à un grand nombre d'arrestations et de constatations dans le monde entier, ainsi qu’à la saisie de milliers de médicaments potentiellement dangereux.</a:t>
            </a:r>
          </a:p>
          <a:p>
            <a:r>
              <a:rPr lang="fr-FR" dirty="0" smtClean="0"/>
              <a:t>Hormis les médicaments illicites, l'opération PANGEA IX s'est axée, pour la gendarmerie, sur les dispositifs médicaux (préservatifs, tests de grossesse, bandelettes de test de diabète, etc.) proposés à la vente sur des sites illégaux.</a:t>
            </a:r>
            <a:br>
              <a:rPr lang="fr-FR" dirty="0" smtClean="0"/>
            </a:br>
            <a:r>
              <a:rPr lang="fr-FR" dirty="0" smtClean="0"/>
              <a:t>Les services douaniers, fort de leur positionnement sur l’ensemble du territoire, ont saisi plus de 960 000 produits de santé illicites et près de 1,4 tonne de produits pharmaceutiques divers.</a:t>
            </a:r>
            <a:br>
              <a:rPr lang="fr-FR" dirty="0" smtClean="0"/>
            </a:br>
            <a:r>
              <a:rPr lang="fr-FR" dirty="0" smtClean="0"/>
              <a:t>La majorité de ces produits est constituée de médicaments, détournés de leur usage et utilisés comme stupéfiants, de produits dopants (stéroïdes, hormones de croissance, etc.) et de crèmes éclaircissantes pour la peau. </a:t>
            </a:r>
            <a:br>
              <a:rPr lang="fr-FR" dirty="0" smtClean="0"/>
            </a:br>
            <a:endParaRPr lang="fr-FR" dirty="0"/>
          </a:p>
        </p:txBody>
      </p:sp>
      <p:sp>
        <p:nvSpPr>
          <p:cNvPr id="10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hlinkClick r:id="rId2" tooltip="http://ansm.sante.fr/sending/continue/6417/18e4d5f35c7a468dd94d6446831ea429/aHR0cDovL2Fuc20uc2FudGUuZnIvUy1pbmZvcm1lci9QcmVzc2UtQ29tbXVuaXF1ZXMtUG9pbnRzLXByZXNzZS9PcGVyYXRpb24tUEFOR0VBLUlYLUx1dHRlLWNvbnRyZS1sZXMtcmVzZWF1eC1kZS12ZW50ZS1pbGxpY2l0ZS1kZS1tZWRpY2FtZW50cy1zdXItaW50ZXJuZXQtQ29tbXVuaXF1ZQ=="/>
              </a:rPr>
              <a:t>Opération PANGEA IX - Lutte contre les réseaux de vente illicite de médicaments sur internet - Communiqué</a:t>
            </a:r>
            <a:r>
              <a:rPr kumimoji="0" lang="fr-FR" sz="18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pitchFamily="34" charset="0"/>
                <a:cs typeface="Arial" pitchFamily="34" charset="0"/>
              </a:rPr>
              <a:t> </a:t>
            </a:r>
            <a:r>
              <a:rPr kumimoji="0" lang="fr-FR" sz="3100" b="0" i="0" u="none" strike="noStrike" cap="none" normalizeH="0" baseline="0" smtClean="0">
                <a:ln>
                  <a:noFill/>
                </a:ln>
                <a:solidFill>
                  <a:schemeClr val="tx1"/>
                </a:solidFill>
                <a:effectLst/>
                <a:latin typeface="Arial" pitchFamily="34" charset="0"/>
                <a:cs typeface="Arial" pitchFamily="34" charset="0"/>
              </a:rPr>
              <a:t> </a:t>
            </a:r>
            <a:r>
              <a:rPr kumimoji="0" lang="fr-FR" sz="1800" b="0" i="0" u="none" strike="noStrike" cap="none" normalizeH="0" baseline="0" smtClean="0">
                <a:ln>
                  <a:noFill/>
                </a:ln>
                <a:solidFill>
                  <a:schemeClr val="tx1"/>
                </a:solidFill>
                <a:effectLst/>
                <a:latin typeface="Arial" pitchFamily="34" charset="0"/>
                <a:cs typeface="Arial" pitchFamily="34" charset="0"/>
              </a:rPr>
              <a:t>                              </a:t>
            </a:r>
            <a:r>
              <a:rPr kumimoji="0" lang="fr-FR" sz="2700" b="0" i="0" u="none" strike="noStrike" cap="none" normalizeH="0" baseline="0" smtClean="0">
                <a:ln>
                  <a:noFill/>
                </a:ln>
                <a:solidFill>
                  <a:schemeClr val="tx1"/>
                </a:solidFill>
                <a:effectLst/>
                <a:latin typeface="Arial" pitchFamily="34" charset="0"/>
                <a:cs typeface="Arial" pitchFamily="34" charset="0"/>
              </a:rPr>
              <a:t> </a:t>
            </a:r>
            <a:r>
              <a:rPr kumimoji="0" lang="fr-FR" sz="1800" b="0" i="0" u="none" strike="noStrike" cap="none" normalizeH="0" baseline="0" smtClean="0">
                <a:ln>
                  <a:noFill/>
                </a:ln>
                <a:solidFill>
                  <a:schemeClr val="tx1"/>
                </a:solidFill>
                <a:effectLst/>
                <a:latin typeface="Arial" pitchFamily="34" charset="0"/>
                <a:cs typeface="Arial" pitchFamily="34" charset="0"/>
              </a:rPr>
              <a:t>                              </a:t>
            </a:r>
            <a:r>
              <a:rPr kumimoji="0" lang="fr-FR" sz="5700" b="0" i="0" u="none" strike="noStrike" cap="none" normalizeH="0" baseline="0" smtClean="0">
                <a:ln>
                  <a:noFill/>
                </a:ln>
                <a:solidFill>
                  <a:schemeClr val="tx1"/>
                </a:solidFill>
                <a:effectLst/>
                <a:latin typeface="Arial" pitchFamily="34" charset="0"/>
                <a:cs typeface="Arial" pitchFamily="34" charset="0"/>
              </a:rPr>
              <a:t> </a:t>
            </a:r>
            <a:r>
              <a:rPr kumimoji="0" lang="fr-FR" sz="1800" b="0" i="0" u="none" strike="noStrike" cap="none" normalizeH="0" baseline="0" smtClean="0">
                <a:ln>
                  <a:noFill/>
                </a:ln>
                <a:solidFill>
                  <a:schemeClr val="tx1"/>
                </a:solidFill>
                <a:effectLst/>
                <a:latin typeface="Arial" pitchFamily="34" charset="0"/>
                <a:cs typeface="Arial" pitchFamily="34" charset="0"/>
              </a:rPr>
              <a:t>         </a:t>
            </a:r>
          </a:p>
        </p:txBody>
      </p:sp>
      <p:pic>
        <p:nvPicPr>
          <p:cNvPr id="1026" name="Picture 2" descr="http://ansm.sante.fr/var/ansm_site/storage/images/logo-ansm-compresse/1058271-1-fre-FR/Logo-Ansm-compresse_medium.jpg"/>
          <p:cNvPicPr>
            <a:picLocks noChangeAspect="1" noChangeArrowheads="1"/>
          </p:cNvPicPr>
          <p:nvPr/>
        </p:nvPicPr>
        <p:blipFill>
          <a:blip r:embed="rId3" cstate="print"/>
          <a:srcRect/>
          <a:stretch>
            <a:fillRect/>
          </a:stretch>
        </p:blipFill>
        <p:spPr bwMode="auto">
          <a:xfrm>
            <a:off x="611560" y="692696"/>
            <a:ext cx="1905000" cy="495300"/>
          </a:xfrm>
          <a:prstGeom prst="rect">
            <a:avLst/>
          </a:prstGeom>
          <a:noFill/>
        </p:spPr>
      </p:pic>
      <p:pic>
        <p:nvPicPr>
          <p:cNvPr id="1027" name="Picture 3" descr="http://ansm.sante.fr/var/ansm_site/storage/images/logo-oclaesp_juin-2016/1123339-1-fre-FR/Logo-Oclaesp_Juin-2016_medium.jpg"/>
          <p:cNvPicPr>
            <a:picLocks noChangeAspect="1" noChangeArrowheads="1"/>
          </p:cNvPicPr>
          <p:nvPr/>
        </p:nvPicPr>
        <p:blipFill>
          <a:blip r:embed="rId4" cstate="print"/>
          <a:srcRect/>
          <a:stretch>
            <a:fillRect/>
          </a:stretch>
        </p:blipFill>
        <p:spPr bwMode="auto">
          <a:xfrm>
            <a:off x="3059832" y="692696"/>
            <a:ext cx="1905000" cy="438150"/>
          </a:xfrm>
          <a:prstGeom prst="rect">
            <a:avLst/>
          </a:prstGeom>
          <a:noFill/>
        </p:spPr>
      </p:pic>
      <p:pic>
        <p:nvPicPr>
          <p:cNvPr id="1028" name="Picture 4" descr="http://ansm.sante.fr/var/afssaps_site/storage/images/afssaps-media/images/logos/logo-douanes/470845-1-fre-FR/logo-douanes_medium.gif"/>
          <p:cNvPicPr>
            <a:picLocks noChangeAspect="1" noChangeArrowheads="1"/>
          </p:cNvPicPr>
          <p:nvPr/>
        </p:nvPicPr>
        <p:blipFill>
          <a:blip r:embed="rId5" cstate="print"/>
          <a:srcRect/>
          <a:stretch>
            <a:fillRect/>
          </a:stretch>
        </p:blipFill>
        <p:spPr bwMode="auto">
          <a:xfrm>
            <a:off x="6516216" y="548680"/>
            <a:ext cx="647700" cy="914400"/>
          </a:xfrm>
          <a:prstGeom prst="rect">
            <a:avLst/>
          </a:prstGeom>
          <a:noFill/>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pPr>
              <a:buNone/>
            </a:pPr>
            <a:endParaRPr lang="fr-FR" dirty="0"/>
          </a:p>
        </p:txBody>
      </p:sp>
      <p:pic>
        <p:nvPicPr>
          <p:cNvPr id="5" name="Picture 2" descr="N:\DONNEES OMIT\OMIT 2011\QUALITE\Plaquette erreurs medicamenteuses\Logo Omédit.jpeg"/>
          <p:cNvPicPr>
            <a:picLocks noChangeAspect="1"/>
          </p:cNvPicPr>
          <p:nvPr/>
        </p:nvPicPr>
        <p:blipFill>
          <a:blip r:embed="rId2" cstate="print"/>
          <a:srcRect/>
          <a:stretch>
            <a:fillRect/>
          </a:stretch>
        </p:blipFill>
        <p:spPr bwMode="auto">
          <a:xfrm>
            <a:off x="8100392" y="404664"/>
            <a:ext cx="714375" cy="576262"/>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971600" y="332656"/>
            <a:ext cx="3590925" cy="1304925"/>
          </a:xfrm>
          <a:prstGeom prst="rect">
            <a:avLst/>
          </a:prstGeom>
          <a:noFill/>
          <a:ln w="9525">
            <a:noFill/>
            <a:miter lim="800000"/>
            <a:headEnd/>
            <a:tailEnd/>
          </a:ln>
        </p:spPr>
      </p:pic>
      <p:sp>
        <p:nvSpPr>
          <p:cNvPr id="6" name="ZoneTexte 5"/>
          <p:cNvSpPr txBox="1"/>
          <p:nvPr/>
        </p:nvSpPr>
        <p:spPr>
          <a:xfrm>
            <a:off x="755576" y="1772816"/>
            <a:ext cx="8064896" cy="4431983"/>
          </a:xfrm>
          <a:prstGeom prst="rect">
            <a:avLst/>
          </a:prstGeom>
          <a:noFill/>
        </p:spPr>
        <p:txBody>
          <a:bodyPr wrap="square" rtlCol="0">
            <a:spAutoFit/>
          </a:bodyPr>
          <a:lstStyle/>
          <a:p>
            <a:r>
              <a:rPr lang="fr-FR" b="1" dirty="0" smtClean="0"/>
              <a:t>Cancer du poumon : conditions non réunies pour un dépistage chez les fumeurs</a:t>
            </a:r>
          </a:p>
          <a:p>
            <a:endParaRPr lang="fr-FR" b="1" dirty="0" smtClean="0"/>
          </a:p>
          <a:p>
            <a:r>
              <a:rPr lang="fr-FR" sz="1000" b="1" dirty="0" smtClean="0">
                <a:hlinkClick r:id="rId4"/>
              </a:rPr>
              <a:t>http://www.has-sante.fr/portail/jcms/c_2632022/fr/cancer-du-poumon-conditions-non-reunies-pour-un-depistage-chez-les-fumeurs</a:t>
            </a:r>
            <a:endParaRPr lang="fr-FR" sz="1000" b="1" dirty="0" smtClean="0"/>
          </a:p>
          <a:p>
            <a:endParaRPr lang="fr-FR" sz="1000" b="1" dirty="0" smtClean="0"/>
          </a:p>
          <a:p>
            <a:endParaRPr lang="fr-FR" sz="1000" b="1" dirty="0" smtClean="0"/>
          </a:p>
          <a:p>
            <a:pPr marL="342900" indent="-342900">
              <a:buFont typeface="+mj-lt"/>
              <a:buAutoNum type="arabicPeriod"/>
            </a:pPr>
            <a:r>
              <a:rPr lang="fr-FR" b="1" dirty="0" smtClean="0"/>
              <a:t>la maladie est difficilement détectable à un stade précoce à cause de sa rapidité d’évolution </a:t>
            </a:r>
          </a:p>
          <a:p>
            <a:pPr marL="342900" indent="-342900">
              <a:buFont typeface="+mj-lt"/>
              <a:buAutoNum type="arabicPeriod"/>
            </a:pPr>
            <a:r>
              <a:rPr lang="fr-FR" b="1" dirty="0" smtClean="0"/>
              <a:t>l’examen de dépistage disponible n’est pas adapté </a:t>
            </a:r>
          </a:p>
          <a:p>
            <a:pPr marL="342900" indent="-342900">
              <a:buFont typeface="+mj-lt"/>
              <a:buAutoNum type="arabicPeriod"/>
            </a:pPr>
            <a:r>
              <a:rPr lang="fr-FR" b="1" dirty="0" smtClean="0"/>
              <a:t>les possibilités de traitements sont restreintes, même à un stade précoce de la maladie</a:t>
            </a:r>
          </a:p>
          <a:p>
            <a:pPr marL="342900" indent="-342900">
              <a:buFont typeface="+mj-lt"/>
              <a:buAutoNum type="arabicPeriod"/>
            </a:pPr>
            <a:r>
              <a:rPr lang="fr-FR" b="1" dirty="0" smtClean="0"/>
              <a:t>les personnes qui pourraient bénéficier d’un dépistage ne sont pas précisément identifiables </a:t>
            </a:r>
          </a:p>
          <a:p>
            <a:pPr marL="342900" indent="-342900">
              <a:buFont typeface="+mj-lt"/>
              <a:buAutoNum type="arabicPeriod"/>
            </a:pPr>
            <a:r>
              <a:rPr lang="fr-FR" b="1" dirty="0" smtClean="0"/>
              <a:t>la réduction de la mortalité grâce à ce dépistage n’est pas établie dans le contexte français</a:t>
            </a:r>
          </a:p>
          <a:p>
            <a:pPr marL="342900" indent="-342900">
              <a:buFont typeface="+mj-lt"/>
              <a:buAutoNum type="arabicPeriod"/>
            </a:pPr>
            <a:r>
              <a:rPr lang="fr-FR" b="1" dirty="0" smtClean="0"/>
              <a:t>il y a trop de risques et d’inconvénients associés à ce dépistage pour des bénéfices très incertains </a:t>
            </a:r>
            <a:endParaRPr lang="fr-FR" b="1"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smtClean="0"/>
              <a:t>Déremboursement des spécialités à base d’</a:t>
            </a:r>
            <a:r>
              <a:rPr lang="fr-FR" b="1" dirty="0" err="1" smtClean="0"/>
              <a:t>olmésartan</a:t>
            </a:r>
            <a:r>
              <a:rPr lang="fr-FR" b="1" dirty="0" smtClean="0"/>
              <a:t> dans le traitement de l’hypertension artérielle</a:t>
            </a:r>
          </a:p>
          <a:p>
            <a:r>
              <a:rPr lang="fr-FR" sz="1000" dirty="0" smtClean="0">
                <a:hlinkClick r:id="rId2"/>
              </a:rPr>
              <a:t>http://www.has-sante.fr/portail/jcms/c_2621700/fr/deremboursement-des-specialites-a-base-d-olmesartan-dans-le-traitement-de-l-hypertension-arterielle</a:t>
            </a:r>
            <a:endParaRPr lang="fr-FR" sz="1000" dirty="0" smtClean="0"/>
          </a:p>
          <a:p>
            <a:r>
              <a:rPr lang="fr-FR" sz="1000" b="1" dirty="0" smtClean="0"/>
              <a:t>L’ANSM et la HAS rappellent que cette décision de déremboursement repose sur les éléments scientifiques suivants :</a:t>
            </a:r>
            <a:endParaRPr lang="fr-FR" sz="1000" dirty="0" smtClean="0"/>
          </a:p>
          <a:p>
            <a:r>
              <a:rPr lang="fr-FR" sz="1200" dirty="0" smtClean="0"/>
              <a:t>Une démonstration moins convaincante de son efficacité que les autres médicaments de la classe des ARA II. Bien que l’</a:t>
            </a:r>
            <a:r>
              <a:rPr lang="fr-FR" sz="1200" dirty="0" err="1" smtClean="0"/>
              <a:t>olmésartan</a:t>
            </a:r>
            <a:r>
              <a:rPr lang="fr-FR" sz="1200" dirty="0" smtClean="0"/>
              <a:t> diminue la pression artérielle, son efficacité sur la réduction du nombre d’événements cardiovasculaires (infarctus, accidents vasculaires cérébraux, …) ou des décès n’a pas été démontrée, contrairement à la majorité des autres ARA II disponibles et remboursés.</a:t>
            </a:r>
          </a:p>
          <a:p>
            <a:r>
              <a:rPr lang="fr-FR" sz="1200" dirty="0" smtClean="0"/>
              <a:t>Des données issues d’enquêtes nationales de pharmacovigilance françaises et d’études publiées ont mis en évidence un risque très rare d’entéropathies graves avec l’</a:t>
            </a:r>
            <a:r>
              <a:rPr lang="fr-FR" sz="1200" dirty="0" err="1" smtClean="0"/>
              <a:t>olmésartan</a:t>
            </a:r>
            <a:r>
              <a:rPr lang="fr-FR" sz="1200" dirty="0" smtClean="0"/>
              <a:t> ; mais ce risque n’a pas été retrouvé avec les autres ARA II disponibles.</a:t>
            </a:r>
          </a:p>
          <a:p>
            <a:r>
              <a:rPr lang="fr-FR" sz="1200" dirty="0" smtClean="0"/>
              <a:t>Il est recommandé au patient de :</a:t>
            </a:r>
          </a:p>
          <a:p>
            <a:pPr lvl="1"/>
            <a:r>
              <a:rPr lang="fr-FR" sz="1200" dirty="0" smtClean="0"/>
              <a:t>ne pas arrêter brutalement le traitement,</a:t>
            </a:r>
          </a:p>
          <a:p>
            <a:pPr lvl="1"/>
            <a:r>
              <a:rPr lang="fr-FR" sz="1200" dirty="0" smtClean="0"/>
              <a:t>consulter un médecin pour une réévaluation du traitement.</a:t>
            </a:r>
          </a:p>
          <a:p>
            <a:r>
              <a:rPr lang="fr-FR" sz="1200" dirty="0" smtClean="0"/>
              <a:t>En effet, il existe de nombreuses alternatives efficaces, mieux tolérées et remboursées</a:t>
            </a:r>
            <a:r>
              <a:rPr lang="fr-FR" sz="1200" dirty="0" smtClean="0"/>
              <a:t>.</a:t>
            </a:r>
          </a:p>
          <a:p>
            <a:endParaRPr lang="fr-FR" sz="1200" dirty="0" smtClean="0"/>
          </a:p>
          <a:p>
            <a:r>
              <a:rPr lang="fr-FR" sz="1000" b="1" dirty="0"/>
              <a:t>L’entrée en vigueur du déremboursement des spécialités à base d’</a:t>
            </a:r>
            <a:r>
              <a:rPr lang="fr-FR" sz="1000" b="1" dirty="0" err="1"/>
              <a:t>olmésartan</a:t>
            </a:r>
            <a:r>
              <a:rPr lang="fr-FR" sz="1000" b="1" dirty="0"/>
              <a:t> a désormais été fixée au 2 janvier 2017, par deux arrêtés du 16 juin 2016 publiés au Journal Officiel du 21 juin 2016. Afin d’accompagner le déremboursement des spécialités à base d’</a:t>
            </a:r>
            <a:r>
              <a:rPr lang="fr-FR" sz="1000" b="1" dirty="0" err="1"/>
              <a:t>olmésartan</a:t>
            </a:r>
            <a:r>
              <a:rPr lang="fr-FR" sz="1000" b="1" dirty="0"/>
              <a:t> indiquées dans l’hypertension artérielle, la HAS et l’ANSM souhaitent informer les professionnels de santé et les patients. Les prescripteurs sont invités, lors de la prochaine consultation avec leurs patients sous </a:t>
            </a:r>
            <a:r>
              <a:rPr lang="fr-FR" sz="1000" b="1" dirty="0" err="1"/>
              <a:t>olmésartan</a:t>
            </a:r>
            <a:r>
              <a:rPr lang="fr-FR" sz="1000" b="1" dirty="0"/>
              <a:t>, à réévaluer leur traitement antihypertenseur. Les patients ne doivent pas interrompre leur traitement sans avoir au préalable consulté leur médecin. </a:t>
            </a:r>
          </a:p>
          <a:p>
            <a:endParaRPr lang="fr-FR" sz="1000" dirty="0"/>
          </a:p>
        </p:txBody>
      </p:sp>
      <p:pic>
        <p:nvPicPr>
          <p:cNvPr id="4" name="Picture 2"/>
          <p:cNvPicPr>
            <a:picLocks noChangeAspect="1" noChangeArrowheads="1"/>
          </p:cNvPicPr>
          <p:nvPr/>
        </p:nvPicPr>
        <p:blipFill>
          <a:blip r:embed="rId3" cstate="print"/>
          <a:srcRect/>
          <a:stretch>
            <a:fillRect/>
          </a:stretch>
        </p:blipFill>
        <p:spPr bwMode="auto">
          <a:xfrm>
            <a:off x="971600" y="332656"/>
            <a:ext cx="3590925" cy="1304925"/>
          </a:xfrm>
          <a:prstGeom prst="rect">
            <a:avLst/>
          </a:prstGeom>
          <a:noFill/>
          <a:ln w="9525">
            <a:noFill/>
            <a:miter lim="800000"/>
            <a:headEnd/>
            <a:tailEnd/>
          </a:ln>
        </p:spPr>
      </p:pic>
      <p:pic>
        <p:nvPicPr>
          <p:cNvPr id="5" name="Picture 2" descr="N:\DONNEES OMIT\OMIT 2011\QUALITE\Plaquette erreurs medicamenteuses\Logo Omédit.jpeg"/>
          <p:cNvPicPr>
            <a:picLocks noChangeAspect="1"/>
          </p:cNvPicPr>
          <p:nvPr/>
        </p:nvPicPr>
        <p:blipFill>
          <a:blip r:embed="rId4" cstate="print"/>
          <a:srcRect/>
          <a:stretch>
            <a:fillRect/>
          </a:stretch>
        </p:blipFill>
        <p:spPr bwMode="auto">
          <a:xfrm>
            <a:off x="8100392" y="404664"/>
            <a:ext cx="714375" cy="576262"/>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6786</TotalTime>
  <Words>987</Words>
  <Application>Microsoft Office PowerPoint</Application>
  <PresentationFormat>Affichage à l'écran (4:3)</PresentationFormat>
  <Paragraphs>167</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Modèle par défaut</vt:lpstr>
      <vt:lpstr>  Veille des Agences  </vt:lpstr>
      <vt:lpstr>Présentation PowerPoint</vt:lpstr>
      <vt:lpstr>Présentation PowerPoint</vt:lpstr>
      <vt:lpstr> </vt:lpstr>
      <vt:lpstr>Présentation PowerPoint</vt:lpstr>
      <vt:lpstr>Présentation PowerPoint</vt:lpstr>
      <vt:lpstr>Opération PANGEA IX - Lutte contre les réseaux de vente illicite de médicaments sur internet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Service Info</dc:creator>
  <cp:lastModifiedBy>*</cp:lastModifiedBy>
  <cp:revision>858</cp:revision>
  <dcterms:created xsi:type="dcterms:W3CDTF">2010-01-06T10:10:18Z</dcterms:created>
  <dcterms:modified xsi:type="dcterms:W3CDTF">2016-06-29T06:29:59Z</dcterms:modified>
</cp:coreProperties>
</file>