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06" r:id="rId3"/>
    <p:sldId id="326" r:id="rId4"/>
    <p:sldId id="314" r:id="rId5"/>
    <p:sldId id="316" r:id="rId6"/>
    <p:sldId id="293" r:id="rId7"/>
    <p:sldId id="317" r:id="rId8"/>
    <p:sldId id="322" r:id="rId9"/>
    <p:sldId id="329" r:id="rId10"/>
    <p:sldId id="320" r:id="rId11"/>
    <p:sldId id="318" r:id="rId12"/>
    <p:sldId id="319" r:id="rId13"/>
    <p:sldId id="299" r:id="rId14"/>
    <p:sldId id="315" r:id="rId15"/>
    <p:sldId id="330" r:id="rId16"/>
    <p:sldId id="331" r:id="rId17"/>
    <p:sldId id="307" r:id="rId18"/>
    <p:sldId id="309" r:id="rId19"/>
    <p:sldId id="313" r:id="rId20"/>
    <p:sldId id="321" r:id="rId21"/>
    <p:sldId id="323" r:id="rId22"/>
    <p:sldId id="324" r:id="rId23"/>
    <p:sldId id="325" r:id="rId24"/>
    <p:sldId id="327" r:id="rId25"/>
    <p:sldId id="328" r:id="rId26"/>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56E2"/>
    <a:srgbClr val="7AB800"/>
    <a:srgbClr val="0023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9" autoAdjust="0"/>
  </p:normalViewPr>
  <p:slideViewPr>
    <p:cSldViewPr>
      <p:cViewPr varScale="1">
        <p:scale>
          <a:sx n="66" d="100"/>
          <a:sy n="66" d="100"/>
        </p:scale>
        <p:origin x="-14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76"/>
    </p:cViewPr>
  </p:sorterViewPr>
  <p:notesViewPr>
    <p:cSldViewPr>
      <p:cViewPr varScale="1">
        <p:scale>
          <a:sx n="59" d="100"/>
          <a:sy n="59" d="100"/>
        </p:scale>
        <p:origin x="-2862" y="-90"/>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026"/>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3" name="Rectangle 1027"/>
          <p:cNvSpPr txBox="1">
            <a:spLocks noGrp="1"/>
          </p:cNvSpPr>
          <p:nvPr>
            <p:ph type="dt" sz="quarter" idx="1"/>
          </p:nvPr>
        </p:nvSpPr>
        <p:spPr>
          <a:xfrm>
            <a:off x="4022725" y="0"/>
            <a:ext cx="3076575" cy="511175"/>
          </a:xfrm>
          <a:prstGeom prst="rect">
            <a:avLst/>
          </a:prstGeom>
          <a:noFill/>
          <a:ln>
            <a:noFill/>
          </a:ln>
        </p:spPr>
        <p:txBody>
          <a:bodyPr vert="horz" wrap="square" lIns="99047" tIns="49523" rIns="99047" bIns="49523" anchor="t" anchorCtr="0" compatLnSpc="1"/>
          <a:lstStyle>
            <a:lvl1pPr algn="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4" name="Rectangle 1028"/>
          <p:cNvSpPr txBox="1">
            <a:spLocks noGrp="1"/>
          </p:cNvSpPr>
          <p:nvPr>
            <p:ph type="ftr" sz="quarter" idx="2"/>
          </p:nvPr>
        </p:nvSpPr>
        <p:spPr>
          <a:xfrm>
            <a:off x="0" y="9723438"/>
            <a:ext cx="3076575" cy="511175"/>
          </a:xfrm>
          <a:prstGeom prst="rect">
            <a:avLst/>
          </a:prstGeom>
          <a:noFill/>
          <a:ln>
            <a:noFill/>
          </a:ln>
        </p:spPr>
        <p:txBody>
          <a:bodyPr vert="horz" wrap="square" lIns="99047" tIns="49523" rIns="99047" bIns="49523" anchor="b"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5" name="Rectangle 1029"/>
          <p:cNvSpPr txBox="1">
            <a:spLocks noGrp="1"/>
          </p:cNvSpPr>
          <p:nvPr>
            <p:ph type="sldNum" sz="quarter" idx="3"/>
          </p:nvPr>
        </p:nvSpPr>
        <p:spPr>
          <a:xfrm>
            <a:off x="4022725" y="9723438"/>
            <a:ext cx="3076575" cy="511175"/>
          </a:xfrm>
          <a:prstGeom prst="rect">
            <a:avLst/>
          </a:prstGeom>
          <a:noFill/>
          <a:ln>
            <a:noFill/>
          </a:ln>
        </p:spPr>
        <p:txBody>
          <a:bodyPr vert="horz" wrap="square" lIns="99047" tIns="49523" rIns="99047" bIns="49523" anchor="b" anchorCtr="0" compatLnSpc="1"/>
          <a:lstStyle>
            <a:lvl1pPr algn="r" defTabSz="990596" fontAlgn="auto">
              <a:spcBef>
                <a:spcPts val="800"/>
              </a:spcBef>
              <a:spcAft>
                <a:spcPts val="0"/>
              </a:spcAft>
              <a:defRPr kern="0">
                <a:solidFill>
                  <a:srgbClr val="000000"/>
                </a:solidFill>
                <a:latin typeface="+mn-lt"/>
                <a:cs typeface="+mn-cs"/>
              </a:defRPr>
            </a:lvl1pPr>
          </a:lstStyle>
          <a:p>
            <a:pPr>
              <a:defRPr sz="1800" b="0" i="0" u="none" strike="noStrike" kern="0" cap="none" spc="0" baseline="0">
                <a:solidFill>
                  <a:srgbClr val="000000"/>
                </a:solidFill>
                <a:uFillTx/>
              </a:defRPr>
            </a:pPr>
            <a:fld id="{0A8488F0-FF39-4507-98D8-A4FF203DFFF5}" type="slidenum">
              <a:rPr/>
              <a:pPr>
                <a:defRPr sz="1800" b="0" i="0" u="none" strike="noStrike" kern="0" cap="none" spc="0" baseline="0">
                  <a:solidFill>
                    <a:srgbClr val="000000"/>
                  </a:solidFill>
                  <a:uFillTx/>
                </a:defRPr>
              </a:pPr>
              <a:t>‹N°›</a:t>
            </a:fld>
            <a:endParaRPr lang="fr-FR" sz="1300">
              <a:solidFill>
                <a:srgbClr val="002395"/>
              </a:solidFill>
              <a:latin typeface="Arial" pitchFamily="34"/>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3" name="Rectangle 3"/>
          <p:cNvSpPr txBox="1">
            <a:spLocks noGrp="1"/>
          </p:cNvSpPr>
          <p:nvPr>
            <p:ph type="dt" idx="1"/>
          </p:nvPr>
        </p:nvSpPr>
        <p:spPr>
          <a:xfrm>
            <a:off x="4022725" y="0"/>
            <a:ext cx="3076575" cy="511175"/>
          </a:xfrm>
          <a:prstGeom prst="rect">
            <a:avLst/>
          </a:prstGeom>
          <a:noFill/>
          <a:ln>
            <a:noFill/>
          </a:ln>
        </p:spPr>
        <p:txBody>
          <a:bodyPr vert="horz" wrap="square" lIns="99047" tIns="49523" rIns="99047" bIns="49523" anchor="t"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13316" name="Rectangle 4"/>
          <p:cNvSpPr>
            <a:spLocks noGrp="1" noRot="1" noChangeAspect="1"/>
          </p:cNvSpPr>
          <p:nvPr>
            <p:ph type="sldImg" idx="2"/>
          </p:nvPr>
        </p:nvSpPr>
        <p:spPr bwMode="auto">
          <a:xfrm>
            <a:off x="990600" y="768350"/>
            <a:ext cx="5118100" cy="3838575"/>
          </a:xfrm>
          <a:prstGeom prst="rect">
            <a:avLst/>
          </a:prstGeom>
          <a:noFill/>
          <a:ln w="9528">
            <a:solidFill>
              <a:srgbClr val="000000"/>
            </a:solidFill>
            <a:miter lim="800000"/>
            <a:headEnd/>
            <a:tailEnd/>
          </a:ln>
        </p:spPr>
      </p:sp>
      <p:sp>
        <p:nvSpPr>
          <p:cNvPr id="5" name="Rectangle 5"/>
          <p:cNvSpPr txBox="1">
            <a:spLocks noGrp="1"/>
          </p:cNvSpPr>
          <p:nvPr>
            <p:ph type="body" sz="quarter" idx="3"/>
          </p:nvPr>
        </p:nvSpPr>
        <p:spPr>
          <a:xfrm>
            <a:off x="946150" y="4862513"/>
            <a:ext cx="5207000" cy="4603750"/>
          </a:xfrm>
          <a:prstGeom prst="rect">
            <a:avLst/>
          </a:prstGeom>
          <a:noFill/>
          <a:ln>
            <a:noFill/>
          </a:ln>
        </p:spPr>
        <p:txBody>
          <a:bodyPr vert="horz" wrap="square" lIns="99047" tIns="49523" rIns="99047" bIns="49523"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Rectangle 6"/>
          <p:cNvSpPr txBox="1">
            <a:spLocks noGrp="1"/>
          </p:cNvSpPr>
          <p:nvPr>
            <p:ph type="ftr" sz="quarter" idx="4"/>
          </p:nvPr>
        </p:nvSpPr>
        <p:spPr>
          <a:xfrm>
            <a:off x="0" y="9723438"/>
            <a:ext cx="3076575" cy="511175"/>
          </a:xfrm>
          <a:prstGeom prst="rect">
            <a:avLst/>
          </a:prstGeom>
          <a:noFill/>
          <a:ln>
            <a:noFill/>
          </a:ln>
        </p:spPr>
        <p:txBody>
          <a:bodyPr vert="horz" wrap="square" lIns="99047" tIns="49523" rIns="99047" bIns="49523" anchor="b"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7" name="Rectangle 7"/>
          <p:cNvSpPr txBox="1">
            <a:spLocks noGrp="1"/>
          </p:cNvSpPr>
          <p:nvPr>
            <p:ph type="sldNum" sz="quarter" idx="5"/>
          </p:nvPr>
        </p:nvSpPr>
        <p:spPr>
          <a:xfrm>
            <a:off x="4022725" y="9723438"/>
            <a:ext cx="3076575" cy="511175"/>
          </a:xfrm>
          <a:prstGeom prst="rect">
            <a:avLst/>
          </a:prstGeom>
          <a:noFill/>
          <a:ln>
            <a:noFill/>
          </a:ln>
        </p:spPr>
        <p:txBody>
          <a:bodyPr vert="horz" wrap="square" lIns="99047" tIns="49523" rIns="99047" bIns="49523" anchor="b"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fld id="{04879353-D0A9-44AE-973C-14DBA1697F3C}" type="slidenum">
              <a:rPr/>
              <a:pPr>
                <a:defRPr/>
              </a:pPr>
              <a:t>‹N°›</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fr-FR" sz="1200" kern="1200">
        <a:solidFill>
          <a:srgbClr val="000000"/>
        </a:solidFill>
        <a:latin typeface="Times New Roman" pitchFamily="18"/>
      </a:defRPr>
    </a:lvl1pPr>
    <a:lvl2pPr marL="457200" lvl="1" algn="l" rtl="0" eaLnBrk="0" fontAlgn="base" hangingPunct="0">
      <a:spcBef>
        <a:spcPts val="400"/>
      </a:spcBef>
      <a:spcAft>
        <a:spcPct val="0"/>
      </a:spcAft>
      <a:defRPr lang="fr-FR" sz="1200" kern="1200">
        <a:solidFill>
          <a:srgbClr val="000000"/>
        </a:solidFill>
        <a:latin typeface="Times New Roman" pitchFamily="18"/>
      </a:defRPr>
    </a:lvl2pPr>
    <a:lvl3pPr marL="914400" lvl="2" algn="l" rtl="0" eaLnBrk="0" fontAlgn="base" hangingPunct="0">
      <a:spcBef>
        <a:spcPts val="400"/>
      </a:spcBef>
      <a:spcAft>
        <a:spcPct val="0"/>
      </a:spcAft>
      <a:defRPr lang="fr-FR" sz="1200" kern="1200">
        <a:solidFill>
          <a:srgbClr val="000000"/>
        </a:solidFill>
        <a:latin typeface="Times New Roman" pitchFamily="18"/>
      </a:defRPr>
    </a:lvl3pPr>
    <a:lvl4pPr marL="1371600" lvl="3" algn="l" rtl="0" eaLnBrk="0" fontAlgn="base" hangingPunct="0">
      <a:spcBef>
        <a:spcPts val="400"/>
      </a:spcBef>
      <a:spcAft>
        <a:spcPct val="0"/>
      </a:spcAft>
      <a:defRPr lang="fr-FR" sz="1200" kern="1200">
        <a:solidFill>
          <a:srgbClr val="000000"/>
        </a:solidFill>
        <a:latin typeface="Times New Roman" pitchFamily="18"/>
      </a:defRPr>
    </a:lvl4pPr>
    <a:lvl5pPr marL="1828800" lvl="4" algn="l" rtl="0" eaLnBrk="0" fontAlgn="base" hangingPunct="0">
      <a:spcBef>
        <a:spcPts val="400"/>
      </a:spcBef>
      <a:spcAft>
        <a:spcPct val="0"/>
      </a:spcAft>
      <a:defRPr lang="fr-FR" sz="1200" kern="1200">
        <a:solidFill>
          <a:srgbClr val="000000"/>
        </a:solidFill>
        <a:latin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4022725" y="9723438"/>
            <a:ext cx="3076575" cy="511175"/>
          </a:xfrm>
          <a:prstGeom prst="rect">
            <a:avLst/>
          </a:prstGeom>
          <a:noFill/>
          <a:ln>
            <a:noFill/>
          </a:ln>
        </p:spPr>
        <p:txBody>
          <a:bodyPr lIns="99047" tIns="49523" rIns="99047" bIns="49523" anchor="b"/>
          <a:lstStyle/>
          <a:p>
            <a:pPr algn="r" defTabSz="990596" fontAlgn="auto">
              <a:spcBef>
                <a:spcPts val="0"/>
              </a:spcBef>
              <a:spcAft>
                <a:spcPts val="0"/>
              </a:spcAft>
              <a:defRPr sz="1800" b="0" i="0" u="none" strike="noStrike" kern="0" cap="none" spc="0" baseline="0">
                <a:solidFill>
                  <a:srgbClr val="000000"/>
                </a:solidFill>
                <a:uFillTx/>
              </a:defRPr>
            </a:pPr>
            <a:fld id="{BE95EF4F-15D9-467C-8CD4-0810370FC425}" type="slidenum">
              <a:rPr kern="0">
                <a:solidFill>
                  <a:srgbClr val="000000"/>
                </a:solidFill>
                <a:latin typeface="+mn-lt"/>
                <a:cs typeface="+mn-cs"/>
              </a:rPr>
              <a:pPr algn="r" defTabSz="990596" fontAlgn="auto">
                <a:spcBef>
                  <a:spcPts val="0"/>
                </a:spcBef>
                <a:spcAft>
                  <a:spcPts val="0"/>
                </a:spcAft>
                <a:defRPr sz="1800" b="0" i="0" u="none" strike="noStrike" kern="0" cap="none" spc="0" baseline="0">
                  <a:solidFill>
                    <a:srgbClr val="000000"/>
                  </a:solidFill>
                  <a:uFillTx/>
                </a:defRPr>
              </a:pPr>
              <a:t>1</a:t>
            </a:fld>
            <a:endParaRPr lang="fr-FR" sz="1300" kern="0">
              <a:solidFill>
                <a:srgbClr val="000000"/>
              </a:solidFill>
              <a:latin typeface="Times New Roman" pitchFamily="18"/>
              <a:cs typeface="+mn-cs"/>
            </a:endParaRPr>
          </a:p>
        </p:txBody>
      </p:sp>
      <p:sp>
        <p:nvSpPr>
          <p:cNvPr id="16386" name="Espace réservé de l'image des diapositives 2"/>
          <p:cNvSpPr>
            <a:spLocks noGrp="1" noRot="1" noChangeAspect="1" noTextEdit="1"/>
          </p:cNvSpPr>
          <p:nvPr>
            <p:ph type="sldImg"/>
          </p:nvPr>
        </p:nvSpPr>
        <p:spPr>
          <a:ln/>
        </p:spPr>
      </p:sp>
      <p:sp>
        <p:nvSpPr>
          <p:cNvPr id="16387" name="Rectangle 3"/>
          <p:cNvSpPr txBox="1">
            <a:spLocks noGrp="1"/>
          </p:cNvSpPr>
          <p:nvPr>
            <p:ph type="body" sz="quarter" idx="1"/>
          </p:nvPr>
        </p:nvSpPr>
        <p:spPr bwMode="auto">
          <a:noFill/>
        </p:spPr>
        <p:txBody>
          <a:bodyPr numCol="1">
            <a:prstTxWarp prst="textNoShape">
              <a:avLst/>
            </a:prstTxWarp>
          </a:bodyPr>
          <a:lstStyle/>
          <a:p>
            <a:pPr eaLnBrk="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685800" y="2130423"/>
            <a:ext cx="7772400" cy="1470026"/>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Sous-titre 2"/>
          <p:cNvSpPr txBox="1">
            <a:spLocks noGrp="1"/>
          </p:cNvSpPr>
          <p:nvPr>
            <p:ph type="subTitle" idx="1"/>
          </p:nvPr>
        </p:nvSpPr>
        <p:spPr>
          <a:xfrm>
            <a:off x="1371600" y="3886200"/>
            <a:ext cx="6400800" cy="1752603"/>
          </a:xfrm>
          <a:prstGeom prst="rect">
            <a:avLst/>
          </a:prstGeom>
          <a:noFill/>
          <a:ln>
            <a:noFill/>
          </a:ln>
        </p:spPr>
        <p:txBody>
          <a:bodyPr vert="horz" wrap="square" lIns="91440" tIns="45720" rIns="91440" bIns="45720" anchor="t" anchorCtr="1" compatLnSpc="1"/>
          <a:lstStyle>
            <a:lvl1pPr marL="0" marR="0" lvl="0" indent="0" algn="ctr" defTabSz="914400" rtl="0" fontAlgn="auto" hangingPunct="0">
              <a:lnSpc>
                <a:spcPct val="100000"/>
              </a:lnSpc>
              <a:spcBef>
                <a:spcPts val="400"/>
              </a:spcBef>
              <a:spcAft>
                <a:spcPts val="0"/>
              </a:spcAft>
              <a:buNone/>
              <a:tabLst/>
              <a:defRPr lang="fr-FR" sz="1700" b="0" i="0" u="none" strike="noStrike" kern="0" cap="none" spc="0" baseline="0">
                <a:solidFill>
                  <a:srgbClr val="000000"/>
                </a:solidFill>
                <a:uFillTx/>
                <a:latin typeface="Arial"/>
              </a:defRPr>
            </a:lvl1pPr>
          </a:lstStyle>
          <a:p>
            <a:pPr lvl="0"/>
            <a:r>
              <a:rPr lang="fr-FR"/>
              <a:t>Cliquez pour modifier le style des sous-titres du masque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1600200"/>
            <a:ext cx="8229600" cy="452595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6629400" y="274640"/>
            <a:ext cx="2057400" cy="5851529"/>
          </a:xfrm>
          <a:prstGeom prst="rect">
            <a:avLst/>
          </a:prstGeom>
          <a:noFill/>
          <a:ln>
            <a:noFill/>
          </a:ln>
        </p:spPr>
        <p:txBody>
          <a:bodyPr vert="eaVert"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274640"/>
            <a:ext cx="6019796" cy="585152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457200" y="1600200"/>
            <a:ext cx="8229600"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22311" y="4406895"/>
            <a:ext cx="7772400" cy="1362071"/>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1200"/>
              <a:buBlip>
                <a:blip r:embed="rId2"/>
              </a:buBlip>
              <a:tabLst>
                <a:tab pos="806445" algn="l"/>
                <a:tab pos="1141407" algn="l"/>
                <a:tab pos="5243506" algn="l"/>
              </a:tabLst>
              <a:defRPr lang="fr-FR" sz="4000" b="1" i="0" u="none" strike="noStrike" kern="0" cap="all"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722311" y="2906713"/>
            <a:ext cx="7772400" cy="1500182"/>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500"/>
              </a:spcBef>
              <a:spcAft>
                <a:spcPts val="0"/>
              </a:spcAft>
              <a:buNone/>
              <a:tabLst/>
              <a:defRPr lang="fr-FR" sz="20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sz="half" idx="1"/>
          </p:nvPr>
        </p:nvSpPr>
        <p:spPr>
          <a:xfrm>
            <a:off x="457200"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txBox="1">
            <a:spLocks noGrp="1"/>
          </p:cNvSpPr>
          <p:nvPr>
            <p:ph sz="half" idx="2"/>
          </p:nvPr>
        </p:nvSpPr>
        <p:spPr>
          <a:xfrm>
            <a:off x="4648196"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457200" y="1535113"/>
            <a:ext cx="4040184"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4" name="Espace réservé du contenu 3"/>
          <p:cNvSpPr txBox="1">
            <a:spLocks noGrp="1"/>
          </p:cNvSpPr>
          <p:nvPr>
            <p:ph sz="half" idx="2"/>
          </p:nvPr>
        </p:nvSpPr>
        <p:spPr>
          <a:xfrm>
            <a:off x="457200" y="2174872"/>
            <a:ext cx="4040184"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txBox="1">
            <a:spLocks noGrp="1"/>
          </p:cNvSpPr>
          <p:nvPr>
            <p:ph type="body" sz="quarter" idx="3"/>
          </p:nvPr>
        </p:nvSpPr>
        <p:spPr>
          <a:xfrm>
            <a:off x="4645023" y="1535113"/>
            <a:ext cx="4041776"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6" name="Espace réservé du contenu 5"/>
          <p:cNvSpPr txBox="1">
            <a:spLocks noGrp="1"/>
          </p:cNvSpPr>
          <p:nvPr>
            <p:ph sz="quarter" idx="4"/>
          </p:nvPr>
        </p:nvSpPr>
        <p:spPr>
          <a:xfrm>
            <a:off x="4645023" y="2174872"/>
            <a:ext cx="4041776"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3048"/>
            <a:ext cx="3008311" cy="1162046"/>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3575047" y="273048"/>
            <a:ext cx="5111752" cy="5853110"/>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800"/>
              </a:spcBef>
              <a:spcAft>
                <a:spcPts val="0"/>
              </a:spcAft>
              <a:buSzPts val="1760"/>
              <a:buBlip>
                <a:blip r:embed="rId3"/>
              </a:buBlip>
              <a:tabLst/>
              <a:defRPr lang="fr-FR" sz="32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700"/>
              </a:spcBef>
              <a:spcAft>
                <a:spcPts val="0"/>
              </a:spcAft>
              <a:buSzPct val="150000"/>
              <a:buChar char="-"/>
              <a:tabLst/>
              <a:defRPr lang="fr-FR" sz="28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600"/>
              </a:spcBef>
              <a:spcAft>
                <a:spcPts val="0"/>
              </a:spcAft>
              <a:buSzPct val="100000"/>
              <a:buChar char="-"/>
              <a:tabLst/>
              <a:defRPr lang="fr-FR" sz="24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txBox="1">
            <a:spLocks noGrp="1"/>
          </p:cNvSpPr>
          <p:nvPr>
            <p:ph type="body" sz="half" idx="2"/>
          </p:nvPr>
        </p:nvSpPr>
        <p:spPr>
          <a:xfrm>
            <a:off x="457200" y="1435095"/>
            <a:ext cx="3008311" cy="46910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792288" y="4800600"/>
            <a:ext cx="5486400" cy="566735"/>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pour une image  2"/>
          <p:cNvSpPr txBox="1">
            <a:spLocks noGrp="1"/>
          </p:cNvSpPr>
          <p:nvPr>
            <p:ph type="pic" idx="1"/>
          </p:nvPr>
        </p:nvSpPr>
        <p:spPr>
          <a:xfrm>
            <a:off x="1792288" y="612776"/>
            <a:ext cx="5486400" cy="4114800"/>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800"/>
              </a:spcBef>
              <a:spcAft>
                <a:spcPts val="0"/>
              </a:spcAft>
              <a:buNone/>
              <a:tabLst/>
              <a:defRPr lang="fr-FR" sz="3200" b="0" i="0" u="none" strike="noStrike" kern="0" cap="none" spc="0" baseline="0">
                <a:solidFill>
                  <a:srgbClr val="000000"/>
                </a:solidFill>
                <a:uFillTx/>
                <a:latin typeface="Arial"/>
              </a:defRPr>
            </a:lvl1pPr>
          </a:lstStyle>
          <a:p>
            <a:pPr lvl="0"/>
            <a:endParaRPr lang="fr-FR" noProof="0"/>
          </a:p>
        </p:txBody>
      </p:sp>
      <p:sp>
        <p:nvSpPr>
          <p:cNvPr id="4" name="Espace réservé du texte 3"/>
          <p:cNvSpPr txBox="1">
            <a:spLocks noGrp="1"/>
          </p:cNvSpPr>
          <p:nvPr>
            <p:ph type="body" sz="half" idx="2"/>
          </p:nvPr>
        </p:nvSpPr>
        <p:spPr>
          <a:xfrm>
            <a:off x="1792288" y="5367335"/>
            <a:ext cx="5486400" cy="8048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4" descr="ARS-TERRITOIRE GRAPHIQUE"/>
          <p:cNvPicPr>
            <a:picLocks noChangeAspect="1"/>
          </p:cNvPicPr>
          <p:nvPr/>
        </p:nvPicPr>
        <p:blipFill>
          <a:blip r:embed="rId13" cstate="print"/>
          <a:srcRect/>
          <a:stretch>
            <a:fillRect/>
          </a:stretch>
        </p:blipFill>
        <p:spPr bwMode="auto">
          <a:xfrm>
            <a:off x="0" y="-100013"/>
            <a:ext cx="9144000" cy="26035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eaLnBrk="0" fontAlgn="base" hangingPunct="0">
        <a:spcBef>
          <a:spcPct val="0"/>
        </a:spcBef>
        <a:spcAft>
          <a:spcPct val="0"/>
        </a:spcAft>
        <a:defRPr sz="4400">
          <a:solidFill>
            <a:schemeClr val="tx2"/>
          </a:solidFill>
          <a:latin typeface="Arial" pitchFamily="34" charset="0"/>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basedaj.aphp.fr/daj/public/file/openfile/id_fiche/13221/id/330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sending/continue/5199/18e4d5f35c7a468dd94d6446831ea429/aHR0cDovL2Fuc20uc2FudGUuZnIvUy1pbmZvcm1lci9Qb2ludHMtZC1pbmZvcm1hdGlvbi1Qb2ludHMtZC1pbmZvcm1hdGlvbi9MLUFOU00tZXRhYmxpdC1sYS1SVFUtZGUtVHJ1dmFkYS1kYW5zLWxhLXByb3BoeWxheGllLXByZS1leHBvc2l0aW9uLWF1LVZJSC1Qb2ludC1kLWluZm9ybWF0aW9u"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ocial-sante.gouv.fr/IMG/pdf/rapport_polton_-_evaluation_medicaments-2.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ervice-public.fr/particuliers/actualites/A10097" TargetMode="External"/><Relationship Id="rId2" Type="http://schemas.openxmlformats.org/officeDocument/2006/relationships/hyperlink" Target="http://www.snphpu.org/infos.asp?InNum=In00002438&amp;ThNu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var/ansm_site/storage/original/application/8cca0ffcbe1b15d4ee3e1d34ed5e7a40.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txBox="1">
            <a:spLocks noGrp="1"/>
          </p:cNvSpPr>
          <p:nvPr>
            <p:ph type="title"/>
          </p:nvPr>
        </p:nvSpPr>
        <p:spPr bwMode="auto">
          <a:xfrm>
            <a:off x="900113" y="2205038"/>
            <a:ext cx="7993062" cy="2519362"/>
          </a:xfrm>
          <a:noFill/>
          <a:ln>
            <a:miter lim="800000"/>
            <a:headEnd/>
            <a:tailEnd/>
          </a:ln>
        </p:spPr>
        <p:txBody>
          <a:bodyPr numCol="1" anchor="ctr">
            <a:prstTxWarp prst="textNoShape">
              <a:avLst/>
            </a:prstTxWarp>
          </a:bodyPr>
          <a:lstStyle/>
          <a:p>
            <a:pPr marL="1079500" indent="0" defTabSz="511175" eaLnBrk="1" fontAlgn="base" hangingPunct="1">
              <a:spcBef>
                <a:spcPct val="0"/>
              </a:spcBef>
              <a:spcAft>
                <a:spcPct val="0"/>
              </a:spcAft>
              <a:buSzPts val="1100"/>
              <a:tabLst>
                <a:tab pos="809625" algn="l"/>
                <a:tab pos="5241925" algn="l"/>
              </a:tabLst>
            </a:pPr>
            <a:r>
              <a:rPr sz="4000" dirty="0" smtClean="0">
                <a:latin typeface="Arial" charset="0"/>
              </a:rPr>
              <a:t>  Veille des </a:t>
            </a:r>
            <a:r>
              <a:rPr sz="4000" dirty="0" err="1" smtClean="0">
                <a:latin typeface="Arial" charset="0"/>
              </a:rPr>
              <a:t>Agences</a:t>
            </a:r>
            <a:r>
              <a:rPr sz="4000" dirty="0" smtClean="0">
                <a:latin typeface="Arial" charset="0"/>
              </a:rPr>
              <a:t> </a:t>
            </a:r>
            <a:r>
              <a:rPr sz="2500" dirty="0" smtClean="0">
                <a:latin typeface="Arial" charset="0"/>
              </a:rPr>
              <a:t/>
            </a:r>
            <a:br>
              <a:rPr sz="2500" dirty="0" smtClean="0">
                <a:latin typeface="Arial" charset="0"/>
              </a:rPr>
            </a:br>
            <a:endParaRPr sz="2500" b="0" i="1" dirty="0" smtClean="0">
              <a:solidFill>
                <a:srgbClr val="98C81E"/>
              </a:solidFill>
              <a:latin typeface="Arial" charset="0"/>
            </a:endParaRPr>
          </a:p>
        </p:txBody>
      </p:sp>
      <p:pic>
        <p:nvPicPr>
          <p:cNvPr id="15362" name="Picture 5" descr="arsPaca"/>
          <p:cNvPicPr>
            <a:picLocks noChangeAspect="1"/>
          </p:cNvPicPr>
          <p:nvPr/>
        </p:nvPicPr>
        <p:blipFill>
          <a:blip r:embed="rId3" cstate="print"/>
          <a:srcRect b="22845"/>
          <a:stretch>
            <a:fillRect/>
          </a:stretch>
        </p:blipFill>
        <p:spPr bwMode="auto">
          <a:xfrm>
            <a:off x="0" y="0"/>
            <a:ext cx="3132138" cy="1916113"/>
          </a:xfrm>
          <a:prstGeom prst="rect">
            <a:avLst/>
          </a:prstGeom>
          <a:noFill/>
          <a:ln w="9525">
            <a:noFill/>
            <a:miter lim="800000"/>
            <a:headEnd/>
            <a:tailEnd/>
          </a:ln>
        </p:spPr>
      </p:pic>
      <p:pic>
        <p:nvPicPr>
          <p:cNvPr id="15363" name="Picture 6" descr="LOGO_ARS_territoire graphique_1"/>
          <p:cNvPicPr>
            <a:picLocks noChangeAspect="1"/>
          </p:cNvPicPr>
          <p:nvPr/>
        </p:nvPicPr>
        <p:blipFill>
          <a:blip r:embed="rId4" cstate="print"/>
          <a:srcRect/>
          <a:stretch>
            <a:fillRect/>
          </a:stretch>
        </p:blipFill>
        <p:spPr bwMode="auto">
          <a:xfrm>
            <a:off x="2700338" y="620688"/>
            <a:ext cx="5767532" cy="1036663"/>
          </a:xfrm>
          <a:prstGeom prst="rect">
            <a:avLst/>
          </a:prstGeom>
          <a:noFill/>
          <a:ln w="9525">
            <a:noFill/>
            <a:miter lim="800000"/>
            <a:headEnd/>
            <a:tailEnd/>
          </a:ln>
        </p:spPr>
      </p:pic>
      <p:sp>
        <p:nvSpPr>
          <p:cNvPr id="15364" name="Rectangle 7"/>
          <p:cNvSpPr>
            <a:spLocks noChangeArrowheads="1"/>
          </p:cNvSpPr>
          <p:nvPr/>
        </p:nvSpPr>
        <p:spPr bwMode="auto">
          <a:xfrm>
            <a:off x="0" y="-171450"/>
            <a:ext cx="9324975" cy="576263"/>
          </a:xfrm>
          <a:prstGeom prst="rect">
            <a:avLst/>
          </a:prstGeom>
          <a:noFill/>
          <a:ln w="9525">
            <a:noFill/>
            <a:miter lim="800000"/>
            <a:headEnd/>
            <a:tailEnd/>
          </a:ln>
        </p:spPr>
        <p:txBody>
          <a:bodyPr anchor="ctr">
            <a:spAutoFit/>
          </a:bodyPr>
          <a:lstStyle/>
          <a:p>
            <a:pPr>
              <a:spcBef>
                <a:spcPts val="600"/>
              </a:spcBef>
            </a:pPr>
            <a:endParaRPr lang="en-US" sz="1000">
              <a:solidFill>
                <a:srgbClr val="002395"/>
              </a:solidFill>
            </a:endParaRPr>
          </a:p>
        </p:txBody>
      </p:sp>
      <p:sp>
        <p:nvSpPr>
          <p:cNvPr id="15365" name="Rectangle 9"/>
          <p:cNvSpPr>
            <a:spLocks noChangeArrowheads="1"/>
          </p:cNvSpPr>
          <p:nvPr/>
        </p:nvSpPr>
        <p:spPr bwMode="auto">
          <a:xfrm>
            <a:off x="-324544" y="0"/>
            <a:ext cx="9144000" cy="504826"/>
          </a:xfrm>
          <a:prstGeom prst="rect">
            <a:avLst/>
          </a:prstGeom>
          <a:solidFill>
            <a:srgbClr val="FFFFFF"/>
          </a:solidFill>
          <a:ln w="9525">
            <a:noFill/>
            <a:miter lim="800000"/>
            <a:headEnd/>
            <a:tailEnd/>
          </a:ln>
        </p:spPr>
        <p:txBody>
          <a:bodyPr anchor="ctr">
            <a:spAutoFit/>
          </a:bodyPr>
          <a:lstStyle/>
          <a:p>
            <a:pPr>
              <a:spcBef>
                <a:spcPts val="600"/>
              </a:spcBef>
            </a:pPr>
            <a:endParaRPr lang="en-US" sz="1000">
              <a:solidFill>
                <a:srgbClr val="002395"/>
              </a:solidFill>
            </a:endParaRPr>
          </a:p>
        </p:txBody>
      </p:sp>
      <p:pic>
        <p:nvPicPr>
          <p:cNvPr id="15366" name="Picture 2" descr="N:\DONNEES OMIT\OMIT 2011\QUALITE\Plaquette erreurs medicamenteuses\Logo Omédit.jpeg"/>
          <p:cNvPicPr>
            <a:picLocks noChangeAspect="1"/>
          </p:cNvPicPr>
          <p:nvPr/>
        </p:nvPicPr>
        <p:blipFill>
          <a:blip r:embed="rId5" cstate="print"/>
          <a:srcRect/>
          <a:stretch>
            <a:fillRect/>
          </a:stretch>
        </p:blipFill>
        <p:spPr bwMode="auto">
          <a:xfrm>
            <a:off x="8101013" y="1268413"/>
            <a:ext cx="714375" cy="576262"/>
          </a:xfrm>
          <a:prstGeom prst="rect">
            <a:avLst/>
          </a:prstGeom>
          <a:noFill/>
          <a:ln w="9525">
            <a:noFill/>
            <a:miter lim="800000"/>
            <a:headEnd/>
            <a:tailEnd/>
          </a:ln>
        </p:spPr>
      </p:pic>
      <p:sp>
        <p:nvSpPr>
          <p:cNvPr id="15367"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r"/>
            <a:r>
              <a:rPr lang="fr-FR" sz="2400" dirty="0" smtClean="0">
                <a:solidFill>
                  <a:srgbClr val="0056E2"/>
                </a:solidFill>
              </a:rPr>
              <a:t>Marie-Hélène </a:t>
            </a:r>
            <a:r>
              <a:rPr lang="fr-FR" sz="2400" dirty="0" err="1" smtClean="0">
                <a:solidFill>
                  <a:srgbClr val="0056E2"/>
                </a:solidFill>
              </a:rPr>
              <a:t>Bertocchio</a:t>
            </a:r>
            <a:r>
              <a:rPr lang="fr-FR" sz="2400" dirty="0" smtClean="0">
                <a:solidFill>
                  <a:srgbClr val="0056E2"/>
                </a:solidFill>
              </a:rPr>
              <a:t> -   </a:t>
            </a:r>
            <a:r>
              <a:rPr lang="fr-FR" sz="2400" dirty="0">
                <a:solidFill>
                  <a:srgbClr val="0056E2"/>
                </a:solidFill>
              </a:rPr>
              <a:t>Véronique </a:t>
            </a:r>
            <a:r>
              <a:rPr lang="fr-FR" sz="2400" dirty="0" err="1">
                <a:solidFill>
                  <a:srgbClr val="0056E2"/>
                </a:solidFill>
              </a:rPr>
              <a:t>Pellissier</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buNone/>
            </a:pPr>
            <a:r>
              <a:rPr lang="fr-FR" dirty="0" smtClean="0"/>
              <a:t>Signature de l’accord cadre </a:t>
            </a:r>
            <a:br>
              <a:rPr lang="fr-FR" dirty="0" smtClean="0"/>
            </a:br>
            <a:r>
              <a:rPr lang="fr-FR" dirty="0" smtClean="0"/>
              <a:t>ETAT-INDUSTRIE</a:t>
            </a:r>
            <a:endParaRPr lang="fr-FR" dirty="0"/>
          </a:p>
        </p:txBody>
      </p:sp>
      <p:sp>
        <p:nvSpPr>
          <p:cNvPr id="3" name="Espace réservé du contenu 2"/>
          <p:cNvSpPr>
            <a:spLocks noGrp="1"/>
          </p:cNvSpPr>
          <p:nvPr>
            <p:ph idx="1"/>
          </p:nvPr>
        </p:nvSpPr>
        <p:spPr/>
        <p:txBody>
          <a:bodyPr/>
          <a:lstStyle/>
          <a:p>
            <a:r>
              <a:rPr lang="fr-FR" dirty="0" smtClean="0"/>
              <a:t>Ce texte constitue le cadre de référence de la régulation conventionnelle du médicament en France.</a:t>
            </a:r>
          </a:p>
          <a:p>
            <a:r>
              <a:rPr lang="fr-FR" dirty="0" smtClean="0"/>
              <a:t>Le nouvel accord cadre Etat-industrie sur le médicament prévoit de créer un comité de pilotage de la politique conventionnelle (CPPC), dans le cadre d'une gouvernance complétée par plusieurs "groupes techniques« </a:t>
            </a:r>
          </a:p>
          <a:p>
            <a:pPr lvl="1"/>
            <a:r>
              <a:rPr lang="fr-FR" dirty="0" smtClean="0"/>
              <a:t>le comité de suivi des génériques (CSG), déjà existant</a:t>
            </a:r>
          </a:p>
          <a:p>
            <a:pPr lvl="1"/>
            <a:r>
              <a:rPr lang="fr-FR" dirty="0" smtClean="0"/>
              <a:t>le groupe de pilotage des médicaments biosimilaires (GPMB)</a:t>
            </a:r>
          </a:p>
          <a:p>
            <a:pPr lvl="1"/>
            <a:r>
              <a:rPr lang="fr-FR" dirty="0" smtClean="0"/>
              <a:t>le groupe de suivi des dépenses de médicaments et des économies (GSDME) liées à la régulation des prix</a:t>
            </a:r>
          </a:p>
          <a:p>
            <a:pPr lvl="1"/>
            <a:r>
              <a:rPr lang="fr-FR" dirty="0" smtClean="0"/>
              <a:t>le comité de suivi des études en vie réelle (CSEVR), déjà existant</a:t>
            </a:r>
          </a:p>
          <a:p>
            <a:pPr lvl="1"/>
            <a:r>
              <a:rPr lang="fr-FR" dirty="0" smtClean="0"/>
              <a:t>le comité de prospective des innovations médicamenteuses (CPIM), déjà existant</a:t>
            </a:r>
          </a:p>
          <a:p>
            <a:endParaRPr lang="fr-FR"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Inscription au remboursement</a:t>
            </a:r>
            <a:endParaRPr lang="fr-FR" dirty="0"/>
          </a:p>
        </p:txBody>
      </p:sp>
      <p:sp>
        <p:nvSpPr>
          <p:cNvPr id="3" name="Espace réservé du contenu 2"/>
          <p:cNvSpPr>
            <a:spLocks noGrp="1"/>
          </p:cNvSpPr>
          <p:nvPr>
            <p:ph idx="1"/>
          </p:nvPr>
        </p:nvSpPr>
        <p:spPr/>
        <p:txBody>
          <a:bodyPr/>
          <a:lstStyle/>
          <a:p>
            <a:r>
              <a:rPr lang="fr-FR" dirty="0" smtClean="0"/>
              <a:t>Inscription au remboursement d'</a:t>
            </a:r>
            <a:r>
              <a:rPr lang="fr-FR" dirty="0" err="1" smtClean="0"/>
              <a:t>Abasaglar</a:t>
            </a:r>
            <a:r>
              <a:rPr lang="fr-FR" dirty="0" smtClean="0"/>
              <a:t>*, </a:t>
            </a:r>
            <a:r>
              <a:rPr lang="fr-FR" dirty="0" err="1" smtClean="0"/>
              <a:t>biosimilaire</a:t>
            </a:r>
            <a:r>
              <a:rPr lang="fr-FR" dirty="0" smtClean="0"/>
              <a:t> de l'insuline </a:t>
            </a:r>
            <a:r>
              <a:rPr lang="fr-FR" dirty="0" err="1" smtClean="0"/>
              <a:t>Lantus</a:t>
            </a:r>
            <a:r>
              <a:rPr lang="fr-FR" dirty="0" smtClean="0"/>
              <a:t>*, et de </a:t>
            </a:r>
            <a:r>
              <a:rPr lang="fr-FR" dirty="0" err="1" smtClean="0"/>
              <a:t>Trulicity</a:t>
            </a:r>
            <a:r>
              <a:rPr lang="fr-FR" dirty="0" smtClean="0"/>
              <a:t>*  (</a:t>
            </a:r>
            <a:r>
              <a:rPr lang="fr-FR" dirty="0" err="1" smtClean="0"/>
              <a:t>dulaglutide</a:t>
            </a:r>
            <a:r>
              <a:rPr lang="fr-FR" dirty="0" smtClean="0"/>
              <a:t>) antidiabétique</a:t>
            </a:r>
          </a:p>
          <a:p>
            <a:r>
              <a:rPr lang="fr-FR" dirty="0" smtClean="0"/>
              <a:t>Pour </a:t>
            </a:r>
            <a:r>
              <a:rPr lang="fr-FR" dirty="0" err="1" smtClean="0"/>
              <a:t>Abasaglar</a:t>
            </a:r>
            <a:r>
              <a:rPr lang="fr-FR" dirty="0" smtClean="0"/>
              <a:t>*, l'inscription concerne un dosage à 100 unités/ml présenté en cartouche ou en stylo </a:t>
            </a:r>
            <a:r>
              <a:rPr lang="fr-FR" dirty="0" err="1" smtClean="0"/>
              <a:t>prérempli</a:t>
            </a:r>
            <a:r>
              <a:rPr lang="fr-FR" dirty="0" smtClean="0"/>
              <a:t>. Le produit est pris en charge à 65%. Mêmes indications que </a:t>
            </a:r>
            <a:r>
              <a:rPr lang="fr-FR" dirty="0" err="1" smtClean="0"/>
              <a:t>Lantus</a:t>
            </a:r>
            <a:r>
              <a:rPr lang="fr-FR" dirty="0" smtClean="0"/>
              <a:t>*</a:t>
            </a:r>
          </a:p>
          <a:p>
            <a:r>
              <a:rPr lang="fr-FR" dirty="0" smtClean="0"/>
              <a:t>S'agissant de </a:t>
            </a:r>
            <a:r>
              <a:rPr lang="fr-FR" dirty="0" err="1" smtClean="0"/>
              <a:t>Trulicity</a:t>
            </a:r>
            <a:r>
              <a:rPr lang="fr-FR" dirty="0" smtClean="0"/>
              <a:t>*, ce nouvel analogue du GLP-1 a été homologué en Europe en novembre 2014 dans le diabète de type 2 en monothérapie chez les patients qui ne peuvent recevoir de la </a:t>
            </a:r>
            <a:r>
              <a:rPr lang="fr-FR" dirty="0" err="1" smtClean="0"/>
              <a:t>metformine</a:t>
            </a:r>
            <a:r>
              <a:rPr lang="fr-FR" dirty="0" smtClean="0"/>
              <a:t> et en association avec d'autres hypoglycémiants, dont l'insuline, lorsqu'ils ne sont pas efficaces.</a:t>
            </a:r>
          </a:p>
          <a:p>
            <a:r>
              <a:rPr lang="fr-FR" dirty="0" smtClean="0"/>
              <a:t>L'inscription au remboursement du produit et son agrément aux collectivités ne concernent qu'une partie de cette indication: bithérapie avec la </a:t>
            </a:r>
            <a:r>
              <a:rPr lang="fr-FR" dirty="0" err="1" smtClean="0"/>
              <a:t>metformine</a:t>
            </a:r>
            <a:r>
              <a:rPr lang="fr-FR" dirty="0" smtClean="0"/>
              <a:t>, trithérapie avec la </a:t>
            </a:r>
            <a:r>
              <a:rPr lang="fr-FR" dirty="0" err="1" smtClean="0"/>
              <a:t>metformine</a:t>
            </a:r>
            <a:r>
              <a:rPr lang="fr-FR" dirty="0" smtClean="0"/>
              <a:t> et un sulfamide hypoglycémiant, et trithérapie avec la </a:t>
            </a:r>
            <a:r>
              <a:rPr lang="fr-FR" dirty="0" err="1" smtClean="0"/>
              <a:t>metformine</a:t>
            </a:r>
            <a:r>
              <a:rPr lang="fr-FR" dirty="0" smtClean="0"/>
              <a:t> et l'insuline.</a:t>
            </a:r>
          </a:p>
          <a:p>
            <a:endParaRPr lang="fr-FR"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Liste de </a:t>
            </a:r>
            <a:r>
              <a:rPr lang="fr-FR" dirty="0" err="1" smtClean="0"/>
              <a:t>retrocession</a:t>
            </a:r>
            <a:endParaRPr lang="fr-FR" dirty="0"/>
          </a:p>
        </p:txBody>
      </p:sp>
      <p:sp>
        <p:nvSpPr>
          <p:cNvPr id="3" name="Espace réservé du contenu 2"/>
          <p:cNvSpPr>
            <a:spLocks noGrp="1"/>
          </p:cNvSpPr>
          <p:nvPr>
            <p:ph idx="1"/>
          </p:nvPr>
        </p:nvSpPr>
        <p:spPr/>
        <p:txBody>
          <a:bodyPr/>
          <a:lstStyle/>
          <a:p>
            <a:r>
              <a:rPr lang="fr-FR" dirty="0" smtClean="0"/>
              <a:t>Inscription sur la liste de rétrocession du traitement de la mucoviscidose </a:t>
            </a:r>
            <a:r>
              <a:rPr lang="fr-FR" dirty="0" err="1" smtClean="0"/>
              <a:t>lumacaftor</a:t>
            </a:r>
            <a:r>
              <a:rPr lang="fr-FR" dirty="0" smtClean="0"/>
              <a:t> + </a:t>
            </a:r>
            <a:r>
              <a:rPr lang="fr-FR" dirty="0" err="1" smtClean="0"/>
              <a:t>ivacaftor</a:t>
            </a:r>
            <a:r>
              <a:rPr lang="fr-FR" dirty="0" smtClean="0"/>
              <a:t>  </a:t>
            </a:r>
          </a:p>
          <a:p>
            <a:pPr lvl="1"/>
            <a:r>
              <a:rPr lang="fr-FR" dirty="0" smtClean="0"/>
              <a:t>(</a:t>
            </a:r>
            <a:r>
              <a:rPr lang="fr-FR" dirty="0" err="1" smtClean="0"/>
              <a:t>Orkambi</a:t>
            </a:r>
            <a:r>
              <a:rPr lang="fr-FR" dirty="0" smtClean="0"/>
              <a:t>*, Vertex), actuellement sous autorisation temporaire d'utilisation (ATU) de cohorte, </a:t>
            </a:r>
          </a:p>
          <a:p>
            <a:pPr lvl="1"/>
            <a:r>
              <a:rPr lang="fr-FR" dirty="0" smtClean="0"/>
              <a:t>L'ATU de cohorte porte sur deux dosages, des comprimés à 125 et 200 mg.</a:t>
            </a:r>
          </a:p>
          <a:p>
            <a:r>
              <a:rPr lang="fr-FR" dirty="0" smtClean="0"/>
              <a:t>Inscription sur la liste de rétrocession du traitement du cancer du sein sous ATU </a:t>
            </a:r>
            <a:r>
              <a:rPr lang="fr-FR" dirty="0" err="1" smtClean="0"/>
              <a:t>palbociclib</a:t>
            </a:r>
            <a:r>
              <a:rPr lang="fr-FR" dirty="0" smtClean="0"/>
              <a:t>  </a:t>
            </a:r>
          </a:p>
          <a:p>
            <a:r>
              <a:rPr lang="fr-FR" dirty="0" smtClean="0"/>
              <a:t>Inscription sur la liste de rétrocession du traitement de l'hépatite C en association </a:t>
            </a:r>
            <a:r>
              <a:rPr lang="fr-FR" dirty="0" err="1" smtClean="0"/>
              <a:t>Ribavox</a:t>
            </a:r>
            <a:r>
              <a:rPr lang="fr-FR" dirty="0" smtClean="0"/>
              <a:t>* (</a:t>
            </a:r>
            <a:r>
              <a:rPr lang="fr-FR" dirty="0" err="1" smtClean="0"/>
              <a:t>ribavirine</a:t>
            </a:r>
            <a:r>
              <a:rPr lang="fr-FR" dirty="0" smtClean="0"/>
              <a:t>, </a:t>
            </a:r>
            <a:r>
              <a:rPr lang="fr-FR" dirty="0" err="1" smtClean="0"/>
              <a:t>Bioprojet</a:t>
            </a:r>
            <a:r>
              <a:rPr lang="fr-FR" dirty="0" smtClean="0"/>
              <a:t>), commercialisé depuis octobre sous des dosages à 200 mg, 400 mg et 600 mg par comprimé.</a:t>
            </a:r>
          </a:p>
          <a:p>
            <a:endParaRPr lang="fr-FR" dirty="0" smtClean="0"/>
          </a:p>
          <a:p>
            <a:endParaRPr lang="fr-F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40"/>
            <a:ext cx="4114800" cy="1143000"/>
          </a:xfrm>
        </p:spPr>
        <p:txBody>
          <a:bodyPr/>
          <a:lstStyle/>
          <a:p>
            <a:r>
              <a:rPr lang="fr-FR" dirty="0" smtClean="0"/>
              <a:t>CHMP</a:t>
            </a:r>
            <a:endParaRPr lang="fr-FR" dirty="0"/>
          </a:p>
        </p:txBody>
      </p:sp>
      <p:sp>
        <p:nvSpPr>
          <p:cNvPr id="3" name="Espace réservé du contenu 2"/>
          <p:cNvSpPr>
            <a:spLocks noGrp="1"/>
          </p:cNvSpPr>
          <p:nvPr>
            <p:ph idx="1"/>
          </p:nvPr>
        </p:nvSpPr>
        <p:spPr/>
        <p:txBody>
          <a:bodyPr/>
          <a:lstStyle/>
          <a:p>
            <a:r>
              <a:rPr lang="fr-FR" sz="1200" b="1" dirty="0" smtClean="0"/>
              <a:t>Avis favorable pour 9 nouvelles AMM de médicaments</a:t>
            </a:r>
          </a:p>
          <a:p>
            <a:pPr lvl="1"/>
            <a:r>
              <a:rPr lang="fr-FR" sz="1000" dirty="0" smtClean="0"/>
              <a:t>Le CHMP a rendu un avis favorable pour l’octroi de l’autorisation de mise sur le marché à :</a:t>
            </a:r>
            <a:br>
              <a:rPr lang="fr-FR" sz="1000" dirty="0" smtClean="0"/>
            </a:br>
            <a:r>
              <a:rPr lang="fr-FR" sz="1000" dirty="0" err="1" smtClean="0"/>
              <a:t>Tagrisso</a:t>
            </a:r>
            <a:r>
              <a:rPr lang="fr-FR" sz="1000" dirty="0" smtClean="0"/>
              <a:t> (</a:t>
            </a:r>
            <a:r>
              <a:rPr lang="fr-FR" sz="1000" dirty="0" err="1" smtClean="0"/>
              <a:t>osimertinib</a:t>
            </a:r>
            <a:r>
              <a:rPr lang="fr-FR" sz="1000" dirty="0" smtClean="0"/>
              <a:t>) dans le traitement du cancer bronchique non à petites cellules (CBNPC). </a:t>
            </a:r>
          </a:p>
          <a:p>
            <a:pPr lvl="1"/>
            <a:r>
              <a:rPr lang="fr-FR" sz="1000" dirty="0" err="1" smtClean="0"/>
              <a:t>Portrazza</a:t>
            </a:r>
            <a:r>
              <a:rPr lang="fr-FR" sz="1000" dirty="0" smtClean="0"/>
              <a:t> (</a:t>
            </a:r>
            <a:r>
              <a:rPr lang="fr-FR" sz="1000" dirty="0" err="1" smtClean="0"/>
              <a:t>necitumumab</a:t>
            </a:r>
            <a:r>
              <a:rPr lang="fr-FR" sz="1000" dirty="0" smtClean="0"/>
              <a:t>) également dans le traitement du cancer bronchique non à petites cellules (CBNPC).  </a:t>
            </a:r>
          </a:p>
          <a:p>
            <a:pPr lvl="1"/>
            <a:r>
              <a:rPr lang="fr-FR" sz="1000" dirty="0" err="1" smtClean="0"/>
              <a:t>Feraccru</a:t>
            </a:r>
            <a:r>
              <a:rPr lang="fr-FR" sz="1000" dirty="0" smtClean="0"/>
              <a:t> (</a:t>
            </a:r>
            <a:r>
              <a:rPr lang="fr-FR" sz="1000" dirty="0" err="1" smtClean="0"/>
              <a:t>maltol</a:t>
            </a:r>
            <a:r>
              <a:rPr lang="fr-FR" sz="1000" dirty="0" smtClean="0"/>
              <a:t> ferrique) dans le traitement de l’anémie due à une carence en fer chez les patients présentant une maladie inflammatoire chronique du tube digestif. </a:t>
            </a:r>
          </a:p>
          <a:p>
            <a:pPr lvl="1"/>
            <a:r>
              <a:rPr lang="fr-FR" sz="1000" dirty="0" err="1" smtClean="0"/>
              <a:t>Zurampic</a:t>
            </a:r>
            <a:r>
              <a:rPr lang="fr-FR" sz="1000" dirty="0" smtClean="0"/>
              <a:t> (</a:t>
            </a:r>
            <a:r>
              <a:rPr lang="fr-FR" sz="1000" dirty="0" err="1" smtClean="0"/>
              <a:t>lesinurad</a:t>
            </a:r>
            <a:r>
              <a:rPr lang="fr-FR" sz="1000" dirty="0" smtClean="0"/>
              <a:t>) dans le traitement de l’</a:t>
            </a:r>
            <a:r>
              <a:rPr lang="fr-FR" sz="1000" dirty="0" err="1" smtClean="0"/>
              <a:t>hyperuricémie</a:t>
            </a:r>
            <a:r>
              <a:rPr lang="fr-FR" sz="1000" dirty="0" smtClean="0"/>
              <a:t>. </a:t>
            </a:r>
          </a:p>
          <a:p>
            <a:pPr lvl="1"/>
            <a:r>
              <a:rPr lang="fr-FR" sz="1000" dirty="0" err="1" smtClean="0"/>
              <a:t>Vaxelis</a:t>
            </a:r>
            <a:r>
              <a:rPr lang="fr-FR" sz="1000" dirty="0" smtClean="0"/>
              <a:t>, vaccin </a:t>
            </a:r>
            <a:r>
              <a:rPr lang="fr-FR" sz="1000" dirty="0" err="1" smtClean="0"/>
              <a:t>hexavalent</a:t>
            </a:r>
            <a:r>
              <a:rPr lang="fr-FR" sz="1000" dirty="0" smtClean="0"/>
              <a:t> contre la diphtérie, le tétanos, la poliomyélite, la coqueluche, l’hépatite B et les infections invasives à </a:t>
            </a:r>
            <a:r>
              <a:rPr lang="fr-FR" sz="1000" dirty="0" err="1" smtClean="0"/>
              <a:t>Haemophilus</a:t>
            </a:r>
            <a:r>
              <a:rPr lang="fr-FR" sz="1000" dirty="0" smtClean="0"/>
              <a:t> </a:t>
            </a:r>
            <a:r>
              <a:rPr lang="fr-FR" sz="1000" dirty="0" err="1" smtClean="0"/>
              <a:t>influenzae</a:t>
            </a:r>
            <a:r>
              <a:rPr lang="fr-FR" sz="1000" dirty="0" smtClean="0"/>
              <a:t> de type B.  </a:t>
            </a:r>
          </a:p>
          <a:p>
            <a:pPr lvl="1"/>
            <a:r>
              <a:rPr lang="fr-FR" sz="1000" dirty="0" err="1" smtClean="0"/>
              <a:t>Iblias</a:t>
            </a:r>
            <a:r>
              <a:rPr lang="fr-FR" sz="1000" dirty="0" smtClean="0"/>
              <a:t> et </a:t>
            </a:r>
            <a:r>
              <a:rPr lang="fr-FR" sz="1000" dirty="0" err="1" smtClean="0"/>
              <a:t>Kovaltry</a:t>
            </a:r>
            <a:r>
              <a:rPr lang="fr-FR" sz="1000" dirty="0" smtClean="0"/>
              <a:t> (</a:t>
            </a:r>
            <a:r>
              <a:rPr lang="fr-FR" sz="1000" dirty="0" err="1" smtClean="0"/>
              <a:t>octocog</a:t>
            </a:r>
            <a:r>
              <a:rPr lang="fr-FR" sz="1000" dirty="0" smtClean="0"/>
              <a:t> alfa, il s’agit du même médicament) dans le traitement et la prophylaxie des hémorragies chez les patients atteints d’une hémophilie A. </a:t>
            </a:r>
          </a:p>
          <a:p>
            <a:pPr lvl="1"/>
            <a:endParaRPr lang="fr-FR" sz="1000" dirty="0" smtClean="0"/>
          </a:p>
          <a:p>
            <a:r>
              <a:rPr lang="fr-FR" sz="1200" dirty="0" smtClean="0"/>
              <a:t>Ainsi qu’à un médicament générique :</a:t>
            </a:r>
            <a:br>
              <a:rPr lang="fr-FR" sz="1200" dirty="0" smtClean="0"/>
            </a:br>
            <a:endParaRPr lang="fr-FR" sz="1200" dirty="0" smtClean="0"/>
          </a:p>
          <a:p>
            <a:pPr lvl="1"/>
            <a:r>
              <a:rPr lang="fr-FR" sz="1000" dirty="0" err="1" smtClean="0"/>
              <a:t>Caspofungine</a:t>
            </a:r>
            <a:r>
              <a:rPr lang="fr-FR" sz="1000" dirty="0" smtClean="0"/>
              <a:t> Accord (</a:t>
            </a:r>
            <a:r>
              <a:rPr lang="fr-FR" sz="1000" dirty="0" err="1" smtClean="0"/>
              <a:t>caspofungine</a:t>
            </a:r>
            <a:r>
              <a:rPr lang="fr-FR" sz="1000" dirty="0" smtClean="0"/>
              <a:t>) dans le traitement des infections fongiques. </a:t>
            </a:r>
          </a:p>
          <a:p>
            <a:pPr lvl="1"/>
            <a:endParaRPr lang="fr-FR" sz="1000" dirty="0" smtClean="0"/>
          </a:p>
          <a:p>
            <a:r>
              <a:rPr lang="fr-FR" sz="1200" dirty="0" smtClean="0"/>
              <a:t>Enfin, pour un médicament « hybride » :</a:t>
            </a:r>
          </a:p>
          <a:p>
            <a:pPr lvl="1"/>
            <a:r>
              <a:rPr lang="fr-FR" sz="1000" dirty="0" smtClean="0"/>
              <a:t/>
            </a:r>
            <a:br>
              <a:rPr lang="fr-FR" sz="1000" dirty="0" smtClean="0"/>
            </a:br>
            <a:r>
              <a:rPr lang="fr-FR" sz="1000" dirty="0" err="1" smtClean="0"/>
              <a:t>Neofordex</a:t>
            </a:r>
            <a:r>
              <a:rPr lang="fr-FR" sz="1000" dirty="0" smtClean="0"/>
              <a:t> (</a:t>
            </a:r>
            <a:r>
              <a:rPr lang="fr-FR" sz="1000" dirty="0" err="1" smtClean="0"/>
              <a:t>dexamethasone</a:t>
            </a:r>
            <a:r>
              <a:rPr lang="fr-FR" sz="1000" dirty="0" smtClean="0"/>
              <a:t>) dans le traitement du myélome multiple symptomatique. Ce produit a une désignation de médicament orphelin  depuis 2010 et permet de simplifier le traitement des patients prenant de fortes doses de </a:t>
            </a:r>
            <a:r>
              <a:rPr lang="fr-FR" sz="1000" dirty="0" err="1" smtClean="0"/>
              <a:t>dexamethasone</a:t>
            </a:r>
            <a:r>
              <a:rPr lang="fr-FR" sz="1000" dirty="0" smtClean="0"/>
              <a:t>. </a:t>
            </a:r>
          </a:p>
          <a:p>
            <a:endParaRPr lang="fr-FR" sz="1200" dirty="0"/>
          </a:p>
        </p:txBody>
      </p:sp>
      <p:pic>
        <p:nvPicPr>
          <p:cNvPr id="4"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89447"/>
          </a:xfrm>
        </p:spPr>
        <p:txBody>
          <a:bodyPr/>
          <a:lstStyle/>
          <a:p>
            <a:r>
              <a:rPr lang="fr-FR" sz="1600" b="1" dirty="0" smtClean="0"/>
              <a:t>Le CHMP a recommandé une extension d’indication pour :</a:t>
            </a:r>
          </a:p>
          <a:p>
            <a:pPr lvl="1"/>
            <a:r>
              <a:rPr lang="fr-FR" sz="1200" dirty="0" smtClean="0"/>
              <a:t/>
            </a:r>
            <a:br>
              <a:rPr lang="fr-FR" sz="1200" dirty="0" smtClean="0"/>
            </a:br>
            <a:r>
              <a:rPr lang="fr-FR" sz="1100" dirty="0" err="1" smtClean="0"/>
              <a:t>Brilique</a:t>
            </a:r>
            <a:r>
              <a:rPr lang="fr-FR" sz="1100" dirty="0" smtClean="0"/>
              <a:t> (</a:t>
            </a:r>
            <a:r>
              <a:rPr lang="fr-FR" sz="1100" dirty="0" err="1" smtClean="0"/>
              <a:t>ticagrelor</a:t>
            </a:r>
            <a:r>
              <a:rPr lang="fr-FR" sz="1100" dirty="0" smtClean="0"/>
              <a:t>), en association avec l’acide acétylsalicylique (AAS), dans la prévention des événements </a:t>
            </a:r>
            <a:r>
              <a:rPr lang="fr-FR" sz="1100" dirty="0" err="1" smtClean="0"/>
              <a:t>athérothrombotiques</a:t>
            </a:r>
            <a:r>
              <a:rPr lang="fr-FR" sz="1100" dirty="0" smtClean="0"/>
              <a:t> chez les patients adultes ayant des antécédents d’infarctus du myocarde et un risque élevé de développer un événement </a:t>
            </a:r>
            <a:r>
              <a:rPr lang="fr-FR" sz="1100" dirty="0" err="1" smtClean="0"/>
              <a:t>athérothrombotique</a:t>
            </a:r>
            <a:r>
              <a:rPr lang="fr-FR" sz="1100" dirty="0" smtClean="0"/>
              <a:t>. </a:t>
            </a:r>
          </a:p>
          <a:p>
            <a:pPr lvl="1"/>
            <a:r>
              <a:rPr lang="fr-FR" sz="1100" dirty="0" err="1" smtClean="0"/>
              <a:t>Nplate</a:t>
            </a:r>
            <a:r>
              <a:rPr lang="fr-FR" sz="1100" dirty="0" smtClean="0"/>
              <a:t> (</a:t>
            </a:r>
            <a:r>
              <a:rPr lang="fr-FR" sz="1100" dirty="0" err="1" smtClean="0"/>
              <a:t>romiplastim</a:t>
            </a:r>
            <a:r>
              <a:rPr lang="fr-FR" sz="1100" dirty="0" smtClean="0"/>
              <a:t>) dans le traitement du purpura </a:t>
            </a:r>
            <a:r>
              <a:rPr lang="fr-FR" sz="1100" dirty="0" err="1" smtClean="0"/>
              <a:t>thrombocytopénique</a:t>
            </a:r>
            <a:r>
              <a:rPr lang="fr-FR" sz="1100" dirty="0" smtClean="0"/>
              <a:t> idiopathique (PTI) chez les patients adultes, splénectomisés ou non, qui sont résistants aux autres traitements.  </a:t>
            </a:r>
          </a:p>
          <a:p>
            <a:pPr lvl="1"/>
            <a:r>
              <a:rPr lang="fr-FR" sz="1100" dirty="0" err="1" smtClean="0"/>
              <a:t>Revolade</a:t>
            </a:r>
            <a:r>
              <a:rPr lang="fr-FR" sz="1100" dirty="0" smtClean="0"/>
              <a:t> (</a:t>
            </a:r>
            <a:r>
              <a:rPr lang="fr-FR" sz="1100" dirty="0" err="1" smtClean="0"/>
              <a:t>eltrombopag</a:t>
            </a:r>
            <a:r>
              <a:rPr lang="fr-FR" sz="1100" dirty="0" smtClean="0"/>
              <a:t>/</a:t>
            </a:r>
            <a:r>
              <a:rPr lang="fr-FR" sz="1100" dirty="0" err="1" smtClean="0"/>
              <a:t>eltrombopag</a:t>
            </a:r>
            <a:r>
              <a:rPr lang="fr-FR" sz="1100" dirty="0" smtClean="0"/>
              <a:t> </a:t>
            </a:r>
            <a:r>
              <a:rPr lang="fr-FR" sz="1100" dirty="0" err="1" smtClean="0"/>
              <a:t>olamine</a:t>
            </a:r>
            <a:r>
              <a:rPr lang="fr-FR" sz="1100" dirty="0" smtClean="0"/>
              <a:t>) dans le traitement du purpura </a:t>
            </a:r>
            <a:r>
              <a:rPr lang="fr-FR" sz="1100" dirty="0" err="1" smtClean="0"/>
              <a:t>thrombocytopénique</a:t>
            </a:r>
            <a:r>
              <a:rPr lang="fr-FR" sz="1100" dirty="0" smtClean="0"/>
              <a:t> idiopathique (PTI) chez les patients adultes, splénectomisés ou non, qui sont résistants aux autres traitements. </a:t>
            </a:r>
          </a:p>
          <a:p>
            <a:pPr lvl="1"/>
            <a:r>
              <a:rPr lang="fr-FR" sz="1100" dirty="0" err="1" smtClean="0"/>
              <a:t>Tarceva</a:t>
            </a:r>
            <a:r>
              <a:rPr lang="fr-FR" sz="1100" dirty="0" smtClean="0"/>
              <a:t> (</a:t>
            </a:r>
            <a:r>
              <a:rPr lang="fr-FR" sz="1100" dirty="0" err="1" smtClean="0"/>
              <a:t>erlotinib</a:t>
            </a:r>
            <a:r>
              <a:rPr lang="fr-FR" sz="1100" dirty="0" smtClean="0"/>
              <a:t>) dans le traitement de maintenance des formes localement avancées ou métastatiques du cancer bronchique non à petites cellules (CBNPC) chez les patients présentant des mutations activatrices de l’EGFR et une maladie stable après une première ligne de chimiothérapie. </a:t>
            </a:r>
          </a:p>
          <a:p>
            <a:pPr lvl="1"/>
            <a:r>
              <a:rPr lang="fr-FR" sz="1100" dirty="0" err="1" smtClean="0"/>
              <a:t>Cyramza</a:t>
            </a:r>
            <a:r>
              <a:rPr lang="fr-FR" sz="1100" dirty="0" smtClean="0"/>
              <a:t> (</a:t>
            </a:r>
            <a:r>
              <a:rPr lang="fr-FR" sz="1100" dirty="0" err="1" smtClean="0"/>
              <a:t>ramucirumab</a:t>
            </a:r>
            <a:r>
              <a:rPr lang="fr-FR" sz="1100" dirty="0" smtClean="0"/>
              <a:t>) :En association avec le </a:t>
            </a:r>
            <a:r>
              <a:rPr lang="fr-FR" sz="1100" dirty="0" err="1" smtClean="0"/>
              <a:t>docetaxel</a:t>
            </a:r>
            <a:r>
              <a:rPr lang="fr-FR" sz="1100" dirty="0" smtClean="0"/>
              <a:t> dans le traitement des formes localement avancées ou métastatiques du cancer bronchique non à petites cellules (CBNPC) chez les patients adultes dont la maladie a progressé après une chimiothérapie à base de sels de platine ; </a:t>
            </a:r>
          </a:p>
          <a:p>
            <a:pPr lvl="1"/>
            <a:r>
              <a:rPr lang="fr-FR" sz="1100" dirty="0" smtClean="0"/>
              <a:t>En association avec FOLFIRI (</a:t>
            </a:r>
            <a:r>
              <a:rPr lang="fr-FR" sz="1100" dirty="0" err="1" smtClean="0"/>
              <a:t>irinotecan</a:t>
            </a:r>
            <a:r>
              <a:rPr lang="fr-FR" sz="1100" dirty="0" smtClean="0"/>
              <a:t>, acide </a:t>
            </a:r>
            <a:r>
              <a:rPr lang="fr-FR" sz="1100" dirty="0" err="1" smtClean="0"/>
              <a:t>folinique</a:t>
            </a:r>
            <a:r>
              <a:rPr lang="fr-FR" sz="1100" dirty="0" smtClean="0"/>
              <a:t> et 5-</a:t>
            </a:r>
            <a:r>
              <a:rPr lang="fr-FR" sz="1100" dirty="0" err="1" smtClean="0"/>
              <a:t>fluorouracil</a:t>
            </a:r>
            <a:r>
              <a:rPr lang="fr-FR" sz="1100" dirty="0" smtClean="0"/>
              <a:t>) dans le traitement du cancer colorectal métastatique (</a:t>
            </a:r>
            <a:r>
              <a:rPr lang="fr-FR" sz="1100" dirty="0" err="1" smtClean="0"/>
              <a:t>CCRm</a:t>
            </a:r>
            <a:r>
              <a:rPr lang="fr-FR" sz="1100" dirty="0" smtClean="0"/>
              <a:t>) chez les patients adultes dont la maladie a progressé ou après une chimiothérapie par </a:t>
            </a:r>
            <a:r>
              <a:rPr lang="fr-FR" sz="1100" dirty="0" err="1" smtClean="0"/>
              <a:t>bevacizumab</a:t>
            </a:r>
            <a:r>
              <a:rPr lang="fr-FR" sz="1100" dirty="0" smtClean="0"/>
              <a:t>, </a:t>
            </a:r>
            <a:r>
              <a:rPr lang="fr-FR" sz="1100" dirty="0" err="1" smtClean="0"/>
              <a:t>oxaliplatine</a:t>
            </a:r>
            <a:r>
              <a:rPr lang="fr-FR" sz="1100" dirty="0" smtClean="0"/>
              <a:t> et </a:t>
            </a:r>
            <a:r>
              <a:rPr lang="fr-FR" sz="1100" dirty="0" err="1" smtClean="0"/>
              <a:t>fluoropyrimidine</a:t>
            </a:r>
            <a:r>
              <a:rPr lang="fr-FR" sz="1100" dirty="0" smtClean="0"/>
              <a:t>. </a:t>
            </a:r>
          </a:p>
          <a:p>
            <a:r>
              <a:rPr lang="fr-FR" sz="1400" b="1" dirty="0" smtClean="0"/>
              <a:t>Nouvelle recommandation pour les médecins et les patients concernant </a:t>
            </a:r>
            <a:r>
              <a:rPr lang="fr-FR" sz="1400" b="1" dirty="0" err="1" smtClean="0"/>
              <a:t>Gilenya</a:t>
            </a:r>
            <a:endParaRPr lang="fr-FR" sz="1400" b="1" dirty="0" smtClean="0"/>
          </a:p>
          <a:p>
            <a:endParaRPr lang="fr-FR" sz="1400" b="1" dirty="0" smtClean="0"/>
          </a:p>
          <a:p>
            <a:pPr lvl="1"/>
            <a:r>
              <a:rPr lang="fr-FR" sz="1100" dirty="0" smtClean="0"/>
              <a:t>Le CHMP a rédigé une nouvelle recommandation pour les médecins et les patients afin de minimiser le risque de </a:t>
            </a:r>
            <a:r>
              <a:rPr lang="fr-FR" sz="1100" dirty="0" err="1" smtClean="0"/>
              <a:t>leucoencéphalopathie</a:t>
            </a:r>
            <a:r>
              <a:rPr lang="fr-FR" sz="1100" dirty="0" smtClean="0"/>
              <a:t> multifocale progressive (LEMP) et de carcinome </a:t>
            </a:r>
            <a:r>
              <a:rPr lang="fr-FR" sz="1100" dirty="0" err="1" smtClean="0"/>
              <a:t>baso</a:t>
            </a:r>
            <a:r>
              <a:rPr lang="fr-FR" sz="1100" dirty="0" smtClean="0"/>
              <a:t>-cellulaire chez les patients atteints de sclérose en plaques traités par </a:t>
            </a:r>
            <a:r>
              <a:rPr lang="fr-FR" sz="1100" dirty="0" err="1" smtClean="0"/>
              <a:t>Gilenya</a:t>
            </a:r>
            <a:r>
              <a:rPr lang="fr-FR" sz="1100" dirty="0" smtClean="0"/>
              <a:t> (</a:t>
            </a:r>
            <a:r>
              <a:rPr lang="fr-FR" sz="1100" dirty="0" err="1" smtClean="0"/>
              <a:t>fingolimod</a:t>
            </a:r>
            <a:r>
              <a:rPr lang="fr-FR" sz="1100" dirty="0" smtClean="0"/>
              <a:t>).</a:t>
            </a:r>
            <a:br>
              <a:rPr lang="fr-FR" sz="1100" dirty="0" smtClean="0"/>
            </a:br>
            <a:endParaRPr lang="fr-FR" sz="11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AMM EUROPEENNE</a:t>
            </a:r>
            <a:endParaRPr lang="fr-FR" dirty="0"/>
          </a:p>
        </p:txBody>
      </p:sp>
      <p:sp>
        <p:nvSpPr>
          <p:cNvPr id="3" name="Espace réservé du contenu 2"/>
          <p:cNvSpPr>
            <a:spLocks noGrp="1"/>
          </p:cNvSpPr>
          <p:nvPr>
            <p:ph idx="1"/>
          </p:nvPr>
        </p:nvSpPr>
        <p:spPr>
          <a:xfrm>
            <a:off x="395536" y="980728"/>
            <a:ext cx="8229600" cy="5544616"/>
          </a:xfrm>
        </p:spPr>
        <p:txBody>
          <a:bodyPr/>
          <a:lstStyle/>
          <a:p>
            <a:r>
              <a:rPr lang="fr-FR" dirty="0" smtClean="0"/>
              <a:t>AMM européenne pour un premier </a:t>
            </a:r>
            <a:r>
              <a:rPr lang="fr-FR" dirty="0" err="1" smtClean="0"/>
              <a:t>biosimilaire</a:t>
            </a:r>
            <a:r>
              <a:rPr lang="fr-FR" dirty="0" smtClean="0"/>
              <a:t> de l'anti-TNF </a:t>
            </a:r>
            <a:r>
              <a:rPr lang="fr-FR" dirty="0" err="1" smtClean="0"/>
              <a:t>Enbrel</a:t>
            </a:r>
            <a:r>
              <a:rPr lang="fr-FR" dirty="0" smtClean="0"/>
              <a:t>* </a:t>
            </a:r>
            <a:r>
              <a:rPr lang="fr-FR" dirty="0" err="1" smtClean="0"/>
              <a:t>Benepali</a:t>
            </a:r>
            <a:r>
              <a:rPr lang="fr-FR" dirty="0" smtClean="0"/>
              <a:t>* Samsung </a:t>
            </a:r>
            <a:r>
              <a:rPr lang="fr-FR" dirty="0" err="1" smtClean="0"/>
              <a:t>Bioepis</a:t>
            </a:r>
            <a:endParaRPr lang="fr-FR" dirty="0" smtClean="0"/>
          </a:p>
          <a:p>
            <a:r>
              <a:rPr lang="fr-FR" dirty="0" err="1" smtClean="0"/>
              <a:t>Benepali</a:t>
            </a:r>
            <a:r>
              <a:rPr lang="fr-FR" dirty="0" smtClean="0"/>
              <a:t>* est autorisé dans le traitement de la polyarthrite rhumatoïde (PR), du rhumatisme psoriasique, de la </a:t>
            </a:r>
            <a:r>
              <a:rPr lang="fr-FR" dirty="0" err="1" smtClean="0"/>
              <a:t>spondyloarthrite</a:t>
            </a:r>
            <a:r>
              <a:rPr lang="fr-FR" dirty="0" smtClean="0"/>
              <a:t> axiale et du psoriasis en plaques.</a:t>
            </a:r>
          </a:p>
          <a:p>
            <a:r>
              <a:rPr lang="fr-FR" dirty="0" smtClean="0"/>
              <a:t>Deux autres indications dans lesquelles </a:t>
            </a:r>
            <a:r>
              <a:rPr lang="fr-FR" dirty="0" err="1" smtClean="0"/>
              <a:t>Enbrel</a:t>
            </a:r>
            <a:r>
              <a:rPr lang="fr-FR" dirty="0" smtClean="0"/>
              <a:t>* dispose de l'AMM -l'arthrite juvénile idiopathique et le psoriasis en plaques de l'enfant- ne sont pas concernées,</a:t>
            </a:r>
          </a:p>
          <a:p>
            <a:r>
              <a:rPr lang="fr-FR" dirty="0" smtClean="0"/>
              <a:t>Un dossier pour un autre </a:t>
            </a:r>
            <a:r>
              <a:rPr lang="fr-FR" dirty="0" err="1" smtClean="0"/>
              <a:t>biosimilaire</a:t>
            </a:r>
            <a:r>
              <a:rPr lang="fr-FR" dirty="0" smtClean="0"/>
              <a:t> d'</a:t>
            </a:r>
            <a:r>
              <a:rPr lang="fr-FR" dirty="0" err="1" smtClean="0"/>
              <a:t>Enbrel</a:t>
            </a:r>
            <a:r>
              <a:rPr lang="fr-FR" dirty="0" smtClean="0"/>
              <a:t>*, développé par Sandoz (groupe Novartis), est examiné depuis décembre 2015 en Europe, </a:t>
            </a:r>
          </a:p>
          <a:p>
            <a:r>
              <a:rPr lang="fr-FR" dirty="0" smtClean="0"/>
              <a:t>Samsung </a:t>
            </a:r>
            <a:r>
              <a:rPr lang="fr-FR" dirty="0" err="1" smtClean="0"/>
              <a:t>Bioepis</a:t>
            </a:r>
            <a:r>
              <a:rPr lang="fr-FR" dirty="0" smtClean="0"/>
              <a:t> est une coentreprise formée en 2012 dans les biosimilaires entre Samsung </a:t>
            </a:r>
            <a:r>
              <a:rPr lang="fr-FR" dirty="0" err="1" smtClean="0"/>
              <a:t>Biologics</a:t>
            </a:r>
            <a:r>
              <a:rPr lang="fr-FR" dirty="0" smtClean="0"/>
              <a:t> et </a:t>
            </a:r>
            <a:r>
              <a:rPr lang="fr-FR" dirty="0" err="1" smtClean="0"/>
              <a:t>Biogen</a:t>
            </a:r>
            <a:r>
              <a:rPr lang="fr-FR" dirty="0" smtClean="0"/>
              <a:t>. Ce dernier est responsable de la commercialisation de </a:t>
            </a:r>
            <a:r>
              <a:rPr lang="fr-FR" dirty="0" err="1" smtClean="0"/>
              <a:t>Benepali</a:t>
            </a:r>
            <a:r>
              <a:rPr lang="fr-FR" dirty="0" smtClean="0"/>
              <a:t>* en Europe, en Suisse et au Japon, et </a:t>
            </a:r>
            <a:r>
              <a:rPr lang="fr-FR" dirty="0" err="1" smtClean="0"/>
              <a:t>Merck</a:t>
            </a:r>
            <a:r>
              <a:rPr lang="fr-FR" dirty="0" smtClean="0"/>
              <a:t> &amp; Co dans le reste du monde hors Etats-Unis.</a:t>
            </a:r>
          </a:p>
          <a:p>
            <a:r>
              <a:rPr lang="fr-FR" dirty="0" smtClean="0"/>
              <a:t>Samsung </a:t>
            </a:r>
            <a:r>
              <a:rPr lang="fr-FR" dirty="0" err="1" smtClean="0"/>
              <a:t>Bioepis</a:t>
            </a:r>
            <a:r>
              <a:rPr lang="fr-FR" dirty="0" smtClean="0"/>
              <a:t> compte dans son pipeline des biosimilaires des anti-TNF </a:t>
            </a:r>
            <a:r>
              <a:rPr lang="fr-FR" dirty="0" err="1" smtClean="0"/>
              <a:t>Remicade</a:t>
            </a:r>
            <a:r>
              <a:rPr lang="fr-FR" dirty="0" smtClean="0"/>
              <a:t>* (</a:t>
            </a:r>
            <a:r>
              <a:rPr lang="fr-FR" dirty="0" err="1" smtClean="0"/>
              <a:t>infliximab</a:t>
            </a:r>
            <a:r>
              <a:rPr lang="fr-FR" dirty="0" smtClean="0"/>
              <a:t>, </a:t>
            </a:r>
            <a:r>
              <a:rPr lang="fr-FR" dirty="0" err="1" smtClean="0"/>
              <a:t>Merck</a:t>
            </a:r>
            <a:r>
              <a:rPr lang="fr-FR" dirty="0" smtClean="0"/>
              <a:t> &amp; Co/Johnson &amp; Johnson) et </a:t>
            </a:r>
            <a:r>
              <a:rPr lang="fr-FR" dirty="0" err="1" smtClean="0"/>
              <a:t>Humira</a:t>
            </a:r>
            <a:r>
              <a:rPr lang="fr-FR" dirty="0" smtClean="0"/>
              <a:t>* (</a:t>
            </a:r>
            <a:r>
              <a:rPr lang="fr-FR" dirty="0" err="1" smtClean="0"/>
              <a:t>adalimumab</a:t>
            </a:r>
            <a:r>
              <a:rPr lang="fr-FR" dirty="0" smtClean="0"/>
              <a:t>, </a:t>
            </a:r>
            <a:r>
              <a:rPr lang="fr-FR" dirty="0" err="1" smtClean="0"/>
              <a:t>AbbVie</a:t>
            </a:r>
            <a:r>
              <a:rPr lang="fr-FR" dirty="0" smtClean="0"/>
              <a:t>), de l'anticancéreux </a:t>
            </a:r>
            <a:r>
              <a:rPr lang="fr-FR" dirty="0" err="1" smtClean="0"/>
              <a:t>Herceptin</a:t>
            </a:r>
            <a:r>
              <a:rPr lang="fr-FR" dirty="0" smtClean="0"/>
              <a:t>* (</a:t>
            </a:r>
            <a:r>
              <a:rPr lang="fr-FR" dirty="0" err="1" smtClean="0"/>
              <a:t>trastuzumab</a:t>
            </a:r>
            <a:r>
              <a:rPr lang="fr-FR" dirty="0" smtClean="0"/>
              <a:t>, Roche) et de l'insuline </a:t>
            </a:r>
            <a:r>
              <a:rPr lang="fr-FR" dirty="0" err="1" smtClean="0"/>
              <a:t>Lantus</a:t>
            </a:r>
            <a:r>
              <a:rPr lang="fr-FR" dirty="0" smtClean="0"/>
              <a:t>* (</a:t>
            </a:r>
            <a:r>
              <a:rPr lang="fr-FR" dirty="0" err="1" smtClean="0"/>
              <a:t>glargine</a:t>
            </a:r>
            <a:r>
              <a:rPr lang="fr-FR" dirty="0" smtClean="0"/>
              <a:t>, Sanofi). Tous sont en phase III. Une demande d'AMM a été déposée en mars 2015 en Europe pour le </a:t>
            </a:r>
            <a:r>
              <a:rPr lang="fr-FR" dirty="0" err="1" smtClean="0"/>
              <a:t>biosimilaire</a:t>
            </a:r>
            <a:r>
              <a:rPr lang="fr-FR" dirty="0" smtClean="0"/>
              <a:t> de </a:t>
            </a:r>
            <a:r>
              <a:rPr lang="fr-FR" dirty="0" err="1" smtClean="0"/>
              <a:t>Remicade</a:t>
            </a:r>
            <a:r>
              <a:rPr lang="fr-FR" dirty="0" smtClean="0"/>
              <a:t>*.</a:t>
            </a:r>
          </a:p>
          <a:p>
            <a:endParaRPr lang="fr-F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AMM EUROPEENNE</a:t>
            </a:r>
            <a:endParaRPr lang="fr-FR" dirty="0"/>
          </a:p>
        </p:txBody>
      </p:sp>
      <p:sp>
        <p:nvSpPr>
          <p:cNvPr id="3" name="Espace réservé du contenu 2"/>
          <p:cNvSpPr>
            <a:spLocks noGrp="1"/>
          </p:cNvSpPr>
          <p:nvPr>
            <p:ph idx="1"/>
          </p:nvPr>
        </p:nvSpPr>
        <p:spPr/>
        <p:txBody>
          <a:bodyPr/>
          <a:lstStyle/>
          <a:p>
            <a:r>
              <a:rPr lang="fr-FR" dirty="0" smtClean="0"/>
              <a:t>AMM européenne pour </a:t>
            </a:r>
            <a:r>
              <a:rPr lang="fr-FR" dirty="0" err="1" smtClean="0"/>
              <a:t>Oncaspar</a:t>
            </a:r>
            <a:r>
              <a:rPr lang="fr-FR" dirty="0" smtClean="0"/>
              <a:t>* dans la leucémie aiguë </a:t>
            </a:r>
            <a:r>
              <a:rPr lang="fr-FR" dirty="0" err="1" smtClean="0"/>
              <a:t>lymphoblastique</a:t>
            </a:r>
            <a:r>
              <a:rPr lang="fr-FR" dirty="0" smtClean="0"/>
              <a:t> : </a:t>
            </a:r>
            <a:r>
              <a:rPr lang="fr-FR" dirty="0" err="1" smtClean="0"/>
              <a:t>pegaspargase</a:t>
            </a:r>
            <a:r>
              <a:rPr lang="fr-FR" dirty="0" smtClean="0"/>
              <a:t> </a:t>
            </a:r>
            <a:r>
              <a:rPr lang="fr-FR" dirty="0" err="1" smtClean="0"/>
              <a:t>Baxalta</a:t>
            </a:r>
            <a:r>
              <a:rPr lang="fr-FR" dirty="0" smtClean="0"/>
              <a:t> en cours de rachat par </a:t>
            </a:r>
            <a:r>
              <a:rPr lang="fr-FR" dirty="0" err="1" smtClean="0"/>
              <a:t>Shire</a:t>
            </a:r>
            <a:endParaRPr lang="fr-FR" dirty="0" smtClean="0"/>
          </a:p>
          <a:p>
            <a:r>
              <a:rPr lang="fr-FR" dirty="0" smtClean="0"/>
              <a:t>Le produit est autorisé en association dans le cadre d'un traitement antinéoplasique en pédiatrie, de la naissance à 18 ans, et chez l'adulte.</a:t>
            </a:r>
          </a:p>
          <a:p>
            <a:r>
              <a:rPr lang="fr-FR" dirty="0" smtClean="0"/>
              <a:t>Il est contre-indiqué en cas d'insuffisance hépatique sévère, d'historique de thrombose ou d'événements hémorragiques sérieux avec une précédente thérapie par L-</a:t>
            </a:r>
            <a:r>
              <a:rPr lang="fr-FR" dirty="0" err="1" smtClean="0"/>
              <a:t>asparaginase</a:t>
            </a:r>
            <a:r>
              <a:rPr lang="fr-FR" dirty="0" smtClean="0"/>
              <a:t> ( </a:t>
            </a:r>
            <a:r>
              <a:rPr lang="fr-FR" dirty="0" err="1" smtClean="0"/>
              <a:t>Kidrolase</a:t>
            </a:r>
            <a:r>
              <a:rPr lang="fr-FR" smtClean="0"/>
              <a:t>*), </a:t>
            </a:r>
            <a:r>
              <a:rPr lang="fr-FR" dirty="0" smtClean="0"/>
              <a:t>et d'historique de pancréatites, ce qui inclut les cas liés à un traitement par </a:t>
            </a:r>
            <a:r>
              <a:rPr lang="fr-FR" dirty="0" err="1" smtClean="0"/>
              <a:t>asparaginase</a:t>
            </a:r>
            <a:r>
              <a:rPr lang="fr-FR" dirty="0" smtClean="0"/>
              <a:t>.</a:t>
            </a:r>
          </a:p>
          <a:p>
            <a:r>
              <a:rPr lang="fr-FR" dirty="0" smtClean="0"/>
              <a:t>La L-</a:t>
            </a:r>
            <a:r>
              <a:rPr lang="fr-FR" dirty="0" err="1" smtClean="0"/>
              <a:t>asparaginase</a:t>
            </a:r>
            <a:r>
              <a:rPr lang="fr-FR" dirty="0" smtClean="0"/>
              <a:t> a été un élément important des protocoles de traitement de la leucémie </a:t>
            </a:r>
            <a:r>
              <a:rPr lang="fr-FR" dirty="0" err="1" smtClean="0"/>
              <a:t>lymphoblastique</a:t>
            </a:r>
            <a:r>
              <a:rPr lang="fr-FR" dirty="0" smtClean="0"/>
              <a:t> aiguë. Le facteur limitant principalement son utilisation a été le développement d'hypersensibilité au médicament.</a:t>
            </a:r>
          </a:p>
          <a:p>
            <a:r>
              <a:rPr lang="fr-FR" dirty="0" smtClean="0"/>
              <a:t>La </a:t>
            </a:r>
            <a:r>
              <a:rPr lang="fr-FR" dirty="0" err="1" smtClean="0"/>
              <a:t>pegaspargase</a:t>
            </a:r>
            <a:r>
              <a:rPr lang="fr-FR" dirty="0" smtClean="0"/>
              <a:t> est une forme conjuguée du polyéthylène glycol (PEG) de la L-</a:t>
            </a:r>
            <a:r>
              <a:rPr lang="fr-FR" dirty="0" err="1" smtClean="0"/>
              <a:t>asparaginase</a:t>
            </a:r>
            <a:r>
              <a:rPr lang="fr-FR" dirty="0" smtClean="0"/>
              <a:t>.</a:t>
            </a:r>
            <a:endParaRPr lang="fr-FR"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Projections d’incidence et de mortalité par cancer en France</a:t>
            </a:r>
            <a:r>
              <a:rPr lang="fr-FR" sz="1400" dirty="0" smtClean="0"/>
              <a:t/>
            </a:r>
            <a:br>
              <a:rPr lang="fr-FR" sz="1400" dirty="0" smtClean="0"/>
            </a:br>
            <a:r>
              <a:rPr lang="fr-FR" sz="1400" dirty="0" smtClean="0"/>
              <a:t>http://www.e-cancer.fr/Actualites-et-evenements/Actualites/Projections-d-incidence-et-de-mortalite-par-cancer-en-France</a:t>
            </a:r>
            <a:endParaRPr lang="fr-FR" sz="1400" dirty="0"/>
          </a:p>
        </p:txBody>
      </p:sp>
      <p:sp>
        <p:nvSpPr>
          <p:cNvPr id="3" name="Espace réservé du contenu 2"/>
          <p:cNvSpPr>
            <a:spLocks noGrp="1"/>
          </p:cNvSpPr>
          <p:nvPr>
            <p:ph idx="1"/>
          </p:nvPr>
        </p:nvSpPr>
        <p:spPr/>
        <p:txBody>
          <a:bodyPr/>
          <a:lstStyle/>
          <a:p>
            <a:r>
              <a:rPr lang="fr-FR" b="1" dirty="0" smtClean="0"/>
              <a:t>Le réseau des registres des cancers </a:t>
            </a:r>
            <a:r>
              <a:rPr lang="fr-FR" b="1" dirty="0" err="1" smtClean="0"/>
              <a:t>Francim</a:t>
            </a:r>
            <a:r>
              <a:rPr lang="fr-FR" b="1" dirty="0" smtClean="0"/>
              <a:t>, le service de </a:t>
            </a:r>
            <a:r>
              <a:rPr lang="fr-FR" b="1" dirty="0" err="1" smtClean="0"/>
              <a:t>biostatistique</a:t>
            </a:r>
            <a:r>
              <a:rPr lang="fr-FR" b="1" dirty="0" smtClean="0"/>
              <a:t> des Hospices Civils de Lyon (HCL), l’Institut de veille sanitaire (</a:t>
            </a:r>
            <a:r>
              <a:rPr lang="fr-FR" b="1" dirty="0" err="1" smtClean="0"/>
              <a:t>InVS</a:t>
            </a:r>
            <a:r>
              <a:rPr lang="fr-FR" b="1" dirty="0" smtClean="0"/>
              <a:t>) et l’Institut national du cancer publient de nouvelles </a:t>
            </a:r>
            <a:r>
              <a:rPr lang="fr-FR" b="1" dirty="0" smtClean="0">
                <a:solidFill>
                  <a:srgbClr val="FF0000"/>
                </a:solidFill>
              </a:rPr>
              <a:t>projections d’incidence et de mortalité par cancer en France métropolitaine pour l’année 2015</a:t>
            </a:r>
            <a:r>
              <a:rPr lang="fr-FR" b="1" dirty="0" smtClean="0"/>
              <a:t>. Le rapport estimerait à 385 000 le nombre de nouveaux cas de cancer, et à un peu moins de 150 000 le nombre de décès par cancer.</a:t>
            </a:r>
          </a:p>
          <a:p>
            <a:r>
              <a:rPr lang="fr-FR" b="1" dirty="0" smtClean="0"/>
              <a:t>Incidence (nombre de nouveaux cas) </a:t>
            </a:r>
          </a:p>
          <a:p>
            <a:pPr lvl="1"/>
            <a:r>
              <a:rPr lang="fr-FR" dirty="0" smtClean="0"/>
              <a:t>57 % chez l’homme, soit environ 211 000 cas et 43 % chez la femme, soit 174 000 cas.</a:t>
            </a:r>
          </a:p>
          <a:p>
            <a:r>
              <a:rPr lang="fr-FR" b="1" dirty="0" smtClean="0"/>
              <a:t>Mortalité</a:t>
            </a:r>
          </a:p>
          <a:p>
            <a:pPr lvl="1"/>
            <a:r>
              <a:rPr lang="fr-FR" dirty="0" smtClean="0"/>
              <a:t>56 % chez l’homme (84 000 décès) et 44 % chez la femme (65 000 décès).</a:t>
            </a:r>
            <a:endParaRPr lang="fr-FR" b="1" dirty="0" smtClean="0"/>
          </a:p>
          <a:p>
            <a:endParaRPr lang="fr-FR"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t>Prise en charge de la Douleur Chronique en France en 2014-2015</a:t>
            </a:r>
            <a:endParaRPr lang="fr-FR" dirty="0"/>
          </a:p>
        </p:txBody>
      </p:sp>
      <p:sp>
        <p:nvSpPr>
          <p:cNvPr id="3" name="Espace réservé du contenu 2"/>
          <p:cNvSpPr>
            <a:spLocks noGrp="1"/>
          </p:cNvSpPr>
          <p:nvPr>
            <p:ph idx="1"/>
          </p:nvPr>
        </p:nvSpPr>
        <p:spPr/>
        <p:txBody>
          <a:bodyPr/>
          <a:lstStyle/>
          <a:p>
            <a:endParaRPr lang="fr-FR" dirty="0" smtClean="0"/>
          </a:p>
          <a:p>
            <a:r>
              <a:rPr lang="fr-FR" b="1" dirty="0" smtClean="0"/>
              <a:t>Société Française d’Étude et de Traitement de la Douleur (SFETD) </a:t>
            </a:r>
          </a:p>
          <a:p>
            <a:r>
              <a:rPr lang="fr-FR" dirty="0" smtClean="0"/>
              <a:t>Rapport de J. Avez-Couturier, V. </a:t>
            </a:r>
            <a:r>
              <a:rPr lang="fr-FR" dirty="0" err="1" smtClean="0"/>
              <a:t>Barféty</a:t>
            </a:r>
            <a:r>
              <a:rPr lang="fr-FR" dirty="0" smtClean="0"/>
              <a:t>-</a:t>
            </a:r>
            <a:r>
              <a:rPr lang="fr-FR" dirty="0" err="1" smtClean="0"/>
              <a:t>Servignat</a:t>
            </a:r>
            <a:r>
              <a:rPr lang="fr-FR" dirty="0" smtClean="0"/>
              <a:t> et coll.</a:t>
            </a:r>
          </a:p>
          <a:p>
            <a:r>
              <a:rPr lang="fr-FR" dirty="0" smtClean="0"/>
              <a:t>Après avoir argué de l’importante part de la population français qui est touché par des douleurs chroniques et de restrictions budgétaires que connaissent toutes les structures sanitaires, les auteurs démontrent que la mobilisation de la SFETD doit se poursuivre et notamment en lien avec les agences régionales de santé (ARS) et la direction générale de l’offre de soin (DGOS) de manière à proposer de nouvelles réflexions sur la douleur. Ce livre blanc de 60 pages fait, en effet, un critique état des lieux des formations et de l’enseignement sur le traitement de la douleur, du maillage des structures sanitaires et de la recherche dans ce domaine.</a:t>
            </a:r>
          </a:p>
          <a:p>
            <a:r>
              <a:rPr lang="fr-FR" b="1" dirty="0" smtClean="0">
                <a:hlinkClick r:id="rId2"/>
              </a:rPr>
              <a:t>http://basedaj.aphp.fr/daj/public/file/openfile/id_fiche/13221/id/3309</a:t>
            </a:r>
            <a:endParaRPr lang="fr-FR" b="1" dirty="0" smtClean="0"/>
          </a:p>
          <a:p>
            <a:endParaRPr lang="fr-FR" b="1" dirty="0" smtClean="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r>
            <a:br>
              <a:rPr lang="fr-FR" dirty="0" smtClean="0"/>
            </a:br>
            <a:r>
              <a:rPr lang="fr-FR" dirty="0" smtClean="0"/>
              <a:t>Antibiotique – résistance – Organisation mondiale de la santé (OMS) (www.who.int) </a:t>
            </a:r>
            <a:br>
              <a:rPr lang="fr-FR" dirty="0" smtClean="0"/>
            </a:br>
            <a:endParaRPr lang="fr-FR" dirty="0"/>
          </a:p>
        </p:txBody>
      </p:sp>
      <p:sp>
        <p:nvSpPr>
          <p:cNvPr id="3" name="Espace réservé du contenu 2"/>
          <p:cNvSpPr>
            <a:spLocks noGrp="1"/>
          </p:cNvSpPr>
          <p:nvPr>
            <p:ph idx="1"/>
          </p:nvPr>
        </p:nvSpPr>
        <p:spPr>
          <a:xfrm>
            <a:off x="457200" y="2348880"/>
            <a:ext cx="8229600" cy="3777279"/>
          </a:xfrm>
        </p:spPr>
        <p:txBody>
          <a:bodyPr/>
          <a:lstStyle/>
          <a:p>
            <a:r>
              <a:rPr lang="fr-FR" dirty="0" smtClean="0"/>
              <a:t>Enquête menée par l’OMS, intitulée : «</a:t>
            </a:r>
            <a:r>
              <a:rPr lang="fr-FR" i="1" dirty="0" err="1" smtClean="0"/>
              <a:t>Antibiotic</a:t>
            </a:r>
            <a:r>
              <a:rPr lang="fr-FR" i="1" dirty="0" smtClean="0"/>
              <a:t> </a:t>
            </a:r>
            <a:r>
              <a:rPr lang="fr-FR" i="1" dirty="0" err="1" smtClean="0"/>
              <a:t>resistance</a:t>
            </a:r>
            <a:r>
              <a:rPr lang="fr-FR" i="1" dirty="0" smtClean="0"/>
              <a:t>: Multi-country public </a:t>
            </a:r>
            <a:r>
              <a:rPr lang="fr-FR" i="1" dirty="0" err="1" smtClean="0"/>
              <a:t>awareness</a:t>
            </a:r>
            <a:r>
              <a:rPr lang="fr-FR" i="1" dirty="0" smtClean="0"/>
              <a:t> </a:t>
            </a:r>
            <a:r>
              <a:rPr lang="fr-FR" i="1" dirty="0" err="1" smtClean="0"/>
              <a:t>survey</a:t>
            </a:r>
            <a:r>
              <a:rPr lang="fr-FR" i="1" dirty="0" smtClean="0"/>
              <a:t>», réalisée dans douze pays. </a:t>
            </a:r>
          </a:p>
          <a:p>
            <a:r>
              <a:rPr lang="fr-FR" i="1" dirty="0" smtClean="0"/>
              <a:t>Cette enquête "révèle une incompréhension de l'opinion publique à l'égard de la résistance aux antibiotiques". </a:t>
            </a:r>
          </a:p>
          <a:p>
            <a:r>
              <a:rPr lang="fr-FR" i="1" dirty="0" smtClean="0"/>
              <a:t>Ainsi, l'enquête montre que les personnes ne savent pas comment se déclare une résistance aux antibiotiques; qu'ils pensent que les antibiotiques fonctionnent pour soigner les virus et qu'ils peuvent cesser de les utiliser quand ils se sentent mieux. </a:t>
            </a:r>
            <a:endParaRPr lang="fr-FR" i="1" smtClean="0"/>
          </a:p>
          <a:p>
            <a:r>
              <a:rPr lang="fr-FR" i="1" smtClean="0"/>
              <a:t>Suite </a:t>
            </a:r>
            <a:r>
              <a:rPr lang="fr-FR" i="1" dirty="0" smtClean="0"/>
              <a:t>à cette enquête, l'OMS lance une campagne de sensibilisation intitulée "Antibiotiques, à manipuler avec précaution".</a:t>
            </a:r>
            <a:endParaRPr lang="fr-F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48881"/>
            <a:ext cx="8229600" cy="3024336"/>
          </a:xfrm>
        </p:spPr>
        <p:txBody>
          <a:bodyPr/>
          <a:lstStyle/>
          <a:p>
            <a:pPr lvl="1"/>
            <a:r>
              <a:rPr lang="fr-FR" dirty="0" smtClean="0">
                <a:hlinkClick r:id="rId2" tooltip="http://ansm.sante.fr/sending/continue/5199/18e4d5f35c7a468dd94d6446831ea429/aHR0cDovL2Fuc20uc2FudGUuZnIvUy1pbmZvcm1lci9Qb2ludHMtZC1pbmZvcm1hdGlvbi1Qb2ludHMtZC1pbmZvcm1hdGlvbi9MLUFOU00tZXRhYmxpdC1sYS1SVFUtZGUtVHJ1dmFkYS1kYW5zLWxhLXByb3BoeWxheGllLXByZS1leHBvc2l0aW9uLWF1LVZJSC1Qb2ludC1kLWluZm9ybWF0aW9u"/>
              </a:rPr>
              <a:t>L’ANSM établit la RTU de </a:t>
            </a:r>
            <a:r>
              <a:rPr lang="fr-FR" dirty="0" err="1" smtClean="0">
                <a:hlinkClick r:id="rId2" tooltip="http://ansm.sante.fr/sending/continue/5199/18e4d5f35c7a468dd94d6446831ea429/aHR0cDovL2Fuc20uc2FudGUuZnIvUy1pbmZvcm1lci9Qb2ludHMtZC1pbmZvcm1hdGlvbi1Qb2ludHMtZC1pbmZvcm1hdGlvbi9MLUFOU00tZXRhYmxpdC1sYS1SVFUtZGUtVHJ1dmFkYS1kYW5zLWxhLXByb3BoeWxheGllLXByZS1leHBvc2l0aW9uLWF1LVZJSC1Qb2ludC1kLWluZm9ybWF0aW9u"/>
              </a:rPr>
              <a:t>Truvada</a:t>
            </a:r>
            <a:r>
              <a:rPr lang="fr-FR" dirty="0" smtClean="0">
                <a:hlinkClick r:id="rId2" tooltip="http://ansm.sante.fr/sending/continue/5199/18e4d5f35c7a468dd94d6446831ea429/aHR0cDovL2Fuc20uc2FudGUuZnIvUy1pbmZvcm1lci9Qb2ludHMtZC1pbmZvcm1hdGlvbi1Qb2ludHMtZC1pbmZvcm1hdGlvbi9MLUFOU00tZXRhYmxpdC1sYS1SVFUtZGUtVHJ1dmFkYS1kYW5zLWxhLXByb3BoeWxheGllLXByZS1leHBvc2l0aW9uLWF1LVZJSC1Qb2ludC1kLWluZm9ybWF0aW9u"/>
              </a:rPr>
              <a:t> dans la prophylaxie pré-exposition au VIH </a:t>
            </a:r>
            <a:endParaRPr lang="fr-FR" dirty="0" smtClean="0"/>
          </a:p>
          <a:p>
            <a:pPr lvl="1"/>
            <a:r>
              <a:rPr lang="fr-FR" b="1" dirty="0" smtClean="0"/>
              <a:t>L’Agence nationale de sécurité du médicament et des produits de santé (ANSM) a établi le 25 novembre 2015 une Recommandation Temporaire d’Utilisation (RTU) du </a:t>
            </a:r>
            <a:r>
              <a:rPr lang="fr-FR" b="1" dirty="0" err="1" smtClean="0"/>
              <a:t>Truvada</a:t>
            </a:r>
            <a:r>
              <a:rPr lang="fr-FR" b="1" dirty="0" smtClean="0"/>
              <a:t> dans la prophylaxie Pré-Exposition (</a:t>
            </a:r>
            <a:r>
              <a:rPr lang="fr-FR" b="1" dirty="0" err="1" smtClean="0"/>
              <a:t>PrEP</a:t>
            </a:r>
            <a:r>
              <a:rPr lang="fr-FR" b="1" dirty="0" smtClean="0"/>
              <a:t>) au VIH. La RTU sera effective au terme du processus d’instruction de la prise en charge qui interviendra au plus tard au début de l’année 2016. </a:t>
            </a:r>
            <a:r>
              <a:rPr lang="fr-FR" b="1" dirty="0" err="1" smtClean="0"/>
              <a:t>Truvada</a:t>
            </a:r>
            <a:r>
              <a:rPr lang="fr-FR" b="1" dirty="0" smtClean="0"/>
              <a:t> est indiqué dans la </a:t>
            </a:r>
            <a:r>
              <a:rPr lang="fr-FR" b="1" dirty="0" err="1" smtClean="0"/>
              <a:t>PrEP</a:t>
            </a:r>
            <a:r>
              <a:rPr lang="fr-FR" b="1" dirty="0" smtClean="0"/>
              <a:t> en tant qu’outil additionnel d’une stratégie de prévention diversifiée de la transmission du VIH et concerne les personnes âgées de 18 ans ou plus à haut risque d’acquisition du VIH par voie sexuelle.</a:t>
            </a:r>
          </a:p>
          <a:p>
            <a:pPr lvl="1"/>
            <a:endParaRPr lang="fr-FR" dirty="0"/>
          </a:p>
        </p:txBody>
      </p:sp>
      <p:pic>
        <p:nvPicPr>
          <p:cNvPr id="5"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6"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Premier cas de </a:t>
            </a:r>
            <a:r>
              <a:rPr lang="fr-FR" sz="2400" dirty="0" err="1" smtClean="0"/>
              <a:t>Lemp</a:t>
            </a:r>
            <a:r>
              <a:rPr lang="fr-FR" sz="2400" dirty="0" smtClean="0"/>
              <a:t> avec l'</a:t>
            </a:r>
            <a:r>
              <a:rPr lang="fr-FR" sz="2400" dirty="0" err="1" smtClean="0"/>
              <a:t>éculizumab</a:t>
            </a:r>
            <a:r>
              <a:rPr lang="fr-FR" sz="2400" dirty="0" smtClean="0"/>
              <a:t> chez une patiente atteinte d'hémoglobinurie paroxystique nocturne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a:t>
            </a:r>
            <a:r>
              <a:rPr lang="fr-FR" dirty="0" err="1" smtClean="0"/>
              <a:t>éculizumab</a:t>
            </a:r>
            <a:r>
              <a:rPr lang="fr-FR" dirty="0" smtClean="0"/>
              <a:t> est un anticorps monoclonal développé pour cibler la protéine C5 du complément et inhibe l'activation de la voie terminale du complément. Il a été montré qu'il peut perturber les fonctions des leucocytes et des monocytes et favoriser la survenue d'infections bactériennes</a:t>
            </a:r>
          </a:p>
          <a:p>
            <a:r>
              <a:rPr lang="fr-FR" dirty="0" smtClean="0"/>
              <a:t>La </a:t>
            </a:r>
            <a:r>
              <a:rPr lang="fr-FR" dirty="0" err="1" smtClean="0"/>
              <a:t>Lemp</a:t>
            </a:r>
            <a:r>
              <a:rPr lang="fr-FR" dirty="0" smtClean="0"/>
              <a:t> est un effet indésirable rare mais potentiellement mortel, bien connu des neurologues, et qui a été décrit avec d'autres anticorps monoclonaux, le </a:t>
            </a:r>
            <a:r>
              <a:rPr lang="fr-FR" dirty="0" err="1" smtClean="0"/>
              <a:t>natalizumab</a:t>
            </a:r>
            <a:r>
              <a:rPr lang="fr-FR" dirty="0" smtClean="0"/>
              <a:t> (</a:t>
            </a:r>
            <a:r>
              <a:rPr lang="fr-FR" dirty="0" err="1" smtClean="0"/>
              <a:t>Tysabri</a:t>
            </a:r>
            <a:r>
              <a:rPr lang="fr-FR" dirty="0" smtClean="0"/>
              <a:t>*, </a:t>
            </a:r>
            <a:r>
              <a:rPr lang="fr-FR" dirty="0" err="1" smtClean="0"/>
              <a:t>Biogen</a:t>
            </a:r>
            <a:r>
              <a:rPr lang="fr-FR" dirty="0" smtClean="0"/>
              <a:t>) et l'</a:t>
            </a:r>
            <a:r>
              <a:rPr lang="fr-FR" dirty="0" err="1" smtClean="0"/>
              <a:t>alemtuzumab</a:t>
            </a:r>
            <a:r>
              <a:rPr lang="fr-FR" dirty="0" smtClean="0"/>
              <a:t> (</a:t>
            </a:r>
            <a:r>
              <a:rPr lang="fr-FR" dirty="0" err="1" smtClean="0"/>
              <a:t>Lemtrada</a:t>
            </a:r>
            <a:r>
              <a:rPr lang="fr-FR" dirty="0" smtClean="0"/>
              <a:t>*, Sanofi) indiqués dans la sclérose en plaques (SEP) ainsi que le </a:t>
            </a:r>
            <a:r>
              <a:rPr lang="fr-FR" dirty="0" err="1" smtClean="0"/>
              <a:t>rituximab</a:t>
            </a:r>
            <a:r>
              <a:rPr lang="fr-FR" dirty="0" smtClean="0"/>
              <a:t> (lymphome, leucémie, polyarthrite rhumatoïde...), </a:t>
            </a:r>
          </a:p>
          <a:p>
            <a:r>
              <a:rPr lang="fr-FR" dirty="0" smtClean="0"/>
              <a:t>Ce cas décrit avec l'</a:t>
            </a:r>
            <a:r>
              <a:rPr lang="fr-FR" dirty="0" err="1" smtClean="0"/>
              <a:t>éculizumab</a:t>
            </a:r>
            <a:r>
              <a:rPr lang="fr-FR" dirty="0" smtClean="0"/>
              <a:t>, premier représentant de sa classe thérapeutique, présente des similitudes avec la </a:t>
            </a:r>
            <a:r>
              <a:rPr lang="fr-FR" dirty="0" err="1" smtClean="0"/>
              <a:t>Lemp</a:t>
            </a:r>
            <a:r>
              <a:rPr lang="fr-FR" dirty="0" smtClean="0"/>
              <a:t> associée au </a:t>
            </a:r>
            <a:r>
              <a:rPr lang="fr-FR" dirty="0" err="1" smtClean="0"/>
              <a:t>natalizumab</a:t>
            </a:r>
            <a:r>
              <a:rPr lang="fr-FR" dirty="0" smtClean="0"/>
              <a:t>.</a:t>
            </a:r>
            <a:endParaRPr lang="fr-FR"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339752" y="260648"/>
            <a:ext cx="4383807" cy="6451774"/>
          </a:xfrm>
          <a:prstGeom prst="rect">
            <a:avLst/>
          </a:prstGeom>
          <a:noFill/>
          <a:ln w="9525">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RAPPORT POLTON</a:t>
            </a:r>
            <a:endParaRPr lang="fr-FR" dirty="0"/>
          </a:p>
        </p:txBody>
      </p:sp>
      <p:sp>
        <p:nvSpPr>
          <p:cNvPr id="3" name="Espace réservé du contenu 2"/>
          <p:cNvSpPr>
            <a:spLocks noGrp="1"/>
          </p:cNvSpPr>
          <p:nvPr>
            <p:ph idx="1"/>
          </p:nvPr>
        </p:nvSpPr>
        <p:spPr/>
        <p:txBody>
          <a:bodyPr/>
          <a:lstStyle/>
          <a:p>
            <a:r>
              <a:rPr lang="fr-FR" dirty="0" smtClean="0">
                <a:hlinkClick r:id="rId2"/>
              </a:rPr>
              <a:t>http://social-sante.gouv.fr/IMG/pdf/rapport_polton_-_evaluation_medicaments-2.pdf</a:t>
            </a:r>
            <a:endParaRPr lang="fr-FR" dirty="0" smtClean="0"/>
          </a:p>
          <a:p>
            <a:endParaRPr lang="fr-FR" dirty="0" smtClean="0"/>
          </a:p>
          <a:p>
            <a:pPr algn="ctr">
              <a:buNone/>
            </a:pPr>
            <a:r>
              <a:rPr lang="fr-FR" dirty="0" smtClean="0"/>
              <a:t> </a:t>
            </a:r>
            <a:r>
              <a:rPr lang="fr-FR" sz="2800" b="1" dirty="0" smtClean="0"/>
              <a:t>Rapport sur la réforme </a:t>
            </a:r>
          </a:p>
          <a:p>
            <a:pPr algn="ctr">
              <a:buNone/>
            </a:pPr>
            <a:r>
              <a:rPr lang="fr-FR" sz="2800" b="1" dirty="0" smtClean="0"/>
              <a:t>des modalités d’évaluation des médicaments </a:t>
            </a:r>
          </a:p>
          <a:p>
            <a:pPr>
              <a:buFont typeface="Arial" pitchFamily="34" charset="0"/>
              <a:buChar char="•"/>
            </a:pPr>
            <a:r>
              <a:rPr lang="fr-FR" sz="1800" b="1" dirty="0" smtClean="0"/>
              <a:t>PREMIERE PARTIE - ANALYSE DU PROCESSUS ACTUEL D’EVALUATION DES MEDICAMENTS ET DES DIFFICULTES RENCONTREES </a:t>
            </a:r>
          </a:p>
          <a:p>
            <a:pPr>
              <a:buFont typeface="Arial" pitchFamily="34" charset="0"/>
              <a:buChar char="•"/>
            </a:pPr>
            <a:r>
              <a:rPr lang="fr-FR" sz="1800" b="1" smtClean="0"/>
              <a:t>DEUXIEME PARTIE - PISTES DE REFLEXION ET PROPOSITIONS </a:t>
            </a:r>
            <a:endParaRPr lang="fr-FR" sz="18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hlinkClick r:id="rId2" tooltip="blocked::http://www.snphpu.org/infos.asp?InNum=In00002438&amp;ThNum="/>
              </a:rPr>
              <a:t>Création d’un Code des relations entre le Public et l’Administration</a:t>
            </a:r>
            <a:r>
              <a:rPr lang="fr-FR" dirty="0" smtClean="0"/>
              <a:t>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Les relations entre le public et l’administration seront régies, à compter du 1er janvier 2016, par un code dont les dispositions sont publiées au Journal officiel du 25 octobre 2015.</a:t>
            </a:r>
          </a:p>
          <a:p>
            <a:r>
              <a:rPr lang="fr-FR" dirty="0" smtClean="0"/>
              <a:t>Les dispositions de ce code concernent les règles transversales régissant les rapports du public avec l’administration. Par administration on entend les administrations de l’État, les collectivités territoriales, leurs établissements publics administratifs et les organismes de droit public et de droit privé chargés d’une mission de service public administratif. Ces dispositions régissent les échanges entre le public et l’administration, les règles de forme et les conditions d’application des actes administratifs et les modalités d’accès aux documents administratifs.</a:t>
            </a:r>
          </a:p>
          <a:p>
            <a:r>
              <a:rPr lang="fr-FR" dirty="0" smtClean="0"/>
              <a:t>Le plan du code traduit les différentes étapes du dialogue administratif : les échanges du public et de l’administration (livre Ier), les actes unilatéraux pris par l’administration (livre II), l’accès aux documents administratifs (livre III) et le règlement des différends avec l’administration (livre IV). Les dispositions relatives à l’outre-mer ont été regroupées dans un livre V.</a:t>
            </a:r>
          </a:p>
          <a:p>
            <a:r>
              <a:rPr lang="fr-FR" dirty="0" smtClean="0"/>
              <a:t> </a:t>
            </a:r>
            <a:r>
              <a:rPr lang="fr-FR" sz="1400" dirty="0" smtClean="0">
                <a:hlinkClick r:id="rId3"/>
              </a:rPr>
              <a:t>https://www.service-public.fr/particuliers/actualites/A10097</a:t>
            </a:r>
            <a:endParaRPr lang="fr-FR" sz="1400" dirty="0" smtClean="0"/>
          </a:p>
          <a:p>
            <a:endParaRPr lang="fr-FR"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512168"/>
          </a:xfrm>
        </p:spPr>
        <p:txBody>
          <a:bodyPr/>
          <a:lstStyle/>
          <a:p>
            <a:r>
              <a:rPr lang="fr-FR" dirty="0" smtClean="0"/>
              <a:t/>
            </a:r>
            <a:br>
              <a:rPr lang="fr-FR" dirty="0" smtClean="0"/>
            </a:br>
            <a:r>
              <a:rPr lang="fr-FR" sz="2000" dirty="0" smtClean="0"/>
              <a:t>Substance psychoactive – tendance – Observatoire français des drogues et des toxicomanies (OFDT) (www.ofdt.fr) </a:t>
            </a:r>
            <a:br>
              <a:rPr lang="fr-FR" sz="2000" dirty="0" smtClean="0"/>
            </a:br>
            <a:endParaRPr lang="fr-FR" sz="2000" dirty="0"/>
          </a:p>
        </p:txBody>
      </p:sp>
      <p:sp>
        <p:nvSpPr>
          <p:cNvPr id="3" name="Espace réservé du contenu 2"/>
          <p:cNvSpPr>
            <a:spLocks noGrp="1"/>
          </p:cNvSpPr>
          <p:nvPr>
            <p:ph idx="1"/>
          </p:nvPr>
        </p:nvSpPr>
        <p:spPr>
          <a:xfrm>
            <a:off x="457200" y="2276873"/>
            <a:ext cx="8229600" cy="2880320"/>
          </a:xfrm>
        </p:spPr>
        <p:txBody>
          <a:bodyPr/>
          <a:lstStyle/>
          <a:p>
            <a:r>
              <a:rPr lang="fr-FR" dirty="0" smtClean="0"/>
              <a:t>l’OFDT observe une « modernisation dans l’organisation des deals, via par exemple la téléphonie mobile et le développement des achats sur Internet sur le </a:t>
            </a:r>
            <a:r>
              <a:rPr lang="fr-FR" i="1" dirty="0" err="1" smtClean="0"/>
              <a:t>deep</a:t>
            </a:r>
            <a:r>
              <a:rPr lang="fr-FR" i="1" dirty="0" smtClean="0"/>
              <a:t> web (qui échappe aux moteurs de recherche). </a:t>
            </a:r>
          </a:p>
          <a:p>
            <a:r>
              <a:rPr lang="fr-FR" dirty="0" smtClean="0"/>
              <a:t>le rapport constate « la hausse des teneurs moyennes, notamment documentée grâce aux collectes et analyses du système national d'identification des substances (SINTES). </a:t>
            </a:r>
          </a:p>
          <a:p>
            <a:r>
              <a:rPr lang="fr-FR" dirty="0" smtClean="0"/>
              <a:t>Depuis 2008, 178 nouveaux produits de synthèse ont été identifiés en France dont 56 en 2014. </a:t>
            </a:r>
            <a:endParaRPr lang="fr-FR"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buNone/>
            </a:pPr>
            <a:r>
              <a:rPr lang="fr-FR" sz="2000" dirty="0" smtClean="0"/>
              <a:t>	Rapport – activité – 2014 </a:t>
            </a:r>
            <a:r>
              <a:rPr lang="fr-FR" dirty="0" smtClean="0"/>
              <a:t/>
            </a:r>
            <a:br>
              <a:rPr lang="fr-FR" dirty="0" smtClean="0"/>
            </a:br>
            <a:r>
              <a:rPr lang="fr-FR" sz="2000" dirty="0" smtClean="0"/>
              <a:t>Direction de la recherche, des études, de l’évaluation et des statistiques (DREES) (www.drees.sante.gouv.fr) </a:t>
            </a:r>
            <a:r>
              <a:rPr lang="fr-FR" dirty="0" smtClean="0"/>
              <a:t/>
            </a:r>
            <a:br>
              <a:rPr lang="fr-FR" dirty="0" smtClean="0"/>
            </a:br>
            <a:endParaRPr lang="fr-FR" dirty="0"/>
          </a:p>
        </p:txBody>
      </p:sp>
      <p:sp>
        <p:nvSpPr>
          <p:cNvPr id="3" name="Espace réservé du contenu 2"/>
          <p:cNvSpPr>
            <a:spLocks noGrp="1"/>
          </p:cNvSpPr>
          <p:nvPr>
            <p:ph idx="1"/>
          </p:nvPr>
        </p:nvSpPr>
        <p:spPr>
          <a:xfrm>
            <a:off x="457200" y="1916832"/>
            <a:ext cx="8229600" cy="4209327"/>
          </a:xfrm>
        </p:spPr>
        <p:txBody>
          <a:bodyPr/>
          <a:lstStyle/>
          <a:p>
            <a:r>
              <a:rPr lang="fr-FR" dirty="0" smtClean="0"/>
              <a:t>Le rapport revient sur les quatre faits marquants de 2014 </a:t>
            </a:r>
          </a:p>
          <a:p>
            <a:pPr lvl="1"/>
            <a:r>
              <a:rPr lang="fr-FR" dirty="0" smtClean="0"/>
              <a:t>(1) deux enquêtes pour mieux connaitre les ressources et les conditions de vie des jeunes et des personnes âgées </a:t>
            </a:r>
          </a:p>
          <a:p>
            <a:pPr lvl="1"/>
            <a:r>
              <a:rPr lang="fr-FR" dirty="0" smtClean="0"/>
              <a:t>(2) les urgences hospitalières </a:t>
            </a:r>
          </a:p>
          <a:p>
            <a:pPr lvl="1"/>
            <a:r>
              <a:rPr lang="fr-FR" dirty="0" smtClean="0"/>
              <a:t>(3) l’accès aux données de santé </a:t>
            </a:r>
          </a:p>
          <a:p>
            <a:pPr lvl="1"/>
            <a:r>
              <a:rPr lang="fr-FR" dirty="0" smtClean="0"/>
              <a:t>(4) le suicide </a:t>
            </a:r>
          </a:p>
          <a:p>
            <a:r>
              <a:rPr lang="fr-FR" dirty="0" smtClean="0"/>
              <a:t>Il fait état de la situation en matière de protection sociale au travers notamment de la pauvreté et de l’exclusion sociale, des retraités, de l’autonomie des personnes âgées et des jeunes enfants notamment </a:t>
            </a:r>
          </a:p>
          <a:p>
            <a:r>
              <a:rPr lang="fr-FR" dirty="0" smtClean="0"/>
              <a:t>Il dresse un bilan de santé au travers notamment de l’état de santé de la population, des enjeux sociaux, de l’assurance maladie, des établissements et professionnels de santé </a:t>
            </a:r>
            <a:endParaRPr lang="fr-FR"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
            </a:r>
            <a:br>
              <a:rPr lang="fr-FR" dirty="0" smtClean="0"/>
            </a:br>
            <a:r>
              <a:rPr lang="fr-FR" b="1" dirty="0" err="1" smtClean="0"/>
              <a:t>Tarceva</a:t>
            </a:r>
            <a:r>
              <a:rPr lang="fr-FR" b="1" dirty="0" smtClean="0"/>
              <a:t>® n’est plus indiqué dans le traitement de maintenance chez les patients dont les tumeurs ne présentent pas de mutation activatrice du récepteur du facteur de croissance épidermique (EGFR).</a:t>
            </a:r>
          </a:p>
          <a:p>
            <a:r>
              <a:rPr lang="fr-FR" dirty="0" smtClean="0"/>
              <a:t>L’étude IUNO a conclu que le rapport bénéfice-risque de </a:t>
            </a:r>
            <a:r>
              <a:rPr lang="fr-FR" dirty="0" err="1" smtClean="0"/>
              <a:t>Tarceva</a:t>
            </a:r>
            <a:r>
              <a:rPr lang="fr-FR" dirty="0" smtClean="0"/>
              <a:t>® n’est plus considéré comme favorable dans le traitement de maintenance des formes localement avancées ou métastatiques du cancer bronchique non à petites cellules (CBNPC) après 4 cycles d’une première ligne de chimiothérapie standard à base de sels de platine chez les patients dont les tumeurs ne présentent pas de mutation activatrice de l’EGFR.</a:t>
            </a:r>
            <a:br>
              <a:rPr lang="fr-FR" dirty="0" smtClean="0"/>
            </a:br>
            <a:r>
              <a:rPr lang="fr-FR" dirty="0" smtClean="0"/>
              <a:t>L’indication en première ligne de traitement de maintenance est désormais la suivante :</a:t>
            </a:r>
            <a:br>
              <a:rPr lang="fr-FR" dirty="0" smtClean="0"/>
            </a:br>
            <a:r>
              <a:rPr lang="fr-FR" dirty="0" smtClean="0"/>
              <a:t>« </a:t>
            </a:r>
            <a:r>
              <a:rPr lang="fr-FR" dirty="0" err="1" smtClean="0"/>
              <a:t>Tarceva</a:t>
            </a:r>
            <a:r>
              <a:rPr lang="fr-FR" dirty="0" smtClean="0"/>
              <a:t> est également indiqué dans le traitement de maintenance des formes localement avancées ou métastatiques du CBNPC chez les patients avec mutation activatrice de l’EGFR et présentant une maladie stable après une première ligne de chimiothérapie»</a:t>
            </a:r>
            <a:br>
              <a:rPr lang="fr-FR" dirty="0" smtClean="0"/>
            </a:br>
            <a:r>
              <a:rPr lang="fr-FR" dirty="0" smtClean="0"/>
              <a:t/>
            </a:r>
            <a:br>
              <a:rPr lang="fr-FR" dirty="0" smtClean="0"/>
            </a:br>
            <a:endParaRPr lang="fr-FR" dirty="0"/>
          </a:p>
        </p:txBody>
      </p:sp>
      <p:pic>
        <p:nvPicPr>
          <p:cNvPr id="4"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800" dirty="0" err="1" smtClean="0"/>
              <a:t>Valproate</a:t>
            </a:r>
            <a:r>
              <a:rPr lang="fr-FR" sz="1800" dirty="0" smtClean="0"/>
              <a:t> et dérivés (</a:t>
            </a:r>
            <a:r>
              <a:rPr lang="fr-FR" sz="1800" dirty="0" err="1" smtClean="0"/>
              <a:t>Dépakine</a:t>
            </a:r>
            <a:r>
              <a:rPr lang="fr-FR" sz="1800" dirty="0" smtClean="0"/>
              <a:t>®, </a:t>
            </a:r>
            <a:r>
              <a:rPr lang="fr-FR" sz="1800" dirty="0" err="1" smtClean="0"/>
              <a:t>Dépakote</a:t>
            </a:r>
            <a:r>
              <a:rPr lang="fr-FR" sz="1800" dirty="0" smtClean="0"/>
              <a:t>®, </a:t>
            </a:r>
            <a:r>
              <a:rPr lang="fr-FR" sz="1800" dirty="0" err="1" smtClean="0"/>
              <a:t>Dépamide</a:t>
            </a:r>
            <a:r>
              <a:rPr lang="fr-FR" sz="1800" dirty="0" smtClean="0"/>
              <a:t>®, </a:t>
            </a:r>
            <a:r>
              <a:rPr lang="fr-FR" sz="1800" dirty="0" err="1" smtClean="0"/>
              <a:t>Micropakine</a:t>
            </a:r>
            <a:r>
              <a:rPr lang="fr-FR" sz="1800" dirty="0" smtClean="0"/>
              <a:t>® et génériques) : Rappel de l’échéance du 31 décembre relative à la mise en application des nouvelles conditions de prescription et de délivrance </a:t>
            </a:r>
            <a:br>
              <a:rPr lang="fr-FR" sz="1800" dirty="0" smtClean="0"/>
            </a:br>
            <a:endParaRPr lang="fr-FR" sz="1800" dirty="0"/>
          </a:p>
        </p:txBody>
      </p:sp>
      <p:sp>
        <p:nvSpPr>
          <p:cNvPr id="3" name="Espace réservé du contenu 2"/>
          <p:cNvSpPr>
            <a:spLocks noGrp="1"/>
          </p:cNvSpPr>
          <p:nvPr>
            <p:ph idx="1"/>
          </p:nvPr>
        </p:nvSpPr>
        <p:spPr/>
        <p:txBody>
          <a:bodyPr/>
          <a:lstStyle/>
          <a:p>
            <a:r>
              <a:rPr lang="fr-FR" dirty="0" smtClean="0"/>
              <a:t>-</a:t>
            </a:r>
            <a:r>
              <a:rPr lang="fr-FR" b="1" dirty="0" smtClean="0"/>
              <a:t> Ces spécialités ne doivent pas être prescrites chez les filles, adolescentes, femmes en âge de procréer et femmes enceintes, sauf en cas d’inefficacité ou d’intolérance aux alternatives médicamenteuses ;</a:t>
            </a:r>
            <a:endParaRPr lang="fr-FR" dirty="0" smtClean="0"/>
          </a:p>
          <a:p>
            <a:r>
              <a:rPr lang="fr-FR" dirty="0" smtClean="0"/>
              <a:t>- </a:t>
            </a:r>
            <a:r>
              <a:rPr lang="fr-FR" b="1" dirty="0" smtClean="0"/>
              <a:t>Après le 31 décembre 2015, aucune délivrance de ces spécialités ne pourra se faire aux patientes sans présentation : </a:t>
            </a:r>
            <a:endParaRPr lang="fr-FR" dirty="0" smtClean="0"/>
          </a:p>
          <a:p>
            <a:pPr lvl="1"/>
            <a:r>
              <a:rPr lang="fr-FR" b="1" dirty="0" smtClean="0"/>
              <a:t>	- de la prescription initiale annuelle par un spécialiste ;</a:t>
            </a:r>
            <a:endParaRPr lang="fr-FR" dirty="0" smtClean="0"/>
          </a:p>
          <a:p>
            <a:pPr lvl="1"/>
            <a:r>
              <a:rPr lang="fr-FR" b="1" dirty="0" smtClean="0"/>
              <a:t>	- et du formulaire d’accord de soins signé. </a:t>
            </a:r>
            <a:endParaRPr lang="fr-FR" dirty="0" smtClean="0"/>
          </a:p>
          <a:p>
            <a:r>
              <a:rPr lang="fr-FR" b="1" dirty="0" smtClean="0"/>
              <a:t>Les patientes en âge de procréer ou susceptibles de l’être un jour et actuellement traitées par ces spécialités doivent donc consulter un médecin spécialiste dans les meilleurs délais (si cela n’a pas déjà été fait), afin qu’il réévalue la nécessité du traitement et qu’il leur fasse signer un accord de soins en cas de maintien du traitement.</a:t>
            </a:r>
            <a:endParaRPr lang="fr-FR" dirty="0" smtClean="0"/>
          </a:p>
          <a:p>
            <a:endParaRPr lang="fr-F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Arial" pitchFamily="34" charset="0"/>
              <a:buChar char="•"/>
            </a:pPr>
            <a:r>
              <a:rPr lang="fr-FR" b="1" dirty="0" smtClean="0"/>
              <a:t>Consommation d’antibiotiques et résistance aux antibiotiques en France : nécessité d’une mobilisation déterminée et durable </a:t>
            </a:r>
          </a:p>
          <a:p>
            <a:pPr>
              <a:buFont typeface="Arial" pitchFamily="34" charset="0"/>
              <a:buChar char="•"/>
            </a:pPr>
            <a:r>
              <a:rPr lang="fr-FR" b="1" dirty="0" smtClean="0"/>
              <a:t>Bilan des données de surveillance, 17 novembre 2015 </a:t>
            </a:r>
          </a:p>
          <a:p>
            <a:pPr>
              <a:buFont typeface="Arial" pitchFamily="34" charset="0"/>
              <a:buChar char="•"/>
            </a:pPr>
            <a:r>
              <a:rPr lang="fr-FR" dirty="0" smtClean="0">
                <a:hlinkClick r:id="rId2"/>
              </a:rPr>
              <a:t>http://ansm.sante.fr/var/ansm_site/storage/original/application/8cca0ffcbe1b15d4ee3e1d34ed5e7a40.pdf</a:t>
            </a:r>
            <a:endParaRPr lang="fr-FR" dirty="0" smtClean="0"/>
          </a:p>
          <a:p>
            <a:pPr>
              <a:buFont typeface="Arial" pitchFamily="34" charset="0"/>
              <a:buChar char="•"/>
            </a:pPr>
            <a:endParaRPr lang="fr-FR" dirty="0" smtClean="0"/>
          </a:p>
          <a:p>
            <a:pPr>
              <a:buFont typeface="Arial" pitchFamily="34" charset="0"/>
              <a:buChar char="•"/>
            </a:pPr>
            <a:r>
              <a:rPr lang="fr-FR" dirty="0" smtClean="0"/>
              <a:t> En France, 158 000 personnes contractent chaque année une infection à bactérie multi-résistante et 12 500 en décèdent.</a:t>
            </a:r>
          </a:p>
          <a:p>
            <a:pPr>
              <a:buFont typeface="Arial" pitchFamily="34" charset="0"/>
              <a:buChar char="•"/>
            </a:pPr>
            <a:r>
              <a:rPr lang="fr-FR" dirty="0" smtClean="0"/>
              <a:t> La consommation antibiotique en ville reste très élevée. La France se situe parmi les pays les plus consommateurs en Europe, juste derrière la Grèce. Elle consomme 30 % de plus que la moyenne européenne. </a:t>
            </a:r>
          </a:p>
          <a:p>
            <a:pPr>
              <a:buFont typeface="Arial" pitchFamily="34" charset="0"/>
              <a:buChar char="•"/>
            </a:pPr>
            <a:r>
              <a:rPr lang="fr-FR" dirty="0" smtClean="0"/>
              <a:t>Cette surconsommation entraine une dépense injustifiée de 71 millions d’euros par rapport à la moyenne européenne, et de 441 millions par rapport aux pays les plus vertueux.</a:t>
            </a:r>
            <a:endParaRPr lang="fr-FR" dirty="0"/>
          </a:p>
        </p:txBody>
      </p:sp>
      <p:pic>
        <p:nvPicPr>
          <p:cNvPr id="4" name="Picture 4"/>
          <p:cNvPicPr>
            <a:picLocks noChangeAspect="1" noChangeArrowheads="1"/>
          </p:cNvPicPr>
          <p:nvPr/>
        </p:nvPicPr>
        <p:blipFill>
          <a:blip r:embed="rId3" cstate="print"/>
          <a:srcRect/>
          <a:stretch>
            <a:fillRect/>
          </a:stretch>
        </p:blipFill>
        <p:spPr bwMode="auto">
          <a:xfrm>
            <a:off x="611560" y="404664"/>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 </a:t>
            </a:r>
            <a:r>
              <a:rPr lang="fr-FR" b="1" dirty="0" smtClean="0"/>
              <a:t>Fiche mémo</a:t>
            </a:r>
          </a:p>
          <a:p>
            <a:r>
              <a:rPr lang="fr-FR" dirty="0" smtClean="0"/>
              <a:t>Urétrites et cervicites non compliquées : stratégie diagnostique et thérapeutique de prise en charge Octobre 2015</a:t>
            </a:r>
          </a:p>
          <a:p>
            <a:endParaRPr lang="fr-FR" dirty="0" smtClean="0"/>
          </a:p>
          <a:p>
            <a:r>
              <a:rPr lang="fr-FR" dirty="0" smtClean="0"/>
              <a:t> </a:t>
            </a:r>
            <a:r>
              <a:rPr lang="fr-FR" b="1" dirty="0" smtClean="0"/>
              <a:t>TRAITEMENT</a:t>
            </a:r>
          </a:p>
          <a:p>
            <a:r>
              <a:rPr lang="fr-FR" dirty="0" smtClean="0"/>
              <a:t>Le traitement recommandé associe un anti-gonococcique : </a:t>
            </a:r>
            <a:r>
              <a:rPr lang="fr-FR" dirty="0" err="1" smtClean="0"/>
              <a:t>ceftriaxone</a:t>
            </a:r>
            <a:r>
              <a:rPr lang="fr-FR" dirty="0" smtClean="0"/>
              <a:t> 500 mg en une injection IM unique, et un anti-</a:t>
            </a:r>
            <a:r>
              <a:rPr lang="fr-FR" i="1" dirty="0" smtClean="0"/>
              <a:t>chlamydiae : </a:t>
            </a:r>
            <a:r>
              <a:rPr lang="fr-FR" i="1" dirty="0" err="1" smtClean="0"/>
              <a:t>azithromycine</a:t>
            </a:r>
            <a:r>
              <a:rPr lang="fr-FR" i="1" dirty="0" smtClean="0"/>
              <a:t> 1 g par voie orale en prise unique, ou </a:t>
            </a:r>
            <a:r>
              <a:rPr lang="fr-FR" i="1" dirty="0" err="1" smtClean="0"/>
              <a:t>doxycycline</a:t>
            </a:r>
            <a:r>
              <a:rPr lang="fr-FR" i="1" dirty="0" smtClean="0"/>
              <a:t> 200 mg/jour en deux prises par voie orale pendant 7 jours.</a:t>
            </a:r>
          </a:p>
          <a:p>
            <a:endParaRPr lang="fr-FR" dirty="0"/>
          </a:p>
        </p:txBody>
      </p:sp>
      <p:pic>
        <p:nvPicPr>
          <p:cNvPr id="5"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971600" y="332656"/>
            <a:ext cx="3590925" cy="1304925"/>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Agrément aux collectivités et inscription sur la liste en sus de l'anticancéreux </a:t>
            </a:r>
            <a:r>
              <a:rPr lang="fr-FR" b="1" dirty="0" smtClean="0"/>
              <a:t>Gazyvaro* </a:t>
            </a:r>
          </a:p>
          <a:p>
            <a:r>
              <a:rPr lang="fr-FR" dirty="0" smtClean="0"/>
              <a:t>Traitement de la leucémie lymphoïde chronique (LLC) (obinutuzumab, Roche).</a:t>
            </a:r>
          </a:p>
          <a:p>
            <a:endParaRPr lang="fr-FR" dirty="0" smtClean="0"/>
          </a:p>
          <a:p>
            <a:r>
              <a:rPr lang="fr-FR" dirty="0" smtClean="0"/>
              <a:t>Utilisation en association avec le chlorambucil pour le traitement des patients adultes atteints de LLC non précédemment traités, et présentant des comorbidités les rendant inéligibles à un traitement à base de fludarabine à pleine dose.</a:t>
            </a:r>
          </a:p>
          <a:p>
            <a:r>
              <a:rPr lang="fr-FR" dirty="0" smtClean="0"/>
              <a:t>Service médical rendu (SMR) du médicament = important </a:t>
            </a:r>
          </a:p>
          <a:p>
            <a:r>
              <a:rPr lang="fr-FR" dirty="0" smtClean="0"/>
              <a:t>Amélioration du SMR (ASMR) = modérée (III)</a:t>
            </a:r>
          </a:p>
          <a:p>
            <a:r>
              <a:rPr lang="fr-FR" dirty="0" smtClean="0"/>
              <a:t>Son prix de vente hors taxe aux établissements déclaré par le laboratoire a été fixé à 3.214,06 euros pour un flacon de 40 ml de solution à diluer pour perfusion dosé à 1.000 mg.</a:t>
            </a:r>
          </a:p>
          <a:p>
            <a:endParaRPr lang="fr-FR" dirty="0"/>
          </a:p>
        </p:txBody>
      </p:sp>
      <p:pic>
        <p:nvPicPr>
          <p:cNvPr id="4" name="Picture 2"/>
          <p:cNvPicPr>
            <a:picLocks noChangeAspect="1" noChangeArrowheads="1"/>
          </p:cNvPicPr>
          <p:nvPr/>
        </p:nvPicPr>
        <p:blipFill>
          <a:blip r:embed="rId2"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Publication d'un premier </a:t>
            </a:r>
            <a:r>
              <a:rPr lang="fr-FR" b="1" dirty="0" smtClean="0"/>
              <a:t>avis d'efficience </a:t>
            </a:r>
            <a:r>
              <a:rPr lang="fr-FR" dirty="0" smtClean="0"/>
              <a:t>pour un médicament déjà remboursé, </a:t>
            </a:r>
            <a:r>
              <a:rPr lang="fr-FR" b="1" dirty="0" smtClean="0"/>
              <a:t>Xolair* </a:t>
            </a:r>
            <a:r>
              <a:rPr lang="fr-FR" dirty="0" smtClean="0"/>
              <a:t> </a:t>
            </a:r>
          </a:p>
          <a:p>
            <a:r>
              <a:rPr lang="fr-FR" sz="1400" dirty="0" smtClean="0"/>
              <a:t>La Haute autorité de santé (HAS) a mis en ligne jeudi sur son site internet l'avis d'efficience de l'</a:t>
            </a:r>
            <a:r>
              <a:rPr lang="fr-FR" sz="1400" dirty="0" err="1" smtClean="0"/>
              <a:t>anti-IgE</a:t>
            </a:r>
            <a:r>
              <a:rPr lang="fr-FR" sz="1400" dirty="0" smtClean="0"/>
              <a:t> Xolair* (</a:t>
            </a:r>
            <a:r>
              <a:rPr lang="fr-FR" sz="1400" dirty="0" err="1" smtClean="0"/>
              <a:t>omalizumab</a:t>
            </a:r>
            <a:r>
              <a:rPr lang="fr-FR" sz="1400" dirty="0" smtClean="0"/>
              <a:t>, Novartis) dans sa nouvelle indication de l'urticaire chronique.</a:t>
            </a:r>
          </a:p>
          <a:p>
            <a:r>
              <a:rPr lang="fr-FR" sz="1400" dirty="0" smtClean="0"/>
              <a:t>Xolair* a obtenu en février 2014 une extension d'indication en tant que "traitement additionnel dans le traitement de l'urticaire chronique spontanée chez les adultes et adolescents (à partir de 12 ans) présentant une réponse insuffisante aux traitements antihistaminiques anti-H1". Il a été originellement homologué dans l'asthme allergique persistant sévère.</a:t>
            </a:r>
          </a:p>
          <a:p>
            <a:r>
              <a:rPr lang="fr-FR" sz="1400" dirty="0" smtClean="0"/>
              <a:t>Dans son avis, la Commission évaluation économique et de santé publique (</a:t>
            </a:r>
            <a:r>
              <a:rPr lang="fr-FR" sz="1400" dirty="0" err="1" smtClean="0"/>
              <a:t>Ceesp</a:t>
            </a:r>
            <a:r>
              <a:rPr lang="fr-FR" sz="1400" dirty="0" smtClean="0"/>
              <a:t>) estime que "la méthode sur laquelle repose l'évaluation médico-économique d'</a:t>
            </a:r>
            <a:r>
              <a:rPr lang="fr-FR" sz="1400" dirty="0" err="1" smtClean="0"/>
              <a:t>omalizumab</a:t>
            </a:r>
            <a:r>
              <a:rPr lang="fr-FR" sz="1400" dirty="0" smtClean="0"/>
              <a:t> dans le traitement de l'urticaire chronique spontanée est acceptable dans le cadre strict d'une modélisation de l'essai [de phase III] GLACIAL, bien qu'elle soulève des réserves importantes qui augmentent fortement l'incertitude attachée aux résultats présentés".</a:t>
            </a:r>
          </a:p>
          <a:p>
            <a:r>
              <a:rPr lang="fr-FR" sz="1400" dirty="0" smtClean="0"/>
              <a:t>La </a:t>
            </a:r>
            <a:r>
              <a:rPr lang="fr-FR" sz="1400" dirty="0" err="1" smtClean="0"/>
              <a:t>Ceesp</a:t>
            </a:r>
            <a:r>
              <a:rPr lang="fr-FR" sz="1400" dirty="0" smtClean="0"/>
              <a:t> insiste sur le caractère extrêmement incertain du résultat produit par l'industriel et de sa transposition en pratique clinique courante, avec le risque non négligeable d'une inflation du RDCR de l'</a:t>
            </a:r>
            <a:r>
              <a:rPr lang="fr-FR" sz="1400" dirty="0" err="1" smtClean="0"/>
              <a:t>omalizumab</a:t>
            </a:r>
            <a:r>
              <a:rPr lang="fr-FR" sz="1400" dirty="0" smtClean="0"/>
              <a:t> si la prescription du produit en pratique courante diffère de la prescription intermittente simulée dans le modèle</a:t>
            </a:r>
          </a:p>
          <a:p>
            <a:endParaRPr lang="fr-FR" sz="1400" dirty="0" smtClean="0"/>
          </a:p>
          <a:p>
            <a:endParaRPr lang="fr-FR" dirty="0"/>
          </a:p>
        </p:txBody>
      </p:sp>
      <p:pic>
        <p:nvPicPr>
          <p:cNvPr id="4" name="Picture 2"/>
          <p:cNvPicPr>
            <a:picLocks noChangeAspect="1" noChangeArrowheads="1"/>
          </p:cNvPicPr>
          <p:nvPr/>
        </p:nvPicPr>
        <p:blipFill>
          <a:blip r:embed="rId2"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 Collège de la HAS accorde une ASMR III à Opdivo* dans le mélanome  </a:t>
            </a:r>
          </a:p>
          <a:p>
            <a:r>
              <a:rPr lang="fr-FR" dirty="0" smtClean="0"/>
              <a:t>Opdivo* a obtenu une autorisation de mise sur le marché (AMM) européenne en juin 2015 dans le traitement des patients adultes atteints d'un mélanome avancé (non résécable ou métastatique) et Keytruda* (pembrolizumab, </a:t>
            </a:r>
            <a:r>
              <a:rPr lang="fr-FR" dirty="0" err="1" smtClean="0"/>
              <a:t>Merck</a:t>
            </a:r>
            <a:r>
              <a:rPr lang="fr-FR" dirty="0" smtClean="0"/>
              <a:t> &amp; Co), son concurrent, en juillet.</a:t>
            </a:r>
          </a:p>
          <a:p>
            <a:r>
              <a:rPr lang="fr-FR" dirty="0" smtClean="0"/>
              <a:t>Ces deux médicaments font partie d'une nouvelle génération d'immunothérapie plus efficace dont l'impact économique va être important en France (3 milliards d'euros par an selon l'Institut national du cancer -Inca), au vu des cibles thérapeutiques et des prix pratiqués par les laboratoires.</a:t>
            </a:r>
          </a:p>
          <a:p>
            <a:r>
              <a:rPr lang="fr-FR" dirty="0" smtClean="0"/>
              <a:t>Pour la HAS, Opdivo* est un traitement de première ligne chez les patients non porteurs d'une mutation BRAF (retrouvée dans 38% des cas) et constitue une "alternative possible" en première ligne chez les patients BRAF mutés.</a:t>
            </a:r>
          </a:p>
          <a:p>
            <a:r>
              <a:rPr lang="fr-FR" dirty="0" smtClean="0"/>
              <a:t>PRIVILEGIER LES ANTI-PD-1 EN PREMIERE LIGNE AVEC BRAF NON MUTE</a:t>
            </a:r>
          </a:p>
          <a:p>
            <a:endParaRPr lang="fr-FR" dirty="0" smtClean="0"/>
          </a:p>
          <a:p>
            <a:endParaRPr lang="fr-FR" dirty="0"/>
          </a:p>
        </p:txBody>
      </p:sp>
      <p:pic>
        <p:nvPicPr>
          <p:cNvPr id="4" name="Picture 2"/>
          <p:cNvPicPr>
            <a:picLocks noChangeAspect="1" noChangeArrowheads="1"/>
          </p:cNvPicPr>
          <p:nvPr/>
        </p:nvPicPr>
        <p:blipFill>
          <a:blip r:embed="rId2"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6172</TotalTime>
  <Words>1594</Words>
  <Application>Microsoft Office PowerPoint</Application>
  <PresentationFormat>Affichage à l'écran (4:3)</PresentationFormat>
  <Paragraphs>145</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Modèle par défaut</vt:lpstr>
      <vt:lpstr>  Veille des Agences  </vt:lpstr>
      <vt:lpstr>Diapositive 2</vt:lpstr>
      <vt:lpstr>Diapositive 3</vt:lpstr>
      <vt:lpstr>Valproate et dérivés (Dépakine®, Dépakote®, Dépamide®, Micropakine® et génériques) : Rappel de l’échéance du 31 décembre relative à la mise en application des nouvelles conditions de prescription et de délivrance  </vt:lpstr>
      <vt:lpstr>Diapositive 5</vt:lpstr>
      <vt:lpstr>Diapositive 6</vt:lpstr>
      <vt:lpstr>Diapositive 7</vt:lpstr>
      <vt:lpstr>Diapositive 8</vt:lpstr>
      <vt:lpstr>Diapositive 9</vt:lpstr>
      <vt:lpstr>Signature de l’accord cadre  ETAT-INDUSTRIE</vt:lpstr>
      <vt:lpstr>Inscription au remboursement</vt:lpstr>
      <vt:lpstr>Liste de retrocession</vt:lpstr>
      <vt:lpstr>CHMP</vt:lpstr>
      <vt:lpstr>Diapositive 14</vt:lpstr>
      <vt:lpstr>AMM EUROPEENNE</vt:lpstr>
      <vt:lpstr>AMM EUROPEENNE</vt:lpstr>
      <vt:lpstr>Projections d’incidence et de mortalité par cancer en France http://www.e-cancer.fr/Actualites-et-evenements/Actualites/Projections-d-incidence-et-de-mortalite-par-cancer-en-France</vt:lpstr>
      <vt:lpstr>Prise en charge de la Douleur Chronique en France en 2014-2015</vt:lpstr>
      <vt:lpstr> Antibiotique – résistance – Organisation mondiale de la santé (OMS) (www.who.int)  </vt:lpstr>
      <vt:lpstr>Premier cas de Lemp avec l'éculizumab chez une patiente atteinte d'hémoglobinurie paroxystique nocturne   </vt:lpstr>
      <vt:lpstr>Diapositive 21</vt:lpstr>
      <vt:lpstr>RAPPORT POLTON</vt:lpstr>
      <vt:lpstr>Création d’un Code des relations entre le Public et l’Administration  </vt:lpstr>
      <vt:lpstr> Substance psychoactive – tendance – Observatoire français des drogues et des toxicomanies (OFDT) (www.ofdt.fr)  </vt:lpstr>
      <vt:lpstr> Rapport – activité – 2014  Direction de la recherche, des études, de l’évaluation et des statistiques (DREES) (www.drees.sante.gouv.fr)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Service Info</dc:creator>
  <cp:lastModifiedBy>*</cp:lastModifiedBy>
  <cp:revision>800</cp:revision>
  <dcterms:created xsi:type="dcterms:W3CDTF">2010-01-06T10:10:18Z</dcterms:created>
  <dcterms:modified xsi:type="dcterms:W3CDTF">2016-01-20T10:08:21Z</dcterms:modified>
</cp:coreProperties>
</file>