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429" r:id="rId2"/>
    <p:sldId id="428" r:id="rId3"/>
    <p:sldId id="444" r:id="rId4"/>
    <p:sldId id="430" r:id="rId5"/>
    <p:sldId id="431" r:id="rId6"/>
    <p:sldId id="432" r:id="rId7"/>
    <p:sldId id="433" r:id="rId8"/>
    <p:sldId id="435" r:id="rId9"/>
    <p:sldId id="436" r:id="rId10"/>
    <p:sldId id="437" r:id="rId11"/>
    <p:sldId id="439" r:id="rId12"/>
    <p:sldId id="443" r:id="rId13"/>
    <p:sldId id="438" r:id="rId14"/>
    <p:sldId id="440" r:id="rId15"/>
    <p:sldId id="441"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85515" autoAdjust="0"/>
  </p:normalViewPr>
  <p:slideViewPr>
    <p:cSldViewPr>
      <p:cViewPr>
        <p:scale>
          <a:sx n="70" d="100"/>
          <a:sy n="70" d="100"/>
        </p:scale>
        <p:origin x="-129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D3414B5-2FA3-409F-AEF4-45B6B62B395D}" type="datetimeFigureOut">
              <a:rPr lang="fr-FR" smtClean="0"/>
              <a:pPr/>
              <a:t>29/06/2016</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9E5694F-E0DF-46DB-B46C-4E6A5D5F0CC9}" type="slidenum">
              <a:rPr lang="fr-FR" smtClean="0"/>
              <a:pPr/>
              <a:t>‹N°›</a:t>
            </a:fld>
            <a:endParaRPr lang="fr-FR"/>
          </a:p>
        </p:txBody>
      </p:sp>
    </p:spTree>
    <p:extLst>
      <p:ext uri="{BB962C8B-B14F-4D97-AF65-F5344CB8AC3E}">
        <p14:creationId xmlns:p14="http://schemas.microsoft.com/office/powerpoint/2010/main" val="39508182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6DBAD0-518F-4AEB-BA51-9A739076E18B}" type="datetimeFigureOut">
              <a:rPr lang="fr-FR" smtClean="0"/>
              <a:pPr/>
              <a:t>29/06/2016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E9C51F-96D7-4084-B8CB-46DE54B3B287}" type="slidenum">
              <a:rPr lang="fr-FR" smtClean="0"/>
              <a:pPr/>
              <a:t>‹N°›</a:t>
            </a:fld>
            <a:endParaRPr lang="fr-FR"/>
          </a:p>
        </p:txBody>
      </p:sp>
    </p:spTree>
    <p:extLst>
      <p:ext uri="{BB962C8B-B14F-4D97-AF65-F5344CB8AC3E}">
        <p14:creationId xmlns:p14="http://schemas.microsoft.com/office/powerpoint/2010/main" val="1377911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buFontTx/>
              <a:buChar char="-"/>
            </a:pPr>
            <a:r>
              <a:rPr lang="fr-FR" sz="1200" dirty="0" smtClean="0"/>
              <a:t>financer l’organisation et la structuration des parcours de santé</a:t>
            </a:r>
          </a:p>
          <a:p>
            <a:pPr>
              <a:buFontTx/>
              <a:buChar char="-"/>
            </a:pPr>
            <a:r>
              <a:rPr lang="fr-FR" sz="1200" dirty="0" smtClean="0"/>
              <a:t>favoriser le déploiement de plateformes territoriales d’appui et des équipes de soins primaires, en tenant compte des initiatives des professionnels de santé. </a:t>
            </a:r>
          </a:p>
          <a:p>
            <a:pPr>
              <a:buFontTx/>
              <a:buChar char="-"/>
            </a:pPr>
            <a:r>
              <a:rPr lang="fr-FR" sz="1200" dirty="0" smtClean="0"/>
              <a:t>Financer la poursuite des expérimentations relatives aux Personnes Agées En Risque de Perte d'Autonomie (PAERPA) </a:t>
            </a:r>
          </a:p>
          <a:p>
            <a:pPr>
              <a:buFontTx/>
              <a:buChar char="-"/>
            </a:pPr>
            <a:r>
              <a:rPr lang="fr-FR" sz="1200" dirty="0" smtClean="0"/>
              <a:t>Financer le développement de la télémédecine, des contrats de praticiens territoriaux de médecine générale (PTMG) et de praticiens territoriaux de médecine ambulatoire (PTMA) et des structures d’exercice coordonné afin de favoriser le travail en équipe. </a:t>
            </a:r>
          </a:p>
          <a:p>
            <a:pPr>
              <a:buFontTx/>
              <a:buChar char="-"/>
            </a:pPr>
            <a:r>
              <a:rPr lang="fr-FR" sz="1200" i="1" dirty="0" smtClean="0"/>
              <a:t>Plans et programmes nationaux, cancer, </a:t>
            </a:r>
            <a:r>
              <a:rPr lang="fr-FR" sz="1200" i="1" dirty="0" err="1" smtClean="0"/>
              <a:t>etp</a:t>
            </a:r>
            <a:r>
              <a:rPr lang="fr-FR" sz="1200" i="1" dirty="0" smtClean="0"/>
              <a:t>,…</a:t>
            </a:r>
          </a:p>
          <a:p>
            <a:endParaRPr lang="fr-FR" dirty="0"/>
          </a:p>
        </p:txBody>
      </p:sp>
      <p:sp>
        <p:nvSpPr>
          <p:cNvPr id="4" name="Espace réservé du numéro de diapositive 3"/>
          <p:cNvSpPr>
            <a:spLocks noGrp="1"/>
          </p:cNvSpPr>
          <p:nvPr>
            <p:ph type="sldNum" sz="quarter" idx="10"/>
          </p:nvPr>
        </p:nvSpPr>
        <p:spPr/>
        <p:txBody>
          <a:bodyPr/>
          <a:lstStyle/>
          <a:p>
            <a:fld id="{B5E9C51F-96D7-4084-B8CB-46DE54B3B287}" type="slidenum">
              <a:rPr lang="fr-FR" smtClean="0"/>
              <a:pPr/>
              <a:t>10</a:t>
            </a:fld>
            <a:endParaRPr lang="fr-FR"/>
          </a:p>
        </p:txBody>
      </p:sp>
    </p:spTree>
    <p:extLst>
      <p:ext uri="{BB962C8B-B14F-4D97-AF65-F5344CB8AC3E}">
        <p14:creationId xmlns:p14="http://schemas.microsoft.com/office/powerpoint/2010/main" val="3896684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890CACB1-9278-4153-A43A-0A746E0FE4C7}" type="datetimeFigureOut">
              <a:rPr lang="fr-FR" smtClean="0"/>
              <a:pPr/>
              <a:t>29/06/2016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p14="http://schemas.microsoft.com/office/powerpoint/2010/main" val="1788823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90CACB1-9278-4153-A43A-0A746E0FE4C7}" type="datetimeFigureOut">
              <a:rPr lang="fr-FR" smtClean="0"/>
              <a:pPr/>
              <a:t>29/06/2016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p14="http://schemas.microsoft.com/office/powerpoint/2010/main" val="2664383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90CACB1-9278-4153-A43A-0A746E0FE4C7}" type="datetimeFigureOut">
              <a:rPr lang="fr-FR" smtClean="0"/>
              <a:pPr/>
              <a:t>29/06/2016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p14="http://schemas.microsoft.com/office/powerpoint/2010/main" val="1151625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90CACB1-9278-4153-A43A-0A746E0FE4C7}" type="datetimeFigureOut">
              <a:rPr lang="fr-FR" smtClean="0"/>
              <a:pPr/>
              <a:t>29/06/2016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p14="http://schemas.microsoft.com/office/powerpoint/2010/main" val="1917378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90CACB1-9278-4153-A43A-0A746E0FE4C7}" type="datetimeFigureOut">
              <a:rPr lang="fr-FR" smtClean="0"/>
              <a:pPr/>
              <a:t>29/06/2016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p14="http://schemas.microsoft.com/office/powerpoint/2010/main" val="9740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90CACB1-9278-4153-A43A-0A746E0FE4C7}" type="datetimeFigureOut">
              <a:rPr lang="fr-FR" smtClean="0"/>
              <a:pPr/>
              <a:t>29/06/2016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p14="http://schemas.microsoft.com/office/powerpoint/2010/main" val="3374283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90CACB1-9278-4153-A43A-0A746E0FE4C7}" type="datetimeFigureOut">
              <a:rPr lang="fr-FR" smtClean="0"/>
              <a:pPr/>
              <a:t>29/06/2016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p14="http://schemas.microsoft.com/office/powerpoint/2010/main" val="1611194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890CACB1-9278-4153-A43A-0A746E0FE4C7}" type="datetimeFigureOut">
              <a:rPr lang="fr-FR" smtClean="0"/>
              <a:pPr/>
              <a:t>29/06/2016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p14="http://schemas.microsoft.com/office/powerpoint/2010/main" val="1431208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90CACB1-9278-4153-A43A-0A746E0FE4C7}" type="datetimeFigureOut">
              <a:rPr lang="fr-FR" smtClean="0"/>
              <a:pPr/>
              <a:t>29/06/2016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p14="http://schemas.microsoft.com/office/powerpoint/2010/main" val="387046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90CACB1-9278-4153-A43A-0A746E0FE4C7}" type="datetimeFigureOut">
              <a:rPr lang="fr-FR" smtClean="0"/>
              <a:pPr/>
              <a:t>29/06/2016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p14="http://schemas.microsoft.com/office/powerpoint/2010/main" val="3242910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90CACB1-9278-4153-A43A-0A746E0FE4C7}" type="datetimeFigureOut">
              <a:rPr lang="fr-FR" smtClean="0"/>
              <a:pPr/>
              <a:t>29/06/2016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p14="http://schemas.microsoft.com/office/powerpoint/2010/main" val="3785056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0CACB1-9278-4153-A43A-0A746E0FE4C7}" type="datetimeFigureOut">
              <a:rPr lang="fr-FR" smtClean="0"/>
              <a:pPr/>
              <a:t>29/06/2016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0046CC-74C4-4AAB-9423-991C71C1ACA6}" type="slidenum">
              <a:rPr lang="fr-FR" smtClean="0"/>
              <a:pPr/>
              <a:t>‹N°›</a:t>
            </a:fld>
            <a:endParaRPr lang="fr-FR"/>
          </a:p>
        </p:txBody>
      </p:sp>
    </p:spTree>
    <p:extLst>
      <p:ext uri="{BB962C8B-B14F-4D97-AF65-F5344CB8AC3E}">
        <p14:creationId xmlns:p14="http://schemas.microsoft.com/office/powerpoint/2010/main" val="2407635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paco.intranet.social.gouv.fr/transverse/rech-circ/Circulaires/2016_165t0.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https://www.legifrance.gouv.fr/eli/arrete/2016/5/31/AFSZ1614742A/jo/texte" TargetMode="External"/><Relationship Id="rId4" Type="http://schemas.openxmlformats.org/officeDocument/2006/relationships/hyperlink" Target="https://www.legifrance.gouv.fr/eli/arrete/2016/5/31/AFSS1614705A/jo/texte"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legifrance.gouv.fr/eli/arrete/2016/6/2/AFSP1612354A/jo/texte" TargetMode="External"/><Relationship Id="rId2" Type="http://schemas.openxmlformats.org/officeDocument/2006/relationships/hyperlink" Target="https://www.legifrance.gouv.fr/eli/decret/2016/6/2/AFSP1612339D/jo/texte"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circulaires.legifrance.gouv.fr/pdf/2016/05/cir_40955.pdf"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irculaires.legifrance.gouv.fr/pdf/2016/06/cir_40957.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legifrance.gouv.fr/eli/arrete/2016/6/10/AFSS1613575A/jo/texte"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legifrance.gouv.fr/eli/arrete/2016/6/10/AFSS1613577A/jo/texte"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circulaires.legifrance.gouv.fr/pdf/2016/06/cir_40989.pdf"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circulaire.legifrance.gouv.fr/pdf/2016/06/cir_41007.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mediam.ext.cnamts.fr/ameli/cons/CIRCC/2016/CIR-12-2016.PDF" TargetMode="External"/><Relationship Id="rId2" Type="http://schemas.openxmlformats.org/officeDocument/2006/relationships/hyperlink" Target="https://paco.intranet.social.gouv.fr/transverse/rech-circ/Circulaires/2016_166t0.pdf"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s://www.legifrance.gouv.fr/eli/arrete/2016/4/12/AFSS1607527A/jo" TargetMode="External"/><Relationship Id="rId2" Type="http://schemas.openxmlformats.org/officeDocument/2006/relationships/hyperlink" Target="file:///C:\Temp\l'INSTRUCTION%20N&#176;%20DGOS\PF2\DGS\RI2\2016\83%20du%2022%20mars%202016%20relative%20&#224;%20la%20mise%20en%20oeuvre%20d&#8217;une%20enqu&#234;te%20nationale%20sur%20le%20d&#233;ploiement%20des%20r&#233;unions%20de%20concertation%20pluridisciplinaire%20H&#233;patite%20C%20dans%20les%20&#233;tablissements%20de%20sant&#233;%20des%20secteurs%20publics%20et%20priv&#233;s"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circulaires.legifrance.gouv.fr/pdf/2016/04/cir_40711.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omedit.e-santepaca.fr/sites/omedit.e-santepaca.fr/files/u305/jo_pdf_lpp%20perf.pdf"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omedit.e-santepaca.fr/sites/omedit.e-santepaca.fr/files/u305/jo_pdf_nutri%20parenterale.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legifrance.gouv.fr/eli/rapport/2016/4/15/AFSP1605276P/jo/texte"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legifrance.gouv.fr/jo_pdf.do?id=JORFTEXT000032439344" TargetMode="External"/><Relationship Id="rId4" Type="http://schemas.openxmlformats.org/officeDocument/2006/relationships/hyperlink" Target="https://www.legifrance.gouv.fr/eli/ordonnance/2016/4/14/AFSP1605276R/jo/text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legifrance.gouv.fr/affichTexte.do?cidTexte=JORFTEXT000032507724&amp;dateTexte=&amp;categorieLien=id"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circulaire.legifrance.gouv.fr/pdf/2016/05/cir_40861.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paco.intranet.social.gouv.fr/transverse/rech-circ/Circulaires/2016_133t0.pdf"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legifrance.gouv.fr/affichTexte.do;jsessionid=B2DCB745679F75C54BAD19AE1356295A.tpdila14v_1?cidTexte=JORFTEXT000032528404&amp;dateTexte=&amp;oldAction=rechJO&amp;categorieLien=id&amp;idJO=JORFCONT000032528130"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circulaires.legifrance.gouv.fr/pdf/2016/05/cir_40875.pdf"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legifrance.gouv.fr/eli/arrete/2016/5/3/AFSH1607732A/jo/texte" TargetMode="External"/><Relationship Id="rId4" Type="http://schemas.openxmlformats.org/officeDocument/2006/relationships/hyperlink" Target="http://social-sante.gouv.fr/IMG/pdf/liste_intra-ghs_280416.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legifrance.gouv.fr/eli/arrete/2016/5/12/AFSH1613198A/jo/texte"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legifrance.gouv.fr/eli/arrete/2016/5/12/AFSH1613188A/jo/texte"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legifrance.gouv.fr/eli/arrete/2016/5/17/AFSH1613122A/jo/text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51520" y="2276872"/>
            <a:ext cx="8229600" cy="1143000"/>
          </a:xfrm>
        </p:spPr>
        <p:txBody>
          <a:bodyPr>
            <a:normAutofit fontScale="90000"/>
          </a:bodyPr>
          <a:lstStyle/>
          <a:p>
            <a:r>
              <a:rPr lang="fr-FR" dirty="0" smtClean="0"/>
              <a:t/>
            </a:r>
            <a:br>
              <a:rPr lang="fr-FR" dirty="0" smtClean="0"/>
            </a:br>
            <a:r>
              <a:rPr lang="fr-FR" dirty="0" smtClean="0"/>
              <a:t/>
            </a:r>
            <a:br>
              <a:rPr lang="fr-FR" dirty="0" smtClean="0"/>
            </a:br>
            <a:r>
              <a:rPr lang="fr-FR" dirty="0" smtClean="0"/>
              <a:t>Veille réglementaire</a:t>
            </a:r>
            <a:br>
              <a:rPr lang="fr-FR" dirty="0" smtClean="0"/>
            </a:br>
            <a:r>
              <a:rPr lang="fr-FR" sz="2700" dirty="0" smtClean="0"/>
              <a:t>Avril mai juin 2016</a:t>
            </a:r>
            <a:br>
              <a:rPr lang="fr-FR" sz="2700" dirty="0" smtClean="0"/>
            </a:br>
            <a:r>
              <a:rPr lang="fr-FR" sz="2700" dirty="0" smtClean="0"/>
              <a:t/>
            </a:r>
            <a:br>
              <a:rPr lang="fr-FR" sz="2700" dirty="0" smtClean="0"/>
            </a:br>
            <a:r>
              <a:rPr lang="fr-FR" sz="2700" dirty="0" smtClean="0"/>
              <a:t/>
            </a:r>
            <a:br>
              <a:rPr lang="fr-FR" sz="2700" dirty="0" smtClean="0"/>
            </a:br>
            <a:endParaRPr lang="fr-FR" sz="2700" dirty="0"/>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7698" y="332656"/>
            <a:ext cx="1952898" cy="1419423"/>
          </a:xfrm>
          <a:prstGeom prst="rect">
            <a:avLst/>
          </a:prstGeom>
        </p:spPr>
      </p:pic>
      <p:sp>
        <p:nvSpPr>
          <p:cNvPr id="8" name="ZoneTexte 7"/>
          <p:cNvSpPr txBox="1">
            <a:spLocks noChangeArrowheads="1"/>
          </p:cNvSpPr>
          <p:nvPr/>
        </p:nvSpPr>
        <p:spPr bwMode="auto">
          <a:xfrm>
            <a:off x="827088" y="4868863"/>
            <a:ext cx="7345362" cy="1077912"/>
          </a:xfrm>
          <a:prstGeom prst="rect">
            <a:avLst/>
          </a:prstGeom>
          <a:noFill/>
          <a:ln w="9525">
            <a:noFill/>
            <a:miter lim="800000"/>
            <a:headEnd/>
            <a:tailEnd/>
          </a:ln>
        </p:spPr>
        <p:txBody>
          <a:bodyPr>
            <a:spAutoFit/>
          </a:bodyPr>
          <a:lstStyle/>
          <a:p>
            <a:pPr algn="ctr"/>
            <a:r>
              <a:rPr lang="fr-FR" sz="2400" dirty="0" smtClean="0">
                <a:solidFill>
                  <a:srgbClr val="0056E2"/>
                </a:solidFill>
              </a:rPr>
              <a:t>Véronique </a:t>
            </a:r>
            <a:r>
              <a:rPr lang="fr-FR" sz="2400" dirty="0" err="1" smtClean="0">
                <a:solidFill>
                  <a:srgbClr val="0056E2"/>
                </a:solidFill>
              </a:rPr>
              <a:t>Pellissier</a:t>
            </a:r>
            <a:r>
              <a:rPr lang="fr-FR" sz="2400" dirty="0" smtClean="0">
                <a:solidFill>
                  <a:srgbClr val="0056E2"/>
                </a:solidFill>
              </a:rPr>
              <a:t> - Marie-Hélène </a:t>
            </a:r>
            <a:r>
              <a:rPr lang="fr-FR" sz="2400" dirty="0" err="1" smtClean="0">
                <a:solidFill>
                  <a:srgbClr val="0056E2"/>
                </a:solidFill>
              </a:rPr>
              <a:t>Bertocchio</a:t>
            </a:r>
            <a:r>
              <a:rPr lang="fr-FR" sz="2400" dirty="0" smtClean="0">
                <a:solidFill>
                  <a:srgbClr val="0056E2"/>
                </a:solidFill>
              </a:rPr>
              <a:t> </a:t>
            </a:r>
            <a:endParaRPr lang="fr-FR" sz="2400" dirty="0">
              <a:solidFill>
                <a:srgbClr val="0056E2"/>
              </a:solidFill>
            </a:endParaRPr>
          </a:p>
          <a:p>
            <a:pPr algn="r"/>
            <a:r>
              <a:rPr lang="fr-FR" sz="2000" i="1" dirty="0">
                <a:solidFill>
                  <a:srgbClr val="0056E2"/>
                </a:solidFill>
              </a:rPr>
              <a:t>Coordination </a:t>
            </a:r>
            <a:r>
              <a:rPr lang="fr-FR" sz="2000" b="1" i="1" dirty="0">
                <a:solidFill>
                  <a:srgbClr val="0056E2"/>
                </a:solidFill>
              </a:rPr>
              <a:t>O</a:t>
            </a:r>
            <a:r>
              <a:rPr lang="fr-FR" sz="2000" i="1" dirty="0">
                <a:solidFill>
                  <a:srgbClr val="0056E2"/>
                </a:solidFill>
              </a:rPr>
              <a:t>bservatoire du </a:t>
            </a:r>
            <a:r>
              <a:rPr lang="fr-FR" sz="2000" b="1" i="1" dirty="0">
                <a:solidFill>
                  <a:srgbClr val="0056E2"/>
                </a:solidFill>
              </a:rPr>
              <a:t>Mé</a:t>
            </a:r>
            <a:r>
              <a:rPr lang="fr-FR" sz="2000" i="1" dirty="0">
                <a:solidFill>
                  <a:srgbClr val="0056E2"/>
                </a:solidFill>
              </a:rPr>
              <a:t>dicament, des </a:t>
            </a:r>
            <a:r>
              <a:rPr lang="fr-FR" sz="2000" b="1" i="1" dirty="0">
                <a:solidFill>
                  <a:srgbClr val="0056E2"/>
                </a:solidFill>
              </a:rPr>
              <a:t>d</a:t>
            </a:r>
            <a:r>
              <a:rPr lang="fr-FR" sz="2000" i="1" dirty="0">
                <a:solidFill>
                  <a:srgbClr val="0056E2"/>
                </a:solidFill>
              </a:rPr>
              <a:t>ispositifs médicaux  et de l’</a:t>
            </a:r>
            <a:r>
              <a:rPr lang="fr-FR" sz="2000" b="1" i="1" dirty="0">
                <a:solidFill>
                  <a:srgbClr val="0056E2"/>
                </a:solidFill>
              </a:rPr>
              <a:t>I</a:t>
            </a:r>
            <a:r>
              <a:rPr lang="fr-FR" sz="2000" i="1" dirty="0">
                <a:solidFill>
                  <a:srgbClr val="0056E2"/>
                </a:solidFill>
              </a:rPr>
              <a:t>nnovation </a:t>
            </a:r>
            <a:r>
              <a:rPr lang="fr-FR" sz="2000" b="1" i="1" dirty="0">
                <a:solidFill>
                  <a:srgbClr val="0056E2"/>
                </a:solidFill>
              </a:rPr>
              <a:t>t</a:t>
            </a:r>
            <a:r>
              <a:rPr lang="fr-FR" sz="2000" i="1" dirty="0">
                <a:solidFill>
                  <a:srgbClr val="0056E2"/>
                </a:solidFill>
              </a:rPr>
              <a:t>hérapeutique- ARS PACA </a:t>
            </a:r>
            <a:endParaRPr lang="fr-FR" sz="2000" i="1" dirty="0"/>
          </a:p>
        </p:txBody>
      </p:sp>
    </p:spTree>
    <p:extLst>
      <p:ext uri="{BB962C8B-B14F-4D97-AF65-F5344CB8AC3E}">
        <p14:creationId xmlns:p14="http://schemas.microsoft.com/office/powerpoint/2010/main" val="23368274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0" y="1772816"/>
            <a:ext cx="8964488" cy="4896544"/>
          </a:xfrm>
        </p:spPr>
        <p:txBody>
          <a:bodyPr>
            <a:normAutofit fontScale="92500" lnSpcReduction="10000"/>
          </a:bodyPr>
          <a:lstStyle/>
          <a:p>
            <a:endParaRPr lang="fr-FR" sz="2000" dirty="0" smtClean="0"/>
          </a:p>
          <a:p>
            <a:r>
              <a:rPr lang="fr-FR" sz="2000" b="1" dirty="0"/>
              <a:t>Fonds d’intervention Régional (FIR) / Orientations nationales / 2016 </a:t>
            </a:r>
            <a:endParaRPr lang="fr-FR" sz="2000" b="1" dirty="0" smtClean="0"/>
          </a:p>
          <a:p>
            <a:pPr marL="0" indent="0">
              <a:buNone/>
            </a:pPr>
            <a:r>
              <a:rPr lang="fr-FR" sz="2000" u="sng" dirty="0" smtClean="0">
                <a:hlinkClick r:id="rId3"/>
              </a:rPr>
              <a:t> </a:t>
            </a:r>
            <a:r>
              <a:rPr lang="fr-FR" sz="1800" u="sng" dirty="0">
                <a:hlinkClick r:id="rId3"/>
              </a:rPr>
              <a:t>CIRCULAIRE N° SG/2016/165 du 23 mai 2016</a:t>
            </a:r>
            <a:r>
              <a:rPr lang="fr-FR" sz="1800" dirty="0"/>
              <a:t> relative aux modalités de mise en </a:t>
            </a:r>
            <a:r>
              <a:rPr lang="fr-FR" sz="1800" dirty="0" smtClean="0"/>
              <a:t>œuvre </a:t>
            </a:r>
            <a:r>
              <a:rPr lang="fr-FR" sz="1800" dirty="0"/>
              <a:t>du fonds d'intervention régional en </a:t>
            </a:r>
            <a:r>
              <a:rPr lang="fr-FR" sz="1800" dirty="0" smtClean="0"/>
              <a:t>2016</a:t>
            </a:r>
          </a:p>
          <a:p>
            <a:pPr>
              <a:buFontTx/>
              <a:buChar char="-"/>
            </a:pPr>
            <a:endParaRPr lang="fr-FR" sz="1800" i="1" dirty="0"/>
          </a:p>
          <a:p>
            <a:r>
              <a:rPr lang="fr-FR" sz="1800" b="1" dirty="0"/>
              <a:t>Etablissements financés sous OQN / Campagne tarifaire </a:t>
            </a:r>
            <a:r>
              <a:rPr lang="fr-FR" sz="1800" b="1" dirty="0" smtClean="0"/>
              <a:t>2016</a:t>
            </a:r>
          </a:p>
          <a:p>
            <a:endParaRPr lang="fr-FR" sz="2000" dirty="0"/>
          </a:p>
          <a:p>
            <a:r>
              <a:rPr lang="fr-FR" sz="2000" b="1" dirty="0"/>
              <a:t>Fonds d’intervention Régional (FIR) / Orientations nationales / 2016 </a:t>
            </a:r>
          </a:p>
          <a:p>
            <a:r>
              <a:rPr lang="fr-FR" sz="2000" u="sng" dirty="0">
                <a:hlinkClick r:id="rId3"/>
              </a:rPr>
              <a:t> </a:t>
            </a:r>
            <a:r>
              <a:rPr lang="fr-FR" sz="1800" u="sng" dirty="0">
                <a:hlinkClick r:id="rId4"/>
              </a:rPr>
              <a:t>Arrêté du 31 mai 2016</a:t>
            </a:r>
            <a:r>
              <a:rPr lang="fr-FR" sz="1800" dirty="0"/>
              <a:t> fixant pour l'année 2016 le montant des dotations des régimes obligatoires de base d'assurance maladie au fonds d'intervention régional des agences régionales de santé </a:t>
            </a:r>
          </a:p>
          <a:p>
            <a:r>
              <a:rPr lang="fr-FR" sz="1800" dirty="0"/>
              <a:t> </a:t>
            </a:r>
          </a:p>
          <a:p>
            <a:r>
              <a:rPr lang="fr-FR" sz="1800" u="sng" dirty="0">
                <a:hlinkClick r:id="rId5"/>
              </a:rPr>
              <a:t>Arrêté du 31 mai 2016</a:t>
            </a:r>
            <a:r>
              <a:rPr lang="fr-FR" sz="1800" dirty="0"/>
              <a:t> fixant pour l'année 2016 le montant des crédits attribués aux agences régionales de santé au titre du fonds d'intervention régional et le montant des transferts prévus à l'article L. 174-1-2 du code de la sécurité sociale </a:t>
            </a:r>
          </a:p>
          <a:p>
            <a:r>
              <a:rPr lang="fr-FR" sz="1800" i="1" dirty="0"/>
              <a:t>JO du 3 juin 2016</a:t>
            </a:r>
            <a:endParaRPr lang="fr-FR" sz="1800" dirty="0"/>
          </a:p>
          <a:p>
            <a:endParaRPr lang="fr-FR" sz="1800" dirty="0"/>
          </a:p>
          <a:p>
            <a:pPr marL="0" indent="0">
              <a:buNone/>
            </a:pPr>
            <a:endParaRPr lang="fr-FR" sz="1800" dirty="0"/>
          </a:p>
          <a:p>
            <a:pPr>
              <a:buNone/>
            </a:pPr>
            <a:endParaRPr lang="fr-FR" sz="2000" dirty="0" smtClean="0"/>
          </a:p>
        </p:txBody>
      </p:sp>
      <p:pic>
        <p:nvPicPr>
          <p:cNvPr id="5" name="Image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7698" y="332656"/>
            <a:ext cx="1952898" cy="1419423"/>
          </a:xfrm>
          <a:prstGeom prst="rect">
            <a:avLst/>
          </a:prstGeom>
        </p:spPr>
      </p:pic>
    </p:spTree>
    <p:extLst>
      <p:ext uri="{BB962C8B-B14F-4D97-AF65-F5344CB8AC3E}">
        <p14:creationId xmlns:p14="http://schemas.microsoft.com/office/powerpoint/2010/main" val="30130407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0" y="1772816"/>
            <a:ext cx="8964488" cy="4896544"/>
          </a:xfrm>
        </p:spPr>
        <p:txBody>
          <a:bodyPr>
            <a:normAutofit/>
          </a:bodyPr>
          <a:lstStyle/>
          <a:p>
            <a:pPr marL="0" indent="0">
              <a:buNone/>
            </a:pPr>
            <a:endParaRPr lang="fr-FR" sz="1800" dirty="0"/>
          </a:p>
          <a:p>
            <a:r>
              <a:rPr lang="fr-FR" sz="1800" b="1" dirty="0"/>
              <a:t>Maladies à déclaration obligatoire </a:t>
            </a:r>
          </a:p>
          <a:p>
            <a:r>
              <a:rPr lang="fr-FR" sz="1800" u="sng" dirty="0">
                <a:hlinkClick r:id="rId2"/>
              </a:rPr>
              <a:t>Décret n° 2016-745 du 2 juin 2016</a:t>
            </a:r>
            <a:r>
              <a:rPr lang="fr-FR" sz="1800" dirty="0"/>
              <a:t> complétant la liste des maladies faisant l'objet d'une transmission obligatoire de données individuelles à l'autorité </a:t>
            </a:r>
            <a:r>
              <a:rPr lang="fr-FR" sz="1800" dirty="0" smtClean="0"/>
              <a:t>sanitaire</a:t>
            </a:r>
          </a:p>
          <a:p>
            <a:pPr marL="0" indent="0">
              <a:buNone/>
            </a:pPr>
            <a:r>
              <a:rPr lang="fr-FR" sz="2000" dirty="0" smtClean="0"/>
              <a:t>    	</a:t>
            </a:r>
            <a:r>
              <a:rPr lang="fr-FR" sz="1600" dirty="0" smtClean="0"/>
              <a:t>(Schistosomiase </a:t>
            </a:r>
            <a:r>
              <a:rPr lang="fr-FR" sz="1600" dirty="0"/>
              <a:t>(</a:t>
            </a:r>
            <a:r>
              <a:rPr lang="fr-FR" sz="1600" b="1" dirty="0"/>
              <a:t>Bilharziose</a:t>
            </a:r>
            <a:r>
              <a:rPr lang="fr-FR" sz="1600" dirty="0"/>
              <a:t>) urogénitale autochtone </a:t>
            </a:r>
            <a:r>
              <a:rPr lang="fr-FR" sz="1600" dirty="0" smtClean="0"/>
              <a:t>et </a:t>
            </a:r>
            <a:r>
              <a:rPr lang="fr-FR" sz="1600" b="1" dirty="0" err="1" smtClean="0"/>
              <a:t>Zika</a:t>
            </a:r>
            <a:r>
              <a:rPr lang="fr-FR" sz="1600" dirty="0" smtClean="0"/>
              <a:t>)</a:t>
            </a:r>
            <a:endParaRPr lang="fr-FR" sz="1600" dirty="0"/>
          </a:p>
          <a:p>
            <a:r>
              <a:rPr lang="fr-FR" sz="1800" u="sng" dirty="0">
                <a:hlinkClick r:id="rId3"/>
              </a:rPr>
              <a:t>Arrêté du 2 juin 2016</a:t>
            </a:r>
            <a:r>
              <a:rPr lang="fr-FR" sz="1800" dirty="0"/>
              <a:t> relatif au retrait de maladies de la liste de l'article D. 3113-6 du code de la santé publique</a:t>
            </a:r>
          </a:p>
          <a:p>
            <a:r>
              <a:rPr lang="fr-FR" sz="1600" dirty="0" smtClean="0"/>
              <a:t>(</a:t>
            </a:r>
            <a:r>
              <a:rPr lang="fr-FR" sz="1600" b="1" dirty="0" smtClean="0"/>
              <a:t>dengue</a:t>
            </a:r>
            <a:r>
              <a:rPr lang="fr-FR" sz="1600" dirty="0" smtClean="0"/>
              <a:t> </a:t>
            </a:r>
            <a:r>
              <a:rPr lang="fr-FR" sz="1600" dirty="0"/>
              <a:t>pour la Guadeloupe, la Guyane, la Martinique, Mayotte, Saint-Barthélemy et Saint-Martin et </a:t>
            </a:r>
            <a:r>
              <a:rPr lang="fr-FR" sz="1600" b="1" dirty="0" err="1"/>
              <a:t>Zika</a:t>
            </a:r>
            <a:r>
              <a:rPr lang="fr-FR" sz="1600" dirty="0"/>
              <a:t> pour la Guadeloupe, la Guyane, la Martinique et </a:t>
            </a:r>
            <a:r>
              <a:rPr lang="fr-FR" sz="1600" dirty="0" smtClean="0"/>
              <a:t>Saint-Martin)</a:t>
            </a:r>
          </a:p>
          <a:p>
            <a:endParaRPr lang="fr-FR" sz="1600" b="1" dirty="0" smtClean="0"/>
          </a:p>
          <a:p>
            <a:r>
              <a:rPr lang="fr-FR" sz="1800" b="1" dirty="0"/>
              <a:t>Plan national Canicule 2016</a:t>
            </a:r>
          </a:p>
          <a:p>
            <a:r>
              <a:rPr lang="fr-FR" sz="1600" u="sng" dirty="0">
                <a:hlinkClick r:id="rId4"/>
              </a:rPr>
              <a:t>INSTRUCTION N° DGS/VSS2/DGOS/DGCS/DGT/DGSCGC/2016/171</a:t>
            </a:r>
            <a:r>
              <a:rPr lang="fr-FR" sz="1600" dirty="0"/>
              <a:t> du 27 mai 2016 relative au Plan National Canicule 2016</a:t>
            </a:r>
          </a:p>
          <a:p>
            <a:r>
              <a:rPr lang="fr-FR" sz="1600" i="1" dirty="0"/>
              <a:t>Site circulaires.legifrance.gouv.fr</a:t>
            </a:r>
          </a:p>
          <a:p>
            <a:endParaRPr lang="fr-FR" sz="1600" b="1" dirty="0"/>
          </a:p>
          <a:p>
            <a:endParaRPr lang="fr-FR" sz="1600" b="1" dirty="0" smtClean="0"/>
          </a:p>
        </p:txBody>
      </p:sp>
      <p:pic>
        <p:nvPicPr>
          <p:cNvPr id="5" name="Imag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7698" y="332656"/>
            <a:ext cx="1952898" cy="1419423"/>
          </a:xfrm>
          <a:prstGeom prst="rect">
            <a:avLst/>
          </a:prstGeom>
        </p:spPr>
      </p:pic>
    </p:spTree>
    <p:extLst>
      <p:ext uri="{BB962C8B-B14F-4D97-AF65-F5344CB8AC3E}">
        <p14:creationId xmlns:p14="http://schemas.microsoft.com/office/powerpoint/2010/main" val="8611587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0" y="1772816"/>
            <a:ext cx="8964488" cy="4896544"/>
          </a:xfrm>
        </p:spPr>
        <p:txBody>
          <a:bodyPr>
            <a:normAutofit fontScale="92500" lnSpcReduction="20000"/>
          </a:bodyPr>
          <a:lstStyle/>
          <a:p>
            <a:pPr marL="0" indent="0">
              <a:buNone/>
            </a:pPr>
            <a:endParaRPr lang="fr-FR" sz="1800" dirty="0"/>
          </a:p>
          <a:p>
            <a:r>
              <a:rPr lang="fr-FR" sz="2400" b="1" dirty="0"/>
              <a:t>Établissements de santé /  Internes / Temps de travail</a:t>
            </a:r>
            <a:endParaRPr lang="fr-FR" sz="2400" dirty="0"/>
          </a:p>
          <a:p>
            <a:r>
              <a:rPr lang="fr-FR" sz="2400" u="sng" dirty="0">
                <a:hlinkClick r:id="rId2"/>
              </a:rPr>
              <a:t>Circulaire interministérielle </a:t>
            </a:r>
            <a:r>
              <a:rPr lang="fr-FR" sz="2400" u="sng" dirty="0" err="1">
                <a:hlinkClick r:id="rId2"/>
              </a:rPr>
              <a:t>n°DGOS</a:t>
            </a:r>
            <a:r>
              <a:rPr lang="fr-FR" sz="2400" u="sng" dirty="0">
                <a:hlinkClick r:id="rId2"/>
              </a:rPr>
              <a:t>/RH4/DEGSIP/A1-4/2016/167 du 26 mai 2016</a:t>
            </a:r>
            <a:r>
              <a:rPr lang="fr-FR" sz="2400" b="1" dirty="0"/>
              <a:t> </a:t>
            </a:r>
            <a:r>
              <a:rPr lang="fr-FR" sz="2000" dirty="0"/>
              <a:t>relative à la mise en œuvre du temps de travail des internes conformément aux dispositions du décret n° 2015-225 du 26 février 2015 et de ses arrêtés </a:t>
            </a:r>
            <a:r>
              <a:rPr lang="fr-FR" sz="2000" dirty="0" smtClean="0"/>
              <a:t>d’application</a:t>
            </a:r>
          </a:p>
          <a:p>
            <a:r>
              <a:rPr lang="fr-FR" sz="1600" dirty="0" smtClean="0"/>
              <a:t>Temps de travail 10 demi-journées : </a:t>
            </a:r>
            <a:endParaRPr lang="fr-FR" sz="1600" dirty="0"/>
          </a:p>
          <a:p>
            <a:r>
              <a:rPr lang="fr-FR" sz="1600" dirty="0"/>
              <a:t>- en stage : 8 demi-journées hebdomadaires </a:t>
            </a:r>
            <a:endParaRPr lang="fr-FR" sz="1600" dirty="0" smtClean="0"/>
          </a:p>
          <a:p>
            <a:r>
              <a:rPr lang="fr-FR" sz="1600" dirty="0" smtClean="0"/>
              <a:t>- </a:t>
            </a:r>
            <a:r>
              <a:rPr lang="fr-FR" sz="1600" dirty="0"/>
              <a:t>hors stage : 2 demi-journées </a:t>
            </a:r>
            <a:r>
              <a:rPr lang="fr-FR" sz="1600" dirty="0" smtClean="0"/>
              <a:t>hebdomadaires</a:t>
            </a:r>
          </a:p>
          <a:p>
            <a:pPr marL="0" indent="0">
              <a:buNone/>
            </a:pPr>
            <a:r>
              <a:rPr lang="fr-FR" sz="1600" dirty="0"/>
              <a:t>Au terme du trimestre, période de référence pour le calcul de la moyenne des 8 demi-journées hebdomadaires, l’interne ne doit pas avoir réalisé plus de 8 demi-journées par semaine en moyenne. </a:t>
            </a:r>
            <a:endParaRPr lang="fr-FR" sz="1600" b="1" dirty="0"/>
          </a:p>
          <a:p>
            <a:pPr marL="0" indent="0">
              <a:buNone/>
            </a:pPr>
            <a:r>
              <a:rPr lang="fr-FR" sz="1600" dirty="0"/>
              <a:t>L</a:t>
            </a:r>
            <a:r>
              <a:rPr lang="fr-FR" sz="1600" dirty="0" smtClean="0"/>
              <a:t>’interne </a:t>
            </a:r>
            <a:r>
              <a:rPr lang="fr-FR" sz="1600" dirty="0"/>
              <a:t>participe au service normal de garde qui comprend une garde de nuit par semaine et un dimanche ou jour férié par </a:t>
            </a:r>
            <a:r>
              <a:rPr lang="fr-FR" sz="1600" dirty="0" smtClean="0"/>
              <a:t>mois. </a:t>
            </a:r>
          </a:p>
          <a:p>
            <a:pPr marL="0" indent="0">
              <a:buNone/>
            </a:pPr>
            <a:r>
              <a:rPr lang="fr-FR" sz="1600" dirty="0" smtClean="0"/>
              <a:t>U</a:t>
            </a:r>
            <a:r>
              <a:rPr lang="fr-FR" sz="1600" dirty="0"/>
              <a:t>ne période de nuit est comptabilisée à hauteur de deux demi-journées. </a:t>
            </a:r>
            <a:endParaRPr lang="fr-FR" sz="1600" b="1" dirty="0"/>
          </a:p>
          <a:p>
            <a:pPr marL="0" indent="0">
              <a:buNone/>
            </a:pPr>
            <a:r>
              <a:rPr lang="fr-FR" sz="1600" dirty="0" smtClean="0"/>
              <a:t>L’interne </a:t>
            </a:r>
            <a:r>
              <a:rPr lang="fr-FR" sz="1600" dirty="0"/>
              <a:t>bénéficie d’un repos de sécurité immédiatement à l’issue de chaque garde et à l’issue du dernier déplacement survenu pendant une période d’astreinte. Cette règle est d’application stricte et aucune dérogation ou aucun report n’est autorisé. </a:t>
            </a:r>
            <a:endParaRPr lang="fr-FR" sz="1600" dirty="0" smtClean="0"/>
          </a:p>
          <a:p>
            <a:pPr marL="0" indent="0">
              <a:buNone/>
            </a:pPr>
            <a:r>
              <a:rPr lang="fr-FR" sz="1600" dirty="0"/>
              <a:t>Le temps consacré à ces 9 demi-journées ne peut excéder quarante-huit heures de temps de travail effectif par période de sept jours, cette durée étant calculée en moyenne sur le trimestre. </a:t>
            </a:r>
            <a:endParaRPr lang="fr-FR" sz="1600" b="1" dirty="0" smtClean="0"/>
          </a:p>
        </p:txBody>
      </p:sp>
      <p:pic>
        <p:nvPicPr>
          <p:cNvPr id="5" name="Imag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7698" y="332656"/>
            <a:ext cx="1952898" cy="1419423"/>
          </a:xfrm>
          <a:prstGeom prst="rect">
            <a:avLst/>
          </a:prstGeom>
        </p:spPr>
      </p:pic>
    </p:spTree>
    <p:extLst>
      <p:ext uri="{BB962C8B-B14F-4D97-AF65-F5344CB8AC3E}">
        <p14:creationId xmlns:p14="http://schemas.microsoft.com/office/powerpoint/2010/main" val="10180654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0" y="1772816"/>
            <a:ext cx="8964488" cy="4896544"/>
          </a:xfrm>
        </p:spPr>
        <p:txBody>
          <a:bodyPr>
            <a:normAutofit/>
          </a:bodyPr>
          <a:lstStyle/>
          <a:p>
            <a:endParaRPr lang="fr-FR" sz="2000" dirty="0" smtClean="0"/>
          </a:p>
          <a:p>
            <a:endParaRPr lang="fr-FR" sz="2000" dirty="0" smtClean="0"/>
          </a:p>
          <a:p>
            <a:pPr>
              <a:buNone/>
            </a:pPr>
            <a:endParaRPr lang="fr-FR" sz="2000" dirty="0" smtClean="0"/>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7698" y="332656"/>
            <a:ext cx="1952898" cy="1419423"/>
          </a:xfrm>
          <a:prstGeom prst="rect">
            <a:avLst/>
          </a:prstGeom>
        </p:spPr>
      </p:pic>
      <p:sp>
        <p:nvSpPr>
          <p:cNvPr id="7" name="ZoneTexte 6"/>
          <p:cNvSpPr txBox="1"/>
          <p:nvPr/>
        </p:nvSpPr>
        <p:spPr>
          <a:xfrm>
            <a:off x="179512" y="2153778"/>
            <a:ext cx="8712968" cy="3785652"/>
          </a:xfrm>
          <a:prstGeom prst="rect">
            <a:avLst/>
          </a:prstGeom>
          <a:noFill/>
        </p:spPr>
        <p:txBody>
          <a:bodyPr wrap="square" rtlCol="0">
            <a:spAutoFit/>
          </a:bodyPr>
          <a:lstStyle/>
          <a:p>
            <a:endParaRPr lang="fr-FR" i="1" dirty="0"/>
          </a:p>
          <a:p>
            <a:endParaRPr lang="fr-FR" i="1" dirty="0" smtClean="0"/>
          </a:p>
          <a:p>
            <a:r>
              <a:rPr lang="fr-FR" b="1" dirty="0"/>
              <a:t>Hépatite C / Médicaments / Prise en </a:t>
            </a:r>
            <a:r>
              <a:rPr lang="fr-FR" b="1" dirty="0" smtClean="0"/>
              <a:t>charge</a:t>
            </a:r>
          </a:p>
          <a:p>
            <a:r>
              <a:rPr lang="fr-FR" u="sng" dirty="0">
                <a:hlinkClick r:id="rId3"/>
              </a:rPr>
              <a:t>Arrêté du 10 juin 2016</a:t>
            </a:r>
            <a:r>
              <a:rPr lang="fr-FR" dirty="0"/>
              <a:t> relatif aux conditions de prise en charge de spécialités </a:t>
            </a:r>
            <a:r>
              <a:rPr lang="fr-FR" dirty="0" smtClean="0"/>
              <a:t>pharmaceutiques </a:t>
            </a:r>
            <a:r>
              <a:rPr lang="fr-FR" dirty="0"/>
              <a:t>(extension des indications) </a:t>
            </a:r>
            <a:r>
              <a:rPr lang="fr-FR" dirty="0" smtClean="0"/>
              <a:t>disposant </a:t>
            </a:r>
            <a:r>
              <a:rPr lang="fr-FR" dirty="0"/>
              <a:t>d'une autorisation de mise sur le marché inscrites sur la liste visée à l'article L. 5126-4 du code de la santé publique</a:t>
            </a:r>
          </a:p>
          <a:p>
            <a:r>
              <a:rPr lang="fr-FR" sz="1400" dirty="0"/>
              <a:t>L</a:t>
            </a:r>
            <a:r>
              <a:rPr lang="fr-FR" sz="1400" dirty="0" smtClean="0"/>
              <a:t>es </a:t>
            </a:r>
            <a:r>
              <a:rPr lang="fr-FR" sz="1400" dirty="0"/>
              <a:t>indications thérapeutiques et conditions de prescription ouvrant droit à la prise en charge ou au remboursement des spécialités et à la suppression de la participation de l'assurée en application de l'article R. 322-2 </a:t>
            </a:r>
            <a:r>
              <a:rPr lang="fr-FR" sz="1400" dirty="0" smtClean="0"/>
              <a:t>susvisé sont précisées en annexe.</a:t>
            </a:r>
            <a:endParaRPr lang="fr-FR" sz="1400" dirty="0"/>
          </a:p>
          <a:p>
            <a:endParaRPr lang="fr-FR" dirty="0" smtClean="0"/>
          </a:p>
          <a:p>
            <a:r>
              <a:rPr lang="fr-FR" u="sng" dirty="0" smtClean="0">
                <a:hlinkClick r:id="rId4"/>
              </a:rPr>
              <a:t>Arrêté </a:t>
            </a:r>
            <a:r>
              <a:rPr lang="fr-FR" u="sng" dirty="0">
                <a:hlinkClick r:id="rId4"/>
              </a:rPr>
              <a:t>du 10 juin 2016</a:t>
            </a:r>
            <a:r>
              <a:rPr lang="fr-FR" dirty="0"/>
              <a:t> modifiant la liste des spécialités pharmaceutiques agréées à l'usage des collectivités et divers services publics</a:t>
            </a:r>
          </a:p>
          <a:p>
            <a:endParaRPr lang="fr-FR" dirty="0"/>
          </a:p>
          <a:p>
            <a:endParaRPr lang="fr-FR" b="1" dirty="0"/>
          </a:p>
        </p:txBody>
      </p:sp>
    </p:spTree>
    <p:extLst>
      <p:ext uri="{BB962C8B-B14F-4D97-AF65-F5344CB8AC3E}">
        <p14:creationId xmlns:p14="http://schemas.microsoft.com/office/powerpoint/2010/main" val="17991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7698" y="332656"/>
            <a:ext cx="1952898" cy="1419423"/>
          </a:xfrm>
          <a:prstGeom prst="rect">
            <a:avLst/>
          </a:prstGeom>
        </p:spPr>
      </p:pic>
      <p:sp>
        <p:nvSpPr>
          <p:cNvPr id="7" name="ZoneTexte 6"/>
          <p:cNvSpPr txBox="1"/>
          <p:nvPr/>
        </p:nvSpPr>
        <p:spPr>
          <a:xfrm>
            <a:off x="16899" y="1752079"/>
            <a:ext cx="8712968" cy="5139869"/>
          </a:xfrm>
          <a:prstGeom prst="rect">
            <a:avLst/>
          </a:prstGeom>
          <a:noFill/>
        </p:spPr>
        <p:txBody>
          <a:bodyPr wrap="square" rtlCol="0">
            <a:spAutoFit/>
          </a:bodyPr>
          <a:lstStyle/>
          <a:p>
            <a:endParaRPr lang="fr-FR" i="1" dirty="0"/>
          </a:p>
          <a:p>
            <a:r>
              <a:rPr lang="fr-FR" b="1" dirty="0"/>
              <a:t>Etablissements de santé / Chirurgie ambulatoire Gestion des risques / Qualité et sécurité des soins </a:t>
            </a:r>
            <a:endParaRPr lang="fr-FR" dirty="0"/>
          </a:p>
          <a:p>
            <a:r>
              <a:rPr lang="fr-FR" u="sng" dirty="0">
                <a:hlinkClick r:id="rId3"/>
              </a:rPr>
              <a:t>NOTE D'INFORMATION N° DGOS/PF2/2016/164 du 24 mai 2016</a:t>
            </a:r>
            <a:r>
              <a:rPr lang="fr-FR" dirty="0"/>
              <a:t> relative aux points critiques récurrents et à la mise en </a:t>
            </a:r>
            <a:r>
              <a:rPr lang="fr-FR" dirty="0" smtClean="0"/>
              <a:t>œuvre, </a:t>
            </a:r>
            <a:r>
              <a:rPr lang="fr-FR" dirty="0"/>
              <a:t>pour l’activité de chirurgie ambulatoire, de la politique d’amélioration continue de la qualité et de la sécurité des soins et de gestion des risques en établissement de santé.</a:t>
            </a:r>
          </a:p>
          <a:p>
            <a:r>
              <a:rPr lang="fr-FR" i="1" dirty="0"/>
              <a:t>Site </a:t>
            </a:r>
            <a:r>
              <a:rPr lang="fr-FR" i="1" dirty="0" smtClean="0"/>
              <a:t>circulaires.legifrance.gouv.fr</a:t>
            </a:r>
          </a:p>
          <a:p>
            <a:endParaRPr lang="fr-FR" i="1" dirty="0" smtClean="0"/>
          </a:p>
          <a:p>
            <a:r>
              <a:rPr lang="fr-FR" sz="2000" b="1" dirty="0"/>
              <a:t>Cancérologie pédiatrique / Parcours de soins</a:t>
            </a:r>
            <a:endParaRPr lang="fr-FR" sz="2000" dirty="0"/>
          </a:p>
          <a:p>
            <a:r>
              <a:rPr lang="fr-FR" u="sng" dirty="0">
                <a:hlinkClick r:id="rId4"/>
              </a:rPr>
              <a:t>INSTRUCTION N° DGOS/R3/</a:t>
            </a:r>
            <a:r>
              <a:rPr lang="fr-FR" u="sng" dirty="0" err="1">
                <a:hlinkClick r:id="rId4"/>
              </a:rPr>
              <a:t>INCa</a:t>
            </a:r>
            <a:r>
              <a:rPr lang="fr-FR" u="sng" dirty="0">
                <a:hlinkClick r:id="rId4"/>
              </a:rPr>
              <a:t>/2016/168 du 26 mai 2016</a:t>
            </a:r>
            <a:r>
              <a:rPr lang="fr-FR" b="1" dirty="0"/>
              <a:t> </a:t>
            </a:r>
            <a:r>
              <a:rPr lang="fr-FR" dirty="0"/>
              <a:t>relative à un état des lieux sur l’offre de soins de traitement du cancer en </a:t>
            </a:r>
            <a:r>
              <a:rPr lang="fr-FR" dirty="0" err="1"/>
              <a:t>oncopédiatrie</a:t>
            </a:r>
            <a:r>
              <a:rPr lang="fr-FR" dirty="0"/>
              <a:t> et l’organisation des acteurs impliqués</a:t>
            </a:r>
          </a:p>
          <a:p>
            <a:r>
              <a:rPr lang="fr-FR" i="1" dirty="0"/>
              <a:t>Site circulaires.legifrance.gouv.fr</a:t>
            </a:r>
            <a:endParaRPr lang="fr-FR" dirty="0"/>
          </a:p>
          <a:p>
            <a:endParaRPr lang="fr-FR" sz="2000" dirty="0"/>
          </a:p>
          <a:p>
            <a:endParaRPr lang="fr-FR" dirty="0"/>
          </a:p>
          <a:p>
            <a:endParaRPr lang="fr-FR" dirty="0"/>
          </a:p>
          <a:p>
            <a:endParaRPr lang="fr-FR" i="1" dirty="0" smtClean="0"/>
          </a:p>
        </p:txBody>
      </p:sp>
    </p:spTree>
    <p:extLst>
      <p:ext uri="{BB962C8B-B14F-4D97-AF65-F5344CB8AC3E}">
        <p14:creationId xmlns:p14="http://schemas.microsoft.com/office/powerpoint/2010/main" val="24346202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0" y="1772816"/>
            <a:ext cx="8964488" cy="4896544"/>
          </a:xfrm>
        </p:spPr>
        <p:txBody>
          <a:bodyPr>
            <a:normAutofit/>
          </a:bodyPr>
          <a:lstStyle/>
          <a:p>
            <a:r>
              <a:rPr lang="fr-FR" sz="2400" b="1" dirty="0"/>
              <a:t>Cancer du col de l’utérus / Généralisation du dépistage / Structures régionales de préfiguration</a:t>
            </a:r>
          </a:p>
          <a:p>
            <a:r>
              <a:rPr lang="fr-FR" sz="2000" u="sng" dirty="0">
                <a:hlinkClick r:id="rId2"/>
              </a:rPr>
              <a:t>Instruction n° DGS/SP5/2016/166 du 25 mai 201</a:t>
            </a:r>
            <a:r>
              <a:rPr lang="fr-FR" sz="2000" dirty="0"/>
              <a:t>6 relative aux modalités de désignation de structures régionales de préfiguration de la généralisation du dépistage organisé du cancer du col de l’utérus</a:t>
            </a:r>
          </a:p>
          <a:p>
            <a:r>
              <a:rPr lang="fr-FR" sz="2000" i="1" dirty="0" smtClean="0"/>
              <a:t>Rubrique «</a:t>
            </a:r>
            <a:r>
              <a:rPr lang="fr-FR" sz="2000" i="1" dirty="0"/>
              <a:t> Textes officiels » de l’intranet des ministères </a:t>
            </a:r>
            <a:r>
              <a:rPr lang="fr-FR" sz="2000" i="1" dirty="0" smtClean="0"/>
              <a:t>sociaux</a:t>
            </a:r>
          </a:p>
          <a:p>
            <a:endParaRPr lang="fr-FR" sz="2000" i="1" dirty="0"/>
          </a:p>
          <a:p>
            <a:r>
              <a:rPr lang="fr-FR" sz="2400" b="1" dirty="0"/>
              <a:t>Nouvelle nomenclature </a:t>
            </a:r>
            <a:r>
              <a:rPr lang="fr-FR" sz="2400" b="1" dirty="0"/>
              <a:t>applicable à </a:t>
            </a:r>
            <a:r>
              <a:rPr lang="fr-FR" sz="2400" b="1" dirty="0"/>
              <a:t>la perfusion </a:t>
            </a:r>
            <a:r>
              <a:rPr lang="fr-FR" sz="2400" b="1" dirty="0"/>
              <a:t>à domicile</a:t>
            </a:r>
          </a:p>
          <a:p>
            <a:r>
              <a:rPr lang="fr-FR" sz="2000" dirty="0" smtClean="0">
                <a:hlinkClick r:id="rId3"/>
              </a:rPr>
              <a:t>Circulaire Assurance maladie du 27mai 2016 </a:t>
            </a:r>
            <a:r>
              <a:rPr lang="fr-FR" sz="2000" dirty="0" smtClean="0"/>
              <a:t> qui a pour objet </a:t>
            </a:r>
            <a:r>
              <a:rPr lang="fr-FR" sz="2000" dirty="0"/>
              <a:t>de présenter et </a:t>
            </a:r>
            <a:r>
              <a:rPr lang="fr-FR" sz="2000" dirty="0" smtClean="0"/>
              <a:t>d’expliciter cette </a:t>
            </a:r>
            <a:r>
              <a:rPr lang="fr-FR" sz="2000" dirty="0"/>
              <a:t>nouvelle nomenclature, notamment l’articulation </a:t>
            </a:r>
            <a:r>
              <a:rPr lang="fr-FR" sz="2000" dirty="0" smtClean="0"/>
              <a:t>des différents </a:t>
            </a:r>
            <a:r>
              <a:rPr lang="fr-FR" sz="2000" dirty="0"/>
              <a:t>forfaits et ses implications en matière de </a:t>
            </a:r>
            <a:r>
              <a:rPr lang="fr-FR" sz="2000" dirty="0" smtClean="0"/>
              <a:t>tarification et </a:t>
            </a:r>
            <a:r>
              <a:rPr lang="fr-FR" sz="2000" dirty="0"/>
              <a:t>de prise en charge</a:t>
            </a:r>
            <a:r>
              <a:rPr lang="fr-FR" sz="2000" dirty="0" smtClean="0"/>
              <a:t>. </a:t>
            </a:r>
            <a:endParaRPr lang="fr-FR" sz="2000" dirty="0"/>
          </a:p>
        </p:txBody>
      </p:sp>
      <p:pic>
        <p:nvPicPr>
          <p:cNvPr id="5" name="Imag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7698" y="332656"/>
            <a:ext cx="1952898" cy="1419423"/>
          </a:xfrm>
          <a:prstGeom prst="rect">
            <a:avLst/>
          </a:prstGeom>
        </p:spPr>
      </p:pic>
    </p:spTree>
    <p:extLst>
      <p:ext uri="{BB962C8B-B14F-4D97-AF65-F5344CB8AC3E}">
        <p14:creationId xmlns:p14="http://schemas.microsoft.com/office/powerpoint/2010/main" val="30817646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0" y="1721050"/>
            <a:ext cx="8964488" cy="4732286"/>
          </a:xfrm>
        </p:spPr>
        <p:txBody>
          <a:bodyPr>
            <a:normAutofit fontScale="25000" lnSpcReduction="20000"/>
          </a:bodyPr>
          <a:lstStyle/>
          <a:p>
            <a:r>
              <a:rPr lang="fr-FR" sz="7200" b="1" dirty="0" smtClean="0"/>
              <a:t>Etablissements de santé / Hépatite C / Prise en charge thérapeutique / Enquête nationale / </a:t>
            </a:r>
            <a:endParaRPr lang="fr-FR" sz="7200" dirty="0" smtClean="0"/>
          </a:p>
          <a:p>
            <a:r>
              <a:rPr lang="fr-FR" sz="7200" u="sng" dirty="0" smtClean="0">
                <a:hlinkClick r:id="rId2"/>
              </a:rPr>
              <a:t>INSTRUCTION N° DGOS/PF2/DGS/RI2/2016/83 du 22 mars 2016</a:t>
            </a:r>
            <a:r>
              <a:rPr lang="fr-FR" sz="7200" dirty="0" smtClean="0"/>
              <a:t> relative à la mise en œuvre d’une enquête nationale sur le déploiement des réunions de concertation pluridisciplinaire Hépatite C dans les établissements de santé des secteurs publics et privés</a:t>
            </a:r>
          </a:p>
          <a:p>
            <a:r>
              <a:rPr lang="fr-FR" sz="7200" i="1" dirty="0" smtClean="0"/>
              <a:t>Rubrique « Textes officiels » de l’intranet des ministères sociaux</a:t>
            </a:r>
            <a:endParaRPr lang="fr-FR" sz="7200" dirty="0" smtClean="0"/>
          </a:p>
          <a:p>
            <a:r>
              <a:rPr lang="fr-FR" sz="7200" dirty="0" smtClean="0"/>
              <a:t> </a:t>
            </a:r>
          </a:p>
          <a:p>
            <a:pPr lvl="1">
              <a:buNone/>
            </a:pPr>
            <a:r>
              <a:rPr lang="fr-FR" sz="7200" b="1" dirty="0" smtClean="0"/>
              <a:t> </a:t>
            </a:r>
            <a:r>
              <a:rPr lang="fr-FR" sz="7200" b="1" dirty="0"/>
              <a:t>Avis / Orthèses d'avancée mandibulaire / Modalités de prise en </a:t>
            </a:r>
            <a:r>
              <a:rPr lang="fr-FR" sz="7200" b="1" dirty="0" smtClean="0"/>
              <a:t>charge</a:t>
            </a:r>
          </a:p>
          <a:p>
            <a:r>
              <a:rPr lang="fr-FR" sz="7200" u="sng" dirty="0">
                <a:hlinkClick r:id="rId3"/>
              </a:rPr>
              <a:t>Avis</a:t>
            </a:r>
            <a:r>
              <a:rPr lang="fr-FR" sz="7200" dirty="0" smtClean="0"/>
              <a:t> </a:t>
            </a:r>
            <a:r>
              <a:rPr lang="fr-FR" sz="7200" dirty="0"/>
              <a:t>de projet de modification des modalités de prise en charge des orthèses d'avancée </a:t>
            </a:r>
            <a:r>
              <a:rPr lang="fr-FR" sz="7200" dirty="0" smtClean="0"/>
              <a:t>mandibulaire </a:t>
            </a:r>
            <a:r>
              <a:rPr lang="fr-FR" sz="7200" dirty="0"/>
              <a:t>au chapitre 4 du titre II de la liste prévue à l'article L. 165-1 (LPP) du code de la sécurité </a:t>
            </a:r>
            <a:r>
              <a:rPr lang="fr-FR" sz="7200" dirty="0" smtClean="0"/>
              <a:t>sociale  JO </a:t>
            </a:r>
            <a:r>
              <a:rPr lang="fr-FR" sz="7200" dirty="0"/>
              <a:t>du 07 avril  </a:t>
            </a:r>
            <a:r>
              <a:rPr lang="fr-FR" sz="7200" dirty="0" smtClean="0"/>
              <a:t>2016 texte </a:t>
            </a:r>
            <a:r>
              <a:rPr lang="fr-FR" sz="7200" dirty="0"/>
              <a:t>n° 72 </a:t>
            </a:r>
            <a:endParaRPr lang="fr-FR" sz="7200" b="1" dirty="0" smtClean="0"/>
          </a:p>
          <a:p>
            <a:endParaRPr lang="fr-FR" sz="7200" b="1" dirty="0" smtClean="0"/>
          </a:p>
          <a:p>
            <a:endParaRPr lang="fr-FR" sz="7200" b="1" dirty="0"/>
          </a:p>
          <a:p>
            <a:r>
              <a:rPr lang="fr-FR" sz="7200" b="1" dirty="0" smtClean="0"/>
              <a:t>Plan </a:t>
            </a:r>
            <a:r>
              <a:rPr lang="fr-FR" sz="7200" b="1" dirty="0"/>
              <a:t>maladies </a:t>
            </a:r>
            <a:r>
              <a:rPr lang="fr-FR" sz="7200" b="1" dirty="0" err="1"/>
              <a:t>neuro-dégénératives</a:t>
            </a:r>
            <a:r>
              <a:rPr lang="fr-FR" sz="7200" b="1" dirty="0"/>
              <a:t> 2014-2019 / Mise en œuvre </a:t>
            </a:r>
            <a:r>
              <a:rPr lang="fr-FR" sz="7200" b="1" dirty="0" smtClean="0"/>
              <a:t>régionale</a:t>
            </a:r>
          </a:p>
          <a:p>
            <a:r>
              <a:rPr lang="fr-FR" sz="7200" u="sng" dirty="0">
                <a:hlinkClick r:id="rId4"/>
              </a:rPr>
              <a:t>INSTRUCTION N° SG/CNSA/2016/58 du 22 janvier 2016</a:t>
            </a:r>
            <a:r>
              <a:rPr lang="fr-FR" sz="7200" dirty="0"/>
              <a:t> relative à la déclinaison régionale du plan maladies </a:t>
            </a:r>
            <a:r>
              <a:rPr lang="fr-FR" sz="7200" dirty="0" err="1"/>
              <a:t>neuro-dégénératives</a:t>
            </a:r>
            <a:r>
              <a:rPr lang="fr-FR" sz="7200" dirty="0"/>
              <a:t> 2014-2019</a:t>
            </a:r>
          </a:p>
          <a:p>
            <a:r>
              <a:rPr lang="fr-FR" sz="7200" i="1" dirty="0" smtClean="0"/>
              <a:t>Site </a:t>
            </a:r>
            <a:r>
              <a:rPr lang="fr-FR" sz="7200" i="1" dirty="0"/>
              <a:t>circulaires.legifrance.gouv.fr</a:t>
            </a:r>
            <a:endParaRPr lang="fr-FR" sz="7200" dirty="0"/>
          </a:p>
          <a:p>
            <a:pPr marL="0" indent="0">
              <a:buNone/>
            </a:pPr>
            <a:endParaRPr lang="fr-FR" sz="7200" dirty="0"/>
          </a:p>
          <a:p>
            <a:pPr marL="0" indent="0">
              <a:buNone/>
            </a:pPr>
            <a:r>
              <a:rPr lang="fr-FR" sz="3800" dirty="0"/>
              <a:t/>
            </a:r>
            <a:br>
              <a:rPr lang="fr-FR" sz="3800" dirty="0"/>
            </a:br>
            <a:r>
              <a:rPr lang="fr-FR" sz="2000" dirty="0"/>
              <a:t/>
            </a:r>
            <a:br>
              <a:rPr lang="fr-FR" sz="2000" dirty="0"/>
            </a:br>
            <a:r>
              <a:rPr lang="fr-FR" sz="2000" dirty="0"/>
              <a:t/>
            </a:r>
            <a:br>
              <a:rPr lang="fr-FR" sz="2000" dirty="0"/>
            </a:br>
            <a:r>
              <a:rPr lang="fr-FR" sz="2000" dirty="0"/>
              <a:t/>
            </a:r>
            <a:br>
              <a:rPr lang="fr-FR" sz="2000" dirty="0"/>
            </a:br>
            <a:r>
              <a:rPr lang="fr-FR" sz="2000" dirty="0"/>
              <a:t/>
            </a:r>
            <a:br>
              <a:rPr lang="fr-FR" sz="2000" dirty="0"/>
            </a:br>
            <a:endParaRPr lang="fr-FR" sz="2000" dirty="0"/>
          </a:p>
          <a:p>
            <a:pPr>
              <a:spcAft>
                <a:spcPts val="0"/>
              </a:spcAft>
            </a:pPr>
            <a:endParaRPr lang="fr-FR" sz="2000" dirty="0"/>
          </a:p>
          <a:p>
            <a:pPr>
              <a:buNone/>
            </a:pPr>
            <a:endParaRPr lang="fr-FR" sz="1800" b="1" dirty="0">
              <a:latin typeface="Times New Roman"/>
              <a:ea typeface="Times New Roman"/>
            </a:endParaRPr>
          </a:p>
          <a:p>
            <a:pPr>
              <a:buNone/>
            </a:pPr>
            <a:endParaRPr lang="fr-FR" sz="2000" dirty="0" smtClean="0"/>
          </a:p>
          <a:p>
            <a:r>
              <a:rPr lang="fr-FR" sz="2000" dirty="0" smtClean="0"/>
              <a:t>  </a:t>
            </a:r>
          </a:p>
          <a:p>
            <a:r>
              <a:rPr lang="fr-FR" sz="2000" dirty="0" smtClean="0"/>
              <a:t> </a:t>
            </a:r>
          </a:p>
          <a:p>
            <a:endParaRPr lang="fr-FR" sz="2000" dirty="0" smtClean="0"/>
          </a:p>
          <a:p>
            <a:endParaRPr lang="fr-FR" sz="2000" dirty="0" smtClean="0"/>
          </a:p>
          <a:p>
            <a:pPr>
              <a:buNone/>
            </a:pPr>
            <a:endParaRPr lang="fr-FR" sz="2000" dirty="0" smtClean="0"/>
          </a:p>
        </p:txBody>
      </p:sp>
      <p:pic>
        <p:nvPicPr>
          <p:cNvPr id="5" name="Imag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7698" y="332656"/>
            <a:ext cx="1952898" cy="1419423"/>
          </a:xfrm>
          <a:prstGeom prst="rect">
            <a:avLst/>
          </a:prstGeom>
        </p:spPr>
      </p:pic>
    </p:spTree>
    <p:extLst>
      <p:ext uri="{BB962C8B-B14F-4D97-AF65-F5344CB8AC3E}">
        <p14:creationId xmlns:p14="http://schemas.microsoft.com/office/powerpoint/2010/main" val="23368274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0" y="1772816"/>
            <a:ext cx="8964488" cy="4896544"/>
          </a:xfrm>
        </p:spPr>
        <p:txBody>
          <a:bodyPr>
            <a:normAutofit/>
          </a:bodyPr>
          <a:lstStyle/>
          <a:p>
            <a:endParaRPr lang="fr-FR" sz="2000" dirty="0" smtClean="0"/>
          </a:p>
          <a:p>
            <a:endParaRPr lang="fr-FR" sz="2000" dirty="0" smtClean="0"/>
          </a:p>
          <a:p>
            <a:pPr>
              <a:buNone/>
            </a:pPr>
            <a:endParaRPr lang="fr-FR" sz="2000" dirty="0" smtClean="0"/>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7698" y="332656"/>
            <a:ext cx="1952898" cy="1419423"/>
          </a:xfrm>
          <a:prstGeom prst="rect">
            <a:avLst/>
          </a:prstGeom>
        </p:spPr>
      </p:pic>
      <p:sp>
        <p:nvSpPr>
          <p:cNvPr id="7" name="ZoneTexte 6"/>
          <p:cNvSpPr txBox="1"/>
          <p:nvPr/>
        </p:nvSpPr>
        <p:spPr>
          <a:xfrm>
            <a:off x="592479" y="2169730"/>
            <a:ext cx="8227994" cy="3416320"/>
          </a:xfrm>
          <a:prstGeom prst="rect">
            <a:avLst/>
          </a:prstGeom>
          <a:noFill/>
        </p:spPr>
        <p:txBody>
          <a:bodyPr wrap="square" rtlCol="0">
            <a:spAutoFit/>
          </a:bodyPr>
          <a:lstStyle/>
          <a:p>
            <a:r>
              <a:rPr lang="fr-FR" b="1" dirty="0" smtClean="0">
                <a:hlinkClick r:id="rId3"/>
              </a:rPr>
              <a:t>Arrêté </a:t>
            </a:r>
            <a:r>
              <a:rPr lang="fr-FR" b="1" dirty="0">
                <a:hlinkClick r:id="rId3"/>
              </a:rPr>
              <a:t>du 12 avril 2016</a:t>
            </a:r>
            <a:r>
              <a:rPr lang="fr-FR" b="1" dirty="0"/>
              <a:t> portant modification des modalités de prise en charge de </a:t>
            </a:r>
            <a:r>
              <a:rPr lang="fr-FR" b="1" dirty="0">
                <a:solidFill>
                  <a:srgbClr val="92D050"/>
                </a:solidFill>
              </a:rPr>
              <a:t>dispositifs médicaux de perfusion à domicile </a:t>
            </a:r>
            <a:r>
              <a:rPr lang="fr-FR" b="1" dirty="0"/>
              <a:t>et prestations associées visées sur la liste des produits et prestations prévue à l’article L.165-1 du code de la sécurité sociale, nous vous informons qu'à compter du 1er mai 2016, les ordonnances-types de "perfusion à domicile" ne sont plus utilisables. Vous serez informés de leurs mises à jour prochainement</a:t>
            </a:r>
            <a:r>
              <a:rPr lang="fr-FR" b="1" dirty="0" smtClean="0"/>
              <a:t>.</a:t>
            </a:r>
          </a:p>
          <a:p>
            <a:endParaRPr lang="fr-FR" b="1" dirty="0"/>
          </a:p>
          <a:p>
            <a:endParaRPr lang="fr-FR" dirty="0"/>
          </a:p>
          <a:p>
            <a:r>
              <a:rPr lang="fr-FR" b="1" dirty="0" smtClean="0">
                <a:hlinkClick r:id="rId4"/>
              </a:rPr>
              <a:t>Arrêté </a:t>
            </a:r>
            <a:r>
              <a:rPr lang="fr-FR" b="1" dirty="0">
                <a:hlinkClick r:id="rId4"/>
              </a:rPr>
              <a:t>du 12 avril 2016 </a:t>
            </a:r>
            <a:r>
              <a:rPr lang="fr-FR" b="1" dirty="0"/>
              <a:t>portant modification des conditions d’inscription des </a:t>
            </a:r>
            <a:r>
              <a:rPr lang="fr-FR" b="1" dirty="0">
                <a:solidFill>
                  <a:srgbClr val="92D050"/>
                </a:solidFill>
              </a:rPr>
              <a:t>dispositifs médicaux de nutrition parentérale </a:t>
            </a:r>
            <a:r>
              <a:rPr lang="fr-FR" b="1" dirty="0"/>
              <a:t>à domicile et prestations associées sur la liste des produits et prestations prévue à l’article L.165-1 du code de la sécurité sociale </a:t>
            </a:r>
            <a:r>
              <a:rPr lang="fr-FR" dirty="0"/>
              <a:t>NOR : </a:t>
            </a:r>
            <a:r>
              <a:rPr lang="fr-FR" i="1" dirty="0"/>
              <a:t>AFSS1607547A </a:t>
            </a:r>
            <a:r>
              <a:rPr lang="fr-FR" dirty="0"/>
              <a:t>Le </a:t>
            </a:r>
            <a:endParaRPr lang="fr-FR" b="1" dirty="0"/>
          </a:p>
        </p:txBody>
      </p:sp>
    </p:spTree>
    <p:extLst>
      <p:ext uri="{BB962C8B-B14F-4D97-AF65-F5344CB8AC3E}">
        <p14:creationId xmlns:p14="http://schemas.microsoft.com/office/powerpoint/2010/main" val="26188540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0" y="1772816"/>
            <a:ext cx="8964488" cy="4896544"/>
          </a:xfrm>
        </p:spPr>
        <p:txBody>
          <a:bodyPr>
            <a:normAutofit/>
          </a:bodyPr>
          <a:lstStyle/>
          <a:p>
            <a:endParaRPr lang="fr-FR" sz="2000" dirty="0" smtClean="0"/>
          </a:p>
          <a:p>
            <a:endParaRPr lang="fr-FR" sz="2000" dirty="0" smtClean="0"/>
          </a:p>
          <a:p>
            <a:pPr>
              <a:buNone/>
            </a:pPr>
            <a:endParaRPr lang="fr-FR" sz="2000" dirty="0" smtClean="0"/>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7698" y="332656"/>
            <a:ext cx="1952898" cy="1419423"/>
          </a:xfrm>
          <a:prstGeom prst="rect">
            <a:avLst/>
          </a:prstGeom>
        </p:spPr>
      </p:pic>
      <p:sp>
        <p:nvSpPr>
          <p:cNvPr id="7" name="ZoneTexte 6"/>
          <p:cNvSpPr txBox="1"/>
          <p:nvPr/>
        </p:nvSpPr>
        <p:spPr>
          <a:xfrm>
            <a:off x="592479" y="2169730"/>
            <a:ext cx="8227994" cy="3816429"/>
          </a:xfrm>
          <a:prstGeom prst="rect">
            <a:avLst/>
          </a:prstGeom>
          <a:noFill/>
        </p:spPr>
        <p:txBody>
          <a:bodyPr wrap="square" rtlCol="0">
            <a:spAutoFit/>
          </a:bodyPr>
          <a:lstStyle/>
          <a:p>
            <a:r>
              <a:rPr lang="fr-FR" b="1" dirty="0"/>
              <a:t>Agence nationale de santé publique / </a:t>
            </a:r>
            <a:r>
              <a:rPr lang="fr-FR" b="1" dirty="0" smtClean="0"/>
              <a:t>Création</a:t>
            </a:r>
          </a:p>
          <a:p>
            <a:r>
              <a:rPr lang="fr-FR" u="sng" dirty="0">
                <a:hlinkClick r:id="rId3"/>
              </a:rPr>
              <a:t>Rapport au Président de la République</a:t>
            </a:r>
            <a:r>
              <a:rPr lang="fr-FR" dirty="0"/>
              <a:t> relatif à l'ordonnance n° 2016-462 du 14 avril 2016 portant création de l'Agence nationale de santé publique</a:t>
            </a:r>
          </a:p>
          <a:p>
            <a:r>
              <a:rPr lang="fr-FR" dirty="0"/>
              <a:t> </a:t>
            </a:r>
            <a:r>
              <a:rPr lang="fr-FR" u="sng" dirty="0" smtClean="0">
                <a:hlinkClick r:id="rId4"/>
              </a:rPr>
              <a:t>Ordonnance </a:t>
            </a:r>
            <a:r>
              <a:rPr lang="fr-FR" u="sng" dirty="0">
                <a:hlinkClick r:id="rId4"/>
              </a:rPr>
              <a:t>n° 2016-462 du 14 avril 2016</a:t>
            </a:r>
            <a:r>
              <a:rPr lang="fr-FR" dirty="0"/>
              <a:t> portant création de l'Agence nationale de santé publique</a:t>
            </a:r>
          </a:p>
          <a:p>
            <a:r>
              <a:rPr lang="fr-FR" i="1" dirty="0"/>
              <a:t>JO du 15 avril </a:t>
            </a:r>
            <a:r>
              <a:rPr lang="fr-FR" i="1" dirty="0" smtClean="0"/>
              <a:t>2016</a:t>
            </a:r>
          </a:p>
          <a:p>
            <a:endParaRPr lang="fr-FR" i="1" dirty="0"/>
          </a:p>
          <a:p>
            <a:r>
              <a:rPr lang="fr-FR" b="1" dirty="0"/>
              <a:t>Établissements de santé / Infections nosocomiales</a:t>
            </a:r>
            <a:endParaRPr lang="fr-FR" dirty="0"/>
          </a:p>
          <a:p>
            <a:pPr>
              <a:spcAft>
                <a:spcPts val="0"/>
              </a:spcAft>
            </a:pPr>
            <a:r>
              <a:rPr lang="fr-FR" u="sng" dirty="0">
                <a:hlinkClick r:id="rId5"/>
              </a:rPr>
              <a:t>Arrêté du 15 avril 2016</a:t>
            </a:r>
            <a:r>
              <a:rPr lang="fr-FR" dirty="0"/>
              <a:t> relatif au bilan annuel des activités de lutte contre les infections nosocomiales dans les établissements de santé</a:t>
            </a:r>
          </a:p>
          <a:p>
            <a:pPr>
              <a:spcAft>
                <a:spcPts val="0"/>
              </a:spcAft>
            </a:pPr>
            <a:r>
              <a:rPr lang="fr-FR" dirty="0"/>
              <a:t>JO du 22 avril 2016</a:t>
            </a:r>
          </a:p>
          <a:p>
            <a:endParaRPr lang="fr-FR" sz="2000" b="1" dirty="0">
              <a:latin typeface="Times New Roman"/>
              <a:ea typeface="Times New Roman"/>
            </a:endParaRPr>
          </a:p>
          <a:p>
            <a:endParaRPr lang="fr-FR" b="1" dirty="0"/>
          </a:p>
        </p:txBody>
      </p:sp>
    </p:spTree>
    <p:extLst>
      <p:ext uri="{BB962C8B-B14F-4D97-AF65-F5344CB8AC3E}">
        <p14:creationId xmlns:p14="http://schemas.microsoft.com/office/powerpoint/2010/main" val="23368274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0" y="1772816"/>
            <a:ext cx="8964488" cy="4896544"/>
          </a:xfrm>
        </p:spPr>
        <p:txBody>
          <a:bodyPr>
            <a:normAutofit/>
          </a:bodyPr>
          <a:lstStyle/>
          <a:p>
            <a:endParaRPr lang="fr-FR" sz="2000" dirty="0" smtClean="0"/>
          </a:p>
          <a:p>
            <a:endParaRPr lang="fr-FR" sz="2000" dirty="0" smtClean="0"/>
          </a:p>
          <a:p>
            <a:pPr>
              <a:buNone/>
            </a:pPr>
            <a:endParaRPr lang="fr-FR" sz="2000" dirty="0" smtClean="0"/>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7698" y="332656"/>
            <a:ext cx="1952898" cy="1419423"/>
          </a:xfrm>
          <a:prstGeom prst="rect">
            <a:avLst/>
          </a:prstGeom>
        </p:spPr>
      </p:pic>
      <p:sp>
        <p:nvSpPr>
          <p:cNvPr id="7" name="ZoneTexte 6"/>
          <p:cNvSpPr txBox="1"/>
          <p:nvPr/>
        </p:nvSpPr>
        <p:spPr>
          <a:xfrm>
            <a:off x="323528" y="2169730"/>
            <a:ext cx="8712968" cy="4278094"/>
          </a:xfrm>
          <a:prstGeom prst="rect">
            <a:avLst/>
          </a:prstGeom>
          <a:noFill/>
        </p:spPr>
        <p:txBody>
          <a:bodyPr wrap="square" rtlCol="0">
            <a:spAutoFit/>
          </a:bodyPr>
          <a:lstStyle/>
          <a:p>
            <a:r>
              <a:rPr lang="fr-FR" b="1" dirty="0"/>
              <a:t>Déchets d'activité de soins à risque infectieux (DASRI) </a:t>
            </a:r>
            <a:r>
              <a:rPr lang="fr-FR" b="1" dirty="0" smtClean="0"/>
              <a:t>/</a:t>
            </a:r>
            <a:r>
              <a:rPr lang="fr-FR" dirty="0"/>
              <a:t> </a:t>
            </a:r>
            <a:r>
              <a:rPr lang="fr-FR" b="1" dirty="0" smtClean="0"/>
              <a:t>Pathologies </a:t>
            </a:r>
            <a:r>
              <a:rPr lang="fr-FR" b="1" dirty="0"/>
              <a:t>/ Liste</a:t>
            </a:r>
            <a:endParaRPr lang="fr-FR" i="1" dirty="0"/>
          </a:p>
          <a:p>
            <a:endParaRPr lang="fr-FR" sz="2000" b="1" dirty="0">
              <a:latin typeface="Times New Roman"/>
              <a:ea typeface="Times New Roman"/>
            </a:endParaRPr>
          </a:p>
          <a:p>
            <a:r>
              <a:rPr lang="fr-FR" u="sng" dirty="0">
                <a:hlinkClick r:id="rId3"/>
              </a:rPr>
              <a:t>Arrêté du 4 mai 2016</a:t>
            </a:r>
            <a:r>
              <a:rPr lang="fr-FR" dirty="0"/>
              <a:t> modifiant l'arrêté du 23 août 2011 fixant, en application de l'article R. 1335-8-1 du code de la santé publique, la liste des pathologies conduisant pour les patients en </a:t>
            </a:r>
            <a:r>
              <a:rPr lang="fr-FR" dirty="0" err="1"/>
              <a:t>autotraitement</a:t>
            </a:r>
            <a:r>
              <a:rPr lang="fr-FR" dirty="0"/>
              <a:t> à la production de déchets d'activité de soins à risque infectieux perforants</a:t>
            </a:r>
          </a:p>
          <a:p>
            <a:r>
              <a:rPr lang="fr-FR" i="1" dirty="0"/>
              <a:t>JO du 10 mai </a:t>
            </a:r>
            <a:r>
              <a:rPr lang="fr-FR" i="1" dirty="0" smtClean="0"/>
              <a:t>2016</a:t>
            </a:r>
          </a:p>
          <a:p>
            <a:endParaRPr lang="fr-FR" i="1" dirty="0"/>
          </a:p>
          <a:p>
            <a:r>
              <a:rPr lang="fr-FR" b="1" dirty="0"/>
              <a:t>Oxygène à usage médical </a:t>
            </a:r>
            <a:r>
              <a:rPr lang="fr-FR" b="1" dirty="0" smtClean="0"/>
              <a:t>/ Dispensation </a:t>
            </a:r>
            <a:r>
              <a:rPr lang="fr-FR" b="1" dirty="0"/>
              <a:t>à </a:t>
            </a:r>
            <a:r>
              <a:rPr lang="fr-FR" b="1" dirty="0" smtClean="0"/>
              <a:t>domicile </a:t>
            </a:r>
          </a:p>
          <a:p>
            <a:r>
              <a:rPr lang="fr-FR" u="sng" dirty="0">
                <a:hlinkClick r:id="rId4"/>
              </a:rPr>
              <a:t>NOTE D'INFORMATION</a:t>
            </a:r>
            <a:r>
              <a:rPr lang="fr-FR" b="1" u="sng" dirty="0">
                <a:hlinkClick r:id="rId4"/>
              </a:rPr>
              <a:t> </a:t>
            </a:r>
            <a:r>
              <a:rPr lang="fr-FR" u="sng" dirty="0">
                <a:hlinkClick r:id="rId4"/>
              </a:rPr>
              <a:t>N° DGS/PP3/2016/129 du 20 avril 2016</a:t>
            </a:r>
            <a:r>
              <a:rPr lang="fr-FR" dirty="0"/>
              <a:t> relative aux bonnes pratiques de dispensation à domicile de l’oxygène à usage médical</a:t>
            </a:r>
          </a:p>
          <a:p>
            <a:r>
              <a:rPr lang="fr-FR" i="1" dirty="0"/>
              <a:t>Site circulaires.legifrance.gouv.fr</a:t>
            </a:r>
            <a:endParaRPr lang="fr-FR" dirty="0"/>
          </a:p>
          <a:p>
            <a:endParaRPr lang="fr-FR" dirty="0"/>
          </a:p>
          <a:p>
            <a:endParaRPr lang="fr-FR" dirty="0"/>
          </a:p>
          <a:p>
            <a:endParaRPr lang="fr-FR" b="1" dirty="0"/>
          </a:p>
        </p:txBody>
      </p:sp>
    </p:spTree>
    <p:extLst>
      <p:ext uri="{BB962C8B-B14F-4D97-AF65-F5344CB8AC3E}">
        <p14:creationId xmlns:p14="http://schemas.microsoft.com/office/powerpoint/2010/main" val="27614709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0" y="1772816"/>
            <a:ext cx="8964488" cy="4896544"/>
          </a:xfrm>
        </p:spPr>
        <p:txBody>
          <a:bodyPr>
            <a:normAutofit/>
          </a:bodyPr>
          <a:lstStyle/>
          <a:p>
            <a:endParaRPr lang="fr-FR" sz="2000" dirty="0" smtClean="0"/>
          </a:p>
          <a:p>
            <a:endParaRPr lang="fr-FR" sz="2000" dirty="0" smtClean="0"/>
          </a:p>
          <a:p>
            <a:pPr>
              <a:buNone/>
            </a:pPr>
            <a:endParaRPr lang="fr-FR" sz="2000" dirty="0" smtClean="0"/>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7698" y="332656"/>
            <a:ext cx="1952898" cy="1419423"/>
          </a:xfrm>
          <a:prstGeom prst="rect">
            <a:avLst/>
          </a:prstGeom>
        </p:spPr>
      </p:pic>
      <p:sp>
        <p:nvSpPr>
          <p:cNvPr id="7" name="ZoneTexte 6"/>
          <p:cNvSpPr txBox="1"/>
          <p:nvPr/>
        </p:nvSpPr>
        <p:spPr>
          <a:xfrm>
            <a:off x="323528" y="2169730"/>
            <a:ext cx="8712968" cy="3970318"/>
          </a:xfrm>
          <a:prstGeom prst="rect">
            <a:avLst/>
          </a:prstGeom>
          <a:noFill/>
        </p:spPr>
        <p:txBody>
          <a:bodyPr wrap="square" rtlCol="0">
            <a:spAutoFit/>
          </a:bodyPr>
          <a:lstStyle/>
          <a:p>
            <a:r>
              <a:rPr lang="fr-FR" b="1" dirty="0"/>
              <a:t>Prestations  d’hospitalisation / Spécialité pharmaceutique / Prise en charge</a:t>
            </a:r>
            <a:endParaRPr lang="fr-FR" sz="2000" b="1" dirty="0">
              <a:latin typeface="Times New Roman"/>
              <a:ea typeface="Times New Roman"/>
            </a:endParaRPr>
          </a:p>
          <a:p>
            <a:r>
              <a:rPr lang="fr-FR" u="sng" dirty="0">
                <a:hlinkClick r:id="rId3"/>
              </a:rPr>
              <a:t>NOTE D'INFORMATION N° DGOS/PF2/DSS/1C/2016/133 du 25 avril 2016</a:t>
            </a:r>
            <a:r>
              <a:rPr lang="fr-FR" b="1" dirty="0"/>
              <a:t> </a:t>
            </a:r>
            <a:r>
              <a:rPr lang="fr-FR" dirty="0"/>
              <a:t>relative à la prise en charge de la spécialité pharmaceutique JAVLOR® en sus des prestations d’hospitalisation donnant lieu à forfait </a:t>
            </a:r>
            <a:br>
              <a:rPr lang="fr-FR" dirty="0"/>
            </a:br>
            <a:r>
              <a:rPr lang="fr-FR" i="1" dirty="0"/>
              <a:t>Rubrique « Textes officiels » de l’intranet des ministères sociaux</a:t>
            </a:r>
            <a:endParaRPr lang="fr-FR" dirty="0"/>
          </a:p>
          <a:p>
            <a:endParaRPr lang="fr-FR" dirty="0" smtClean="0"/>
          </a:p>
          <a:p>
            <a:r>
              <a:rPr lang="fr-FR" b="1" dirty="0"/>
              <a:t>Etablissements de santé / Chirurgie cardiaque / Acte médical / Contrôle ARS </a:t>
            </a:r>
            <a:endParaRPr lang="fr-FR" b="1" dirty="0" smtClean="0"/>
          </a:p>
          <a:p>
            <a:r>
              <a:rPr lang="fr-FR" u="sng" dirty="0">
                <a:hlinkClick r:id="rId4"/>
              </a:rPr>
              <a:t>Arrêté du 12 mai 2016</a:t>
            </a:r>
            <a:r>
              <a:rPr lang="fr-FR" dirty="0"/>
              <a:t> limitant la pratique de l'acte de « fermeture de l'appendice auriculaire gauche par voie transcutanée » à certains établissements de santé en application des dispositions de l'article L. 1151-1 du code de santé publique</a:t>
            </a:r>
          </a:p>
          <a:p>
            <a:r>
              <a:rPr lang="fr-FR" i="1" dirty="0"/>
              <a:t>JO du 15 Mai 2016</a:t>
            </a:r>
            <a:endParaRPr lang="fr-FR" dirty="0"/>
          </a:p>
          <a:p>
            <a:endParaRPr lang="fr-FR" dirty="0"/>
          </a:p>
          <a:p>
            <a:endParaRPr lang="fr-FR" dirty="0"/>
          </a:p>
          <a:p>
            <a:endParaRPr lang="fr-FR" b="1" dirty="0"/>
          </a:p>
        </p:txBody>
      </p:sp>
    </p:spTree>
    <p:extLst>
      <p:ext uri="{BB962C8B-B14F-4D97-AF65-F5344CB8AC3E}">
        <p14:creationId xmlns:p14="http://schemas.microsoft.com/office/powerpoint/2010/main" val="2825438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0" y="1772816"/>
            <a:ext cx="8964488" cy="4896544"/>
          </a:xfrm>
        </p:spPr>
        <p:txBody>
          <a:bodyPr>
            <a:normAutofit/>
          </a:bodyPr>
          <a:lstStyle/>
          <a:p>
            <a:endParaRPr lang="fr-FR" sz="2000" dirty="0" smtClean="0"/>
          </a:p>
          <a:p>
            <a:endParaRPr lang="fr-FR" sz="2000" dirty="0" smtClean="0"/>
          </a:p>
          <a:p>
            <a:pPr>
              <a:buNone/>
            </a:pPr>
            <a:endParaRPr lang="fr-FR" sz="2000" dirty="0" smtClean="0"/>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7698" y="332656"/>
            <a:ext cx="1952898" cy="1419423"/>
          </a:xfrm>
          <a:prstGeom prst="rect">
            <a:avLst/>
          </a:prstGeom>
        </p:spPr>
      </p:pic>
      <p:sp>
        <p:nvSpPr>
          <p:cNvPr id="7" name="ZoneTexte 6"/>
          <p:cNvSpPr txBox="1"/>
          <p:nvPr/>
        </p:nvSpPr>
        <p:spPr>
          <a:xfrm>
            <a:off x="302735" y="1779687"/>
            <a:ext cx="8712968" cy="4801314"/>
          </a:xfrm>
          <a:prstGeom prst="rect">
            <a:avLst/>
          </a:prstGeom>
          <a:noFill/>
        </p:spPr>
        <p:txBody>
          <a:bodyPr wrap="square" rtlCol="0">
            <a:spAutoFit/>
          </a:bodyPr>
          <a:lstStyle/>
          <a:p>
            <a:r>
              <a:rPr lang="fr-FR" b="1" dirty="0"/>
              <a:t>Etablissements de santé / Dispositifs </a:t>
            </a:r>
            <a:r>
              <a:rPr lang="fr-FR" b="1" dirty="0" smtClean="0"/>
              <a:t>médicaux</a:t>
            </a:r>
          </a:p>
          <a:p>
            <a:r>
              <a:rPr lang="fr-FR" u="sng" dirty="0">
                <a:hlinkClick r:id="rId3"/>
              </a:rPr>
              <a:t>NOTE D'INFORMATION N°</a:t>
            </a:r>
            <a:r>
              <a:rPr lang="fr-FR" b="1" u="sng" dirty="0">
                <a:hlinkClick r:id="rId3"/>
              </a:rPr>
              <a:t> </a:t>
            </a:r>
            <a:r>
              <a:rPr lang="fr-FR" u="sng" dirty="0">
                <a:hlinkClick r:id="rId3"/>
              </a:rPr>
              <a:t>DGS/PP3/DGOS/DSS/2016/102 du 4 avril 2016</a:t>
            </a:r>
            <a:r>
              <a:rPr lang="fr-FR" dirty="0">
                <a:hlinkClick r:id="rId3"/>
              </a:rPr>
              <a:t> </a:t>
            </a:r>
            <a:r>
              <a:rPr lang="fr-FR" dirty="0"/>
              <a:t>relative à la mise en place du dispositif d’évaluation des dispositifs médicaux financés dans les tarifs des prestations d’hospitalisation, dit « intra-GHS </a:t>
            </a:r>
            <a:r>
              <a:rPr lang="fr-FR" dirty="0" smtClean="0"/>
              <a:t>» </a:t>
            </a:r>
          </a:p>
          <a:p>
            <a:r>
              <a:rPr lang="fr-FR" dirty="0" smtClean="0"/>
              <a:t>voir  </a:t>
            </a:r>
            <a:r>
              <a:rPr lang="fr-FR" dirty="0">
                <a:hlinkClick r:id="rId4"/>
              </a:rPr>
              <a:t>http://social-sante.gouv.fr/IMG/pdf/liste_intra-ghs_280416.pdf</a:t>
            </a:r>
            <a:endParaRPr lang="fr-FR" dirty="0"/>
          </a:p>
          <a:p>
            <a:r>
              <a:rPr lang="fr-FR" i="1" dirty="0"/>
              <a:t>Site circulaires.legifrance.gouv.fr</a:t>
            </a:r>
            <a:endParaRPr lang="fr-FR" dirty="0"/>
          </a:p>
          <a:p>
            <a:endParaRPr lang="fr-FR" dirty="0" smtClean="0"/>
          </a:p>
          <a:p>
            <a:endParaRPr lang="fr-FR" dirty="0"/>
          </a:p>
          <a:p>
            <a:endParaRPr lang="fr-FR" dirty="0" smtClean="0"/>
          </a:p>
          <a:p>
            <a:r>
              <a:rPr lang="fr-FR" b="1" dirty="0"/>
              <a:t>Etablissements de santé / Qualité et sécurité des soins / Indicateurs obligatoires</a:t>
            </a:r>
          </a:p>
          <a:p>
            <a:r>
              <a:rPr lang="fr-FR" u="sng" dirty="0">
                <a:hlinkClick r:id="rId5"/>
              </a:rPr>
              <a:t>Arrêté du 3 mai 2016</a:t>
            </a:r>
            <a:r>
              <a:rPr lang="fr-FR" dirty="0"/>
              <a:t> fixant la liste des indicateurs obligatoires pour l'amélioration de la qualité et de la sécurité des soins et les conditions de mise à disposition du public de certains résultats par l'établissement de santé</a:t>
            </a:r>
          </a:p>
          <a:p>
            <a:r>
              <a:rPr lang="fr-FR" i="1" dirty="0"/>
              <a:t>JO du 18 mai 2016</a:t>
            </a:r>
            <a:endParaRPr lang="fr-FR" dirty="0"/>
          </a:p>
          <a:p>
            <a:endParaRPr lang="fr-FR" b="1" dirty="0"/>
          </a:p>
          <a:p>
            <a:endParaRPr lang="fr-FR" dirty="0"/>
          </a:p>
          <a:p>
            <a:endParaRPr lang="fr-FR" b="1" dirty="0"/>
          </a:p>
        </p:txBody>
      </p:sp>
    </p:spTree>
    <p:extLst>
      <p:ext uri="{BB962C8B-B14F-4D97-AF65-F5344CB8AC3E}">
        <p14:creationId xmlns:p14="http://schemas.microsoft.com/office/powerpoint/2010/main" val="3574514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0" y="1772816"/>
            <a:ext cx="8964488" cy="4896544"/>
          </a:xfrm>
        </p:spPr>
        <p:txBody>
          <a:bodyPr>
            <a:normAutofit/>
          </a:bodyPr>
          <a:lstStyle/>
          <a:p>
            <a:endParaRPr lang="fr-FR" sz="2000" dirty="0" smtClean="0"/>
          </a:p>
          <a:p>
            <a:endParaRPr lang="fr-FR" sz="2000" dirty="0" smtClean="0"/>
          </a:p>
          <a:p>
            <a:pPr>
              <a:buNone/>
            </a:pPr>
            <a:endParaRPr lang="fr-FR" sz="2000" dirty="0" smtClean="0"/>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7698" y="332656"/>
            <a:ext cx="1952898" cy="1419423"/>
          </a:xfrm>
          <a:prstGeom prst="rect">
            <a:avLst/>
          </a:prstGeom>
        </p:spPr>
      </p:pic>
      <p:sp>
        <p:nvSpPr>
          <p:cNvPr id="7" name="ZoneTexte 6"/>
          <p:cNvSpPr txBox="1"/>
          <p:nvPr/>
        </p:nvSpPr>
        <p:spPr>
          <a:xfrm>
            <a:off x="323528" y="2153778"/>
            <a:ext cx="8712968" cy="4247317"/>
          </a:xfrm>
          <a:prstGeom prst="rect">
            <a:avLst/>
          </a:prstGeom>
          <a:noFill/>
        </p:spPr>
        <p:txBody>
          <a:bodyPr wrap="square" rtlCol="0">
            <a:spAutoFit/>
          </a:bodyPr>
          <a:lstStyle/>
          <a:p>
            <a:r>
              <a:rPr lang="fr-FR" b="1" dirty="0" smtClean="0"/>
              <a:t>Etablissements de santé / MIGAC / 2016</a:t>
            </a:r>
          </a:p>
          <a:p>
            <a:r>
              <a:rPr lang="fr-FR" u="sng" dirty="0">
                <a:hlinkClick r:id="rId3"/>
              </a:rPr>
              <a:t>Arrêté du 12 mai 2016</a:t>
            </a:r>
            <a:r>
              <a:rPr lang="fr-FR" dirty="0"/>
              <a:t> fixant pour l'année 2016 les dotations régionales mentionnées à l'article L. 174-1-1 du code de la sécurité sociale, les dotations régionales de financement des missions d'intérêt général et d'aide à la contractualisation prévues à l'article L. 162-22-13 du code de la sécurité sociale et à l'article 78 de la loi n° 2015-1702 du 21 décembre 2015 de financement de la sécurité sociale pour 2016, ainsi que le montant des transferts prévus à l'article L. 174-1-2 du code de la sécurité sociale</a:t>
            </a:r>
          </a:p>
          <a:p>
            <a:r>
              <a:rPr lang="fr-FR" i="1" dirty="0"/>
              <a:t>JO du 20 mai </a:t>
            </a:r>
            <a:r>
              <a:rPr lang="fr-FR" i="1" dirty="0" smtClean="0"/>
              <a:t>2016</a:t>
            </a:r>
          </a:p>
          <a:p>
            <a:endParaRPr lang="fr-FR" i="1" dirty="0"/>
          </a:p>
          <a:p>
            <a:r>
              <a:rPr lang="fr-FR" u="sng" dirty="0">
                <a:hlinkClick r:id="rId4"/>
              </a:rPr>
              <a:t>Arrêté du 12 mai 2016</a:t>
            </a:r>
            <a:r>
              <a:rPr lang="fr-FR" dirty="0"/>
              <a:t> portant détermination pour 2016 de la dotation de financement des missions d'intérêt général et d'aide à la contractualisation exercées par les établissements de santé mentionnés aux a, b, c et d de l'article L. 162-22-6 du code de la sécurité sociale dans le cadre de leurs activités de soins de suite et de réadaptation </a:t>
            </a:r>
          </a:p>
          <a:p>
            <a:endParaRPr lang="fr-FR" dirty="0"/>
          </a:p>
          <a:p>
            <a:endParaRPr lang="fr-FR" b="1" dirty="0"/>
          </a:p>
        </p:txBody>
      </p:sp>
    </p:spTree>
    <p:extLst>
      <p:ext uri="{BB962C8B-B14F-4D97-AF65-F5344CB8AC3E}">
        <p14:creationId xmlns:p14="http://schemas.microsoft.com/office/powerpoint/2010/main" val="35737571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0" y="1772816"/>
            <a:ext cx="8964488" cy="4896544"/>
          </a:xfrm>
        </p:spPr>
        <p:txBody>
          <a:bodyPr>
            <a:normAutofit/>
          </a:bodyPr>
          <a:lstStyle/>
          <a:p>
            <a:endParaRPr lang="fr-FR" sz="2000" dirty="0" smtClean="0"/>
          </a:p>
          <a:p>
            <a:endParaRPr lang="fr-FR" sz="2000" dirty="0" smtClean="0"/>
          </a:p>
          <a:p>
            <a:pPr>
              <a:buNone/>
            </a:pPr>
            <a:endParaRPr lang="fr-FR" sz="2000" dirty="0" smtClean="0"/>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7698" y="332656"/>
            <a:ext cx="1952898" cy="1419423"/>
          </a:xfrm>
          <a:prstGeom prst="rect">
            <a:avLst/>
          </a:prstGeom>
        </p:spPr>
      </p:pic>
      <p:sp>
        <p:nvSpPr>
          <p:cNvPr id="7" name="ZoneTexte 6"/>
          <p:cNvSpPr txBox="1"/>
          <p:nvPr/>
        </p:nvSpPr>
        <p:spPr>
          <a:xfrm>
            <a:off x="323528" y="2153778"/>
            <a:ext cx="8712968" cy="2031325"/>
          </a:xfrm>
          <a:prstGeom prst="rect">
            <a:avLst/>
          </a:prstGeom>
          <a:noFill/>
        </p:spPr>
        <p:txBody>
          <a:bodyPr wrap="square" rtlCol="0">
            <a:spAutoFit/>
          </a:bodyPr>
          <a:lstStyle/>
          <a:p>
            <a:r>
              <a:rPr lang="fr-FR" b="1" dirty="0"/>
              <a:t>Insuffisance rénale chronique / Parcours de soins / </a:t>
            </a:r>
            <a:r>
              <a:rPr lang="fr-FR" b="1" dirty="0" smtClean="0"/>
              <a:t>Expérimentation</a:t>
            </a:r>
          </a:p>
          <a:p>
            <a:r>
              <a:rPr lang="fr-FR" u="sng" dirty="0">
                <a:hlinkClick r:id="rId3"/>
              </a:rPr>
              <a:t>Arrêté du 17 mai 2016</a:t>
            </a:r>
            <a:r>
              <a:rPr lang="fr-FR" dirty="0"/>
              <a:t> fixant la liste des régions concernées par les expérimentations tendant à améliorer le parcours de soins des personnes atteintes d'insuffisance rénale chronique, les orientations nationales pour l'élaboration des cahiers des charges régionaux et la charte des professionnels</a:t>
            </a:r>
          </a:p>
          <a:p>
            <a:r>
              <a:rPr lang="fr-FR" i="1" dirty="0"/>
              <a:t>JO du 27 mai 2016</a:t>
            </a:r>
            <a:endParaRPr lang="fr-FR" dirty="0"/>
          </a:p>
          <a:p>
            <a:endParaRPr lang="fr-FR" b="1" dirty="0"/>
          </a:p>
        </p:txBody>
      </p:sp>
    </p:spTree>
    <p:extLst>
      <p:ext uri="{BB962C8B-B14F-4D97-AF65-F5344CB8AC3E}">
        <p14:creationId xmlns:p14="http://schemas.microsoft.com/office/powerpoint/2010/main" val="212806702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5909</TotalTime>
  <Words>959</Words>
  <Application>Microsoft Office PowerPoint</Application>
  <PresentationFormat>Affichage à l'écran (4:3)</PresentationFormat>
  <Paragraphs>153</Paragraphs>
  <Slides>15</Slides>
  <Notes>1</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  Veille réglementaire Avril mai juin 2016   </vt:lpstr>
      <vt:lpstr>Veille réglementaire</vt:lpstr>
      <vt:lpstr>Veille réglementaire</vt:lpstr>
      <vt:lpstr>Veille réglementaire</vt:lpstr>
      <vt:lpstr>Veille réglementaire</vt:lpstr>
      <vt:lpstr>Veille réglementaire</vt:lpstr>
      <vt:lpstr>Veille réglementaire</vt:lpstr>
      <vt:lpstr>Veille réglementaire</vt:lpstr>
      <vt:lpstr>Veille réglementaire</vt:lpstr>
      <vt:lpstr>Veille réglementaire</vt:lpstr>
      <vt:lpstr>Veille réglementaire</vt:lpstr>
      <vt:lpstr>Veille réglementaire</vt:lpstr>
      <vt:lpstr>Veille réglementaire</vt:lpstr>
      <vt:lpstr>Veille réglementaire</vt:lpstr>
      <vt:lpstr>Veille réglementaire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mhb</dc:creator>
  <cp:lastModifiedBy>*</cp:lastModifiedBy>
  <cp:revision>184</cp:revision>
  <dcterms:created xsi:type="dcterms:W3CDTF">2014-09-30T19:37:38Z</dcterms:created>
  <dcterms:modified xsi:type="dcterms:W3CDTF">2016-06-29T09:43:11Z</dcterms:modified>
</cp:coreProperties>
</file>