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429" r:id="rId2"/>
    <p:sldId id="428" r:id="rId3"/>
    <p:sldId id="439" r:id="rId4"/>
    <p:sldId id="443" r:id="rId5"/>
    <p:sldId id="450" r:id="rId6"/>
    <p:sldId id="451" r:id="rId7"/>
    <p:sldId id="455" r:id="rId8"/>
    <p:sldId id="438" r:id="rId9"/>
    <p:sldId id="440" r:id="rId10"/>
    <p:sldId id="441" r:id="rId11"/>
    <p:sldId id="444" r:id="rId12"/>
    <p:sldId id="446" r:id="rId13"/>
    <p:sldId id="456" r:id="rId14"/>
    <p:sldId id="447" r:id="rId15"/>
    <p:sldId id="448" r:id="rId16"/>
    <p:sldId id="449" r:id="rId17"/>
    <p:sldId id="452" r:id="rId18"/>
    <p:sldId id="453" r:id="rId19"/>
    <p:sldId id="454" r:id="rId20"/>
    <p:sldId id="457" r:id="rId2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85515" autoAdjust="0"/>
  </p:normalViewPr>
  <p:slideViewPr>
    <p:cSldViewPr>
      <p:cViewPr>
        <p:scale>
          <a:sx n="70" d="100"/>
          <a:sy n="70" d="100"/>
        </p:scale>
        <p:origin x="-12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3414B5-2FA3-409F-AEF4-45B6B62B395D}" type="datetimeFigureOut">
              <a:rPr lang="fr-FR" smtClean="0"/>
              <a:pPr/>
              <a:t>19/09/2016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E5694F-E0DF-46DB-B46C-4E6A5D5F0CC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08182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DBAD0-518F-4AEB-BA51-9A739076E18B}" type="datetimeFigureOut">
              <a:rPr lang="fr-FR" smtClean="0"/>
              <a:pPr/>
              <a:t>19/09/2016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9C51F-96D7-4084-B8CB-46DE54B3B28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7911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9C51F-96D7-4084-B8CB-46DE54B3B287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3599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9C51F-96D7-4084-B8CB-46DE54B3B287}" type="slidenum">
              <a:rPr lang="fr-FR" smtClean="0"/>
              <a:pPr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35999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9C51F-96D7-4084-B8CB-46DE54B3B287}" type="slidenum">
              <a:rPr lang="fr-FR" smtClean="0"/>
              <a:pPr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3599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CACB1-9278-4153-A43A-0A746E0FE4C7}" type="datetimeFigureOut">
              <a:rPr lang="fr-FR" smtClean="0"/>
              <a:pPr/>
              <a:t>19/09/2016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46CC-74C4-4AAB-9423-991C71C1ACA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8823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CACB1-9278-4153-A43A-0A746E0FE4C7}" type="datetimeFigureOut">
              <a:rPr lang="fr-FR" smtClean="0"/>
              <a:pPr/>
              <a:t>19/09/2016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46CC-74C4-4AAB-9423-991C71C1ACA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4383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CACB1-9278-4153-A43A-0A746E0FE4C7}" type="datetimeFigureOut">
              <a:rPr lang="fr-FR" smtClean="0"/>
              <a:pPr/>
              <a:t>19/09/2016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46CC-74C4-4AAB-9423-991C71C1ACA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1625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CACB1-9278-4153-A43A-0A746E0FE4C7}" type="datetimeFigureOut">
              <a:rPr lang="fr-FR" smtClean="0"/>
              <a:pPr/>
              <a:t>19/09/2016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46CC-74C4-4AAB-9423-991C71C1ACA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7378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CACB1-9278-4153-A43A-0A746E0FE4C7}" type="datetimeFigureOut">
              <a:rPr lang="fr-FR" smtClean="0"/>
              <a:pPr/>
              <a:t>19/09/2016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46CC-74C4-4AAB-9423-991C71C1ACA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40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CACB1-9278-4153-A43A-0A746E0FE4C7}" type="datetimeFigureOut">
              <a:rPr lang="fr-FR" smtClean="0"/>
              <a:pPr/>
              <a:t>19/09/2016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46CC-74C4-4AAB-9423-991C71C1ACA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428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CACB1-9278-4153-A43A-0A746E0FE4C7}" type="datetimeFigureOut">
              <a:rPr lang="fr-FR" smtClean="0"/>
              <a:pPr/>
              <a:t>19/09/2016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46CC-74C4-4AAB-9423-991C71C1ACA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1194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CACB1-9278-4153-A43A-0A746E0FE4C7}" type="datetimeFigureOut">
              <a:rPr lang="fr-FR" smtClean="0"/>
              <a:pPr/>
              <a:t>19/09/2016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46CC-74C4-4AAB-9423-991C71C1ACA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1208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CACB1-9278-4153-A43A-0A746E0FE4C7}" type="datetimeFigureOut">
              <a:rPr lang="fr-FR" smtClean="0"/>
              <a:pPr/>
              <a:t>19/09/2016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46CC-74C4-4AAB-9423-991C71C1ACA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46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CACB1-9278-4153-A43A-0A746E0FE4C7}" type="datetimeFigureOut">
              <a:rPr lang="fr-FR" smtClean="0"/>
              <a:pPr/>
              <a:t>19/09/2016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46CC-74C4-4AAB-9423-991C71C1ACA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2910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CACB1-9278-4153-A43A-0A746E0FE4C7}" type="datetimeFigureOut">
              <a:rPr lang="fr-FR" smtClean="0"/>
              <a:pPr/>
              <a:t>19/09/2016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046CC-74C4-4AAB-9423-991C71C1ACA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5056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CACB1-9278-4153-A43A-0A746E0FE4C7}" type="datetimeFigureOut">
              <a:rPr lang="fr-FR" smtClean="0"/>
              <a:pPr/>
              <a:t>19/09/2016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046CC-74C4-4AAB-9423-991C71C1ACA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7635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ifrance.gouv.fr/eli/arrete/2016/7/18/AFSS1620187A/jo/texte" TargetMode="External"/><Relationship Id="rId2" Type="http://schemas.openxmlformats.org/officeDocument/2006/relationships/hyperlink" Target="https://www.legifrance.gouv.fr/eli/arrete/2016/7/18/AFSS1620186A/jo/text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www.legifrance.gouv.fr/eli/arrete/2016/7/18/AFSS1620193A/jo/texte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ifrance.gouv.fr/eli/arrete/2016/7/18/AFSS1620198A/jo/texte" TargetMode="External"/><Relationship Id="rId2" Type="http://schemas.openxmlformats.org/officeDocument/2006/relationships/hyperlink" Target="https://www.legifrance.gouv.fr/eli/arrete/2016/7/18/AFSS1620197A/jo/text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s://www.legifrance.gouv.fr/eli/arrete/2016/7/18/AFSS1620212A/jo/texte" TargetMode="External"/><Relationship Id="rId4" Type="http://schemas.openxmlformats.org/officeDocument/2006/relationships/hyperlink" Target="https://www.legifrance.gouv.fr/eli/arrete/2016/7/18/AFSS1620210A/jo/texte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ifrance.gouv.fr/eli/arrete/2016/7/19/AFSS1620357A/jo/texte" TargetMode="External"/><Relationship Id="rId2" Type="http://schemas.openxmlformats.org/officeDocument/2006/relationships/hyperlink" Target="https://www.legifrance.gouv.fr/eli/arrete/2016/7/18/AFSS1620295A/jo/text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www.legifrance.gouv.fr/eli/arrete/2016/7/18/AFSS1620270A/jo/texte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ifrance.gouv.fr/eli/arrete/2016/8/29/AFSS1624318A/jo/texte" TargetMode="External"/><Relationship Id="rId2" Type="http://schemas.openxmlformats.org/officeDocument/2006/relationships/hyperlink" Target="https://www.legifrance.gouv.fr/eli/arrete/2016/8/29/AFSS1624317A/jo/text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ifrance.gouv.fr/eli/decret/2016/7/20/AFSH1612283D/jo/texte" TargetMode="External"/><Relationship Id="rId2" Type="http://schemas.openxmlformats.org/officeDocument/2006/relationships/hyperlink" Target="https://www.legifrance.gouv.fr/eli/decret/2016/7/20/AFSP1605997D/jo/text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ifrance.gouv.fr/eli/decret/2016/7/26/AFSZ1606978D/jo/texte" TargetMode="External"/><Relationship Id="rId2" Type="http://schemas.openxmlformats.org/officeDocument/2006/relationships/hyperlink" Target="https://www.legifrance.gouv.fr/eli/decret/2016/7/22/AFSH1604473D/jo/text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www.legifrance.gouv.fr/eli/decret/2016/7/26/AFSZ1606984D/jo/texte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circulaires.legifrance.gouv.fr/pdf/2016/08/cir_41189.pdf" TargetMode="External"/><Relationship Id="rId2" Type="http://schemas.openxmlformats.org/officeDocument/2006/relationships/hyperlink" Target="https://paco.intranet.social.gouv.fr/transverse/rech-circ/Circulaires/2016_242t0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s://www.legifrance.gouv.fr/eli/arrete/2016/8/8/AFSP1613265A/jo/texte" TargetMode="External"/><Relationship Id="rId4" Type="http://schemas.openxmlformats.org/officeDocument/2006/relationships/hyperlink" Target="https://www.legifrance.gouv.fr/eli/arrete/2016/8/8/AFSP1613264A/jo/texte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paco.intranet.social.gouv.fr/transverse/documentation-archives/veilles/veillesante/Documents/2016_223t0.pdf" TargetMode="External"/><Relationship Id="rId2" Type="http://schemas.openxmlformats.org/officeDocument/2006/relationships/hyperlink" Target="https://www.legifrance.gouv.fr/affichTexte.do;jsessionid=120C11DA4187970FF587C710A8FAEB04.tpdila12v_3?cidTexte=JORFTEXT000033027728&amp;dateTexte=&amp;oldAction=rechJO&amp;categorieLien=id&amp;idJO=JORFCONT00003302725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ifrance.gouv.fr/affichTexte.do;jsessionid=60122F93B13090BBAA47F2C1B4D2808A.tpdila08v_1?cidTexte=JORFTEXT000033067017&amp;dateTexte=&amp;oldAction=rechJO&amp;categorieLien=id&amp;idJO=JORFCONT00003306668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s://www.legifrance.gouv.fr/affichTexte.do;jsessionid=719F3A2BE13A945BEE4B136F18A20395.tpdila10v_2?cidTexte=JORFTEXT000033080098&amp;dateTexte=&amp;oldAction=rechJO&amp;categorieLien=id&amp;idJO=JORFCONT000033079801" TargetMode="External"/><Relationship Id="rId4" Type="http://schemas.openxmlformats.org/officeDocument/2006/relationships/hyperlink" Target="https://www.legifrance.gouv.fr/eli/decret/2016/8/26/AFSA1614530D/jo/texte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irculaire.legifrance.gouv.fr/pdf/2016/09/cir_41284.pdf" TargetMode="External"/><Relationship Id="rId4" Type="http://schemas.openxmlformats.org/officeDocument/2006/relationships/hyperlink" Target="http://circulaires.legifrance.gouv.fr/pdf/2016/08/cir_41267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ifrance.gouv.fr/affichTexte.do;jsessionid=1EBA25A45AD73C21331CDB153039EF11.tpdila11v_2?cidTexte=JORFTEXT000032842901&amp;dateTexte=&amp;oldAction=rechJO&amp;categorieLien=id&amp;idJO=JORFCONT000032842783" TargetMode="External"/><Relationship Id="rId2" Type="http://schemas.openxmlformats.org/officeDocument/2006/relationships/hyperlink" Target="file:///C:\Temp\l'INSTRUCTION%20N&#176;%20DGOS\PF2\DGS\RI2\2016\83%20du%2022%20mars%202016%20relative%20&#224;%20la%20mise%20en%20oeuvre%20d&#8217;une%20enqu&#234;te%20nationale%20sur%20le%20d&#233;ploiement%20des%20r&#233;unions%20de%20concertation%20pluridisciplinaire%20H&#233;patite%20C%20dans%20les%20&#233;tablissements%20de%20sant&#233;%20des%20secteurs%20publics%20et%20priv&#233;s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://circulaires.legifrance.gouv.fr/pdf/2016/06/cir_41053.pdf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legifrance.gouv.fr/eli/decret/2016/9/12/AFSZ1622277D/jo/text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ifrance.gouv.fr/affichTexte.do;jsessionid=52CEA6C17A2BB996DE42A97F0E40B130.tpdila10v_3?cidTexte=JORFTEXT000032851535&amp;dateTexte=&amp;oldAction=rechJO&amp;categorieLien=id&amp;idJO=JORFCONT000032851428" TargetMode="External"/><Relationship Id="rId2" Type="http://schemas.openxmlformats.org/officeDocument/2006/relationships/hyperlink" Target="https://www.legifrance.gouv.fr/affichTexte.do;jsessionid=52CEA6C17A2BB996DE42A97F0E40B130.tpdila10v_3?cidTexte=JORFTEXT000032851526&amp;dateTexte=&amp;oldAction=rechJO&amp;categorieLien=id&amp;idJO=JORFCONT000032851428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www.legifrance.gouv.fr/affichTexte.do;jsessionid=52CEA6C17A2BB996DE42A97F0E40B130.tpdila10v_3?cidTexte=JORFTEXT000032851594&amp;dateTexte=&amp;oldAction=rechJO&amp;categorieLien=id&amp;idJO=JORFCONT000032851428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ifrance.gouv.fr/eli/arrete/2016/6/28/AFSH1618018A/jo/text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legifrance.gouv.fr/eli/arrete/2016/7/1/AFSS1618174A/jo/text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ifrance.gouv.fr/eli/arrete/2016/7/1/AFSS1618174A/jo/text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ifrance.gouv.fr/eli/arrete/2016/8/2/AFSS1621544A/jo/text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legifrance.gouv.fr/affichCodeArticle.do?cidTexte=LEGITEXT000006073189&amp;idArticle=LEGIARTI000006741377&amp;dateTexte=&amp;categorieLien=cid" TargetMode="External"/><Relationship Id="rId4" Type="http://schemas.openxmlformats.org/officeDocument/2006/relationships/hyperlink" Target="https://www.legifrance.gouv.fr/eli/arrete/2016/8/29/AFSS1621547A/jo/text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ifrance.gouv.fr/eli/arrete/2016/8/5/AFSS1621887A/jo/text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ifrance.gouv.fr/eli/decret/2016/7/8/AFSH1608338D/jo/text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legifrance.gouv.fr/eli/decret/2016/7/12/AFSP1611906D/jo/texte" TargetMode="External"/><Relationship Id="rId4" Type="http://schemas.openxmlformats.org/officeDocument/2006/relationships/hyperlink" Target="http://circulaires.legifrance.gouv.fr/pdf/2016/07/cir_41086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ifrance.gouv.fr/eli/ordonnance/2016/7/15/AFSP1611753R/jo/text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egifrance.gouv.fr/eli/rapport/2016/7/16/AFSP1614796P/jo/texte" TargetMode="External"/><Relationship Id="rId5" Type="http://schemas.openxmlformats.org/officeDocument/2006/relationships/hyperlink" Target="https://www.legifrance.gouv.fr/eli/ordonnance/2016/7/15/AFSP1614796R/jo/texte" TargetMode="External"/><Relationship Id="rId4" Type="http://schemas.openxmlformats.org/officeDocument/2006/relationships/hyperlink" Target="https://www.legifrance.gouv.fr/eli/rapport/2016/7/16/AFSP1611753P/jo/text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251520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Veille réglementaire</a:t>
            </a:r>
            <a:br>
              <a:rPr lang="fr-FR" dirty="0" smtClean="0"/>
            </a:br>
            <a:r>
              <a:rPr lang="fr-FR" sz="2700" dirty="0" smtClean="0"/>
              <a:t>juillet août</a:t>
            </a:r>
            <a:r>
              <a:rPr lang="fr-FR" sz="2700" dirty="0" smtClean="0"/>
              <a:t> septembre </a:t>
            </a:r>
            <a:r>
              <a:rPr lang="fr-FR" sz="2700" dirty="0" smtClean="0"/>
              <a:t>2016</a:t>
            </a:r>
            <a:r>
              <a:rPr lang="fr-FR" sz="2700" dirty="0" smtClean="0"/>
              <a:t/>
            </a:r>
            <a:br>
              <a:rPr lang="fr-FR" sz="2700" dirty="0" smtClean="0"/>
            </a:br>
            <a:r>
              <a:rPr lang="fr-FR" sz="2700" dirty="0" smtClean="0"/>
              <a:t/>
            </a:r>
            <a:br>
              <a:rPr lang="fr-FR" sz="2700" dirty="0" smtClean="0"/>
            </a:br>
            <a:r>
              <a:rPr lang="fr-FR" sz="2700" dirty="0" smtClean="0"/>
              <a:t/>
            </a:r>
            <a:br>
              <a:rPr lang="fr-FR" sz="2700" dirty="0" smtClean="0"/>
            </a:br>
            <a:endParaRPr lang="fr-FR" sz="27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98" y="332656"/>
            <a:ext cx="1952898" cy="1419423"/>
          </a:xfrm>
          <a:prstGeom prst="rect">
            <a:avLst/>
          </a:prstGeom>
        </p:spPr>
      </p:pic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827088" y="4868863"/>
            <a:ext cx="7345362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400" dirty="0" smtClean="0">
                <a:solidFill>
                  <a:srgbClr val="0056E2"/>
                </a:solidFill>
              </a:rPr>
              <a:t>Véronique </a:t>
            </a:r>
            <a:r>
              <a:rPr lang="fr-FR" sz="2400" dirty="0" err="1" smtClean="0">
                <a:solidFill>
                  <a:srgbClr val="0056E2"/>
                </a:solidFill>
              </a:rPr>
              <a:t>Pellissier</a:t>
            </a:r>
            <a:r>
              <a:rPr lang="fr-FR" sz="2400" dirty="0" smtClean="0">
                <a:solidFill>
                  <a:srgbClr val="0056E2"/>
                </a:solidFill>
              </a:rPr>
              <a:t> - Marie-Hélène </a:t>
            </a:r>
            <a:r>
              <a:rPr lang="fr-FR" sz="2400" dirty="0" err="1" smtClean="0">
                <a:solidFill>
                  <a:srgbClr val="0056E2"/>
                </a:solidFill>
              </a:rPr>
              <a:t>Bertocchio</a:t>
            </a:r>
            <a:r>
              <a:rPr lang="fr-FR" sz="2400" dirty="0" smtClean="0">
                <a:solidFill>
                  <a:srgbClr val="0056E2"/>
                </a:solidFill>
              </a:rPr>
              <a:t> </a:t>
            </a:r>
            <a:endParaRPr lang="fr-FR" sz="2400" dirty="0">
              <a:solidFill>
                <a:srgbClr val="0056E2"/>
              </a:solidFill>
            </a:endParaRPr>
          </a:p>
          <a:p>
            <a:pPr algn="r"/>
            <a:r>
              <a:rPr lang="fr-FR" sz="2000" i="1" dirty="0">
                <a:solidFill>
                  <a:srgbClr val="0056E2"/>
                </a:solidFill>
              </a:rPr>
              <a:t>Coordination </a:t>
            </a:r>
            <a:r>
              <a:rPr lang="fr-FR" sz="2000" b="1" i="1" dirty="0">
                <a:solidFill>
                  <a:srgbClr val="0056E2"/>
                </a:solidFill>
              </a:rPr>
              <a:t>O</a:t>
            </a:r>
            <a:r>
              <a:rPr lang="fr-FR" sz="2000" i="1" dirty="0">
                <a:solidFill>
                  <a:srgbClr val="0056E2"/>
                </a:solidFill>
              </a:rPr>
              <a:t>bservatoire du </a:t>
            </a:r>
            <a:r>
              <a:rPr lang="fr-FR" sz="2000" b="1" i="1" dirty="0">
                <a:solidFill>
                  <a:srgbClr val="0056E2"/>
                </a:solidFill>
              </a:rPr>
              <a:t>Mé</a:t>
            </a:r>
            <a:r>
              <a:rPr lang="fr-FR" sz="2000" i="1" dirty="0">
                <a:solidFill>
                  <a:srgbClr val="0056E2"/>
                </a:solidFill>
              </a:rPr>
              <a:t>dicament, des </a:t>
            </a:r>
            <a:r>
              <a:rPr lang="fr-FR" sz="2000" b="1" i="1" dirty="0">
                <a:solidFill>
                  <a:srgbClr val="0056E2"/>
                </a:solidFill>
              </a:rPr>
              <a:t>d</a:t>
            </a:r>
            <a:r>
              <a:rPr lang="fr-FR" sz="2000" i="1" dirty="0">
                <a:solidFill>
                  <a:srgbClr val="0056E2"/>
                </a:solidFill>
              </a:rPr>
              <a:t>ispositifs médicaux  et de l’</a:t>
            </a:r>
            <a:r>
              <a:rPr lang="fr-FR" sz="2000" b="1" i="1" dirty="0">
                <a:solidFill>
                  <a:srgbClr val="0056E2"/>
                </a:solidFill>
              </a:rPr>
              <a:t>I</a:t>
            </a:r>
            <a:r>
              <a:rPr lang="fr-FR" sz="2000" i="1" dirty="0">
                <a:solidFill>
                  <a:srgbClr val="0056E2"/>
                </a:solidFill>
              </a:rPr>
              <a:t>nnovation </a:t>
            </a:r>
            <a:r>
              <a:rPr lang="fr-FR" sz="2000" b="1" i="1" dirty="0">
                <a:solidFill>
                  <a:srgbClr val="0056E2"/>
                </a:solidFill>
              </a:rPr>
              <a:t>t</a:t>
            </a:r>
            <a:r>
              <a:rPr lang="fr-FR" sz="2000" i="1" dirty="0">
                <a:solidFill>
                  <a:srgbClr val="0056E2"/>
                </a:solidFill>
              </a:rPr>
              <a:t>hérapeutique- ARS PACA </a:t>
            </a:r>
            <a:endParaRPr lang="fr-FR" sz="2000" i="1" dirty="0"/>
          </a:p>
        </p:txBody>
      </p:sp>
    </p:spTree>
    <p:extLst>
      <p:ext uri="{BB962C8B-B14F-4D97-AF65-F5344CB8AC3E}">
        <p14:creationId xmlns:p14="http://schemas.microsoft.com/office/powerpoint/2010/main" val="233682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dirty="0" smtClean="0"/>
              <a:t>Veille réglementaire</a:t>
            </a:r>
            <a:endParaRPr lang="fr-FR" sz="24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0" y="1772816"/>
            <a:ext cx="8964488" cy="4896544"/>
          </a:xfrm>
        </p:spPr>
        <p:txBody>
          <a:bodyPr>
            <a:normAutofit lnSpcReduction="10000"/>
          </a:bodyPr>
          <a:lstStyle/>
          <a:p>
            <a:r>
              <a:rPr lang="fr-FR" sz="2400" b="1" dirty="0" smtClean="0"/>
              <a:t>Liste en sus – DMI </a:t>
            </a:r>
            <a:r>
              <a:rPr lang="fr-FR" sz="2400" dirty="0"/>
              <a:t>(</a:t>
            </a:r>
            <a:r>
              <a:rPr lang="fr-FR" sz="2400" dirty="0" smtClean="0"/>
              <a:t>JO </a:t>
            </a:r>
            <a:r>
              <a:rPr lang="fr-FR" sz="2400" dirty="0"/>
              <a:t>du 20 juillet </a:t>
            </a:r>
            <a:r>
              <a:rPr lang="fr-FR" sz="2400" dirty="0" smtClean="0"/>
              <a:t>2016)</a:t>
            </a:r>
            <a:endParaRPr lang="fr-FR" sz="2400" dirty="0"/>
          </a:p>
          <a:p>
            <a:endParaRPr lang="fr-FR" sz="2400" b="1" dirty="0"/>
          </a:p>
          <a:p>
            <a:r>
              <a:rPr lang="fr-FR" sz="1700" dirty="0">
                <a:hlinkClick r:id="rId2"/>
              </a:rPr>
              <a:t>Arrêté du 18 juillet 2016 portant inscription de l'extension aortique POWERLINK AFX VELA pour </a:t>
            </a:r>
            <a:r>
              <a:rPr lang="fr-FR" sz="1700" dirty="0" err="1">
                <a:hlinkClick r:id="rId2"/>
              </a:rPr>
              <a:t>endoprothèses</a:t>
            </a:r>
            <a:r>
              <a:rPr lang="fr-FR" sz="1700" dirty="0">
                <a:hlinkClick r:id="rId2"/>
              </a:rPr>
              <a:t> aortiques abdominales POWERLINK et POWERLINK AFX de la société ENDOLOGIX inscrite au titre III de la liste des produits et prestations remboursables prévue à l'article L. 165-1 du code de la sécurité sociale </a:t>
            </a:r>
            <a:endParaRPr lang="fr-FR" sz="1700" dirty="0" smtClean="0"/>
          </a:p>
          <a:p>
            <a:endParaRPr lang="fr-FR" sz="1700" i="1" dirty="0"/>
          </a:p>
          <a:p>
            <a:r>
              <a:rPr lang="fr-FR" sz="1700" dirty="0" smtClean="0">
                <a:hlinkClick r:id="rId3"/>
              </a:rPr>
              <a:t>Arrêté </a:t>
            </a:r>
            <a:r>
              <a:rPr lang="fr-FR" sz="1700" dirty="0">
                <a:hlinkClick r:id="rId3"/>
              </a:rPr>
              <a:t>du 18 juillet 2016 pris en application de l'article L.162-22-7 du code de la sécurité sociale et modifiant l'arrêté du 2 mars 2005 modifié fixant la liste des produits et prestations mentionnés à l'article L. 165-1 du code de la sécurité sociale pris en charge en sus des prestations d'hospitalisation </a:t>
            </a:r>
            <a:endParaRPr lang="fr-FR" sz="1700" dirty="0" smtClean="0"/>
          </a:p>
          <a:p>
            <a:endParaRPr lang="fr-FR" sz="1700" dirty="0" smtClean="0"/>
          </a:p>
          <a:p>
            <a:r>
              <a:rPr lang="fr-FR" sz="1700" dirty="0" smtClean="0">
                <a:hlinkClick r:id="rId4"/>
              </a:rPr>
              <a:t>Arrêté </a:t>
            </a:r>
            <a:r>
              <a:rPr lang="fr-FR" sz="1700" dirty="0">
                <a:hlinkClick r:id="rId4"/>
              </a:rPr>
              <a:t>du 18 juillet 2016 relatif à l'ajout des références des défibrillateurs cardiaques implantables triple chambre IPERIA 7 HF-T </a:t>
            </a:r>
            <a:r>
              <a:rPr lang="fr-FR" sz="1700" dirty="0" err="1">
                <a:hlinkClick r:id="rId4"/>
              </a:rPr>
              <a:t>ProMRI</a:t>
            </a:r>
            <a:r>
              <a:rPr lang="fr-FR" sz="1700" dirty="0">
                <a:hlinkClick r:id="rId4"/>
              </a:rPr>
              <a:t> associés au système de télésurveillance HOME MONITORING de la société BIOTRONIK France inscrit au chapitre 4 du titre III de la liste des produits et prestations remboursables prévue à l'article L. 165-1 du code de la sécurité sociale</a:t>
            </a:r>
            <a:endParaRPr lang="fr-FR" sz="17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98" y="332656"/>
            <a:ext cx="1952898" cy="1419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76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dirty="0" smtClean="0"/>
              <a:t>Veille réglementaire</a:t>
            </a:r>
            <a:endParaRPr lang="fr-FR" sz="24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0" y="1772816"/>
            <a:ext cx="8964488" cy="4896544"/>
          </a:xfrm>
        </p:spPr>
        <p:txBody>
          <a:bodyPr>
            <a:normAutofit/>
          </a:bodyPr>
          <a:lstStyle/>
          <a:p>
            <a:r>
              <a:rPr lang="fr-FR" sz="2400" b="1" dirty="0" smtClean="0"/>
              <a:t>Liste en sus – DMI </a:t>
            </a:r>
            <a:r>
              <a:rPr lang="fr-FR" sz="2400" dirty="0"/>
              <a:t>(</a:t>
            </a:r>
            <a:r>
              <a:rPr lang="fr-FR" sz="2400" dirty="0" smtClean="0"/>
              <a:t>JO </a:t>
            </a:r>
            <a:r>
              <a:rPr lang="fr-FR" sz="2400" dirty="0"/>
              <a:t>du 20 juillet </a:t>
            </a:r>
            <a:r>
              <a:rPr lang="fr-FR" sz="2400" dirty="0" smtClean="0"/>
              <a:t>2016)</a:t>
            </a:r>
            <a:endParaRPr lang="fr-FR" sz="2400" dirty="0"/>
          </a:p>
          <a:p>
            <a:endParaRPr lang="fr-FR" sz="2400" b="1" dirty="0"/>
          </a:p>
          <a:p>
            <a:r>
              <a:rPr lang="fr-FR" sz="1600" dirty="0">
                <a:hlinkClick r:id="rId2"/>
              </a:rPr>
              <a:t>Arrêté du 18 juillet 2016 portant inscription de l'</a:t>
            </a:r>
            <a:r>
              <a:rPr lang="fr-FR" sz="1600" dirty="0" err="1">
                <a:hlinkClick r:id="rId2"/>
              </a:rPr>
              <a:t>endoprothèse</a:t>
            </a:r>
            <a:r>
              <a:rPr lang="fr-FR" sz="1600" dirty="0">
                <a:hlinkClick r:id="rId2"/>
              </a:rPr>
              <a:t> coronaire à libération de </a:t>
            </a:r>
            <a:r>
              <a:rPr lang="fr-FR" sz="1600" dirty="0" err="1">
                <a:hlinkClick r:id="rId2"/>
              </a:rPr>
              <a:t>sirolimus</a:t>
            </a:r>
            <a:r>
              <a:rPr lang="fr-FR" sz="1600" dirty="0">
                <a:hlinkClick r:id="rId2"/>
              </a:rPr>
              <a:t> YUKON CHOICE PC de la société TRANSLUMINA </a:t>
            </a:r>
            <a:r>
              <a:rPr lang="fr-FR" sz="1600" dirty="0" err="1">
                <a:hlinkClick r:id="rId2"/>
              </a:rPr>
              <a:t>GmbH</a:t>
            </a:r>
            <a:r>
              <a:rPr lang="fr-FR" sz="1600" dirty="0">
                <a:hlinkClick r:id="rId2"/>
              </a:rPr>
              <a:t> au titre III de la liste des produits et prestations </a:t>
            </a:r>
            <a:r>
              <a:rPr lang="fr-FR" sz="1600" dirty="0" smtClean="0">
                <a:hlinkClick r:id="rId2"/>
              </a:rPr>
              <a:t>remboursables </a:t>
            </a:r>
            <a:r>
              <a:rPr lang="fr-FR" sz="1600" dirty="0">
                <a:hlinkClick r:id="rId2"/>
              </a:rPr>
              <a:t>prévue à l'article L. 165-1 du code de la sécurité sociale </a:t>
            </a:r>
            <a:endParaRPr lang="fr-FR" sz="1600" dirty="0" smtClean="0"/>
          </a:p>
          <a:p>
            <a:endParaRPr lang="fr-FR" sz="1600" dirty="0" smtClean="0"/>
          </a:p>
          <a:p>
            <a:r>
              <a:rPr lang="fr-FR" sz="1600" dirty="0">
                <a:hlinkClick r:id="rId3"/>
              </a:rPr>
              <a:t>Arrêté du 18 juillet 2016 pris en application de l'article L. 162-22-7 du code de la sécurité sociale et modifiant l'arrêté du 2 mars 2005 modifié fixant la liste des produits et prestations mentionnés à l'article L. 165-1 du code de la sécurité sociale pris en charge en sus des prestations d'hospitalisation </a:t>
            </a:r>
            <a:endParaRPr lang="fr-FR" sz="1600" dirty="0" smtClean="0"/>
          </a:p>
          <a:p>
            <a:endParaRPr lang="fr-FR" sz="1600" i="1" dirty="0"/>
          </a:p>
          <a:p>
            <a:r>
              <a:rPr lang="fr-FR" sz="1600" dirty="0" smtClean="0">
                <a:hlinkClick r:id="rId4"/>
              </a:rPr>
              <a:t>Arrêté </a:t>
            </a:r>
            <a:r>
              <a:rPr lang="fr-FR" sz="1600" dirty="0">
                <a:hlinkClick r:id="rId4"/>
              </a:rPr>
              <a:t>du 18 juillet 2016 portant inscription de l'implant cochléaire NUCLEUS CI522 de la société </a:t>
            </a:r>
            <a:r>
              <a:rPr lang="fr-FR" sz="1600" dirty="0" err="1">
                <a:hlinkClick r:id="rId4"/>
              </a:rPr>
              <a:t>Cochlear</a:t>
            </a:r>
            <a:r>
              <a:rPr lang="fr-FR" sz="1600" dirty="0">
                <a:hlinkClick r:id="rId4"/>
              </a:rPr>
              <a:t> France SAS au titre III de la liste des produits et prestations remboursables prévue à l'article L. 165-1 du code de la sécurité sociale </a:t>
            </a:r>
            <a:endParaRPr lang="fr-FR" sz="1600" dirty="0" smtClean="0"/>
          </a:p>
          <a:p>
            <a:endParaRPr lang="fr-FR" sz="1600" i="1" dirty="0"/>
          </a:p>
          <a:p>
            <a:r>
              <a:rPr lang="fr-FR" sz="1600" dirty="0">
                <a:hlinkClick r:id="rId5"/>
              </a:rPr>
              <a:t>Arrêté du 18 juillet 2016 pris en application de l'article L. 162-22-7 du code de la sécurité sociale et modifiant l'arrêté du 2 mars 2005 modifié fixant la liste des produits et prestations mentionnés à l'article L. 165-1 du code de la sécurité sociale pris en charge en sus des prestations d'hospitalisation </a:t>
            </a:r>
            <a:endParaRPr lang="fr-FR" sz="1600" i="1" dirty="0" smtClean="0"/>
          </a:p>
          <a:p>
            <a:endParaRPr lang="fr-FR" sz="1600" i="1" dirty="0"/>
          </a:p>
          <a:p>
            <a:endParaRPr lang="fr-FR" sz="1600" i="1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98" y="332656"/>
            <a:ext cx="1952898" cy="1419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15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dirty="0" smtClean="0"/>
              <a:t>Veille réglementaire</a:t>
            </a:r>
            <a:endParaRPr lang="fr-FR" sz="24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0" y="1772816"/>
            <a:ext cx="8964488" cy="4896544"/>
          </a:xfrm>
        </p:spPr>
        <p:txBody>
          <a:bodyPr>
            <a:normAutofit/>
          </a:bodyPr>
          <a:lstStyle/>
          <a:p>
            <a:r>
              <a:rPr lang="fr-FR" sz="1800" b="1" dirty="0" smtClean="0"/>
              <a:t>Liste en sus – DMI </a:t>
            </a:r>
            <a:r>
              <a:rPr lang="fr-FR" sz="1800" dirty="0"/>
              <a:t>(</a:t>
            </a:r>
            <a:r>
              <a:rPr lang="fr-FR" sz="1800" dirty="0" smtClean="0"/>
              <a:t>JO </a:t>
            </a:r>
            <a:r>
              <a:rPr lang="fr-FR" sz="1800" dirty="0"/>
              <a:t>du </a:t>
            </a:r>
            <a:r>
              <a:rPr lang="fr-FR" sz="1800" dirty="0" smtClean="0"/>
              <a:t>21 </a:t>
            </a:r>
            <a:r>
              <a:rPr lang="fr-FR" sz="1800" dirty="0"/>
              <a:t>juillet </a:t>
            </a:r>
            <a:r>
              <a:rPr lang="fr-FR" sz="1800" dirty="0" smtClean="0"/>
              <a:t>2016)</a:t>
            </a:r>
            <a:endParaRPr lang="fr-FR" sz="1800" dirty="0"/>
          </a:p>
          <a:p>
            <a:r>
              <a:rPr lang="fr-FR" sz="1600" dirty="0" smtClean="0">
                <a:hlinkClick r:id="rId2"/>
              </a:rPr>
              <a:t>Arrêté </a:t>
            </a:r>
            <a:r>
              <a:rPr lang="fr-FR" sz="1600" dirty="0">
                <a:hlinkClick r:id="rId2"/>
              </a:rPr>
              <a:t>du 18 juillet 2016 portant modification des conditions d'inscription de l'</a:t>
            </a:r>
            <a:r>
              <a:rPr lang="fr-FR" sz="1600" dirty="0" err="1">
                <a:hlinkClick r:id="rId2"/>
              </a:rPr>
              <a:t>endoprothèse</a:t>
            </a:r>
            <a:r>
              <a:rPr lang="fr-FR" sz="1600" dirty="0">
                <a:hlinkClick r:id="rId2"/>
              </a:rPr>
              <a:t> périphérique à libération de principe actif (</a:t>
            </a:r>
            <a:r>
              <a:rPr lang="fr-FR" sz="1600" dirty="0" err="1">
                <a:hlinkClick r:id="rId2"/>
              </a:rPr>
              <a:t>paclitaxel</a:t>
            </a:r>
            <a:r>
              <a:rPr lang="fr-FR" sz="1600" dirty="0">
                <a:hlinkClick r:id="rId2"/>
              </a:rPr>
              <a:t>) ZILVER PTX de la société COOK France inscrite au titre III de la liste des produits et prestations remboursables prévue à l'article L. 165-1 du code de la </a:t>
            </a:r>
            <a:r>
              <a:rPr lang="fr-FR" sz="1600" dirty="0" smtClean="0">
                <a:hlinkClick r:id="rId2"/>
              </a:rPr>
              <a:t>sécurité </a:t>
            </a:r>
            <a:r>
              <a:rPr lang="fr-FR" sz="1600" dirty="0">
                <a:hlinkClick r:id="rId2"/>
              </a:rPr>
              <a:t>sociale </a:t>
            </a:r>
            <a:endParaRPr lang="fr-FR" sz="1600" dirty="0" smtClean="0"/>
          </a:p>
          <a:p>
            <a:endParaRPr lang="fr-FR" sz="1600" i="1" dirty="0"/>
          </a:p>
          <a:p>
            <a:r>
              <a:rPr lang="fr-FR" sz="1600" dirty="0">
                <a:hlinkClick r:id="rId3"/>
              </a:rPr>
              <a:t>Arrêté du 19 juillet 2016 portant changement de distributeur des implants osseux BIOCORAL-CORAIL de la société INOTEB et de l'obturateur BIOCORAL de la société BIOCORAL France inscrits au titre III de la liste des produits et prestations remboursables prévue à l'article L. 165-1 du code de la sécurité sociale </a:t>
            </a:r>
            <a:endParaRPr lang="fr-FR" sz="1600" dirty="0" smtClean="0"/>
          </a:p>
          <a:p>
            <a:endParaRPr lang="fr-FR" sz="1600" i="1" dirty="0"/>
          </a:p>
          <a:p>
            <a:r>
              <a:rPr lang="fr-FR" sz="1800" b="1" dirty="0"/>
              <a:t>Liste en sus – DMI </a:t>
            </a:r>
            <a:r>
              <a:rPr lang="fr-FR" sz="1800" dirty="0"/>
              <a:t>(JO du 21 juillet 2016</a:t>
            </a:r>
            <a:r>
              <a:rPr lang="fr-FR" sz="1800" dirty="0" smtClean="0"/>
              <a:t>)</a:t>
            </a:r>
          </a:p>
          <a:p>
            <a:r>
              <a:rPr lang="fr-FR" sz="1600" dirty="0">
                <a:hlinkClick r:id="rId4"/>
              </a:rPr>
              <a:t>Arrêté du 18 juillet 2016 portant modification des modalités de prise en charge de l'</a:t>
            </a:r>
            <a:r>
              <a:rPr lang="fr-FR" sz="1600" dirty="0" err="1">
                <a:hlinkClick r:id="rId4"/>
              </a:rPr>
              <a:t>endoprothèse</a:t>
            </a:r>
            <a:r>
              <a:rPr lang="fr-FR" sz="1600" dirty="0">
                <a:hlinkClick r:id="rId4"/>
              </a:rPr>
              <a:t> coronaire à libération de </a:t>
            </a:r>
            <a:r>
              <a:rPr lang="fr-FR" sz="1600" dirty="0" err="1">
                <a:hlinkClick r:id="rId4"/>
              </a:rPr>
              <a:t>sirolimus</a:t>
            </a:r>
            <a:r>
              <a:rPr lang="fr-FR" sz="1600" dirty="0">
                <a:hlinkClick r:id="rId4"/>
              </a:rPr>
              <a:t> ORSIRO de la société BIOTRONIK France SAS au titre III de la liste des produits et prestations remboursables prévue à l'article L. 165-1 du code de la sécurité sociale </a:t>
            </a:r>
            <a:r>
              <a:rPr lang="fr-FR" sz="1800" dirty="0"/>
              <a:t/>
            </a:r>
            <a:br>
              <a:rPr lang="fr-FR" sz="1800" dirty="0"/>
            </a:br>
            <a:endParaRPr lang="fr-FR" sz="1800" dirty="0"/>
          </a:p>
          <a:p>
            <a:endParaRPr lang="fr-FR" sz="1600" i="1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98" y="332656"/>
            <a:ext cx="1952898" cy="1419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8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dirty="0" smtClean="0"/>
              <a:t>Veille réglementaire</a:t>
            </a:r>
            <a:endParaRPr lang="fr-FR" sz="24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0" y="1772816"/>
            <a:ext cx="8964488" cy="4896544"/>
          </a:xfrm>
        </p:spPr>
        <p:txBody>
          <a:bodyPr>
            <a:normAutofit/>
          </a:bodyPr>
          <a:lstStyle/>
          <a:p>
            <a:r>
              <a:rPr lang="fr-FR" sz="1800" b="1" dirty="0" smtClean="0"/>
              <a:t>Liste en sus – DMI </a:t>
            </a:r>
            <a:r>
              <a:rPr lang="fr-FR" sz="1800" dirty="0"/>
              <a:t>(</a:t>
            </a:r>
            <a:r>
              <a:rPr lang="fr-FR" sz="1800" dirty="0" smtClean="0"/>
              <a:t>JO </a:t>
            </a:r>
            <a:r>
              <a:rPr lang="fr-FR" sz="1800" dirty="0"/>
              <a:t>du </a:t>
            </a:r>
            <a:r>
              <a:rPr lang="fr-FR" sz="1800" dirty="0" smtClean="0"/>
              <a:t>29 août 2016)</a:t>
            </a:r>
            <a:endParaRPr lang="fr-FR" sz="1800" dirty="0"/>
          </a:p>
          <a:p>
            <a:r>
              <a:rPr lang="fr-FR" sz="1600" dirty="0">
                <a:hlinkClick r:id="rId2"/>
              </a:rPr>
              <a:t>Arrêté du 29 août 2016 portant inscription du </a:t>
            </a:r>
            <a:r>
              <a:rPr lang="fr-FR" sz="1600" dirty="0" err="1">
                <a:hlinkClick r:id="rId2"/>
              </a:rPr>
              <a:t>neurostimulateur</a:t>
            </a:r>
            <a:r>
              <a:rPr lang="fr-FR" sz="1600" dirty="0">
                <a:hlinkClick r:id="rId2"/>
              </a:rPr>
              <a:t> médullaire PRECISION NOVI de la société BOSTON SCIENTIFIC SAS au titre III de la liste des produits et prestations remboursables prévue à l‘article L. 165-1 du code de la sécurité sociale </a:t>
            </a:r>
            <a:endParaRPr lang="fr-FR" sz="1600" i="1" dirty="0"/>
          </a:p>
          <a:p>
            <a:endParaRPr lang="fr-FR" sz="1600" dirty="0" smtClean="0">
              <a:hlinkClick r:id="rId2"/>
            </a:endParaRPr>
          </a:p>
          <a:p>
            <a:r>
              <a:rPr lang="fr-FR" sz="1600" dirty="0">
                <a:hlinkClick r:id="rId3"/>
              </a:rPr>
              <a:t>Arrêté du 29 août 2016 pris en application de l'article L. 162-22-7 du code de la sécurité sociale et modifiant l'arrêté du 2 mars 2005 modifié fixant la liste des produits et prestations mentionnés à l'article L. 165-1 du code de la sécurité sociale pris en charge en sus des prestations d'hospitalisation </a:t>
            </a:r>
            <a:r>
              <a:rPr lang="fr-FR" sz="1600" dirty="0"/>
              <a:t/>
            </a:r>
            <a:br>
              <a:rPr lang="fr-FR" sz="1600" dirty="0"/>
            </a:br>
            <a:endParaRPr lang="fr-FR" sz="1600" dirty="0">
              <a:hlinkClick r:id="rId2"/>
            </a:endParaRPr>
          </a:p>
          <a:p>
            <a:endParaRPr lang="fr-FR" sz="1600" dirty="0" smtClean="0">
              <a:hlinkClick r:id="rId2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98" y="332656"/>
            <a:ext cx="1952898" cy="1419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86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dirty="0" smtClean="0"/>
              <a:t>Veille réglementaire</a:t>
            </a:r>
            <a:endParaRPr lang="fr-FR" sz="24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0" y="1725731"/>
            <a:ext cx="8964488" cy="5085184"/>
          </a:xfrm>
        </p:spPr>
        <p:txBody>
          <a:bodyPr>
            <a:noAutofit/>
          </a:bodyPr>
          <a:lstStyle/>
          <a:p>
            <a:r>
              <a:rPr lang="fr-FR" sz="2000" b="1" dirty="0"/>
              <a:t>Médicaments / Gestion des </a:t>
            </a:r>
            <a:r>
              <a:rPr lang="fr-FR" sz="2000" b="1" dirty="0" smtClean="0"/>
              <a:t>pénuries</a:t>
            </a:r>
          </a:p>
          <a:p>
            <a:r>
              <a:rPr lang="fr-FR" sz="2000" dirty="0" smtClean="0">
                <a:hlinkClick r:id="rId2"/>
              </a:rPr>
              <a:t>Décret </a:t>
            </a:r>
            <a:r>
              <a:rPr lang="fr-FR" sz="2000" dirty="0">
                <a:hlinkClick r:id="rId2"/>
              </a:rPr>
              <a:t>n° 2016-993 du 20 juillet 2016 relatif à la lutte contre les ruptures d'approvisionnement de médicaments </a:t>
            </a:r>
            <a:endParaRPr lang="fr-FR" sz="2000" dirty="0" smtClean="0"/>
          </a:p>
          <a:p>
            <a:r>
              <a:rPr lang="fr-FR" sz="2000" dirty="0" smtClean="0"/>
              <a:t>JO du 22 JUILLET 2016</a:t>
            </a:r>
          </a:p>
          <a:p>
            <a:endParaRPr lang="fr-FR" sz="2000" dirty="0" smtClean="0"/>
          </a:p>
          <a:p>
            <a:r>
              <a:rPr lang="fr-FR" sz="2000" b="1" dirty="0"/>
              <a:t>Parcours de santé / Professionnels de santé / Etablissements de santé / Lettres de </a:t>
            </a:r>
            <a:r>
              <a:rPr lang="fr-FR" sz="2000" b="1" dirty="0" smtClean="0"/>
              <a:t>liaison</a:t>
            </a:r>
          </a:p>
          <a:p>
            <a:r>
              <a:rPr lang="fr-FR" sz="2000" dirty="0" smtClean="0">
                <a:hlinkClick r:id="rId3"/>
              </a:rPr>
              <a:t>Décret n° 2016-995 du 20 juillet 2016 relatif aux lettres de liaison </a:t>
            </a:r>
            <a:endParaRPr lang="fr-FR" sz="2000" dirty="0" smtClean="0"/>
          </a:p>
          <a:p>
            <a:r>
              <a:rPr lang="fr-FR" sz="2000" dirty="0"/>
              <a:t>JO du 22 JUILLET 2016</a:t>
            </a:r>
          </a:p>
          <a:p>
            <a:endParaRPr lang="fr-FR" sz="1000" dirty="0" smtClean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98" y="332656"/>
            <a:ext cx="1952898" cy="1419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73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dirty="0" smtClean="0"/>
              <a:t>Veille réglementaire</a:t>
            </a:r>
            <a:endParaRPr lang="fr-FR" sz="24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0" y="1752079"/>
            <a:ext cx="8964488" cy="4896544"/>
          </a:xfrm>
        </p:spPr>
        <p:txBody>
          <a:bodyPr>
            <a:normAutofit fontScale="25000" lnSpcReduction="20000"/>
          </a:bodyPr>
          <a:lstStyle/>
          <a:p>
            <a:pPr>
              <a:spcAft>
                <a:spcPts val="0"/>
              </a:spcAft>
            </a:pPr>
            <a:r>
              <a:rPr lang="fr-FR" sz="7200" b="1" dirty="0"/>
              <a:t>Permanence des soins ambulatoires / Numéro d'appel national / ARS</a:t>
            </a:r>
            <a:endParaRPr lang="fr-FR" sz="7200" b="1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fr-FR" sz="7200" u="sng" dirty="0">
                <a:hlinkClick r:id="rId2"/>
              </a:rPr>
              <a:t>Décret n° 2016-1012 du 22 juillet 2016</a:t>
            </a:r>
            <a:r>
              <a:rPr lang="fr-FR" sz="7200" dirty="0"/>
              <a:t> relatif à la mise en place d'un numéro d'appel national d'accès à la permanence des soins ambulatoires</a:t>
            </a:r>
          </a:p>
          <a:p>
            <a:pPr>
              <a:spcAft>
                <a:spcPts val="0"/>
              </a:spcAft>
            </a:pPr>
            <a:r>
              <a:rPr lang="fr-FR" sz="7200" dirty="0"/>
              <a:t>JO du 24 juillet </a:t>
            </a:r>
            <a:r>
              <a:rPr lang="fr-FR" sz="7200" dirty="0" smtClean="0"/>
              <a:t>2016</a:t>
            </a:r>
          </a:p>
          <a:p>
            <a:pPr>
              <a:spcAft>
                <a:spcPts val="0"/>
              </a:spcAft>
            </a:pPr>
            <a:endParaRPr lang="fr-FR" sz="7200" dirty="0" smtClean="0"/>
          </a:p>
          <a:p>
            <a:pPr>
              <a:spcAft>
                <a:spcPts val="0"/>
              </a:spcAft>
            </a:pPr>
            <a:endParaRPr lang="fr-FR" sz="7200" dirty="0"/>
          </a:p>
          <a:p>
            <a:pPr>
              <a:spcAft>
                <a:spcPts val="0"/>
              </a:spcAft>
            </a:pPr>
            <a:r>
              <a:rPr lang="fr-FR" sz="7200" b="1" dirty="0"/>
              <a:t>Projet régional de </a:t>
            </a:r>
            <a:r>
              <a:rPr lang="fr-FR" sz="7200" b="1" dirty="0" smtClean="0"/>
              <a:t>santé</a:t>
            </a:r>
          </a:p>
          <a:p>
            <a:r>
              <a:rPr lang="fr-FR" sz="7200" u="sng" dirty="0">
                <a:hlinkClick r:id="rId3"/>
              </a:rPr>
              <a:t>Décret n° 2016-1023 du 26 juillet 2016</a:t>
            </a:r>
            <a:r>
              <a:rPr lang="fr-FR" sz="7200" dirty="0"/>
              <a:t> relatif au projet régional de santé </a:t>
            </a:r>
          </a:p>
          <a:p>
            <a:r>
              <a:rPr lang="fr-FR" sz="7200" i="1" dirty="0"/>
              <a:t>JO du 28 juillet 2016</a:t>
            </a:r>
            <a:endParaRPr lang="fr-FR" sz="7200" dirty="0"/>
          </a:p>
          <a:p>
            <a:pPr>
              <a:spcAft>
                <a:spcPts val="0"/>
              </a:spcAft>
            </a:pPr>
            <a:endParaRPr lang="fr-FR" sz="7200" dirty="0" smtClean="0"/>
          </a:p>
          <a:p>
            <a:pPr>
              <a:spcAft>
                <a:spcPts val="0"/>
              </a:spcAft>
            </a:pPr>
            <a:endParaRPr lang="fr-FR" sz="7200" dirty="0"/>
          </a:p>
          <a:p>
            <a:r>
              <a:rPr lang="fr-FR" sz="7200" b="1" dirty="0"/>
              <a:t>Territoires de démocratie sanitaire / Zones du schéma régional de santé / Conseils territoriaux de </a:t>
            </a:r>
            <a:r>
              <a:rPr lang="fr-FR" sz="7200" b="1" dirty="0" smtClean="0"/>
              <a:t>santé</a:t>
            </a:r>
          </a:p>
          <a:p>
            <a:r>
              <a:rPr lang="fr-FR" sz="7200" u="sng" dirty="0">
                <a:hlinkClick r:id="rId4"/>
              </a:rPr>
              <a:t>Décret n° 2016-1024 du 26 juillet 2016</a:t>
            </a:r>
            <a:r>
              <a:rPr lang="fr-FR" sz="7200" dirty="0"/>
              <a:t> relatif aux territoires de démocratie sanitaire aux zones des schémas régionaux de santé et aux conseils territoriaux de santé </a:t>
            </a:r>
          </a:p>
          <a:p>
            <a:r>
              <a:rPr lang="fr-FR" sz="7200" i="1" dirty="0"/>
              <a:t>JO du 28 juillet 2016</a:t>
            </a:r>
            <a:endParaRPr lang="fr-FR" sz="7200" dirty="0"/>
          </a:p>
          <a:p>
            <a:endParaRPr lang="fr-FR" sz="4000" dirty="0"/>
          </a:p>
          <a:p>
            <a:pPr>
              <a:spcAft>
                <a:spcPts val="0"/>
              </a:spcAft>
            </a:pPr>
            <a:endParaRPr lang="fr-FR" sz="2000" dirty="0"/>
          </a:p>
          <a:p>
            <a:pPr>
              <a:spcAft>
                <a:spcPts val="0"/>
              </a:spcAft>
            </a:pPr>
            <a:r>
              <a:rPr lang="fr-FR" sz="1800" dirty="0"/>
              <a:t> </a:t>
            </a:r>
            <a:endParaRPr lang="fr-FR" sz="2000" dirty="0">
              <a:latin typeface="Times New Roman"/>
              <a:ea typeface="Times New Roman"/>
            </a:endParaRPr>
          </a:p>
          <a:p>
            <a:endParaRPr lang="fr-FR" sz="1600" dirty="0" smtClean="0"/>
          </a:p>
          <a:p>
            <a:endParaRPr lang="fr-FR" sz="1800" dirty="0" smtClean="0"/>
          </a:p>
          <a:p>
            <a:r>
              <a:rPr lang="fr-FR" sz="1800" dirty="0"/>
              <a:t/>
            </a:r>
            <a:br>
              <a:rPr lang="fr-FR" sz="1800" dirty="0"/>
            </a:br>
            <a:endParaRPr lang="fr-FR" sz="18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98" y="332656"/>
            <a:ext cx="1952898" cy="1419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71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dirty="0" smtClean="0"/>
              <a:t>Veille réglementaire</a:t>
            </a:r>
            <a:endParaRPr lang="fr-FR" sz="24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0" y="1772816"/>
            <a:ext cx="8964488" cy="4896544"/>
          </a:xfrm>
        </p:spPr>
        <p:txBody>
          <a:bodyPr>
            <a:normAutofit fontScale="25000" lnSpcReduction="20000"/>
          </a:bodyPr>
          <a:lstStyle/>
          <a:p>
            <a:pPr>
              <a:spcAft>
                <a:spcPts val="0"/>
              </a:spcAft>
            </a:pPr>
            <a:r>
              <a:rPr lang="fr-FR" sz="6400" b="1" dirty="0"/>
              <a:t>Pharmacies à usage intérieur</a:t>
            </a:r>
            <a:endParaRPr lang="fr-FR" sz="6400" b="1" dirty="0"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fr-FR" sz="6400" u="sng" dirty="0">
                <a:hlinkClick r:id="rId2"/>
              </a:rPr>
              <a:t>INSTRUCTION N° DGOS/RH2/2016/242 du 28 juillet 2016</a:t>
            </a:r>
            <a:r>
              <a:rPr lang="fr-FR" sz="6400" dirty="0">
                <a:hlinkClick r:id="rId2"/>
              </a:rPr>
              <a:t> </a:t>
            </a:r>
            <a:r>
              <a:rPr lang="fr-FR" sz="6400" dirty="0"/>
              <a:t>relative aux modalités de mise en œuvre du décret n° 2015-9 du 7 janvier 2015 relatif aux conditions d’exercice et de remplacement au sein des pharmacies à usage intérieur</a:t>
            </a:r>
          </a:p>
          <a:p>
            <a:pPr>
              <a:spcAft>
                <a:spcPts val="0"/>
              </a:spcAft>
            </a:pPr>
            <a:r>
              <a:rPr lang="fr-FR" sz="6400" dirty="0"/>
              <a:t>Rubrique « Textes officiels » de l’intranet des ministères </a:t>
            </a:r>
            <a:r>
              <a:rPr lang="fr-FR" sz="6400" dirty="0" smtClean="0"/>
              <a:t>sociaux</a:t>
            </a:r>
          </a:p>
          <a:p>
            <a:endParaRPr lang="fr-FR" sz="6400" b="1" dirty="0" smtClean="0"/>
          </a:p>
          <a:p>
            <a:r>
              <a:rPr lang="fr-FR" sz="6400" b="1" dirty="0" smtClean="0"/>
              <a:t>Hépatite </a:t>
            </a:r>
            <a:r>
              <a:rPr lang="fr-FR" sz="6400" b="1" dirty="0"/>
              <a:t>C / Réunion de Concertation Pluridisciplinaire (RCP) / Nouveaux antiviraux d’action directe (NAAD) / </a:t>
            </a:r>
            <a:r>
              <a:rPr lang="fr-FR" sz="6400" b="1" dirty="0" smtClean="0"/>
              <a:t>Modalités</a:t>
            </a:r>
          </a:p>
          <a:p>
            <a:r>
              <a:rPr lang="fr-FR" sz="6400" u="sng" dirty="0">
                <a:hlinkClick r:id="rId3"/>
              </a:rPr>
              <a:t>Instruction n° DGOS/PF2/DGS/SP2/PP2/DSS/1C/2016/246 du 28 juillet 2016</a:t>
            </a:r>
            <a:r>
              <a:rPr lang="fr-FR" sz="6400" dirty="0"/>
              <a:t> relative à l’organisation de la prise en charge de l’hépatite C par les nouveaux </a:t>
            </a:r>
            <a:r>
              <a:rPr lang="fr-FR" sz="6400" dirty="0" err="1"/>
              <a:t>anti-viraux</a:t>
            </a:r>
            <a:r>
              <a:rPr lang="fr-FR" sz="6400" dirty="0"/>
              <a:t> d’action directe (NAAD)</a:t>
            </a:r>
          </a:p>
          <a:p>
            <a:r>
              <a:rPr lang="fr-FR" sz="6400" i="1" dirty="0"/>
              <a:t>Site circulaires.legifrance.gouv.fr</a:t>
            </a:r>
            <a:endParaRPr lang="fr-FR" sz="6400" dirty="0"/>
          </a:p>
          <a:p>
            <a:endParaRPr lang="fr-FR" sz="6400" dirty="0"/>
          </a:p>
          <a:p>
            <a:pPr>
              <a:spcAft>
                <a:spcPts val="0"/>
              </a:spcAft>
            </a:pPr>
            <a:endParaRPr lang="fr-FR" sz="6400" dirty="0" smtClean="0"/>
          </a:p>
          <a:p>
            <a:pPr>
              <a:spcAft>
                <a:spcPts val="0"/>
              </a:spcAft>
            </a:pPr>
            <a:r>
              <a:rPr lang="fr-FR" sz="6400" b="1" dirty="0"/>
              <a:t>Sages-femmes / Vaccinations / Prescription de médicaments / Listes</a:t>
            </a:r>
            <a:endParaRPr lang="fr-FR" sz="6400" dirty="0"/>
          </a:p>
          <a:p>
            <a:r>
              <a:rPr lang="fr-FR" sz="6400" u="sng" dirty="0">
                <a:hlinkClick r:id="rId4"/>
              </a:rPr>
              <a:t>Arrêté du 8 août 2016</a:t>
            </a:r>
            <a:r>
              <a:rPr lang="fr-FR" sz="6400" dirty="0"/>
              <a:t> modifiant l'arrêté du 22 mars 2005 modifié fixant la liste des vaccinations que les sages-femmes sont autorisées à pratiquer </a:t>
            </a:r>
          </a:p>
          <a:p>
            <a:r>
              <a:rPr lang="fr-FR" sz="6400" dirty="0"/>
              <a:t> </a:t>
            </a:r>
          </a:p>
          <a:p>
            <a:r>
              <a:rPr lang="fr-FR" sz="6400" u="sng" dirty="0">
                <a:hlinkClick r:id="rId5"/>
              </a:rPr>
              <a:t>Arrêté du 8 août 2016</a:t>
            </a:r>
            <a:r>
              <a:rPr lang="fr-FR" sz="6400" dirty="0"/>
              <a:t> modifiant l'arrêté du 12 octobre 2011 modifié fixant la liste des médicaments que peuvent prescrire les sages-femmes </a:t>
            </a:r>
          </a:p>
          <a:p>
            <a:r>
              <a:rPr lang="fr-FR" sz="6400" i="1" dirty="0"/>
              <a:t>JO du 12 août 2016</a:t>
            </a:r>
            <a:endParaRPr lang="fr-FR" sz="6400" dirty="0"/>
          </a:p>
          <a:p>
            <a:pPr>
              <a:spcAft>
                <a:spcPts val="0"/>
              </a:spcAft>
            </a:pPr>
            <a:endParaRPr lang="fr-FR" sz="6400" dirty="0"/>
          </a:p>
          <a:p>
            <a:pPr>
              <a:spcAft>
                <a:spcPts val="0"/>
              </a:spcAft>
            </a:pPr>
            <a:r>
              <a:rPr lang="fr-FR" sz="6400" dirty="0"/>
              <a:t> </a:t>
            </a:r>
            <a:endParaRPr lang="fr-FR" sz="6400" dirty="0">
              <a:ea typeface="Times New Roman"/>
            </a:endParaRPr>
          </a:p>
          <a:p>
            <a:pPr>
              <a:spcAft>
                <a:spcPts val="0"/>
              </a:spcAft>
            </a:pPr>
            <a:endParaRPr lang="fr-FR" sz="4000" dirty="0" smtClean="0"/>
          </a:p>
          <a:p>
            <a:pPr>
              <a:spcAft>
                <a:spcPts val="0"/>
              </a:spcAft>
            </a:pPr>
            <a:endParaRPr lang="fr-FR" sz="1800" dirty="0"/>
          </a:p>
          <a:p>
            <a:pPr>
              <a:spcAft>
                <a:spcPts val="0"/>
              </a:spcAft>
            </a:pPr>
            <a:r>
              <a:rPr lang="fr-FR" sz="1800" dirty="0"/>
              <a:t> </a:t>
            </a:r>
            <a:endParaRPr lang="fr-FR" sz="2000" dirty="0">
              <a:latin typeface="Times New Roman"/>
              <a:ea typeface="Times New Roman"/>
            </a:endParaRPr>
          </a:p>
          <a:p>
            <a:endParaRPr lang="fr-FR" sz="1600" dirty="0" smtClean="0"/>
          </a:p>
          <a:p>
            <a:endParaRPr lang="fr-FR" sz="1800" dirty="0" smtClean="0"/>
          </a:p>
          <a:p>
            <a:r>
              <a:rPr lang="fr-FR" sz="1800" dirty="0"/>
              <a:t/>
            </a:r>
            <a:br>
              <a:rPr lang="fr-FR" sz="1800" dirty="0"/>
            </a:br>
            <a:endParaRPr lang="fr-FR" sz="18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98" y="332656"/>
            <a:ext cx="1952898" cy="1419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80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dirty="0" smtClean="0"/>
              <a:t>Veille réglementaire</a:t>
            </a:r>
            <a:endParaRPr lang="fr-FR" sz="24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0" y="1772816"/>
            <a:ext cx="8964488" cy="4896544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0"/>
              </a:spcAft>
            </a:pPr>
            <a:endParaRPr lang="fr-FR" sz="1800" dirty="0"/>
          </a:p>
          <a:p>
            <a:pPr>
              <a:spcAft>
                <a:spcPts val="0"/>
              </a:spcAft>
            </a:pPr>
            <a:r>
              <a:rPr lang="fr-FR" sz="1800" dirty="0"/>
              <a:t> </a:t>
            </a:r>
            <a:r>
              <a:rPr lang="fr-FR" sz="2000" b="1" dirty="0"/>
              <a:t>Prélèvement d’organes / </a:t>
            </a:r>
            <a:r>
              <a:rPr lang="fr-FR" sz="2000" b="1" dirty="0" smtClean="0"/>
              <a:t>Refus</a:t>
            </a:r>
          </a:p>
          <a:p>
            <a:r>
              <a:rPr lang="fr-FR" sz="1800" u="sng" dirty="0">
                <a:hlinkClick r:id="rId2"/>
              </a:rPr>
              <a:t>Décret n° 2016-1118 du 11 août 2016</a:t>
            </a:r>
            <a:r>
              <a:rPr lang="fr-FR" sz="1800" dirty="0"/>
              <a:t> relatif aux modalités d'expression du refus de prélèvement d'organes après le décès</a:t>
            </a:r>
          </a:p>
          <a:p>
            <a:r>
              <a:rPr lang="fr-FR" sz="1800" i="1" dirty="0"/>
              <a:t>JO du 14 août 2016</a:t>
            </a:r>
            <a:endParaRPr lang="fr-FR" sz="1800" dirty="0">
              <a:latin typeface="Times New Roman"/>
              <a:ea typeface="Times New Roman"/>
            </a:endParaRPr>
          </a:p>
          <a:p>
            <a:endParaRPr lang="fr-FR" sz="1600" dirty="0" smtClean="0"/>
          </a:p>
          <a:p>
            <a:endParaRPr lang="fr-FR" sz="1800" dirty="0" smtClean="0"/>
          </a:p>
          <a:p>
            <a:r>
              <a:rPr lang="fr-FR" sz="1800" b="1" dirty="0"/>
              <a:t>ATU </a:t>
            </a:r>
            <a:r>
              <a:rPr lang="fr-FR" sz="1800" b="1" dirty="0" smtClean="0"/>
              <a:t>d</a:t>
            </a:r>
            <a:r>
              <a:rPr lang="fr-FR" sz="1800" b="1" dirty="0"/>
              <a:t>e cohorte </a:t>
            </a:r>
            <a:r>
              <a:rPr lang="fr-FR" sz="1800" b="1" dirty="0" err="1"/>
              <a:t>naloxone</a:t>
            </a:r>
            <a:r>
              <a:rPr lang="fr-FR" sz="1800" b="1" dirty="0"/>
              <a:t> / Dispensation</a:t>
            </a:r>
            <a:endParaRPr lang="fr-FR" sz="1800" dirty="0"/>
          </a:p>
          <a:p>
            <a:r>
              <a:rPr lang="fr-FR" sz="1800" u="sng" dirty="0" smtClean="0">
                <a:hlinkClick r:id="rId3"/>
              </a:rPr>
              <a:t>NOTE </a:t>
            </a:r>
            <a:r>
              <a:rPr lang="fr-FR" sz="1800" u="sng" dirty="0">
                <a:hlinkClick r:id="rId3"/>
              </a:rPr>
              <a:t>D’INFORMATION N° DGS/SP3/PP2/DGOS/PF2/DSS/1C/2016/223 du 11 juillet 2016</a:t>
            </a:r>
            <a:r>
              <a:rPr lang="fr-FR" sz="1800" dirty="0"/>
              <a:t> visant à préciser les structures autorisées à dispenser la spécialité NALSCUE (</a:t>
            </a:r>
            <a:r>
              <a:rPr lang="fr-FR" sz="1800" dirty="0" err="1"/>
              <a:t>naloxone</a:t>
            </a:r>
            <a:r>
              <a:rPr lang="fr-FR" sz="1800" dirty="0"/>
              <a:t>) ® 0,9mg/0,1ml, solution pour pulvérisation nasale en récipient </a:t>
            </a:r>
            <a:r>
              <a:rPr lang="fr-FR" sz="1800" dirty="0" err="1"/>
              <a:t>unidose</a:t>
            </a:r>
            <a:r>
              <a:rPr lang="fr-FR" sz="1800" dirty="0"/>
              <a:t> pour laquelle l’Agence nationale de sécurité du médicament et des produits de santé (ANSM) a délivré une autorisation temporaire d’utilisation de cohorte (</a:t>
            </a:r>
            <a:r>
              <a:rPr lang="fr-FR" sz="1800" dirty="0" err="1"/>
              <a:t>ATUc</a:t>
            </a:r>
            <a:r>
              <a:rPr lang="fr-FR" sz="1800" dirty="0"/>
              <a:t>) dans l’indication « traitement d’urgence des surdosages aux opioïdes, connus ou suspectés, se manifestant par une dépression respiratoire et dans l’attente d’une prise en charge par une structure d’urgence »</a:t>
            </a:r>
          </a:p>
          <a:p>
            <a:r>
              <a:rPr lang="fr-FR" sz="1800" i="1" dirty="0"/>
              <a:t>Rubrique « Textes officiels » de l’intranet des ministères sociaux</a:t>
            </a:r>
            <a:br>
              <a:rPr lang="fr-FR" sz="1800" i="1" dirty="0"/>
            </a:br>
            <a:endParaRPr lang="fr-FR" sz="18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98" y="332656"/>
            <a:ext cx="1952898" cy="1419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01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dirty="0" smtClean="0"/>
              <a:t>Veille réglementaire</a:t>
            </a:r>
            <a:endParaRPr lang="fr-FR" sz="24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0" y="1772816"/>
            <a:ext cx="8964488" cy="4896544"/>
          </a:xfrm>
        </p:spPr>
        <p:txBody>
          <a:bodyPr>
            <a:normAutofit lnSpcReduction="10000"/>
          </a:bodyPr>
          <a:lstStyle/>
          <a:p>
            <a:pPr>
              <a:spcAft>
                <a:spcPts val="0"/>
              </a:spcAft>
            </a:pPr>
            <a:endParaRPr lang="fr-FR" sz="1800" dirty="0"/>
          </a:p>
          <a:p>
            <a:r>
              <a:rPr lang="fr-FR" sz="1800" b="1" dirty="0"/>
              <a:t>ARS / Evénements </a:t>
            </a:r>
            <a:r>
              <a:rPr lang="fr-FR" sz="1800" b="1" dirty="0" smtClean="0"/>
              <a:t>sanit</a:t>
            </a:r>
            <a:r>
              <a:rPr lang="fr-FR" sz="1800" b="1" dirty="0"/>
              <a:t>aires indésirables / Portail de signalement / Création / </a:t>
            </a:r>
            <a:endParaRPr lang="fr-FR" sz="1800" b="1" dirty="0" smtClean="0"/>
          </a:p>
          <a:p>
            <a:r>
              <a:rPr lang="fr-FR" sz="1800" u="sng" dirty="0">
                <a:hlinkClick r:id="rId3"/>
              </a:rPr>
              <a:t>Décret n° 2016-1151 du 24 août 2016 relatif</a:t>
            </a:r>
            <a:r>
              <a:rPr lang="fr-FR" sz="1800" dirty="0"/>
              <a:t> au portail de signalement des événements sanitaires indésirables</a:t>
            </a:r>
          </a:p>
          <a:p>
            <a:r>
              <a:rPr lang="fr-FR" sz="1800" i="1" dirty="0"/>
              <a:t>JO du 26 Août </a:t>
            </a:r>
            <a:r>
              <a:rPr lang="fr-FR" sz="1800" i="1" dirty="0" smtClean="0"/>
              <a:t>2016</a:t>
            </a:r>
          </a:p>
          <a:p>
            <a:pPr marL="0" indent="0">
              <a:buNone/>
            </a:pPr>
            <a:endParaRPr lang="fr-FR" sz="1800" i="1" dirty="0" smtClean="0"/>
          </a:p>
          <a:p>
            <a:r>
              <a:rPr lang="fr-FR" sz="1800" b="1" dirty="0"/>
              <a:t>EHPAD / Organisation / Fonctionnement / Conditions techniques minimales</a:t>
            </a:r>
            <a:endParaRPr lang="fr-FR" sz="2000" b="1" dirty="0"/>
          </a:p>
          <a:p>
            <a:pPr>
              <a:spcAft>
                <a:spcPts val="0"/>
              </a:spcAft>
            </a:pPr>
            <a:r>
              <a:rPr lang="fr-FR" sz="1800" u="sng" dirty="0">
                <a:hlinkClick r:id="rId4"/>
              </a:rPr>
              <a:t>Décret n° 2016-1164 du 26 août 2016</a:t>
            </a:r>
            <a:r>
              <a:rPr lang="fr-FR" sz="1800" dirty="0"/>
              <a:t> relatif aux conditions techniques minimales d'organisation et de fonctionnement des établissements d'hébergement pour personnes âgées dépendantes</a:t>
            </a:r>
            <a:endParaRPr lang="fr-FR" sz="2000" dirty="0"/>
          </a:p>
          <a:p>
            <a:pPr>
              <a:spcAft>
                <a:spcPts val="0"/>
              </a:spcAft>
            </a:pPr>
            <a:r>
              <a:rPr lang="fr-FR" sz="1800" dirty="0"/>
              <a:t>JO du 28 août </a:t>
            </a:r>
            <a:r>
              <a:rPr lang="fr-FR" sz="1800" dirty="0" smtClean="0"/>
              <a:t>2016</a:t>
            </a:r>
          </a:p>
          <a:p>
            <a:pPr>
              <a:spcAft>
                <a:spcPts val="0"/>
              </a:spcAft>
            </a:pPr>
            <a:endParaRPr lang="fr-FR" sz="1800" dirty="0"/>
          </a:p>
          <a:p>
            <a:pPr>
              <a:spcAft>
                <a:spcPts val="0"/>
              </a:spcAft>
            </a:pPr>
            <a:r>
              <a:rPr lang="fr-FR" sz="2000" b="1" dirty="0"/>
              <a:t>Cancer du sein / Dépistage spécifique / Participation des assurés</a:t>
            </a:r>
            <a:endParaRPr lang="fr-FR" sz="2000" dirty="0"/>
          </a:p>
          <a:p>
            <a:r>
              <a:rPr lang="fr-FR" sz="1800" u="sng" dirty="0">
                <a:hlinkClick r:id="rId5"/>
              </a:rPr>
              <a:t>Décret n° 2016-1185 du 30 août 2016</a:t>
            </a:r>
            <a:r>
              <a:rPr lang="fr-FR" sz="1800" b="1" dirty="0"/>
              <a:t> </a:t>
            </a:r>
            <a:r>
              <a:rPr lang="fr-FR" sz="1800" dirty="0"/>
              <a:t>relatif à la participation des assurés pour les frais liés au dépistage spécifique du cancer du sein en cas de risque élevé</a:t>
            </a:r>
          </a:p>
          <a:p>
            <a:r>
              <a:rPr lang="fr-FR" sz="1800" i="1" dirty="0"/>
              <a:t>JO du 01 septembre 2016</a:t>
            </a:r>
            <a:endParaRPr lang="fr-FR" sz="1800" dirty="0"/>
          </a:p>
          <a:p>
            <a:pPr marL="0" indent="0">
              <a:buNone/>
            </a:pPr>
            <a:endParaRPr lang="fr-FR" sz="1800" i="1" dirty="0"/>
          </a:p>
          <a:p>
            <a:endParaRPr lang="fr-FR" sz="18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98" y="332656"/>
            <a:ext cx="1952898" cy="1419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59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dirty="0" smtClean="0"/>
              <a:t>Veille réglementaire</a:t>
            </a:r>
            <a:endParaRPr lang="fr-FR" sz="24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0" y="1772816"/>
            <a:ext cx="8964488" cy="4896544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endParaRPr lang="fr-FR" sz="1800" dirty="0"/>
          </a:p>
          <a:p>
            <a:pPr marL="0" indent="0">
              <a:buNone/>
            </a:pPr>
            <a:endParaRPr lang="fr-FR" sz="1800" i="1" dirty="0"/>
          </a:p>
          <a:p>
            <a:endParaRPr lang="fr-FR" sz="18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98" y="332656"/>
            <a:ext cx="1952898" cy="141942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7443" y="1916832"/>
            <a:ext cx="856895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b="1" dirty="0"/>
              <a:t>Médicament / Enveloppe des soins de ville / Gestion du </a:t>
            </a:r>
            <a:r>
              <a:rPr lang="fr-FR" b="1" dirty="0" smtClean="0"/>
              <a:t>risque </a:t>
            </a:r>
          </a:p>
          <a:p>
            <a:pPr>
              <a:spcAft>
                <a:spcPts val="0"/>
              </a:spcAft>
            </a:pPr>
            <a:r>
              <a:rPr lang="fr-FR" sz="2000" u="sng" dirty="0" smtClean="0">
                <a:hlinkClick r:id="rId4"/>
              </a:rPr>
              <a:t>INSTRUCTION </a:t>
            </a:r>
            <a:r>
              <a:rPr lang="fr-FR" sz="2000" u="sng" dirty="0">
                <a:hlinkClick r:id="rId4"/>
              </a:rPr>
              <a:t>N° DSS/DGOS/CNAMTS/2016/245 du 22 juillet 2016</a:t>
            </a:r>
            <a:r>
              <a:rPr lang="fr-FR" sz="2000" dirty="0"/>
              <a:t> relative à la priorité de gestion du risque pour les prescriptions hospitalières exécutées en ville (PHEV) de médicaments et LPP</a:t>
            </a:r>
            <a:endParaRPr lang="fr-FR" sz="2400" dirty="0"/>
          </a:p>
          <a:p>
            <a:pPr>
              <a:spcAft>
                <a:spcPts val="0"/>
              </a:spcAft>
            </a:pPr>
            <a:r>
              <a:rPr lang="fr-FR" sz="2000" i="1" dirty="0"/>
              <a:t>Site circulaires.legifrance.gouv.fr</a:t>
            </a:r>
            <a:r>
              <a:rPr lang="fr-FR" sz="2000" dirty="0"/>
              <a:t> </a:t>
            </a:r>
            <a:endParaRPr lang="fr-FR" sz="2000" dirty="0" smtClean="0"/>
          </a:p>
          <a:p>
            <a:pPr>
              <a:spcAft>
                <a:spcPts val="0"/>
              </a:spcAft>
            </a:pPr>
            <a:endParaRPr lang="fr-FR" sz="2000" dirty="0">
              <a:latin typeface="Times New Roman"/>
              <a:ea typeface="Times New Roman"/>
            </a:endParaRPr>
          </a:p>
          <a:p>
            <a:r>
              <a:rPr lang="fr-FR" b="1" dirty="0"/>
              <a:t>Liste en sus / AVASTIN® </a:t>
            </a:r>
            <a:r>
              <a:rPr lang="fr-FR" b="1" dirty="0" err="1"/>
              <a:t>bevacizumab</a:t>
            </a:r>
            <a:r>
              <a:rPr lang="fr-FR" b="1" dirty="0"/>
              <a:t> / Radiation d’indications thérapeutiques / Accompagnement financier</a:t>
            </a:r>
            <a:endParaRPr lang="fr-FR" dirty="0"/>
          </a:p>
          <a:p>
            <a:r>
              <a:rPr lang="fr-FR" u="sng" dirty="0">
                <a:hlinkClick r:id="rId5"/>
              </a:rPr>
              <a:t>Instruction n° DGOS/PF2/DSS/2016/267 du 30 août 2016</a:t>
            </a:r>
            <a:r>
              <a:rPr lang="fr-FR" dirty="0"/>
              <a:t> relative à la radiation d’indications thérapeutiques d’AVASTIN® </a:t>
            </a:r>
            <a:r>
              <a:rPr lang="fr-FR" dirty="0" err="1"/>
              <a:t>bevacizumab</a:t>
            </a:r>
            <a:r>
              <a:rPr lang="fr-FR" dirty="0"/>
              <a:t> de la liste en sus et aux modalités d’accompagnement financier dans ces indications</a:t>
            </a:r>
          </a:p>
          <a:p>
            <a:r>
              <a:rPr lang="fr-FR" i="1" dirty="0"/>
              <a:t>Site circulaires.legifrance.gouv.fr</a:t>
            </a:r>
            <a:endParaRPr lang="fr-FR" dirty="0"/>
          </a:p>
          <a:p>
            <a:pPr>
              <a:spcAft>
                <a:spcPts val="0"/>
              </a:spcAft>
            </a:pPr>
            <a:endParaRPr lang="fr-FR" sz="2400" dirty="0" smtClean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fr-FR" sz="2000" b="1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2824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dirty="0" smtClean="0"/>
              <a:t>Veille réglementaire</a:t>
            </a:r>
            <a:endParaRPr lang="fr-FR" sz="24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0" y="1721050"/>
            <a:ext cx="8964488" cy="4732286"/>
          </a:xfrm>
        </p:spPr>
        <p:txBody>
          <a:bodyPr>
            <a:normAutofit fontScale="25000" lnSpcReduction="20000"/>
          </a:bodyPr>
          <a:lstStyle/>
          <a:p>
            <a:r>
              <a:rPr lang="fr-FR" sz="7200" b="1" dirty="0"/>
              <a:t>Dossier médical partagé (DMP) </a:t>
            </a:r>
            <a:endParaRPr lang="fr-FR" sz="7200" b="1" u="sng" dirty="0">
              <a:hlinkClick r:id="rId2"/>
            </a:endParaRPr>
          </a:p>
          <a:p>
            <a:r>
              <a:rPr lang="fr-FR" sz="7200" u="sng" dirty="0">
                <a:hlinkClick r:id="rId3"/>
              </a:rPr>
              <a:t>Décret n° 2016-914 du 4 juillet 2016</a:t>
            </a:r>
            <a:r>
              <a:rPr lang="fr-FR" sz="7200" dirty="0"/>
              <a:t> relatif au dossier médical partagé</a:t>
            </a:r>
          </a:p>
          <a:p>
            <a:r>
              <a:rPr lang="fr-FR" sz="7200" i="1" u="sng" dirty="0"/>
              <a:t>JO du 5 juillet 2016</a:t>
            </a:r>
            <a:endParaRPr lang="fr-FR" sz="7200" dirty="0"/>
          </a:p>
          <a:p>
            <a:r>
              <a:rPr lang="fr-FR" sz="7200" dirty="0" smtClean="0"/>
              <a:t>Dispositions générales</a:t>
            </a:r>
            <a:r>
              <a:rPr lang="fr-FR" sz="7200" dirty="0"/>
              <a:t> </a:t>
            </a:r>
            <a:r>
              <a:rPr lang="fr-FR" sz="7200" dirty="0" smtClean="0"/>
              <a:t>;</a:t>
            </a:r>
            <a:r>
              <a:rPr lang="fr-FR" sz="7200" dirty="0" smtClean="0"/>
              <a:t> contenu ;  création, clôture et destruction ; </a:t>
            </a:r>
            <a:r>
              <a:rPr lang="fr-FR" sz="7200" dirty="0"/>
              <a:t>Droits du titulaire sur les données contenues dans son dossier médical </a:t>
            </a:r>
            <a:r>
              <a:rPr lang="fr-FR" sz="7200" dirty="0" smtClean="0"/>
              <a:t>partagé et modalités </a:t>
            </a:r>
            <a:r>
              <a:rPr lang="fr-FR" sz="7200" dirty="0"/>
              <a:t>d'accès au dossier médical partagé </a:t>
            </a:r>
            <a:endParaRPr lang="fr-FR" sz="7200" b="1" dirty="0" smtClean="0"/>
          </a:p>
          <a:p>
            <a:endParaRPr lang="fr-FR" sz="7200" b="1" dirty="0"/>
          </a:p>
          <a:p>
            <a:r>
              <a:rPr lang="fr-FR" sz="7200" b="1" dirty="0"/>
              <a:t>Etablissements de santé et médico-sociaux </a:t>
            </a:r>
            <a:r>
              <a:rPr lang="fr-FR" sz="7200" b="1" dirty="0" smtClean="0"/>
              <a:t>/</a:t>
            </a:r>
            <a:r>
              <a:rPr lang="fr-FR" sz="7200" dirty="0"/>
              <a:t> </a:t>
            </a:r>
            <a:r>
              <a:rPr lang="fr-FR" sz="7200" b="1" dirty="0" smtClean="0"/>
              <a:t>Gestion </a:t>
            </a:r>
            <a:r>
              <a:rPr lang="fr-FR" sz="7200" b="1" dirty="0"/>
              <a:t>des déchets / Déchets dangereux</a:t>
            </a:r>
            <a:endParaRPr lang="fr-FR" sz="7200" dirty="0"/>
          </a:p>
          <a:p>
            <a:r>
              <a:rPr lang="fr-FR" sz="7200" u="sng" dirty="0">
                <a:solidFill>
                  <a:srgbClr val="0000FF"/>
                </a:solidFill>
                <a:hlinkClick r:id="rId4"/>
              </a:rPr>
              <a:t>NOTE D’INFORMATION N° DGS/EA1/EA4/DGOS/PF2/DGCS/2016/118 du 11 avril 2016</a:t>
            </a:r>
            <a:r>
              <a:rPr lang="fr-FR" sz="7200" b="1" dirty="0">
                <a:solidFill>
                  <a:srgbClr val="0000FF"/>
                </a:solidFill>
              </a:rPr>
              <a:t> </a:t>
            </a:r>
            <a:r>
              <a:rPr lang="fr-FR" sz="7200" dirty="0"/>
              <a:t>relative à la publication d’un guide technique portant sur la gestion des déchets issus de médicaments et des déchets liquides dans les établissements de santé et médico-sociaux.</a:t>
            </a:r>
          </a:p>
          <a:p>
            <a:r>
              <a:rPr lang="fr-FR" sz="7200" i="1" dirty="0"/>
              <a:t>Site </a:t>
            </a:r>
            <a:r>
              <a:rPr lang="fr-FR" sz="7200" i="1" dirty="0" smtClean="0"/>
              <a:t>circulaires.legifrance.gouv.fr</a:t>
            </a:r>
          </a:p>
          <a:p>
            <a:endParaRPr lang="fr-FR" sz="7200" i="1" dirty="0" smtClean="0"/>
          </a:p>
          <a:p>
            <a:r>
              <a:rPr lang="fr-FR" sz="7200" b="1" dirty="0" smtClean="0"/>
              <a:t>Profession</a:t>
            </a:r>
            <a:r>
              <a:rPr lang="fr-FR" sz="7200" b="1" dirty="0"/>
              <a:t>n</a:t>
            </a:r>
            <a:r>
              <a:rPr lang="fr-FR" sz="7200" b="1" dirty="0" smtClean="0"/>
              <a:t>els de santé et usagers</a:t>
            </a:r>
            <a:endParaRPr lang="fr-FR" sz="7200" b="1" u="sng" dirty="0">
              <a:hlinkClick r:id="rId2"/>
            </a:endParaRPr>
          </a:p>
          <a:p>
            <a:r>
              <a:rPr lang="fr-FR" sz="7200" u="sng" dirty="0">
                <a:solidFill>
                  <a:srgbClr val="0000FF"/>
                </a:solidFill>
              </a:rPr>
              <a:t>Décret n° 2016-919 du 4 juillet 2016 relatif </a:t>
            </a:r>
            <a:r>
              <a:rPr lang="fr-FR" sz="7200" u="sng" dirty="0" smtClean="0">
                <a:solidFill>
                  <a:srgbClr val="0000FF"/>
                </a:solidFill>
              </a:rPr>
              <a:t>aux </a:t>
            </a:r>
            <a:r>
              <a:rPr lang="fr-FR" sz="7200" u="sng" dirty="0">
                <a:solidFill>
                  <a:srgbClr val="0000FF"/>
                </a:solidFill>
              </a:rPr>
              <a:t>fonctions d'appui aux professionnels pour la coordination des parcours de santé complexes </a:t>
            </a:r>
            <a:br>
              <a:rPr lang="fr-FR" sz="7200" u="sng" dirty="0">
                <a:solidFill>
                  <a:srgbClr val="0000FF"/>
                </a:solidFill>
              </a:rPr>
            </a:br>
            <a:r>
              <a:rPr lang="fr-FR" sz="7200" dirty="0" smtClean="0"/>
              <a:t>https</a:t>
            </a:r>
            <a:r>
              <a:rPr lang="fr-FR" sz="7200" dirty="0"/>
              <a:t>://www.legifrance.gouv.fr/eli/decret/2016/7/4/AFSH1615842D/jo/texte </a:t>
            </a:r>
          </a:p>
          <a:p>
            <a:endParaRPr lang="fr-FR" sz="7200" i="1" dirty="0"/>
          </a:p>
          <a:p>
            <a:r>
              <a:rPr lang="fr-FR" sz="5500" dirty="0"/>
              <a:t/>
            </a:r>
            <a:br>
              <a:rPr lang="fr-FR" sz="5500" dirty="0"/>
            </a:br>
            <a:r>
              <a:rPr lang="fr-FR" sz="5500" dirty="0"/>
              <a:t/>
            </a:r>
            <a:br>
              <a:rPr lang="fr-FR" sz="5500" dirty="0"/>
            </a:br>
            <a:r>
              <a:rPr lang="fr-FR" sz="5500" dirty="0"/>
              <a:t/>
            </a:r>
            <a:br>
              <a:rPr lang="fr-FR" sz="5500" dirty="0"/>
            </a:br>
            <a:r>
              <a:rPr lang="fr-FR" sz="5500" dirty="0"/>
              <a:t/>
            </a:r>
            <a:br>
              <a:rPr lang="fr-FR" sz="5500" dirty="0"/>
            </a:br>
            <a:endParaRPr lang="fr-FR" sz="5500" dirty="0"/>
          </a:p>
          <a:p>
            <a:pPr>
              <a:spcAft>
                <a:spcPts val="0"/>
              </a:spcAft>
            </a:pPr>
            <a:endParaRPr lang="fr-FR" sz="5500" dirty="0"/>
          </a:p>
          <a:p>
            <a:pPr>
              <a:buNone/>
            </a:pPr>
            <a:endParaRPr lang="fr-FR" sz="5500" b="1" dirty="0">
              <a:latin typeface="Times New Roman"/>
              <a:ea typeface="Times New Roman"/>
            </a:endParaRPr>
          </a:p>
          <a:p>
            <a:pPr>
              <a:buNone/>
            </a:pPr>
            <a:endParaRPr lang="fr-FR" sz="5500" dirty="0" smtClean="0"/>
          </a:p>
          <a:p>
            <a:r>
              <a:rPr lang="fr-FR" sz="5500" dirty="0" smtClean="0"/>
              <a:t>  </a:t>
            </a:r>
          </a:p>
          <a:p>
            <a:r>
              <a:rPr lang="fr-FR" sz="5500" dirty="0" smtClean="0"/>
              <a:t> </a:t>
            </a:r>
          </a:p>
          <a:p>
            <a:endParaRPr lang="fr-FR" sz="5500" dirty="0" smtClean="0"/>
          </a:p>
          <a:p>
            <a:endParaRPr lang="fr-FR" sz="5500" dirty="0" smtClean="0"/>
          </a:p>
          <a:p>
            <a:pPr>
              <a:buNone/>
            </a:pPr>
            <a:endParaRPr lang="fr-FR" sz="5500" dirty="0" smtClean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98" y="332656"/>
            <a:ext cx="1952898" cy="1419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82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dirty="0" smtClean="0"/>
              <a:t>Veille réglementaire</a:t>
            </a:r>
            <a:endParaRPr lang="fr-FR" sz="24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0" y="1772816"/>
            <a:ext cx="8964488" cy="4896544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endParaRPr lang="fr-FR" sz="1800" dirty="0"/>
          </a:p>
          <a:p>
            <a:pPr marL="0" indent="0">
              <a:buNone/>
            </a:pPr>
            <a:endParaRPr lang="fr-FR" sz="1800" i="1" dirty="0"/>
          </a:p>
          <a:p>
            <a:endParaRPr lang="fr-FR" sz="18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98" y="332656"/>
            <a:ext cx="1952898" cy="141942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7443" y="1916832"/>
            <a:ext cx="856895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b="1" dirty="0" smtClean="0"/>
              <a:t>Etablissements </a:t>
            </a:r>
            <a:r>
              <a:rPr lang="fr-FR" b="1" dirty="0"/>
              <a:t>de santé / Systèmes d'information / Incidents graves</a:t>
            </a:r>
            <a:endParaRPr lang="fr-FR" dirty="0">
              <a:latin typeface="Times New Roman"/>
              <a:ea typeface="Times New Roman"/>
            </a:endParaRPr>
          </a:p>
          <a:p>
            <a:r>
              <a:rPr lang="fr-FR" u="sng" dirty="0">
                <a:hlinkClick r:id="rId4"/>
              </a:rPr>
              <a:t>Décret n° 2016-1214 du 12 septembre 2016 </a:t>
            </a:r>
            <a:r>
              <a:rPr lang="fr-FR" dirty="0"/>
              <a:t>relatif aux conditions selon lesquelles sont signalés les incidents graves de sécurité des systèmes </a:t>
            </a:r>
            <a:r>
              <a:rPr lang="fr-FR" dirty="0" smtClean="0"/>
              <a:t>d'information</a:t>
            </a:r>
          </a:p>
          <a:p>
            <a:r>
              <a:rPr lang="fr-FR" i="1" dirty="0" smtClean="0"/>
              <a:t>JO </a:t>
            </a:r>
            <a:r>
              <a:rPr lang="fr-FR" i="1" dirty="0"/>
              <a:t>du 14 septembre </a:t>
            </a:r>
            <a:r>
              <a:rPr lang="fr-FR" i="1" dirty="0" smtClean="0"/>
              <a:t>2016</a:t>
            </a:r>
          </a:p>
          <a:p>
            <a:endParaRPr lang="fr-FR" i="1" dirty="0"/>
          </a:p>
          <a:p>
            <a:endParaRPr lang="fr-FR" dirty="0"/>
          </a:p>
          <a:p>
            <a:pPr>
              <a:spcAft>
                <a:spcPts val="0"/>
              </a:spcAft>
            </a:pPr>
            <a:endParaRPr lang="fr-FR" sz="2000" b="1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2378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dirty="0" smtClean="0"/>
              <a:t>Veille réglementaire</a:t>
            </a:r>
            <a:endParaRPr lang="fr-FR" sz="24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0" y="1772816"/>
            <a:ext cx="8964488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1800" dirty="0"/>
          </a:p>
          <a:p>
            <a:r>
              <a:rPr lang="fr-FR" sz="1800" b="1" dirty="0"/>
              <a:t>Hôpitaux de proximité / Financement</a:t>
            </a:r>
            <a:r>
              <a:rPr lang="fr-FR" sz="1800" b="1" dirty="0" smtClean="0"/>
              <a:t> </a:t>
            </a:r>
            <a:endParaRPr lang="fr-FR" sz="1800" b="1" dirty="0"/>
          </a:p>
          <a:p>
            <a:r>
              <a:rPr lang="fr-FR" sz="1800" u="sng" dirty="0">
                <a:hlinkClick r:id="rId2"/>
              </a:rPr>
              <a:t>Arrêté du 23 juin 2016</a:t>
            </a:r>
            <a:r>
              <a:rPr lang="fr-FR" sz="1800" dirty="0"/>
              <a:t> fixant la liste des hôpitaux de proximité mentionnée à l'article R. 6111-25 du code de la santé publique</a:t>
            </a:r>
          </a:p>
          <a:p>
            <a:r>
              <a:rPr lang="fr-FR" sz="1800" dirty="0"/>
              <a:t> </a:t>
            </a:r>
          </a:p>
          <a:p>
            <a:r>
              <a:rPr lang="fr-FR" sz="1800" u="sng" dirty="0">
                <a:hlinkClick r:id="rId3"/>
              </a:rPr>
              <a:t>Arrêté du 23 juin 2016</a:t>
            </a:r>
            <a:r>
              <a:rPr lang="fr-FR" sz="1800" dirty="0"/>
              <a:t> relatif à l'organisation, au financement et au versement des ressources des hôpitaux de proximité</a:t>
            </a:r>
          </a:p>
          <a:p>
            <a:endParaRPr lang="fr-FR" sz="1800" dirty="0"/>
          </a:p>
          <a:p>
            <a:r>
              <a:rPr lang="fr-FR" sz="1800" u="sng" dirty="0">
                <a:hlinkClick r:id="rId4"/>
              </a:rPr>
              <a:t>Arrêté du 23 juin 2016</a:t>
            </a:r>
            <a:r>
              <a:rPr lang="fr-FR" sz="1800" dirty="0"/>
              <a:t> portant détermination pour 2016 de la dotation nationale forfaitaire garantie visée au II de l'article R. 162-42-7-3 du code de la sécurité sociale et de sa répartition par région pour les établissements inscrits sur la liste des hôpitaux de proximité</a:t>
            </a:r>
          </a:p>
          <a:p>
            <a:r>
              <a:rPr lang="fr-FR" sz="1800" i="1" dirty="0"/>
              <a:t>JO du 07 juillet 2016</a:t>
            </a:r>
            <a:endParaRPr lang="fr-FR" sz="1800" dirty="0"/>
          </a:p>
          <a:p>
            <a:endParaRPr lang="fr-FR" sz="1600" b="1" dirty="0"/>
          </a:p>
          <a:p>
            <a:endParaRPr lang="fr-FR" sz="1600" b="1" dirty="0" smtClean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98" y="332656"/>
            <a:ext cx="1952898" cy="1419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15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dirty="0" smtClean="0"/>
              <a:t>Veille réglementaire</a:t>
            </a:r>
            <a:endParaRPr lang="fr-FR" sz="24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98" y="332656"/>
            <a:ext cx="1952898" cy="1419423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1800" b="1" dirty="0"/>
              <a:t>MIGAC / Structures, programmes, actions, actes et produits </a:t>
            </a:r>
            <a:r>
              <a:rPr lang="fr-FR" sz="1800" b="1" dirty="0" smtClean="0"/>
              <a:t>financés</a:t>
            </a:r>
          </a:p>
          <a:p>
            <a:r>
              <a:rPr lang="fr-FR" sz="1800" u="sng" dirty="0">
                <a:hlinkClick r:id="rId3"/>
              </a:rPr>
              <a:t>Arrêté du 28 juin 2016</a:t>
            </a:r>
            <a:r>
              <a:rPr lang="fr-FR" sz="1800" dirty="0"/>
              <a:t> fixant la liste des structures, des programmes, des actions, des actes et des produits financés au titre des missions d'intérêt général mentionnées aux articles D. 162-6 et D. 162-7 du code de la sécurité sociale ainsi que la liste des missions d'intérêt général financées au titre de la dotation mentionnée au IV de l'article 78 de la loi n° 2015-1702 du 21 décembre 2015 de financement de la sécurité sociale pour 2016</a:t>
            </a:r>
          </a:p>
          <a:p>
            <a:r>
              <a:rPr lang="fr-FR" sz="1800" i="1" dirty="0"/>
              <a:t>JO du 8 juillet </a:t>
            </a:r>
            <a:r>
              <a:rPr lang="fr-FR" sz="1800" i="1" dirty="0" smtClean="0"/>
              <a:t>2016</a:t>
            </a:r>
          </a:p>
          <a:p>
            <a:pPr marL="0" indent="0">
              <a:buNone/>
            </a:pPr>
            <a:endParaRPr lang="fr-FR" sz="1800" dirty="0"/>
          </a:p>
          <a:p>
            <a:r>
              <a:rPr lang="fr-FR" sz="1800" b="1" dirty="0" smtClean="0"/>
              <a:t>Liste en sus </a:t>
            </a:r>
          </a:p>
          <a:p>
            <a:r>
              <a:rPr lang="fr-FR" sz="1800" dirty="0" smtClean="0">
                <a:hlinkClick r:id="rId4"/>
              </a:rPr>
              <a:t>Arrêté </a:t>
            </a:r>
            <a:r>
              <a:rPr lang="fr-FR" sz="1800" dirty="0">
                <a:hlinkClick r:id="rId4"/>
              </a:rPr>
              <a:t>du 1er juillet 2016 modifiant la liste des spécialités pharmaceutiques prises en charge en sus des prestations d'hospitalisation mentionnée à l'article L. 162-22-7 du code de la sécurité sociale </a:t>
            </a:r>
            <a:r>
              <a:rPr lang="fr-FR" sz="1800" dirty="0"/>
              <a:t/>
            </a:r>
            <a:br>
              <a:rPr lang="fr-FR" sz="1800" dirty="0"/>
            </a:br>
            <a:r>
              <a:rPr lang="fr-FR" sz="1800" i="1" dirty="0"/>
              <a:t>JO du 8 juillet 2016</a:t>
            </a:r>
            <a:endParaRPr lang="fr-FR" sz="1800" dirty="0"/>
          </a:p>
          <a:p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101806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dirty="0" smtClean="0"/>
              <a:t>Veille réglementaire</a:t>
            </a:r>
            <a:endParaRPr lang="fr-FR" sz="24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98" y="332656"/>
            <a:ext cx="1952898" cy="1419423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118" y="1484784"/>
            <a:ext cx="8928992" cy="496855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fr-FR" sz="1800" dirty="0"/>
          </a:p>
          <a:p>
            <a:r>
              <a:rPr lang="fr-FR" sz="7200" b="1" dirty="0" smtClean="0"/>
              <a:t>Liste en sus </a:t>
            </a:r>
          </a:p>
          <a:p>
            <a:r>
              <a:rPr lang="fr-FR" sz="7200" dirty="0" smtClean="0">
                <a:hlinkClick r:id="rId3"/>
              </a:rPr>
              <a:t>Arrêté </a:t>
            </a:r>
            <a:r>
              <a:rPr lang="fr-FR" sz="7200" dirty="0">
                <a:hlinkClick r:id="rId3"/>
              </a:rPr>
              <a:t>du 1er juillet 2016 modifiant la liste des spécialités pharmaceutiques prises en charge en sus des prestations d'hospitalisation mentionnée à l'article L. 162-22-7 du code de la sécurité sociale </a:t>
            </a:r>
            <a:r>
              <a:rPr lang="fr-FR" sz="7200" dirty="0"/>
              <a:t/>
            </a:r>
            <a:br>
              <a:rPr lang="fr-FR" sz="7200" dirty="0"/>
            </a:br>
            <a:r>
              <a:rPr lang="fr-FR" sz="7200" i="1" dirty="0"/>
              <a:t>JO du 8 juillet </a:t>
            </a:r>
            <a:r>
              <a:rPr lang="fr-FR" sz="7200" i="1" dirty="0" smtClean="0"/>
              <a:t>2016</a:t>
            </a:r>
          </a:p>
          <a:p>
            <a:r>
              <a:rPr lang="fr-FR" sz="7200" dirty="0" smtClean="0"/>
              <a:t>SECUKINUMAB </a:t>
            </a:r>
            <a:r>
              <a:rPr lang="fr-FR" sz="7200" dirty="0"/>
              <a:t>COSENTYX 150 mg, </a:t>
            </a:r>
          </a:p>
          <a:p>
            <a:r>
              <a:rPr lang="fr-FR" sz="7200" dirty="0"/>
              <a:t>Les seules indications thérapeutiques ouvrant droit à la prise en charge par l'assurance maladie sont, pour les spécialités visées ci-dessous :</a:t>
            </a:r>
          </a:p>
          <a:p>
            <a:r>
              <a:rPr lang="fr-FR" sz="7200" dirty="0"/>
              <a:t/>
            </a:r>
            <a:br>
              <a:rPr lang="fr-FR" sz="7200" dirty="0"/>
            </a:br>
            <a:r>
              <a:rPr lang="fr-FR" sz="7200" dirty="0"/>
              <a:t>- traitement du psoriasis en plaques chronique sévère de l'adulte en cas d'échec, de contre-indication ou d'intolérance à au moins deux traitements systémiques conventionnels parmi le méthotrexate, l'</a:t>
            </a:r>
            <a:r>
              <a:rPr lang="fr-FR" sz="7200" dirty="0" err="1"/>
              <a:t>acitrétine</a:t>
            </a:r>
            <a:r>
              <a:rPr lang="fr-FR" sz="7200" dirty="0"/>
              <a:t>, la ciclosporine et la photothérapie.</a:t>
            </a:r>
          </a:p>
          <a:p>
            <a:endParaRPr lang="fr-FR" sz="7200" i="1" dirty="0"/>
          </a:p>
          <a:p>
            <a:endParaRPr lang="fr-FR" sz="7200" dirty="0"/>
          </a:p>
          <a:p>
            <a:r>
              <a:rPr lang="fr-FR" sz="7200" dirty="0"/>
              <a:t/>
            </a:r>
            <a:br>
              <a:rPr lang="fr-FR" sz="7200" dirty="0"/>
            </a:br>
            <a:endParaRPr lang="fr-FR" sz="7200" dirty="0"/>
          </a:p>
        </p:txBody>
      </p:sp>
    </p:spTree>
    <p:extLst>
      <p:ext uri="{BB962C8B-B14F-4D97-AF65-F5344CB8AC3E}">
        <p14:creationId xmlns:p14="http://schemas.microsoft.com/office/powerpoint/2010/main" val="244185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dirty="0" smtClean="0"/>
              <a:t>Veille réglementaire</a:t>
            </a:r>
            <a:endParaRPr lang="fr-FR" sz="24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98" y="332656"/>
            <a:ext cx="1952898" cy="1419423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5947" y="1628800"/>
            <a:ext cx="9036496" cy="511256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fr-FR" sz="1800" dirty="0"/>
          </a:p>
          <a:p>
            <a:pPr marL="0" indent="0"/>
            <a:r>
              <a:rPr lang="fr-FR" sz="2000" b="1" dirty="0" smtClean="0"/>
              <a:t>Liste en sus </a:t>
            </a:r>
            <a:r>
              <a:rPr lang="fr-FR" sz="4000" dirty="0"/>
              <a:t/>
            </a:r>
            <a:br>
              <a:rPr lang="fr-FR" sz="4000" dirty="0"/>
            </a:br>
            <a:r>
              <a:rPr lang="fr-FR" sz="1800" dirty="0">
                <a:hlinkClick r:id="rId3"/>
              </a:rPr>
              <a:t>Arrêté du 2 août 2016 modifiant la liste des spécialités pharmaceutiques prises en charge en sus des prestations d'hospitalisation mentionnée à l'article L. 162-22-7 du code de la sécurité sociale </a:t>
            </a:r>
            <a:endParaRPr lang="fr-FR" sz="1800" dirty="0"/>
          </a:p>
          <a:p>
            <a:r>
              <a:rPr lang="fr-FR" sz="1800" dirty="0" err="1"/>
              <a:t>Voriconazole</a:t>
            </a:r>
            <a:r>
              <a:rPr lang="fr-FR" sz="1800" dirty="0"/>
              <a:t> : VFEND 200 mg, poudre et solvant pour solution pour perfusion </a:t>
            </a:r>
          </a:p>
          <a:p>
            <a:r>
              <a:rPr lang="fr-FR" sz="1800" dirty="0"/>
              <a:t>Les seules indications thérapeutiques ouvrant droit à la prise en charge par l'assurance maladie sont, pour la spécialité visée ci-dessous :</a:t>
            </a:r>
            <a:br>
              <a:rPr lang="fr-FR" sz="1800" dirty="0"/>
            </a:br>
            <a:r>
              <a:rPr lang="fr-FR" sz="1800" dirty="0"/>
              <a:t>Le </a:t>
            </a:r>
            <a:r>
              <a:rPr lang="fr-FR" sz="1800" dirty="0" err="1"/>
              <a:t>voriconazole</a:t>
            </a:r>
            <a:r>
              <a:rPr lang="fr-FR" sz="1800" dirty="0"/>
              <a:t> est un antifongique </a:t>
            </a:r>
            <a:r>
              <a:rPr lang="fr-FR" sz="1800" dirty="0" err="1"/>
              <a:t>triazolé</a:t>
            </a:r>
            <a:r>
              <a:rPr lang="fr-FR" sz="1800" dirty="0"/>
              <a:t> à large  spectre et est indiqué chez les adultes et les enfants âgés de 2 ans et plus dans les indications suivantes :</a:t>
            </a:r>
            <a:br>
              <a:rPr lang="fr-FR" sz="1800" dirty="0"/>
            </a:br>
            <a:r>
              <a:rPr lang="fr-FR" sz="1800" dirty="0"/>
              <a:t>Traitement des aspergilloses invasives.</a:t>
            </a:r>
            <a:br>
              <a:rPr lang="fr-FR" sz="1800" dirty="0"/>
            </a:br>
            <a:r>
              <a:rPr lang="fr-FR" sz="1800" dirty="0"/>
              <a:t>Traitement des </a:t>
            </a:r>
            <a:r>
              <a:rPr lang="fr-FR" sz="1800" dirty="0" err="1"/>
              <a:t>candidémies</a:t>
            </a:r>
            <a:r>
              <a:rPr lang="fr-FR" sz="1800" dirty="0"/>
              <a:t> chez les patients non </a:t>
            </a:r>
            <a:r>
              <a:rPr lang="fr-FR" sz="1800" dirty="0" err="1"/>
              <a:t>neutropéniques</a:t>
            </a:r>
            <a:r>
              <a:rPr lang="fr-FR" sz="1800" dirty="0"/>
              <a:t>.</a:t>
            </a:r>
            <a:br>
              <a:rPr lang="fr-FR" sz="1800" dirty="0"/>
            </a:br>
            <a:r>
              <a:rPr lang="fr-FR" sz="1800" dirty="0"/>
              <a:t>Traitement des infections invasives graves à Candida (y compris C. </a:t>
            </a:r>
            <a:r>
              <a:rPr lang="fr-FR" sz="1800" dirty="0" err="1"/>
              <a:t>krusei</a:t>
            </a:r>
            <a:r>
              <a:rPr lang="fr-FR" sz="1800" dirty="0"/>
              <a:t>) résistant au </a:t>
            </a:r>
            <a:r>
              <a:rPr lang="fr-FR" sz="1800" dirty="0" err="1"/>
              <a:t>fluconazole</a:t>
            </a:r>
            <a:r>
              <a:rPr lang="fr-FR" sz="1800" dirty="0"/>
              <a:t>.</a:t>
            </a:r>
            <a:br>
              <a:rPr lang="fr-FR" sz="1800" dirty="0"/>
            </a:br>
            <a:r>
              <a:rPr lang="fr-FR" sz="1800" dirty="0"/>
              <a:t>Traitement des infections fongiques graves à </a:t>
            </a:r>
            <a:r>
              <a:rPr lang="fr-FR" sz="1800" dirty="0" err="1"/>
              <a:t>Scedosporium</a:t>
            </a:r>
            <a:r>
              <a:rPr lang="fr-FR" sz="1800" dirty="0"/>
              <a:t> </a:t>
            </a:r>
            <a:r>
              <a:rPr lang="fr-FR" sz="1800" dirty="0" err="1"/>
              <a:t>spp</a:t>
            </a:r>
            <a:r>
              <a:rPr lang="fr-FR" sz="1800" dirty="0"/>
              <a:t>. ou </a:t>
            </a:r>
            <a:r>
              <a:rPr lang="fr-FR" sz="1800" dirty="0" err="1"/>
              <a:t>Fusarium</a:t>
            </a:r>
            <a:r>
              <a:rPr lang="fr-FR" sz="1800" dirty="0"/>
              <a:t> </a:t>
            </a:r>
            <a:r>
              <a:rPr lang="fr-FR" sz="1800" dirty="0" err="1"/>
              <a:t>spp</a:t>
            </a:r>
            <a:r>
              <a:rPr lang="fr-FR" sz="1800" dirty="0"/>
              <a:t>.</a:t>
            </a:r>
            <a:br>
              <a:rPr lang="fr-FR" sz="1800" dirty="0"/>
            </a:br>
            <a:r>
              <a:rPr lang="fr-FR" sz="1800" dirty="0"/>
              <a:t>VFEND doit être principalement administré aux patients, atteints d'infections évolutives, pouvant menacer le pronostic vital.</a:t>
            </a:r>
          </a:p>
          <a:p>
            <a:pPr marL="0" indent="0">
              <a:buNone/>
            </a:pPr>
            <a:endParaRPr lang="fr-FR" sz="1800" dirty="0" smtClean="0">
              <a:hlinkClick r:id="rId4"/>
            </a:endParaRPr>
          </a:p>
          <a:p>
            <a:pPr marL="0" indent="0">
              <a:buNone/>
            </a:pPr>
            <a:r>
              <a:rPr lang="fr-FR" sz="1800" dirty="0" smtClean="0">
                <a:hlinkClick r:id="rId4"/>
              </a:rPr>
              <a:t>Arrêté </a:t>
            </a:r>
            <a:r>
              <a:rPr lang="fr-FR" sz="1800" dirty="0">
                <a:hlinkClick r:id="rId4"/>
              </a:rPr>
              <a:t>du 29 août 2016 modifiant la liste des spécialités pharmaceutiques prises en charge en sus des prestations d'hospitalisation mentionnée à l'article L. 162-22-7 du code de la sécurité sociale </a:t>
            </a:r>
            <a:br>
              <a:rPr lang="fr-FR" sz="1800" dirty="0">
                <a:hlinkClick r:id="rId4"/>
              </a:rPr>
            </a:br>
            <a:r>
              <a:rPr lang="fr-FR" sz="1800" dirty="0"/>
              <a:t>ANNEXE</a:t>
            </a:r>
            <a:br>
              <a:rPr lang="fr-FR" sz="1800" dirty="0"/>
            </a:br>
            <a:r>
              <a:rPr lang="fr-FR" sz="1800" dirty="0"/>
              <a:t>(1 inscription)</a:t>
            </a:r>
          </a:p>
          <a:p>
            <a:pPr marL="0" indent="0">
              <a:buNone/>
            </a:pPr>
            <a:r>
              <a:rPr lang="fr-FR" sz="1800" dirty="0"/>
              <a:t>Les spécialités suivantes sont inscrites sur la liste des spécialités pharmaceutiques facturables en sus des prestations d'hospitalisation visée à l'</a:t>
            </a:r>
            <a:r>
              <a:rPr lang="fr-FR" sz="1800" dirty="0">
                <a:hlinkClick r:id="rId5"/>
              </a:rPr>
              <a:t>article L. 162-22-7 du code de la sécurité sociale</a:t>
            </a:r>
            <a:r>
              <a:rPr lang="fr-FR" sz="1800" dirty="0"/>
              <a:t>.</a:t>
            </a:r>
            <a:br>
              <a:rPr lang="fr-FR" sz="1800" dirty="0"/>
            </a:br>
            <a:r>
              <a:rPr lang="fr-FR" sz="1800" dirty="0"/>
              <a:t>Les seules indications thérapeutiques ouvrant droit à la prise en charge par l'assurance maladie sont, pour les spécialités visées ci-dessous :</a:t>
            </a:r>
            <a:br>
              <a:rPr lang="fr-FR" sz="1800" dirty="0"/>
            </a:br>
            <a:r>
              <a:rPr lang="fr-FR" sz="1800" dirty="0"/>
              <a:t>Le </a:t>
            </a:r>
            <a:r>
              <a:rPr lang="fr-FR" sz="1800" dirty="0" err="1"/>
              <a:t>voriconazole</a:t>
            </a:r>
            <a:r>
              <a:rPr lang="fr-FR" sz="1800" dirty="0"/>
              <a:t> est un antifongique </a:t>
            </a:r>
            <a:r>
              <a:rPr lang="fr-FR" sz="1800" dirty="0" err="1"/>
              <a:t>triazolé</a:t>
            </a:r>
            <a:r>
              <a:rPr lang="fr-FR" sz="1800" dirty="0"/>
              <a:t> à large spectre et est indiqué chez les adultes et les enfants âgés de 2 ans et plus dans les indications suivantes :</a:t>
            </a:r>
          </a:p>
          <a:p>
            <a:pPr marL="0" indent="0">
              <a:buNone/>
            </a:pPr>
            <a:r>
              <a:rPr lang="fr-FR" sz="1800" dirty="0"/>
              <a:t>- traitement des aspergilloses invasives ;</a:t>
            </a:r>
            <a:br>
              <a:rPr lang="fr-FR" sz="1800" dirty="0"/>
            </a:br>
            <a:r>
              <a:rPr lang="fr-FR" sz="1800" dirty="0"/>
              <a:t>- traitement des </a:t>
            </a:r>
            <a:r>
              <a:rPr lang="fr-FR" sz="1800" dirty="0" err="1"/>
              <a:t>candidémies</a:t>
            </a:r>
            <a:r>
              <a:rPr lang="fr-FR" sz="1800" dirty="0"/>
              <a:t> chez les patients non </a:t>
            </a:r>
            <a:r>
              <a:rPr lang="fr-FR" sz="1800" dirty="0" err="1"/>
              <a:t>neutropéniques</a:t>
            </a:r>
            <a:r>
              <a:rPr lang="fr-FR" sz="1800" dirty="0"/>
              <a:t> ;</a:t>
            </a:r>
            <a:br>
              <a:rPr lang="fr-FR" sz="1800" dirty="0"/>
            </a:br>
            <a:r>
              <a:rPr lang="fr-FR" sz="1800" dirty="0"/>
              <a:t>- traitement des infections invasives graves à Candida (y compris </a:t>
            </a:r>
            <a:r>
              <a:rPr lang="fr-FR" sz="1800" dirty="0" err="1"/>
              <a:t>C.krusei</a:t>
            </a:r>
            <a:r>
              <a:rPr lang="fr-FR" sz="1800" dirty="0"/>
              <a:t>) résistant au </a:t>
            </a:r>
            <a:r>
              <a:rPr lang="fr-FR" sz="1800" dirty="0" err="1"/>
              <a:t>fluconazole</a:t>
            </a:r>
            <a:r>
              <a:rPr lang="fr-FR" sz="1800" dirty="0"/>
              <a:t> ;</a:t>
            </a:r>
            <a:br>
              <a:rPr lang="fr-FR" sz="1800" dirty="0"/>
            </a:br>
            <a:r>
              <a:rPr lang="fr-FR" sz="1800" dirty="0"/>
              <a:t>- traitement des infections fongiques graves à </a:t>
            </a:r>
            <a:r>
              <a:rPr lang="fr-FR" sz="1800" dirty="0" err="1"/>
              <a:t>Scedosporium</a:t>
            </a:r>
            <a:r>
              <a:rPr lang="fr-FR" sz="1800" dirty="0"/>
              <a:t> </a:t>
            </a:r>
            <a:r>
              <a:rPr lang="fr-FR" sz="1800" dirty="0" err="1"/>
              <a:t>spp</a:t>
            </a:r>
            <a:r>
              <a:rPr lang="fr-FR" sz="1800" dirty="0"/>
              <a:t>. ou </a:t>
            </a:r>
            <a:r>
              <a:rPr lang="fr-FR" sz="1800" dirty="0" err="1"/>
              <a:t>Fusarium</a:t>
            </a:r>
            <a:r>
              <a:rPr lang="fr-FR" sz="1800" dirty="0"/>
              <a:t> </a:t>
            </a:r>
            <a:r>
              <a:rPr lang="fr-FR" sz="1800" dirty="0" err="1"/>
              <a:t>spp</a:t>
            </a:r>
            <a:r>
              <a:rPr lang="fr-FR" sz="1800" dirty="0"/>
              <a:t>.</a:t>
            </a:r>
          </a:p>
          <a:p>
            <a:pPr marL="0" indent="0">
              <a:buNone/>
            </a:pPr>
            <a:r>
              <a:rPr lang="fr-FR" sz="1800" dirty="0"/>
              <a:t>VORICONAZOLE SANDOZ doit être principalement administré aux patients atteints d'infections évolutives pouvant menacer le pronostic vital.</a:t>
            </a:r>
          </a:p>
          <a:p>
            <a:pPr marL="0" indent="0">
              <a:buNone/>
            </a:pPr>
            <a:endParaRPr lang="fr-FR" sz="1800" dirty="0" smtClean="0"/>
          </a:p>
          <a:p>
            <a:endParaRPr lang="fr-FR" sz="1800" dirty="0" smtClean="0"/>
          </a:p>
          <a:p>
            <a:pPr marL="0" indent="0">
              <a:buNone/>
            </a:pPr>
            <a:endParaRPr lang="fr-FR" sz="1800" dirty="0"/>
          </a:p>
          <a:p>
            <a:endParaRPr lang="fr-FR" sz="1800" dirty="0"/>
          </a:p>
          <a:p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125885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dirty="0" smtClean="0"/>
              <a:t>Veille réglementaire</a:t>
            </a:r>
            <a:endParaRPr lang="fr-FR" sz="24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98" y="332656"/>
            <a:ext cx="1952898" cy="1419423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5947" y="1628800"/>
            <a:ext cx="9036496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1800" dirty="0"/>
          </a:p>
          <a:p>
            <a:r>
              <a:rPr lang="fr-FR" sz="2000" b="1" dirty="0" smtClean="0"/>
              <a:t>Liste en sus </a:t>
            </a:r>
            <a:endParaRPr lang="fr-FR" sz="4000" dirty="0" smtClean="0"/>
          </a:p>
          <a:p>
            <a:pPr marL="0" indent="0"/>
            <a:r>
              <a:rPr lang="fr-FR" sz="1800" dirty="0" smtClean="0">
                <a:hlinkClick r:id="rId3"/>
              </a:rPr>
              <a:t>Arrêté </a:t>
            </a:r>
            <a:r>
              <a:rPr lang="fr-FR" sz="1800" dirty="0">
                <a:hlinkClick r:id="rId3"/>
              </a:rPr>
              <a:t>du 5 août 2016 modifiant la liste des spécialités pharmaceutiques prises en charge en sus des prestations d'hospitalisation mentionnée à l'article L. 162-22-7 du code de la sécurité sociale </a:t>
            </a:r>
            <a:endParaRPr lang="fr-FR" sz="1800" dirty="0" smtClean="0"/>
          </a:p>
          <a:p>
            <a:pPr marL="0" indent="0">
              <a:buNone/>
            </a:pPr>
            <a:r>
              <a:rPr lang="fr-FR" sz="1800" dirty="0" smtClean="0"/>
              <a:t>Inhibiteur </a:t>
            </a:r>
            <a:r>
              <a:rPr lang="fr-FR" sz="1800" dirty="0"/>
              <a:t>de C1 estérase </a:t>
            </a:r>
            <a:r>
              <a:rPr lang="fr-FR" sz="1800" dirty="0" smtClean="0"/>
              <a:t>humaine:  </a:t>
            </a:r>
            <a:r>
              <a:rPr lang="fr-FR" sz="1800" dirty="0"/>
              <a:t>BERINERT 1 500 UI, poudre et solvant pour solution </a:t>
            </a:r>
            <a:r>
              <a:rPr lang="fr-FR" sz="1800" dirty="0" smtClean="0"/>
              <a:t>injectable/perfusion dans l’indication </a:t>
            </a:r>
            <a:r>
              <a:rPr lang="fr-FR" sz="1800" dirty="0" err="1" smtClean="0"/>
              <a:t>angio-oedème</a:t>
            </a:r>
            <a:r>
              <a:rPr lang="fr-FR" sz="1800" dirty="0" smtClean="0"/>
              <a:t> </a:t>
            </a:r>
            <a:r>
              <a:rPr lang="fr-FR" sz="1800" dirty="0"/>
              <a:t>héréditaire de type I et II (AEH</a:t>
            </a:r>
            <a:r>
              <a:rPr lang="fr-FR" sz="1800" dirty="0" smtClean="0"/>
              <a:t>) :</a:t>
            </a:r>
            <a:endParaRPr lang="fr-FR" sz="1800" dirty="0"/>
          </a:p>
          <a:p>
            <a:pPr marL="0" indent="0">
              <a:buNone/>
            </a:pPr>
            <a:r>
              <a:rPr lang="fr-FR" sz="1800" dirty="0" smtClean="0"/>
              <a:t>Traitement </a:t>
            </a:r>
            <a:r>
              <a:rPr lang="fr-FR" sz="1800" dirty="0"/>
              <a:t>et prévention avant une intervention des poussées aiguës.</a:t>
            </a:r>
          </a:p>
          <a:p>
            <a:pPr marL="0" indent="0">
              <a:buNone/>
            </a:pPr>
            <a:endParaRPr lang="fr-FR" sz="1800" dirty="0" smtClean="0"/>
          </a:p>
          <a:p>
            <a:pPr marL="0" indent="0">
              <a:buNone/>
            </a:pPr>
            <a:endParaRPr lang="fr-FR" sz="1800" dirty="0"/>
          </a:p>
          <a:p>
            <a:pPr marL="0" indent="0">
              <a:buNone/>
            </a:pPr>
            <a:endParaRPr lang="fr-FR" sz="1800" dirty="0"/>
          </a:p>
          <a:p>
            <a:endParaRPr lang="fr-FR" sz="1800" dirty="0"/>
          </a:p>
          <a:p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311443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dirty="0" smtClean="0"/>
              <a:t>Veille réglementaire</a:t>
            </a:r>
            <a:endParaRPr lang="fr-FR" sz="24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0" y="1772816"/>
            <a:ext cx="8964488" cy="4896544"/>
          </a:xfrm>
        </p:spPr>
        <p:txBody>
          <a:bodyPr>
            <a:normAutofit/>
          </a:bodyPr>
          <a:lstStyle/>
          <a:p>
            <a:endParaRPr lang="fr-FR" sz="2000" dirty="0" smtClean="0"/>
          </a:p>
          <a:p>
            <a:endParaRPr lang="fr-FR" sz="2000" dirty="0" smtClean="0"/>
          </a:p>
          <a:p>
            <a:pPr>
              <a:buNone/>
            </a:pPr>
            <a:endParaRPr lang="fr-FR" sz="2000" dirty="0" smtClean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98" y="332656"/>
            <a:ext cx="1952898" cy="1419423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183674" y="1790454"/>
            <a:ext cx="896032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Développement professionnel continu</a:t>
            </a:r>
            <a:endParaRPr lang="fr-FR" b="1" dirty="0"/>
          </a:p>
          <a:p>
            <a:r>
              <a:rPr lang="fr-FR" dirty="0">
                <a:hlinkClick r:id="rId3"/>
              </a:rPr>
              <a:t>Décret n° 2016-942 du 8 juillet 2016 relatif à l'organisation du développement professionnel continu des professionnels de santé </a:t>
            </a:r>
            <a:endParaRPr lang="fr-FR" i="1" dirty="0" smtClean="0"/>
          </a:p>
          <a:p>
            <a:r>
              <a:rPr lang="fr-FR" i="1" dirty="0" smtClean="0"/>
              <a:t>JO </a:t>
            </a:r>
            <a:r>
              <a:rPr lang="fr-FR" i="1" dirty="0"/>
              <a:t>du </a:t>
            </a:r>
            <a:r>
              <a:rPr lang="fr-FR" i="1" dirty="0" smtClean="0"/>
              <a:t>10 </a:t>
            </a:r>
            <a:r>
              <a:rPr lang="fr-FR" i="1" dirty="0"/>
              <a:t>juillet </a:t>
            </a:r>
            <a:r>
              <a:rPr lang="fr-FR" i="1" dirty="0" smtClean="0"/>
              <a:t>2016</a:t>
            </a:r>
          </a:p>
          <a:p>
            <a:endParaRPr lang="fr-FR" i="1" dirty="0"/>
          </a:p>
          <a:p>
            <a:r>
              <a:rPr lang="fr-FR" b="1" dirty="0"/>
              <a:t>ESSMS / Programme national d'actions de prévention des infections associées aux soins (PROPIAS) </a:t>
            </a:r>
            <a:endParaRPr lang="fr-FR" dirty="0"/>
          </a:p>
          <a:p>
            <a:r>
              <a:rPr lang="fr-FR" u="sng" dirty="0">
                <a:hlinkClick r:id="rId4"/>
              </a:rPr>
              <a:t>INSTRUCTION N° DGCS/SPA/2016/195 du 15 juin 2016</a:t>
            </a:r>
            <a:r>
              <a:rPr lang="fr-FR" dirty="0"/>
              <a:t> relative à la mise en œuvre du programme national d'actions de prévention des infections associées aux soins (PROPIAS) dans le secteur médico-social 2016/2018</a:t>
            </a:r>
          </a:p>
          <a:p>
            <a:r>
              <a:rPr lang="fr-FR" i="1" dirty="0"/>
              <a:t>Site </a:t>
            </a:r>
            <a:r>
              <a:rPr lang="fr-FR" i="1" dirty="0" smtClean="0"/>
              <a:t>circulaires.legifrance.gouv.fr</a:t>
            </a:r>
          </a:p>
          <a:p>
            <a:endParaRPr lang="fr-FR" i="1" dirty="0" smtClean="0"/>
          </a:p>
          <a:p>
            <a:r>
              <a:rPr lang="fr-FR" b="1" dirty="0" smtClean="0"/>
              <a:t>Liste de référence des Groupes biologiques similaires</a:t>
            </a:r>
            <a:endParaRPr lang="fr-FR" b="1" dirty="0"/>
          </a:p>
          <a:p>
            <a:r>
              <a:rPr lang="fr-FR" dirty="0">
                <a:hlinkClick r:id="rId5"/>
              </a:rPr>
              <a:t>Décret n° 2016-960 du 12 juillet 2016 relatif à l'inscription des médicaments biologiques similaires sur la liste de référence des groupes biologiques similaires </a:t>
            </a:r>
            <a:endParaRPr lang="fr-FR" dirty="0"/>
          </a:p>
          <a:p>
            <a:r>
              <a:rPr lang="fr-FR" i="1" dirty="0"/>
              <a:t>JO du </a:t>
            </a:r>
            <a:r>
              <a:rPr lang="fr-FR" i="1" dirty="0" smtClean="0"/>
              <a:t>14 juillet </a:t>
            </a:r>
            <a:r>
              <a:rPr lang="fr-FR" i="1" dirty="0"/>
              <a:t>2016</a:t>
            </a:r>
          </a:p>
          <a:p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179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dirty="0" smtClean="0"/>
              <a:t>Veille réglementaire</a:t>
            </a:r>
            <a:endParaRPr lang="fr-FR" sz="24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98" y="332656"/>
            <a:ext cx="1952898" cy="1419423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16899" y="1752079"/>
            <a:ext cx="871296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i="1" dirty="0"/>
          </a:p>
          <a:p>
            <a:r>
              <a:rPr lang="fr-FR" b="1" dirty="0" smtClean="0"/>
              <a:t>Agences sanitaires</a:t>
            </a:r>
            <a:endParaRPr lang="fr-FR" dirty="0"/>
          </a:p>
          <a:p>
            <a:r>
              <a:rPr lang="fr-FR" dirty="0">
                <a:hlinkClick r:id="rId3"/>
              </a:rPr>
              <a:t>Ordonnance n° 2016-966 du 15 juillet 2016 portant simplification de procédures mises en œuvre par l'Agence nationale de sécurité du médicament et des produits de santé </a:t>
            </a:r>
            <a:endParaRPr lang="fr-FR" i="1" dirty="0" smtClean="0"/>
          </a:p>
          <a:p>
            <a:endParaRPr lang="fr-FR" dirty="0" smtClean="0">
              <a:hlinkClick r:id="rId4"/>
            </a:endParaRPr>
          </a:p>
          <a:p>
            <a:r>
              <a:rPr lang="fr-FR" dirty="0" smtClean="0">
                <a:hlinkClick r:id="rId4"/>
              </a:rPr>
              <a:t>Rapport </a:t>
            </a:r>
            <a:r>
              <a:rPr lang="fr-FR" dirty="0">
                <a:hlinkClick r:id="rId4"/>
              </a:rPr>
              <a:t>au Président de la République relatif à l'ordonnance n° 2016-966 du 15 juillet 2016 portant simplification de procédures mises en œuvre par l'Agence nationale de sécurité du médicament et des produits de santé </a:t>
            </a:r>
            <a:endParaRPr lang="fr-FR" dirty="0" smtClean="0"/>
          </a:p>
          <a:p>
            <a:endParaRPr lang="fr-FR" dirty="0"/>
          </a:p>
          <a:p>
            <a:endParaRPr lang="fr-FR" dirty="0"/>
          </a:p>
          <a:p>
            <a:r>
              <a:rPr lang="fr-FR" dirty="0">
                <a:hlinkClick r:id="rId5"/>
              </a:rPr>
              <a:t>Ordonnance n° 2016-967 du 15 juillet 2016 relative à la coordination du système d'agences sanitaires nationales, à la sécurité sanitaire et aux accidents médicaux </a:t>
            </a:r>
            <a:endParaRPr lang="fr-FR" dirty="0" smtClean="0"/>
          </a:p>
          <a:p>
            <a:endParaRPr lang="fr-FR" i="1" dirty="0" smtClean="0"/>
          </a:p>
          <a:p>
            <a:r>
              <a:rPr lang="fr-FR" dirty="0">
                <a:hlinkClick r:id="rId6"/>
              </a:rPr>
              <a:t>Rapport au Président de la République relatif à l'ordonnance n° 2016-967 du 15 juillet 2016 relative à la coordination du système d'agences sanitaires nationales, à la sécurité sanitaire et aux accidents médicaux </a:t>
            </a:r>
            <a:endParaRPr lang="fr-FR" i="1" dirty="0" smtClean="0"/>
          </a:p>
          <a:p>
            <a:r>
              <a:rPr lang="fr-FR" i="1" dirty="0"/>
              <a:t>JO du </a:t>
            </a:r>
            <a:r>
              <a:rPr lang="fr-FR" i="1" dirty="0" smtClean="0"/>
              <a:t>16 </a:t>
            </a:r>
            <a:r>
              <a:rPr lang="fr-FR" i="1" dirty="0"/>
              <a:t>juillet 2016</a:t>
            </a:r>
          </a:p>
          <a:p>
            <a:endParaRPr lang="fr-FR" i="1" dirty="0"/>
          </a:p>
          <a:p>
            <a:endParaRPr lang="fr-FR" i="1" dirty="0" smtClean="0"/>
          </a:p>
        </p:txBody>
      </p:sp>
    </p:spTree>
    <p:extLst>
      <p:ext uri="{BB962C8B-B14F-4D97-AF65-F5344CB8AC3E}">
        <p14:creationId xmlns:p14="http://schemas.microsoft.com/office/powerpoint/2010/main" val="243462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6443</TotalTime>
  <Words>1653</Words>
  <Application>Microsoft Office PowerPoint</Application>
  <PresentationFormat>Affichage à l'écran (4:3)</PresentationFormat>
  <Paragraphs>219</Paragraphs>
  <Slides>20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Thème Office</vt:lpstr>
      <vt:lpstr>  Veille réglementaire juillet août septembre 2016   </vt:lpstr>
      <vt:lpstr>Veille réglementaire</vt:lpstr>
      <vt:lpstr>Veille réglementaire</vt:lpstr>
      <vt:lpstr>Veille réglementaire</vt:lpstr>
      <vt:lpstr>Veille réglementaire</vt:lpstr>
      <vt:lpstr>Veille réglementaire</vt:lpstr>
      <vt:lpstr>Veille réglementaire</vt:lpstr>
      <vt:lpstr>Veille réglementaire</vt:lpstr>
      <vt:lpstr>Veille réglementaire</vt:lpstr>
      <vt:lpstr>Veille réglementaire</vt:lpstr>
      <vt:lpstr>Veille réglementaire</vt:lpstr>
      <vt:lpstr>Veille réglementaire</vt:lpstr>
      <vt:lpstr>Veille réglementaire</vt:lpstr>
      <vt:lpstr>Veille réglementaire</vt:lpstr>
      <vt:lpstr>Veille réglementaire</vt:lpstr>
      <vt:lpstr>Veille réglementaire</vt:lpstr>
      <vt:lpstr>Veille réglementaire</vt:lpstr>
      <vt:lpstr>Veille réglementaire</vt:lpstr>
      <vt:lpstr>Veille réglementaire</vt:lpstr>
      <vt:lpstr>Veille réglementaire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mhb</dc:creator>
  <cp:lastModifiedBy>*</cp:lastModifiedBy>
  <cp:revision>203</cp:revision>
  <dcterms:created xsi:type="dcterms:W3CDTF">2014-09-30T19:37:38Z</dcterms:created>
  <dcterms:modified xsi:type="dcterms:W3CDTF">2016-09-19T15:35:44Z</dcterms:modified>
</cp:coreProperties>
</file>