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429" r:id="rId2"/>
    <p:sldId id="428" r:id="rId3"/>
    <p:sldId id="284" r:id="rId4"/>
    <p:sldId id="283" r:id="rId5"/>
    <p:sldId id="288" r:id="rId6"/>
    <p:sldId id="324" r:id="rId7"/>
    <p:sldId id="325" r:id="rId8"/>
    <p:sldId id="326" r:id="rId9"/>
    <p:sldId id="348" r:id="rId10"/>
    <p:sldId id="349" r:id="rId11"/>
    <p:sldId id="350" r:id="rId12"/>
    <p:sldId id="351" r:id="rId13"/>
    <p:sldId id="388" r:id="rId14"/>
    <p:sldId id="309" r:id="rId15"/>
    <p:sldId id="387" r:id="rId16"/>
    <p:sldId id="426" r:id="rId17"/>
    <p:sldId id="414" r:id="rId18"/>
    <p:sldId id="419" r:id="rId19"/>
    <p:sldId id="421" r:id="rId20"/>
    <p:sldId id="422" r:id="rId21"/>
    <p:sldId id="424" r:id="rId22"/>
    <p:sldId id="425" r:id="rId23"/>
    <p:sldId id="415" r:id="rId24"/>
    <p:sldId id="390" r:id="rId25"/>
    <p:sldId id="391" r:id="rId26"/>
    <p:sldId id="392" r:id="rId27"/>
    <p:sldId id="385" r:id="rId28"/>
    <p:sldId id="393" r:id="rId29"/>
    <p:sldId id="394" r:id="rId30"/>
    <p:sldId id="395" r:id="rId31"/>
    <p:sldId id="397" r:id="rId32"/>
    <p:sldId id="400" r:id="rId33"/>
    <p:sldId id="401" r:id="rId34"/>
    <p:sldId id="399" r:id="rId35"/>
    <p:sldId id="377" r:id="rId36"/>
    <p:sldId id="404" r:id="rId37"/>
    <p:sldId id="405" r:id="rId38"/>
    <p:sldId id="407" r:id="rId39"/>
    <p:sldId id="384" r:id="rId40"/>
    <p:sldId id="411" r:id="rId41"/>
    <p:sldId id="409" r:id="rId42"/>
    <p:sldId id="412" r:id="rId43"/>
    <p:sldId id="413" r:id="rId4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85714" autoAdjust="0"/>
  </p:normalViewPr>
  <p:slideViewPr>
    <p:cSldViewPr>
      <p:cViewPr>
        <p:scale>
          <a:sx n="70" d="100"/>
          <a:sy n="70" d="100"/>
        </p:scale>
        <p:origin x="-1296" y="-78"/>
      </p:cViewPr>
      <p:guideLst>
        <p:guide orient="horz" pos="2160"/>
        <p:guide pos="2880"/>
      </p:guideLst>
    </p:cSldViewPr>
  </p:slideViewPr>
  <p:notesTextViewPr>
    <p:cViewPr>
      <p:scale>
        <a:sx n="1" d="1"/>
        <a:sy n="1" d="1"/>
      </p:scale>
      <p:origin x="0" y="0"/>
    </p:cViewPr>
  </p:notesTextViewPr>
  <p:sorterViewPr>
    <p:cViewPr>
      <p:scale>
        <a:sx n="66" d="100"/>
        <a:sy n="66" d="100"/>
      </p:scale>
      <p:origin x="0" y="315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3414B5-2FA3-409F-AEF4-45B6B62B395D}" type="datetimeFigureOut">
              <a:rPr lang="fr-FR" smtClean="0"/>
              <a:pPr/>
              <a:t>01/02/2016</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E5694F-E0DF-46DB-B46C-4E6A5D5F0CC9}"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6DBAD0-518F-4AEB-BA51-9A739076E18B}" type="datetimeFigureOut">
              <a:rPr lang="fr-FR" smtClean="0"/>
              <a:pPr/>
              <a:t>01/02/2016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E9C51F-96D7-4084-B8CB-46DE54B3B28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10</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11</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12</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13</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5E9C51F-96D7-4084-B8CB-46DE54B3B287}" type="slidenum">
              <a:rPr lang="fr-FR" smtClean="0"/>
              <a:pPr/>
              <a:t>39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1788823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2664383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1151625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191737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974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3374283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1611194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1431208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38704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324291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90CACB1-9278-4153-A43A-0A746E0FE4C7}" type="datetimeFigureOut">
              <a:rPr lang="fr-FR" smtClean="0"/>
              <a:pPr/>
              <a:t>01/02/2016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378505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CACB1-9278-4153-A43A-0A746E0FE4C7}" type="datetimeFigureOut">
              <a:rPr lang="fr-FR" smtClean="0"/>
              <a:pPr/>
              <a:t>01/02/2016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046CC-74C4-4AAB-9423-991C71C1ACA6}" type="slidenum">
              <a:rPr lang="fr-FR" smtClean="0"/>
              <a:pPr/>
              <a:t>‹N°›</a:t>
            </a:fld>
            <a:endParaRPr lang="fr-FR"/>
          </a:p>
        </p:txBody>
      </p:sp>
    </p:spTree>
    <p:extLst>
      <p:ext uri="{BB962C8B-B14F-4D97-AF65-F5344CB8AC3E}">
        <p14:creationId xmlns:p14="http://schemas.microsoft.com/office/powerpoint/2010/main" xmlns="" val="2407635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legifrance.gouv.fr/affichTexte.do;jsessionid=C3FBDB4A68DBD9ACBDABC8528876EAE0.tpdila16v_2?cidTexte=JORFTEXT000031700731&amp;dateTexte=&amp;oldAction=rechJO&amp;categorieLien=id&amp;idJO=JORFCONT000031700728"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legifrance.gouv.fr/affichTexte.do;jsessionid=C3FBDB4A68DBD9ACBDABC8528876EAE0.tpdila16v_2?cidTexte=JORFTEXT000031700731&amp;dateTexte=&amp;oldAction=rechJO&amp;categorieLien=id&amp;idJO=JORFCONT000031700728"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legifrance.gouv.fr/affichTexte.do;jsessionid=C3FBDB4A68DBD9ACBDABC8528876EAE0.tpdila16v_2?cidTexte=JORFTEXT000031700731&amp;dateTexte=&amp;oldAction=rechJO&amp;categorieLien=id&amp;idJO=JORFCONT000031700728"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legifrance.gouv.fr/eli/decret/2015/12/30/AFSH1529145D/jo/texte"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egifrance.gouv.fr/affichCodeArticle.do?cidTexte=LEGITEXT000006073189&amp;idArticle=LEGIARTI000029954748&amp;dateTexte=&amp;categorieLien=cid"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legifrance.gouv.fr/eli/decret/2015/11/19/AFSH1520666D/jo/texte" TargetMode="External"/><Relationship Id="rId2" Type="http://schemas.openxmlformats.org/officeDocument/2006/relationships/hyperlink" Target="http://www.legifrance.gouv.fr/eli/decret/2015/11/19/AFSH1518673D/jo/text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legifrance.gouv.fr/affichCodeArticle.do?cidTexte=LEGITEXT000006073189&amp;idArticle=LEGIARTI000023265707&amp;dateTexte=&amp;categorieLien=cid"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legifrance.gouv.fr/affichCodeArticle.do?cidTexte=LEGITEXT000006073189&amp;idArticle=LEGIARTI000029957049&amp;dateTexte=&amp;categorieLien=cid"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gi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sante.gouv.fr/fichiers/bos/2015/sts_20150010_0001_p000.pdf" TargetMode="External"/><Relationship Id="rId2" Type="http://schemas.openxmlformats.org/officeDocument/2006/relationships/hyperlink" Target="http://www.sante.gouv.fr/fichiers/bos/2015/sts_20150011_0001_p000.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http://www.legifrance.gouv.fr/affichTexte.do;jsessionid=C46B636045F61A8A1FEA67B7BA6AC634.tpdila14v_2?cidTexte=JORFTEXT000030741503&amp;dateTexte=&amp;oldAction=rechJO&amp;categorieLien=id&amp;idJO=JORFCONT00003074136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legifrance.gouv.fr/affichTexte.do;jsessionid=E474641832D8AAB2FBFE861A3DD4B371.tpdila18v_3?cidTexte=JORFTEXT000031560883&amp;dateTexte=&amp;oldAction=rechJO&amp;categorieLien=id&amp;idJO=JORFCONT000031560278"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paco.intranet.social.gouv.fr/transverse/rech-circ/Circulaires/2015_315t0.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legifrance.gouv.fr/affichTexte.do;jsessionid=EE7BB9AF49E01CED4126EC2A74E0E65E.tpdila13v_1?cidTexte=JORFTEXT000031626212&amp;dateTexte=&amp;oldAction=rechJO&amp;categorieLien=id&amp;idJO=JORFCONT00003162582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legifrance.gouv.fr/eli/arrete/2015/12/8/AFSH1530767A/jo/texte" TargetMode="External"/><Relationship Id="rId2" Type="http://schemas.openxmlformats.org/officeDocument/2006/relationships/hyperlink" Target="https://paco.intranet.social.gouv.fr/transverse/rech-circ/Circulaires/2015_328t0.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www.legifrance.gouv.fr/affichTexte.do;jsessionid=E25F4786E439C8910C4D3E14C281E758.tpdila10v_2?cidTexte=JORFTEXT000031664539&amp;dateTexte=&amp;oldAction=rechJO&amp;categorieLien=id&amp;idJO=JORFCONT000031663205" TargetMode="External"/><Relationship Id="rId2" Type="http://schemas.openxmlformats.org/officeDocument/2006/relationships/hyperlink" Target="http://www.legifrance.gouv.fr/affichTexte.do;jsessionid=E25F4786E439C8910C4D3E14C281E758.tpdila10v_2?cidTexte=JORFTEXT000031663208&amp;dateTexte=&amp;oldAction=rechJO&amp;categorieLien=id&amp;idJO=JORFCONT000031663205"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www.legifrance.gouv.fr/affichTexte.do;jsessionid=E25F4786E439C8910C4D3E14C281E758.tpdila10v_2?cidTexte=JORFTEXT000031664594&amp;dateTexte=&amp;oldAction=rechJO&amp;categorieLien=id&amp;idJO=JORFCONT000031663205" TargetMode="External"/><Relationship Id="rId4" Type="http://schemas.openxmlformats.org/officeDocument/2006/relationships/hyperlink" Target="http://www.legifrance.gouv.fr/affichTexte.do;jsessionid=E25F4786E439C8910C4D3E14C281E758.tpdila10v_2?cidTexte=JORFTEXT000031664584&amp;dateTexte=&amp;oldAction=rechJO&amp;categorieLien=id&amp;idJO=JORFCONT000031663205"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legifrance.gouv.fr/eli/arrete/2015/12/18/AFSS1531824A/jo/text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legifrance.gouv.fr/affichCodeArticle.do?cidTexte=LEGITEXT000006073189&amp;idArticle=LEGIARTI000006750006&amp;dateTexte=&amp;categorieLien=cid" TargetMode="External"/><Relationship Id="rId4" Type="http://schemas.openxmlformats.org/officeDocument/2006/relationships/hyperlink" Target="http://www.legifrance.gouv.fr/affichTexte.do;jsessionid=C3FBDB4A68DBD9ACBDABC8528876EAE0.tpdila16v_2?cidTexte=JORFTEXT000031703858&amp;dateTexte=&amp;oldAction=rechJO&amp;categorieLien=id&amp;idJO=JORFCONT0000317007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251520" y="2276872"/>
            <a:ext cx="8229600" cy="1143000"/>
          </a:xfrm>
        </p:spPr>
        <p:txBody>
          <a:bodyPr>
            <a:normAutofit fontScale="90000"/>
          </a:bodyPr>
          <a:lstStyle/>
          <a:p>
            <a:r>
              <a:rPr lang="fr-FR" dirty="0" smtClean="0"/>
              <a:t>Veille réglementaire</a:t>
            </a:r>
            <a:br>
              <a:rPr lang="fr-FR" dirty="0" smtClean="0"/>
            </a:br>
            <a:r>
              <a:rPr lang="fr-FR" sz="2700" smtClean="0"/>
              <a:t>Novembre -Décembre </a:t>
            </a:r>
            <a:r>
              <a:rPr lang="fr-FR" sz="2700" dirty="0" smtClean="0"/>
              <a:t>2015</a:t>
            </a:r>
            <a:endParaRPr lang="fr-FR" sz="2700" dirty="0"/>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8" name="ZoneTexte 7"/>
          <p:cNvSpPr txBox="1">
            <a:spLocks noChangeArrowheads="1"/>
          </p:cNvSpPr>
          <p:nvPr/>
        </p:nvSpPr>
        <p:spPr bwMode="auto">
          <a:xfrm>
            <a:off x="827088" y="4868863"/>
            <a:ext cx="7345362" cy="1077912"/>
          </a:xfrm>
          <a:prstGeom prst="rect">
            <a:avLst/>
          </a:prstGeom>
          <a:noFill/>
          <a:ln w="9525">
            <a:noFill/>
            <a:miter lim="800000"/>
            <a:headEnd/>
            <a:tailEnd/>
          </a:ln>
        </p:spPr>
        <p:txBody>
          <a:bodyPr>
            <a:spAutoFit/>
          </a:bodyPr>
          <a:lstStyle/>
          <a:p>
            <a:pPr algn="ctr"/>
            <a:r>
              <a:rPr lang="fr-FR" sz="2400" dirty="0" smtClean="0">
                <a:solidFill>
                  <a:srgbClr val="0056E2"/>
                </a:solidFill>
              </a:rPr>
              <a:t>Véronique </a:t>
            </a:r>
            <a:r>
              <a:rPr lang="fr-FR" sz="2400" dirty="0" err="1" smtClean="0">
                <a:solidFill>
                  <a:srgbClr val="0056E2"/>
                </a:solidFill>
              </a:rPr>
              <a:t>Pellissier</a:t>
            </a:r>
            <a:r>
              <a:rPr lang="fr-FR" sz="2400" dirty="0" smtClean="0">
                <a:solidFill>
                  <a:srgbClr val="0056E2"/>
                </a:solidFill>
              </a:rPr>
              <a:t> - Marie-Hélène </a:t>
            </a:r>
            <a:r>
              <a:rPr lang="fr-FR" sz="2400" dirty="0" err="1" smtClean="0">
                <a:solidFill>
                  <a:srgbClr val="0056E2"/>
                </a:solidFill>
              </a:rPr>
              <a:t>Bertocchio</a:t>
            </a:r>
            <a:r>
              <a:rPr lang="fr-FR" sz="2400" dirty="0" smtClean="0">
                <a:solidFill>
                  <a:srgbClr val="0056E2"/>
                </a:solidFill>
              </a:rPr>
              <a:t> </a:t>
            </a:r>
            <a:endParaRPr lang="fr-FR" sz="2400" dirty="0">
              <a:solidFill>
                <a:srgbClr val="0056E2"/>
              </a:solidFill>
            </a:endParaRPr>
          </a:p>
          <a:p>
            <a:pPr algn="r"/>
            <a:r>
              <a:rPr lang="fr-FR" sz="2000" i="1" dirty="0">
                <a:solidFill>
                  <a:srgbClr val="0056E2"/>
                </a:solidFill>
              </a:rPr>
              <a:t>Coordination </a:t>
            </a:r>
            <a:r>
              <a:rPr lang="fr-FR" sz="2000" b="1" i="1" dirty="0">
                <a:solidFill>
                  <a:srgbClr val="0056E2"/>
                </a:solidFill>
              </a:rPr>
              <a:t>O</a:t>
            </a:r>
            <a:r>
              <a:rPr lang="fr-FR" sz="2000" i="1" dirty="0">
                <a:solidFill>
                  <a:srgbClr val="0056E2"/>
                </a:solidFill>
              </a:rPr>
              <a:t>bservatoire du </a:t>
            </a:r>
            <a:r>
              <a:rPr lang="fr-FR" sz="2000" b="1" i="1" dirty="0">
                <a:solidFill>
                  <a:srgbClr val="0056E2"/>
                </a:solidFill>
              </a:rPr>
              <a:t>Mé</a:t>
            </a:r>
            <a:r>
              <a:rPr lang="fr-FR" sz="2000" i="1" dirty="0">
                <a:solidFill>
                  <a:srgbClr val="0056E2"/>
                </a:solidFill>
              </a:rPr>
              <a:t>dicament, des </a:t>
            </a:r>
            <a:r>
              <a:rPr lang="fr-FR" sz="2000" b="1" i="1" dirty="0">
                <a:solidFill>
                  <a:srgbClr val="0056E2"/>
                </a:solidFill>
              </a:rPr>
              <a:t>d</a:t>
            </a:r>
            <a:r>
              <a:rPr lang="fr-FR" sz="2000" i="1" dirty="0">
                <a:solidFill>
                  <a:srgbClr val="0056E2"/>
                </a:solidFill>
              </a:rPr>
              <a:t>ispositifs médicaux  et de l’</a:t>
            </a:r>
            <a:r>
              <a:rPr lang="fr-FR" sz="2000" b="1" i="1" dirty="0">
                <a:solidFill>
                  <a:srgbClr val="0056E2"/>
                </a:solidFill>
              </a:rPr>
              <a:t>I</a:t>
            </a:r>
            <a:r>
              <a:rPr lang="fr-FR" sz="2000" i="1" dirty="0">
                <a:solidFill>
                  <a:srgbClr val="0056E2"/>
                </a:solidFill>
              </a:rPr>
              <a:t>nnovation </a:t>
            </a:r>
            <a:r>
              <a:rPr lang="fr-FR" sz="2000" b="1" i="1" dirty="0">
                <a:solidFill>
                  <a:srgbClr val="0056E2"/>
                </a:solidFill>
              </a:rPr>
              <a:t>t</a:t>
            </a:r>
            <a:r>
              <a:rPr lang="fr-FR" sz="2000" i="1" dirty="0">
                <a:solidFill>
                  <a:srgbClr val="0056E2"/>
                </a:solidFill>
              </a:rPr>
              <a:t>hérapeutique- ARS PACA </a:t>
            </a:r>
            <a:endParaRPr lang="fr-FR" sz="2000" i="1"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7" name="Rectangle 6"/>
          <p:cNvSpPr/>
          <p:nvPr/>
        </p:nvSpPr>
        <p:spPr>
          <a:xfrm>
            <a:off x="0" y="1772816"/>
            <a:ext cx="9144000" cy="4247317"/>
          </a:xfrm>
          <a:prstGeom prst="rect">
            <a:avLst/>
          </a:prstGeom>
        </p:spPr>
        <p:txBody>
          <a:bodyPr wrap="square">
            <a:spAutoFit/>
          </a:bodyPr>
          <a:lstStyle/>
          <a:p>
            <a:r>
              <a:rPr lang="fr-FR" b="1" dirty="0" smtClean="0"/>
              <a:t>Vieillissement / Autonomie / Société / Adaptation</a:t>
            </a:r>
          </a:p>
          <a:p>
            <a:r>
              <a:rPr lang="fr-FR" u="sng" dirty="0" smtClean="0">
                <a:hlinkClick r:id="rId4"/>
              </a:rPr>
              <a:t>LOI n° 2015-1776</a:t>
            </a:r>
            <a:r>
              <a:rPr lang="fr-FR" dirty="0" smtClean="0"/>
              <a:t> du 28 décembre 2015 relative à l'adaptation de la société au vieillissement </a:t>
            </a:r>
          </a:p>
          <a:p>
            <a:r>
              <a:rPr lang="fr-FR" i="1" dirty="0" smtClean="0"/>
              <a:t>JO du 29 Décembre 2015</a:t>
            </a:r>
          </a:p>
          <a:p>
            <a:endParaRPr lang="fr-FR" dirty="0" smtClean="0"/>
          </a:p>
          <a:p>
            <a:r>
              <a:rPr lang="fr-FR" b="1" dirty="0" smtClean="0"/>
              <a:t>Volet 1 « Agir pour le bon usage du médicament »</a:t>
            </a:r>
            <a:r>
              <a:rPr lang="fr-FR" dirty="0" smtClean="0"/>
              <a:t/>
            </a:r>
            <a:br>
              <a:rPr lang="fr-FR" dirty="0" smtClean="0"/>
            </a:br>
            <a:r>
              <a:rPr lang="fr-FR" dirty="0" smtClean="0"/>
              <a:t>Selon la HAS, 67 % des personnes de 65 ans et plus ont acquis au moins un produit pharmaceutique en un mois, contre 35 % pour les moins de 65 ans. Cette proportion augmente avec l'âge. La </a:t>
            </a:r>
            <a:r>
              <a:rPr lang="fr-FR" dirty="0" err="1" smtClean="0"/>
              <a:t>polymédication</a:t>
            </a:r>
            <a:r>
              <a:rPr lang="fr-FR" dirty="0" smtClean="0"/>
              <a:t> est par ailleurs responsable de 10 à 20 % des hospitalisations chez les 65 ans et plus.</a:t>
            </a:r>
            <a:br>
              <a:rPr lang="fr-FR" dirty="0" smtClean="0"/>
            </a:br>
            <a:r>
              <a:rPr lang="fr-FR" dirty="0" smtClean="0"/>
              <a:t>Inspiré notamment des préconisations du rapport de Philippe Verger « La politique du médicament en EHPAD », un plan d'action volontariste sera engagé pour favoriser le bon usage du médicament chez les patients âgés en ville, à l'hôpital ou en maison de retraite médicalisée. </a:t>
            </a:r>
            <a:br>
              <a:rPr lang="fr-FR" dirty="0" smtClean="0"/>
            </a:br>
            <a:endParaRPr lang="fr-FR" dirty="0" smtClean="0"/>
          </a:p>
          <a:p>
            <a:r>
              <a:rPr lang="fr-FR" dirty="0" smtClean="0"/>
              <a:t/>
            </a:r>
            <a:br>
              <a:rPr lang="fr-FR" dirty="0" smtClean="0"/>
            </a:br>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7" name="Rectangle 6"/>
          <p:cNvSpPr/>
          <p:nvPr/>
        </p:nvSpPr>
        <p:spPr>
          <a:xfrm>
            <a:off x="0" y="1772816"/>
            <a:ext cx="9144000" cy="5478423"/>
          </a:xfrm>
          <a:prstGeom prst="rect">
            <a:avLst/>
          </a:prstGeom>
        </p:spPr>
        <p:txBody>
          <a:bodyPr wrap="square">
            <a:spAutoFit/>
          </a:bodyPr>
          <a:lstStyle/>
          <a:p>
            <a:r>
              <a:rPr lang="fr-FR" sz="2000" b="1" dirty="0" smtClean="0"/>
              <a:t>Vieillissement / Autonomie / Société / Adaptation</a:t>
            </a:r>
          </a:p>
          <a:p>
            <a:r>
              <a:rPr lang="fr-FR" sz="2000" u="sng" dirty="0" smtClean="0">
                <a:hlinkClick r:id="rId4"/>
              </a:rPr>
              <a:t>LOI n° 2015-1776</a:t>
            </a:r>
            <a:r>
              <a:rPr lang="fr-FR" sz="2000" dirty="0" smtClean="0"/>
              <a:t> du 28 décembre 2015 relative à l'adaptation de la société au vieillissement </a:t>
            </a:r>
          </a:p>
          <a:p>
            <a:r>
              <a:rPr lang="fr-FR" sz="2000" i="1" dirty="0" smtClean="0"/>
              <a:t>JO du 29 Décembre 2015</a:t>
            </a:r>
          </a:p>
          <a:p>
            <a:r>
              <a:rPr lang="fr-FR" sz="2000" b="1" dirty="0" smtClean="0"/>
              <a:t>Quatre objectifs </a:t>
            </a:r>
            <a:r>
              <a:rPr lang="fr-FR" sz="2000" dirty="0" smtClean="0"/>
              <a:t>sont poursuivis et déclinés : </a:t>
            </a:r>
          </a:p>
          <a:p>
            <a:pPr>
              <a:buFont typeface="Arial" pitchFamily="34" charset="0"/>
              <a:buChar char="•"/>
            </a:pPr>
            <a:r>
              <a:rPr lang="fr-FR" sz="2000" dirty="0" smtClean="0"/>
              <a:t>limiter le recours inadéquat et favoriser les alternatives aux médicaments chaque fois que c'est possible ; </a:t>
            </a:r>
          </a:p>
          <a:p>
            <a:pPr>
              <a:buFont typeface="Arial" pitchFamily="34" charset="0"/>
              <a:buChar char="•"/>
            </a:pPr>
            <a:r>
              <a:rPr lang="fr-FR" sz="2000" dirty="0" smtClean="0"/>
              <a:t>aider le médecin à gérer au mieux le risque d'une consommation inadaptée de médicaments chez les personnes âgées ; </a:t>
            </a:r>
          </a:p>
          <a:p>
            <a:pPr>
              <a:buFont typeface="Arial" pitchFamily="34" charset="0"/>
              <a:buChar char="•"/>
            </a:pPr>
            <a:r>
              <a:rPr lang="fr-FR" sz="2000" dirty="0" smtClean="0"/>
              <a:t> favoriser un bon suivi de son traitement par la personne et développer l'accompagnement pharmaceutique ; </a:t>
            </a:r>
          </a:p>
          <a:p>
            <a:pPr>
              <a:buFont typeface="Arial" pitchFamily="34" charset="0"/>
              <a:buChar char="•"/>
            </a:pPr>
            <a:r>
              <a:rPr lang="fr-FR" sz="2000" dirty="0" smtClean="0"/>
              <a:t>améliorer la qualité de la prise en charge médicamenteuse pour les résidents en maison de retraite médicalisée. </a:t>
            </a:r>
          </a:p>
          <a:p>
            <a:r>
              <a:rPr lang="fr-FR" b="1" dirty="0" smtClean="0"/>
              <a:t> </a:t>
            </a:r>
          </a:p>
          <a:p>
            <a:endParaRPr lang="fr-FR" dirty="0" smtClean="0"/>
          </a:p>
          <a:p>
            <a:r>
              <a:rPr lang="fr-FR" i="1" dirty="0" smtClean="0"/>
              <a:t> </a:t>
            </a:r>
            <a:endParaRPr lang="fr-FR" dirty="0" smtClean="0"/>
          </a:p>
          <a:p>
            <a:r>
              <a:rPr lang="fr-FR" dirty="0" smtClean="0"/>
              <a:t/>
            </a:r>
            <a:br>
              <a:rPr lang="fr-FR" dirty="0" smtClean="0"/>
            </a:br>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7" name="Rectangle 6"/>
          <p:cNvSpPr/>
          <p:nvPr/>
        </p:nvSpPr>
        <p:spPr>
          <a:xfrm>
            <a:off x="0" y="1772816"/>
            <a:ext cx="9144000" cy="5416868"/>
          </a:xfrm>
          <a:prstGeom prst="rect">
            <a:avLst/>
          </a:prstGeom>
        </p:spPr>
        <p:txBody>
          <a:bodyPr wrap="square">
            <a:spAutoFit/>
          </a:bodyPr>
          <a:lstStyle/>
          <a:p>
            <a:r>
              <a:rPr lang="fr-FR" sz="2000" b="1" dirty="0" smtClean="0"/>
              <a:t>Vieillissement / Autonomie / Société / Adaptation</a:t>
            </a:r>
          </a:p>
          <a:p>
            <a:r>
              <a:rPr lang="fr-FR" u="sng" dirty="0" smtClean="0">
                <a:hlinkClick r:id="rId4"/>
              </a:rPr>
              <a:t>LOI n° 2015-1776</a:t>
            </a:r>
            <a:r>
              <a:rPr lang="fr-FR" dirty="0" smtClean="0"/>
              <a:t> du 28 décembre 2015 relative à l'adaptation de la société au vieillissement </a:t>
            </a:r>
          </a:p>
          <a:p>
            <a:r>
              <a:rPr lang="fr-FR" i="1" dirty="0" smtClean="0"/>
              <a:t>JO du 29 Décembre 2015</a:t>
            </a:r>
          </a:p>
          <a:p>
            <a:r>
              <a:rPr lang="fr-FR" sz="2000" dirty="0" smtClean="0"/>
              <a:t>Refondation de la formation des professionnels de santé (initiale et continue) et par le renforcement des objectifs de santé publique dans leur rémunération. </a:t>
            </a:r>
            <a:endParaRPr lang="fr-FR" sz="2000" b="1" dirty="0" smtClean="0"/>
          </a:p>
          <a:p>
            <a:r>
              <a:rPr lang="fr-FR" sz="2000" b="1" dirty="0" smtClean="0"/>
              <a:t>Recherche sur les formes adaptées de médicaments au sujet âgé (comprimés, pilules, sachets, injectables...) pour éviter une prise du traitement difficile. </a:t>
            </a:r>
            <a:r>
              <a:rPr lang="fr-FR" sz="2000" dirty="0" smtClean="0"/>
              <a:t>Cela permettra, en particulier, d'éviter que, pour faciliter leur prise, les médicaments soient parfois écrasés ou mélangés, avec de nombreux risques associés.</a:t>
            </a:r>
            <a:br>
              <a:rPr lang="fr-FR" sz="2000" dirty="0" smtClean="0"/>
            </a:br>
            <a:r>
              <a:rPr lang="fr-FR" sz="2000" b="1" dirty="0" smtClean="0"/>
              <a:t>Nouveaux  outils </a:t>
            </a:r>
            <a:r>
              <a:rPr lang="fr-FR" sz="2000" dirty="0" smtClean="0"/>
              <a:t>mis en place pour accompagner de manière ciblée les médecins dont les patients de plus de 65 ans se sont vus prescrire un nombre important de molécules (plus de 10), ou encore pour faciliter un travail partenarial entre médecin et pharmacien autour notamment du dossier pharmaceutique...</a:t>
            </a:r>
          </a:p>
          <a:p>
            <a:r>
              <a:rPr lang="fr-FR" b="1" dirty="0" smtClean="0"/>
              <a:t> </a:t>
            </a:r>
          </a:p>
          <a:p>
            <a:endParaRPr lang="fr-FR" dirty="0" smtClean="0"/>
          </a:p>
          <a:p>
            <a:r>
              <a:rPr lang="fr-FR" i="1" dirty="0" smtClean="0"/>
              <a:t> </a:t>
            </a:r>
            <a:endParaRPr lang="fr-FR" dirty="0" smtClean="0"/>
          </a:p>
          <a:p>
            <a:r>
              <a:rPr lang="fr-FR" dirty="0" smtClean="0"/>
              <a:t/>
            </a:r>
            <a:br>
              <a:rPr lang="fr-FR" dirty="0" smtClean="0"/>
            </a:br>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7" name="Rectangle 6"/>
          <p:cNvSpPr/>
          <p:nvPr/>
        </p:nvSpPr>
        <p:spPr>
          <a:xfrm>
            <a:off x="0" y="1772816"/>
            <a:ext cx="9144000" cy="4247317"/>
          </a:xfrm>
          <a:prstGeom prst="rect">
            <a:avLst/>
          </a:prstGeom>
        </p:spPr>
        <p:txBody>
          <a:bodyPr wrap="square">
            <a:spAutoFit/>
          </a:bodyPr>
          <a:lstStyle/>
          <a:p>
            <a:r>
              <a:rPr lang="fr-FR" b="1" dirty="0" smtClean="0"/>
              <a:t>ARS / Etablissements de santé / Amélioration de la qualité et de la sécurité des soins / Financement</a:t>
            </a:r>
            <a:endParaRPr lang="fr-FR" dirty="0" smtClean="0"/>
          </a:p>
          <a:p>
            <a:r>
              <a:rPr lang="fr-FR" u="sng" dirty="0" smtClean="0">
                <a:hlinkClick r:id="rId4"/>
              </a:rPr>
              <a:t>Décret n° 2015-1866 du 30 décembre 2015</a:t>
            </a:r>
            <a:r>
              <a:rPr lang="fr-FR" dirty="0" smtClean="0"/>
              <a:t> relatif au financement de l'amélioration de la qualité et de la sécurité des soins</a:t>
            </a:r>
          </a:p>
          <a:p>
            <a:r>
              <a:rPr lang="fr-FR" i="1" dirty="0" smtClean="0"/>
              <a:t>JO du 31 décembre 2015</a:t>
            </a:r>
            <a:endParaRPr lang="fr-FR" dirty="0" smtClean="0"/>
          </a:p>
          <a:p>
            <a:r>
              <a:rPr lang="fr-FR" dirty="0" smtClean="0"/>
              <a:t> </a:t>
            </a:r>
          </a:p>
          <a:p>
            <a:r>
              <a:rPr lang="fr-FR" dirty="0" smtClean="0"/>
              <a:t> </a:t>
            </a:r>
          </a:p>
          <a:p>
            <a:r>
              <a:rPr lang="fr-FR" dirty="0" smtClean="0"/>
              <a:t> </a:t>
            </a:r>
          </a:p>
          <a:p>
            <a:r>
              <a:rPr lang="fr-FR" dirty="0" smtClean="0"/>
              <a:t/>
            </a:r>
            <a:br>
              <a:rPr lang="fr-FR" dirty="0" smtClean="0"/>
            </a:br>
            <a:endParaRPr lang="fr-FR" dirty="0" smtClean="0"/>
          </a:p>
          <a:p>
            <a:r>
              <a:rPr lang="fr-FR" b="1" dirty="0" smtClean="0"/>
              <a:t> </a:t>
            </a:r>
          </a:p>
          <a:p>
            <a:endParaRPr lang="fr-FR" dirty="0" smtClean="0"/>
          </a:p>
          <a:p>
            <a:r>
              <a:rPr lang="fr-FR" i="1" dirty="0" smtClean="0"/>
              <a:t> </a:t>
            </a:r>
            <a:endParaRPr lang="fr-FR" dirty="0" smtClean="0"/>
          </a:p>
          <a:p>
            <a:r>
              <a:rPr lang="fr-FR" dirty="0" smtClean="0"/>
              <a:t/>
            </a:r>
            <a:br>
              <a:rPr lang="fr-FR" dirty="0" smtClean="0"/>
            </a:br>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0" y="2060848"/>
            <a:ext cx="9144000" cy="2304256"/>
          </a:xfrm>
          <a:prstGeom prst="rect">
            <a:avLst/>
          </a:prstGeom>
        </p:spPr>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16000" b="1" i="0" u="none" strike="noStrike" kern="1200" cap="none" spc="0" normalizeH="0" baseline="0" noProof="0" dirty="0" smtClean="0">
                <a:ln>
                  <a:noFill/>
                </a:ln>
                <a:solidFill>
                  <a:srgbClr val="92D050"/>
                </a:solidFill>
                <a:effectLst/>
                <a:uLnTx/>
                <a:uFillTx/>
                <a:latin typeface="+mj-lt"/>
                <a:ea typeface="+mj-ea"/>
                <a:cs typeface="+mj-cs"/>
              </a:rPr>
              <a:t>LOI DE FINANCEMENT DE LA SECURITE SOCIALE 2016</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fr-FR" sz="4400" b="1" dirty="0" smtClean="0">
              <a:solidFill>
                <a:srgbClr val="92D050"/>
              </a:solidFill>
              <a:latin typeface="+mj-lt"/>
              <a:ea typeface="+mj-ea"/>
              <a:cs typeface="+mj-cs"/>
            </a:endParaRPr>
          </a:p>
          <a:p>
            <a:endParaRPr lang="fr-FR" sz="11200" b="1" dirty="0" smtClean="0">
              <a:solidFill>
                <a:srgbClr val="0070C0"/>
              </a:solidFill>
            </a:endParaRPr>
          </a:p>
          <a:p>
            <a:r>
              <a:rPr lang="fr-FR" sz="11200" b="1" dirty="0" smtClean="0">
                <a:solidFill>
                  <a:srgbClr val="0070C0"/>
                </a:solidFill>
              </a:rPr>
              <a:t>ONDAM 2016 : 1,75% </a:t>
            </a:r>
            <a:r>
              <a:rPr lang="fr-FR" sz="11200" dirty="0" smtClean="0"/>
              <a:t>fixé à </a:t>
            </a:r>
            <a:r>
              <a:rPr lang="fr-FR" sz="11200" b="1" dirty="0" smtClean="0"/>
              <a:t>185,2 milliards d’euros</a:t>
            </a:r>
            <a:endParaRPr lang="fr-FR" sz="11200" b="1" dirty="0" smtClean="0">
              <a:solidFill>
                <a:srgbClr val="0070C0"/>
              </a:solidFill>
            </a:endParaRPr>
          </a:p>
          <a:p>
            <a:r>
              <a:rPr lang="fr-FR" sz="11200" b="1" dirty="0" smtClean="0"/>
              <a:t>	</a:t>
            </a:r>
            <a:r>
              <a:rPr lang="fr-FR" sz="9600" b="1" dirty="0" smtClean="0"/>
              <a:t>-</a:t>
            </a:r>
            <a:r>
              <a:rPr lang="fr-FR" sz="9600" dirty="0" smtClean="0"/>
              <a:t> 84,3 milliards pour les soins de ville </a:t>
            </a:r>
          </a:p>
          <a:p>
            <a:r>
              <a:rPr lang="fr-FR" sz="9600" dirty="0" smtClean="0"/>
              <a:t>	- 77,9 milliards d’euros pour les établissements hospitaliers</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112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467544" y="1484784"/>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6" name="Rectangle 5"/>
          <p:cNvSpPr/>
          <p:nvPr/>
        </p:nvSpPr>
        <p:spPr>
          <a:xfrm>
            <a:off x="0" y="1412776"/>
            <a:ext cx="9144000" cy="1477328"/>
          </a:xfrm>
          <a:prstGeom prst="rect">
            <a:avLst/>
          </a:prstGeom>
        </p:spPr>
        <p:txBody>
          <a:bodyPr wrap="square">
            <a:spAutoFit/>
          </a:bodyPr>
          <a:lstStyle/>
          <a:p>
            <a:pPr lvl="1"/>
            <a:r>
              <a:rPr lang="fr-FR" b="1" dirty="0" smtClean="0"/>
              <a:t>Article 37</a:t>
            </a:r>
          </a:p>
          <a:p>
            <a:pPr lvl="1"/>
            <a:r>
              <a:rPr lang="fr-FR" dirty="0" smtClean="0"/>
              <a:t/>
            </a:r>
            <a:br>
              <a:rPr lang="fr-FR" dirty="0" smtClean="0"/>
            </a:br>
            <a:r>
              <a:rPr lang="fr-FR" dirty="0" smtClean="0"/>
              <a:t>Pour l'année 2016, le </a:t>
            </a:r>
            <a:r>
              <a:rPr lang="fr-FR" b="1" dirty="0" smtClean="0"/>
              <a:t>montant W</a:t>
            </a:r>
            <a:r>
              <a:rPr lang="fr-FR" dirty="0" smtClean="0"/>
              <a:t> mentionné aux </a:t>
            </a:r>
            <a:r>
              <a:rPr lang="fr-FR" dirty="0" smtClean="0">
                <a:hlinkClick r:id="rId3" action="ppaction://hlinkfile"/>
              </a:rPr>
              <a:t>articles L. 138-19-1 à L. 138-19-3 du code de la sécurité sociale</a:t>
            </a:r>
            <a:r>
              <a:rPr lang="fr-FR" dirty="0" smtClean="0"/>
              <a:t> est fixé à 700 millions d'euros et le </a:t>
            </a:r>
            <a:r>
              <a:rPr lang="fr-FR" b="1" dirty="0" smtClean="0"/>
              <a:t>taux L</a:t>
            </a:r>
            <a:r>
              <a:rPr lang="fr-FR" dirty="0" smtClean="0"/>
              <a:t> </a:t>
            </a:r>
            <a:r>
              <a:rPr lang="fr-FR" b="1" dirty="0" smtClean="0"/>
              <a:t>clause de sauvegarde </a:t>
            </a:r>
            <a:r>
              <a:rPr lang="fr-FR" dirty="0" smtClean="0"/>
              <a:t>mentionné aux articles L. 138-10 et L. 138-12 du même code est fixé à - 1 %</a:t>
            </a:r>
            <a:endParaRPr lang="fr-FR" dirty="0"/>
          </a:p>
        </p:txBody>
      </p:sp>
      <p:sp>
        <p:nvSpPr>
          <p:cNvPr id="7" name="Rectangle 6"/>
          <p:cNvSpPr/>
          <p:nvPr/>
        </p:nvSpPr>
        <p:spPr>
          <a:xfrm>
            <a:off x="0" y="2887682"/>
            <a:ext cx="9144000" cy="3970318"/>
          </a:xfrm>
          <a:prstGeom prst="rect">
            <a:avLst/>
          </a:prstGeom>
        </p:spPr>
        <p:txBody>
          <a:bodyPr wrap="square">
            <a:spAutoFit/>
          </a:bodyPr>
          <a:lstStyle/>
          <a:p>
            <a:pPr lvl="1"/>
            <a:r>
              <a:rPr lang="fr-FR" b="1" dirty="0" smtClean="0"/>
              <a:t>Article 73</a:t>
            </a:r>
          </a:p>
          <a:p>
            <a:pPr lvl="1"/>
            <a:r>
              <a:rPr lang="fr-FR" dirty="0" smtClean="0"/>
              <a:t>Signature d’un accord-cadre le CEPS et un ou plusieurs syndicats représentatifs ou organisations regroupant les fabricants ou distributeurs des </a:t>
            </a:r>
            <a:r>
              <a:rPr lang="fr-FR" b="1" dirty="0" smtClean="0"/>
              <a:t>produits et prestations </a:t>
            </a:r>
            <a:r>
              <a:rPr lang="fr-FR" dirty="0" smtClean="0"/>
              <a:t>mentionnés à l'article L. 165-1. qui prévoit notamment les conditions dans lesquelles les conventions déterminent : </a:t>
            </a:r>
            <a:br>
              <a:rPr lang="fr-FR" dirty="0" smtClean="0"/>
            </a:br>
            <a:r>
              <a:rPr lang="fr-FR" dirty="0" smtClean="0"/>
              <a:t>- Les modalités d'échanges d'informations en matière de suivi et de contrôle des dépenses de produits et prestations remboursables ; </a:t>
            </a:r>
            <a:br>
              <a:rPr lang="fr-FR" dirty="0" smtClean="0"/>
            </a:br>
            <a:r>
              <a:rPr lang="fr-FR" dirty="0" smtClean="0"/>
              <a:t>- Les conditions et les modalités de mise en œuvre, d'études, y compris d'études </a:t>
            </a:r>
            <a:r>
              <a:rPr lang="fr-FR" dirty="0" err="1" smtClean="0"/>
              <a:t>médico</a:t>
            </a:r>
            <a:r>
              <a:rPr lang="fr-FR" dirty="0" smtClean="0"/>
              <a:t>-économiques, postérieures à l'inscription des produits et prestations sur la liste prévue à l'article L. 165-1. </a:t>
            </a:r>
            <a:br>
              <a:rPr lang="fr-FR" dirty="0" smtClean="0"/>
            </a:br>
            <a:r>
              <a:rPr lang="fr-FR" dirty="0" smtClean="0"/>
              <a:t>- Les conditions dans lesquelles le CEPS met en œuvre une réduction des tarifs de responsabilité et, pour garantir la compatibilité du taux d'évolution prévisionnel des dépenses correspondantes avec l'objectif national de dépenses d'assurance maladie </a:t>
            </a:r>
            <a:br>
              <a:rPr lang="fr-FR" dirty="0" smtClean="0"/>
            </a:b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467544" y="1484784"/>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0" y="1484784"/>
            <a:ext cx="9144000" cy="5816977"/>
          </a:xfrm>
          <a:prstGeom prst="rect">
            <a:avLst/>
          </a:prstGeom>
        </p:spPr>
        <p:txBody>
          <a:bodyPr wrap="square">
            <a:spAutoFit/>
          </a:bodyPr>
          <a:lstStyle/>
          <a:p>
            <a:pPr marL="0" lvl="1"/>
            <a:r>
              <a:rPr lang="fr-FR" sz="2000" b="1" dirty="0" smtClean="0"/>
              <a:t>Article 78</a:t>
            </a:r>
          </a:p>
          <a:p>
            <a:pPr marL="0" lvl="1"/>
            <a:r>
              <a:rPr lang="fr-FR" sz="2000" b="1" dirty="0" smtClean="0"/>
              <a:t>Refonte du financement des établissements SSR avec mise en place d’une dotation modulée à l’activité </a:t>
            </a:r>
          </a:p>
          <a:p>
            <a:r>
              <a:rPr lang="fr-FR" dirty="0" smtClean="0"/>
              <a:t>Intégration de la logique des parcours de soins dans le financement SSR</a:t>
            </a:r>
          </a:p>
          <a:p>
            <a:r>
              <a:rPr lang="fr-FR" dirty="0" smtClean="0"/>
              <a:t>Meilleure équité de financement entre les établissements fondée sur la réalité de la prise en charge du patient, c’est-à-dire la technicité, la lourdeur et l’intensité des soins prodigués</a:t>
            </a:r>
          </a:p>
          <a:p>
            <a:r>
              <a:rPr lang="fr-FR" b="1" dirty="0" smtClean="0"/>
              <a:t>Financement fondé sur la mesure de l’activité effectivement réalisée et enregistrée dans le PMSI via la nouvelle classification en groupes </a:t>
            </a:r>
            <a:r>
              <a:rPr lang="fr-FR" b="1" dirty="0" err="1" smtClean="0"/>
              <a:t>médico</a:t>
            </a:r>
            <a:r>
              <a:rPr lang="fr-FR" b="1" dirty="0" smtClean="0"/>
              <a:t>-économique (GME)</a:t>
            </a:r>
            <a:r>
              <a:rPr lang="fr-FR" dirty="0" smtClean="0"/>
              <a:t>.</a:t>
            </a:r>
          </a:p>
          <a:p>
            <a:pPr marL="0" lvl="1"/>
            <a:r>
              <a:rPr lang="fr-FR" sz="2000" b="1" dirty="0" smtClean="0">
                <a:solidFill>
                  <a:srgbClr val="FF0000"/>
                </a:solidFill>
              </a:rPr>
              <a:t>A RETENIR</a:t>
            </a:r>
          </a:p>
          <a:p>
            <a:r>
              <a:rPr lang="fr-FR" dirty="0" smtClean="0"/>
              <a:t>Financement des établissements SSR à partir de 2016 en 4 parties, appelées </a:t>
            </a:r>
            <a:r>
              <a:rPr lang="fr-FR" b="1" dirty="0" smtClean="0"/>
              <a:t>compartiments</a:t>
            </a:r>
            <a:r>
              <a:rPr lang="fr-FR" dirty="0" smtClean="0"/>
              <a:t> : </a:t>
            </a:r>
          </a:p>
          <a:p>
            <a:r>
              <a:rPr lang="fr-FR" dirty="0" smtClean="0"/>
              <a:t>un </a:t>
            </a:r>
            <a:r>
              <a:rPr lang="fr-FR" b="1" dirty="0" smtClean="0"/>
              <a:t>compartiment activité</a:t>
            </a:r>
            <a:r>
              <a:rPr lang="fr-FR" dirty="0" smtClean="0"/>
              <a:t>  comprenant 2 parts</a:t>
            </a:r>
          </a:p>
          <a:p>
            <a:pPr marL="273050"/>
            <a:r>
              <a:rPr lang="fr-FR" dirty="0" smtClean="0"/>
              <a:t>- une part payée à l’activité déclarée sur l’année N</a:t>
            </a:r>
          </a:p>
          <a:p>
            <a:pPr marL="273050">
              <a:buFontTx/>
              <a:buChar char="-"/>
            </a:pPr>
            <a:r>
              <a:rPr lang="fr-FR" dirty="0" smtClean="0"/>
              <a:t> une part, appelée socle, calculée sur la moyenne des deux années précédentes mise en place en 2017</a:t>
            </a:r>
          </a:p>
          <a:p>
            <a:r>
              <a:rPr lang="fr-FR" dirty="0" smtClean="0"/>
              <a:t>un </a:t>
            </a:r>
            <a:r>
              <a:rPr lang="fr-FR" b="1" dirty="0" smtClean="0"/>
              <a:t>compartiment molécules onéreuses </a:t>
            </a:r>
            <a:r>
              <a:rPr lang="fr-FR" b="1" dirty="0" smtClean="0">
                <a:sym typeface="Wingdings"/>
              </a:rPr>
              <a:t></a:t>
            </a:r>
            <a:r>
              <a:rPr lang="fr-FR" b="1" dirty="0" smtClean="0">
                <a:solidFill>
                  <a:srgbClr val="92D050"/>
                </a:solidFill>
                <a:sym typeface="Wingdings"/>
              </a:rPr>
              <a:t>CBU </a:t>
            </a:r>
            <a:r>
              <a:rPr lang="fr-FR" dirty="0" smtClean="0">
                <a:sym typeface="Wingdings"/>
              </a:rPr>
              <a:t>dans le cadre d’un CAQES</a:t>
            </a:r>
            <a:endParaRPr lang="fr-FR" dirty="0" smtClean="0"/>
          </a:p>
          <a:p>
            <a:r>
              <a:rPr lang="fr-FR" dirty="0" smtClean="0"/>
              <a:t>un </a:t>
            </a:r>
            <a:r>
              <a:rPr lang="fr-FR" b="1" dirty="0" smtClean="0"/>
              <a:t>compartiment plateaux techniques spécialisés</a:t>
            </a:r>
            <a:r>
              <a:rPr lang="fr-FR" dirty="0" smtClean="0"/>
              <a:t> (PTS) </a:t>
            </a:r>
          </a:p>
          <a:p>
            <a:r>
              <a:rPr lang="fr-FR" dirty="0" smtClean="0"/>
              <a:t>un </a:t>
            </a:r>
            <a:r>
              <a:rPr lang="fr-FR" b="1" dirty="0" smtClean="0"/>
              <a:t>compartiment MIGAC/MERRI</a:t>
            </a:r>
            <a:endParaRPr lang="fr-FR" dirty="0" smtClean="0"/>
          </a:p>
          <a:p>
            <a:endParaRPr lang="fr-FR" sz="2000" b="1" dirty="0" smtClean="0"/>
          </a:p>
          <a:p>
            <a:endParaRPr lang="fr-FR" sz="2000" dirty="0" smtClean="0"/>
          </a:p>
          <a:p>
            <a:pPr lvl="1"/>
            <a:endParaRPr lang="fr-FR"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611560" y="1556792"/>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0" y="1268760"/>
            <a:ext cx="9144000" cy="646331"/>
          </a:xfrm>
          <a:prstGeom prst="rect">
            <a:avLst/>
          </a:prstGeom>
        </p:spPr>
        <p:txBody>
          <a:bodyPr wrap="square">
            <a:spAutoFit/>
          </a:bodyPr>
          <a:lstStyle/>
          <a:p>
            <a:pPr lvl="1"/>
            <a:r>
              <a:rPr lang="fr-FR" b="1" dirty="0" smtClean="0"/>
              <a:t>Article 81 : CONTRAT « UNIQUE » OU UNIFIE / CAQES  </a:t>
            </a:r>
            <a:r>
              <a:rPr lang="fr-FR" dirty="0" smtClean="0"/>
              <a:t/>
            </a:r>
            <a:br>
              <a:rPr lang="fr-FR" dirty="0" smtClean="0"/>
            </a:br>
            <a:endParaRPr lang="fr-FR" dirty="0"/>
          </a:p>
        </p:txBody>
      </p:sp>
      <p:sp>
        <p:nvSpPr>
          <p:cNvPr id="6" name="Rectangle 5"/>
          <p:cNvSpPr/>
          <p:nvPr/>
        </p:nvSpPr>
        <p:spPr>
          <a:xfrm>
            <a:off x="2195736" y="-27102392"/>
            <a:ext cx="6606480" cy="646331"/>
          </a:xfrm>
          <a:prstGeom prst="rect">
            <a:avLst/>
          </a:prstGeom>
        </p:spPr>
        <p:txBody>
          <a:bodyPr wrap="square">
            <a:spAutoFit/>
          </a:bodyPr>
          <a:lstStyle/>
          <a:p>
            <a:pPr lvl="1"/>
            <a:r>
              <a:rPr lang="fr-FR" dirty="0" smtClean="0"/>
              <a:t/>
            </a:r>
            <a:br>
              <a:rPr lang="fr-FR" dirty="0" smtClean="0"/>
            </a:br>
            <a:endParaRPr lang="fr-FR" dirty="0"/>
          </a:p>
        </p:txBody>
      </p:sp>
      <p:sp>
        <p:nvSpPr>
          <p:cNvPr id="12" name="Rectangle 11"/>
          <p:cNvSpPr/>
          <p:nvPr/>
        </p:nvSpPr>
        <p:spPr>
          <a:xfrm>
            <a:off x="0" y="1628800"/>
            <a:ext cx="9144000" cy="646331"/>
          </a:xfrm>
          <a:prstGeom prst="rect">
            <a:avLst/>
          </a:prstGeom>
        </p:spPr>
        <p:txBody>
          <a:bodyPr wrap="square">
            <a:spAutoFit/>
          </a:bodyPr>
          <a:lstStyle/>
          <a:p>
            <a:r>
              <a:rPr lang="fr-FR" dirty="0" smtClean="0"/>
              <a:t/>
            </a:r>
            <a:br>
              <a:rPr lang="fr-FR" dirty="0" smtClean="0"/>
            </a:br>
            <a:endParaRPr lang="fr-FR" dirty="0" smtClean="0"/>
          </a:p>
        </p:txBody>
      </p:sp>
      <p:sp>
        <p:nvSpPr>
          <p:cNvPr id="8" name="Rectangle 7"/>
          <p:cNvSpPr/>
          <p:nvPr/>
        </p:nvSpPr>
        <p:spPr>
          <a:xfrm>
            <a:off x="0" y="1700808"/>
            <a:ext cx="9144000" cy="5909310"/>
          </a:xfrm>
          <a:prstGeom prst="rect">
            <a:avLst/>
          </a:prstGeom>
        </p:spPr>
        <p:txBody>
          <a:bodyPr wrap="square">
            <a:spAutoFit/>
          </a:bodyPr>
          <a:lstStyle/>
          <a:p>
            <a:pPr marL="0" lvl="1"/>
            <a:r>
              <a:rPr lang="fr-FR" b="1" dirty="0" smtClean="0"/>
              <a:t>Simplification de la contractualisation tripartite entre ES, ARS et Assurance maladie</a:t>
            </a:r>
          </a:p>
          <a:p>
            <a:pPr marL="0" lvl="1"/>
            <a:r>
              <a:rPr lang="fr-FR" dirty="0" smtClean="0"/>
              <a:t>« En application du plan d'actions pluriannuel régional d'amélioration de la pertinence des soins (PRAPS) : « Lorsqu'il constate que les pratiques ou les prescriptions d'un établissement de santé ne sont pas conformes à l'un des référentiels mentionnés à l'article L. 162-30-3 ou lorsque l'établissement est identifié en application du plan d'actions » ;</a:t>
            </a:r>
          </a:p>
          <a:p>
            <a:pPr marL="0" lvl="1"/>
            <a:r>
              <a:rPr lang="fr-FR" dirty="0" smtClean="0"/>
              <a:t>« Art. L. 162-30-2.-Un contrat d'amélioration de la qualité et de l'efficience des soins </a:t>
            </a:r>
            <a:r>
              <a:rPr lang="fr-FR" b="1" dirty="0" smtClean="0"/>
              <a:t>CAQES</a:t>
            </a:r>
            <a:r>
              <a:rPr lang="fr-FR" dirty="0" smtClean="0"/>
              <a:t> est conclu entre ARS, le directeur CPAM et le représentant légal de l’ES</a:t>
            </a:r>
            <a:r>
              <a:rPr lang="fr-FR" b="1" dirty="0" smtClean="0"/>
              <a:t>. Il a pour objet d'améliorer la qualité, la sécurité et la pertinence des soins et des prescriptions et de permettre une diminution des dépenses de l'assurance maladie. </a:t>
            </a:r>
            <a:r>
              <a:rPr lang="fr-FR" dirty="0" smtClean="0"/>
              <a:t/>
            </a:r>
            <a:br>
              <a:rPr lang="fr-FR" dirty="0" smtClean="0"/>
            </a:br>
            <a:r>
              <a:rPr lang="fr-FR" dirty="0" smtClean="0"/>
              <a:t>« Ce contrat comporte : </a:t>
            </a:r>
            <a:br>
              <a:rPr lang="fr-FR" dirty="0" smtClean="0"/>
            </a:br>
            <a:r>
              <a:rPr lang="fr-FR" dirty="0" smtClean="0"/>
              <a:t>« 1° </a:t>
            </a:r>
            <a:r>
              <a:rPr lang="fr-FR" b="1" dirty="0" smtClean="0"/>
              <a:t>Un volet obligatoire </a:t>
            </a:r>
            <a:r>
              <a:rPr lang="fr-FR" dirty="0" smtClean="0"/>
              <a:t>relatif au bon usage des médicaments, des produits et des prestations ; </a:t>
            </a:r>
            <a:br>
              <a:rPr lang="fr-FR" dirty="0" smtClean="0"/>
            </a:br>
            <a:r>
              <a:rPr lang="fr-FR" dirty="0" smtClean="0"/>
              <a:t>« 2° Le cas échéant, </a:t>
            </a:r>
            <a:r>
              <a:rPr lang="fr-FR" b="1" dirty="0" smtClean="0"/>
              <a:t>un ou plusieurs volets additionnels </a:t>
            </a:r>
            <a:r>
              <a:rPr lang="fr-FR" dirty="0" smtClean="0"/>
              <a:t>conclus avec les établissements identifiés en application du plan d'actions pluriannuel régional d'amélioration de la pertinence des soins ou ne respectant pas, pour certains actes, prestations ou prescriptions des établissements de santé ou des professionnels y exerçant, un ou plusieurs référentiels de qualité, de sécurité des soins ou de seuils exprimés en volume ou en dépenses d'assurance maladie mentionnés à l'article L. 162-30-3. </a:t>
            </a:r>
            <a:br>
              <a:rPr lang="fr-FR" dirty="0" smtClean="0"/>
            </a:br>
            <a:endParaRPr lang="fr-FR" dirty="0" smtClean="0"/>
          </a:p>
          <a:p>
            <a:pPr marL="0" lvl="1"/>
            <a:r>
              <a:rPr lang="fr-FR" dirty="0" smtClean="0"/>
              <a:t> </a:t>
            </a:r>
          </a:p>
          <a:p>
            <a:pPr marL="0" lvl="1"/>
            <a:r>
              <a:rPr lang="fr-FR" b="1" dirty="0" smtClean="0"/>
              <a:t>  </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611560" y="1556792"/>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251520" y="1268760"/>
            <a:ext cx="8712968" cy="646331"/>
          </a:xfrm>
          <a:prstGeom prst="rect">
            <a:avLst/>
          </a:prstGeom>
        </p:spPr>
        <p:txBody>
          <a:bodyPr wrap="square">
            <a:spAutoFit/>
          </a:bodyPr>
          <a:lstStyle/>
          <a:p>
            <a:pPr lvl="1"/>
            <a:r>
              <a:rPr lang="fr-FR" b="1" dirty="0" smtClean="0"/>
              <a:t>Article 81 :  </a:t>
            </a:r>
            <a:r>
              <a:rPr lang="fr-FR" dirty="0" smtClean="0"/>
              <a:t/>
            </a:r>
            <a:br>
              <a:rPr lang="fr-FR" dirty="0" smtClean="0"/>
            </a:br>
            <a:endParaRPr lang="fr-FR" dirty="0"/>
          </a:p>
        </p:txBody>
      </p:sp>
      <p:sp>
        <p:nvSpPr>
          <p:cNvPr id="6" name="Rectangle 5"/>
          <p:cNvSpPr/>
          <p:nvPr/>
        </p:nvSpPr>
        <p:spPr>
          <a:xfrm>
            <a:off x="2195736" y="-27102392"/>
            <a:ext cx="6606480" cy="646331"/>
          </a:xfrm>
          <a:prstGeom prst="rect">
            <a:avLst/>
          </a:prstGeom>
        </p:spPr>
        <p:txBody>
          <a:bodyPr wrap="square">
            <a:spAutoFit/>
          </a:bodyPr>
          <a:lstStyle/>
          <a:p>
            <a:pPr lvl="1"/>
            <a:r>
              <a:rPr lang="fr-FR" dirty="0" smtClean="0"/>
              <a:t/>
            </a:r>
            <a:br>
              <a:rPr lang="fr-FR" dirty="0" smtClean="0"/>
            </a:br>
            <a:endParaRPr lang="fr-FR" dirty="0"/>
          </a:p>
        </p:txBody>
      </p:sp>
      <p:sp>
        <p:nvSpPr>
          <p:cNvPr id="12" name="Rectangle 11"/>
          <p:cNvSpPr/>
          <p:nvPr/>
        </p:nvSpPr>
        <p:spPr>
          <a:xfrm>
            <a:off x="0" y="1628800"/>
            <a:ext cx="9144000" cy="5632311"/>
          </a:xfrm>
          <a:prstGeom prst="rect">
            <a:avLst/>
          </a:prstGeom>
        </p:spPr>
        <p:txBody>
          <a:bodyPr wrap="square">
            <a:spAutoFit/>
          </a:bodyPr>
          <a:lstStyle/>
          <a:p>
            <a:r>
              <a:rPr lang="fr-FR" dirty="0" smtClean="0"/>
              <a:t>« Le contrat est conclu </a:t>
            </a:r>
            <a:r>
              <a:rPr lang="fr-FR" b="1" dirty="0" smtClean="0"/>
              <a:t>pour une durée indéterminée</a:t>
            </a:r>
            <a:r>
              <a:rPr lang="fr-FR" dirty="0" smtClean="0"/>
              <a:t>. Par dérogation, les volets additionnels peuvent être conclus pour une durée maximale de cinq ans. Il prévoit notamment, conformément à un </a:t>
            </a:r>
            <a:r>
              <a:rPr lang="fr-FR" b="1" dirty="0" smtClean="0"/>
              <a:t>contrat type fixé par arrêté des ministres chargés de la santé et de la sécurité sociale</a:t>
            </a:r>
            <a:r>
              <a:rPr lang="fr-FR" dirty="0" smtClean="0"/>
              <a:t>, les obligations respectives des parties, les objectifs à atteindre par l'établissement ainsi que leurs modalités d'évaluation. </a:t>
            </a:r>
            <a:r>
              <a:rPr lang="fr-FR" b="1" dirty="0" smtClean="0"/>
              <a:t>En l'absence de contrat type national, l'agence régionale de santé peut arrêter un contrat type régional. </a:t>
            </a:r>
          </a:p>
          <a:p>
            <a:pPr marL="0" lvl="1"/>
            <a:r>
              <a:rPr lang="fr-FR" dirty="0" smtClean="0"/>
              <a:t>.-L'article L. 162-1-17 du code de la sécurité sociale est ainsi modifié :</a:t>
            </a:r>
            <a:br>
              <a:rPr lang="fr-FR" dirty="0" smtClean="0"/>
            </a:br>
            <a:r>
              <a:rPr lang="fr-FR" dirty="0" smtClean="0"/>
              <a:t>1° Au début du premier alinéa, les mots : « En application du plan d'actions pluriannuel régional d'amélioration de la pertinence des soins prévu à l'article L. 162-30-4 » sont remplacés par les mots : « Lorsqu'il constate que les pratiques ou les prescriptions d'un établissement de santé ne sont pas conformes à l'un des référentiels mentionnés à l'article L. 162-30-3 ou lorsque l'établissement est identifié en application du plan d'actions » ; </a:t>
            </a:r>
            <a:br>
              <a:rPr lang="fr-FR" dirty="0" smtClean="0"/>
            </a:br>
            <a:r>
              <a:rPr lang="fr-FR" dirty="0" smtClean="0"/>
              <a:t>2° A la seconde phrase de l'avant-dernier alinéa, les mots : « l'avant-dernier alinéa du II de » sont supprimés. </a:t>
            </a:r>
            <a:br>
              <a:rPr lang="fr-FR" dirty="0" smtClean="0"/>
            </a:br>
            <a:r>
              <a:rPr lang="fr-FR" dirty="0" smtClean="0"/>
              <a:t>II.-L'article L. 162-22-7 du même code est ainsi modifié : </a:t>
            </a:r>
            <a:br>
              <a:rPr lang="fr-FR" dirty="0" smtClean="0"/>
            </a:br>
            <a:r>
              <a:rPr lang="fr-FR" dirty="0" smtClean="0"/>
              <a:t>1° Les deuxième à avant-dernier alinéas du I sont supprimés ; </a:t>
            </a:r>
            <a:br>
              <a:rPr lang="fr-FR" dirty="0" smtClean="0"/>
            </a:br>
            <a:r>
              <a:rPr lang="fr-FR" dirty="0" smtClean="0"/>
              <a:t>2° Le II est abrogé. </a:t>
            </a:r>
            <a:br>
              <a:rPr lang="fr-FR" dirty="0" smtClean="0"/>
            </a:br>
            <a:r>
              <a:rPr lang="fr-FR" dirty="0" smtClean="0"/>
              <a:t>III.-Les articles L. 162-30-2 à L. 162-30-4 du code de la sécurité sociale sont ainsi rédigés : </a:t>
            </a:r>
          </a:p>
          <a:p>
            <a:r>
              <a:rPr lang="fr-FR" dirty="0" smtClean="0"/>
              <a:t/>
            </a:r>
            <a:br>
              <a:rPr lang="fr-FR" dirty="0" smtClean="0"/>
            </a:br>
            <a:endParaRPr lang="fr-F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611560" y="1556792"/>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251520" y="1268760"/>
            <a:ext cx="8712968" cy="646331"/>
          </a:xfrm>
          <a:prstGeom prst="rect">
            <a:avLst/>
          </a:prstGeom>
        </p:spPr>
        <p:txBody>
          <a:bodyPr wrap="square">
            <a:spAutoFit/>
          </a:bodyPr>
          <a:lstStyle/>
          <a:p>
            <a:pPr lvl="1"/>
            <a:r>
              <a:rPr lang="fr-FR" b="1" dirty="0" smtClean="0"/>
              <a:t>Article 81 :  </a:t>
            </a:r>
            <a:r>
              <a:rPr lang="fr-FR" dirty="0" smtClean="0"/>
              <a:t/>
            </a:r>
            <a:br>
              <a:rPr lang="fr-FR" dirty="0" smtClean="0"/>
            </a:br>
            <a:endParaRPr lang="fr-FR" dirty="0"/>
          </a:p>
        </p:txBody>
      </p:sp>
      <p:sp>
        <p:nvSpPr>
          <p:cNvPr id="6" name="Rectangle 5"/>
          <p:cNvSpPr/>
          <p:nvPr/>
        </p:nvSpPr>
        <p:spPr>
          <a:xfrm>
            <a:off x="2195736" y="-27102392"/>
            <a:ext cx="6606480" cy="646331"/>
          </a:xfrm>
          <a:prstGeom prst="rect">
            <a:avLst/>
          </a:prstGeom>
        </p:spPr>
        <p:txBody>
          <a:bodyPr wrap="square">
            <a:spAutoFit/>
          </a:bodyPr>
          <a:lstStyle/>
          <a:p>
            <a:pPr lvl="1"/>
            <a:r>
              <a:rPr lang="fr-FR" dirty="0" smtClean="0"/>
              <a:t/>
            </a:r>
            <a:br>
              <a:rPr lang="fr-FR" dirty="0" smtClean="0"/>
            </a:br>
            <a:endParaRPr lang="fr-FR" dirty="0"/>
          </a:p>
        </p:txBody>
      </p:sp>
      <p:sp>
        <p:nvSpPr>
          <p:cNvPr id="12" name="Rectangle 11"/>
          <p:cNvSpPr/>
          <p:nvPr/>
        </p:nvSpPr>
        <p:spPr>
          <a:xfrm>
            <a:off x="0" y="1628800"/>
            <a:ext cx="9144000" cy="4801314"/>
          </a:xfrm>
          <a:prstGeom prst="rect">
            <a:avLst/>
          </a:prstGeom>
        </p:spPr>
        <p:txBody>
          <a:bodyPr wrap="square">
            <a:spAutoFit/>
          </a:bodyPr>
          <a:lstStyle/>
          <a:p>
            <a:pPr lvl="1"/>
            <a:r>
              <a:rPr lang="fr-FR" dirty="0" smtClean="0"/>
              <a:t>« </a:t>
            </a:r>
            <a:r>
              <a:rPr lang="fr-FR" b="1" dirty="0" smtClean="0"/>
              <a:t>En cas de refus par un établissement de santé de conclure ce contrat </a:t>
            </a:r>
            <a:r>
              <a:rPr lang="fr-FR" dirty="0" smtClean="0"/>
              <a:t>ou l'un de ses volets, le directeur général de l'agence régionale de santé prononce, après que l'établissement a été mis en mesure de présenter ses observations, une </a:t>
            </a:r>
            <a:r>
              <a:rPr lang="fr-FR" b="1" dirty="0" smtClean="0"/>
              <a:t>sanction financière correspondant à 1 % des produits </a:t>
            </a:r>
            <a:r>
              <a:rPr lang="fr-FR" dirty="0" smtClean="0"/>
              <a:t>reçus des régimes obligatoires d'assurance maladie par l'établissement de santé au titre du dernier exercice clos. </a:t>
            </a:r>
            <a:r>
              <a:rPr lang="fr-FR" b="1" dirty="0" smtClean="0"/>
              <a:t>La somme de cette sanction et de celles mentionnées à l'article L. 162-30-4 ne peut être supérieure à 5 % des produits reçus des régimes obligatoires d'assurance maladie par l'établissement de santé au titre du dernier exercice clos. Le produit de ces sanctions est versé à l'assurance maladie. </a:t>
            </a:r>
            <a:r>
              <a:rPr lang="fr-FR" dirty="0" smtClean="0"/>
              <a:t>En cas de refus de conclure les volets relatifs aux produits de santé, le directeur général de l'agence régionale de santé peut choisir, à la place de la sanction mentionnée à la première phrase du présent alinéa, de réduire de 30 % la part prise en charge par les régimes obligatoires d'assurance maladie des spécialités pharmaceutiques, produits et prestations mentionnés à l'article L. 162-22-7. Dans tous les cas, la différence entre le montant remboursable et le montant remboursé ne peut être facturée aux patients. </a:t>
            </a:r>
            <a:br>
              <a:rPr lang="fr-FR" dirty="0" smtClean="0"/>
            </a:br>
            <a:r>
              <a:rPr lang="fr-FR" dirty="0" smtClean="0"/>
              <a:t>« Les modalités d'application du présent article sont déterminées par décret. </a:t>
            </a:r>
          </a:p>
          <a:p>
            <a:pPr lvl="1"/>
            <a:r>
              <a:rPr lang="fr-FR" dirty="0" smtClean="0"/>
              <a:t/>
            </a:r>
            <a:br>
              <a:rPr lang="fr-FR" dirty="0" smtClean="0"/>
            </a:br>
            <a:endParaRPr lang="fr-F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96544"/>
          </a:xfrm>
        </p:spPr>
        <p:txBody>
          <a:bodyPr>
            <a:normAutofit/>
          </a:bodyPr>
          <a:lstStyle/>
          <a:p>
            <a:r>
              <a:rPr lang="fr-FR" sz="2000" b="1" dirty="0" smtClean="0"/>
              <a:t>Pertinence des soins / ARS / Plan d'actions pluriannuel régional / Instance régionale / Contrat tripartite d'amélioration</a:t>
            </a:r>
            <a:endParaRPr lang="fr-FR" sz="2000" dirty="0" smtClean="0"/>
          </a:p>
          <a:p>
            <a:r>
              <a:rPr lang="fr-FR" sz="2000" b="1" dirty="0" smtClean="0"/>
              <a:t> </a:t>
            </a:r>
            <a:r>
              <a:rPr lang="fr-FR" sz="2000" u="sng" dirty="0" smtClean="0">
                <a:hlinkClick r:id="rId2"/>
              </a:rPr>
              <a:t>Décret n° 2015-1510 du 19 novembre 2015</a:t>
            </a:r>
            <a:r>
              <a:rPr lang="fr-FR" sz="2000" dirty="0" smtClean="0"/>
              <a:t> relatif à la promotion de la pertinence des actes, des prestations et des prescriptions en santé </a:t>
            </a:r>
          </a:p>
          <a:p>
            <a:r>
              <a:rPr lang="fr-FR" sz="2000" i="1" dirty="0" smtClean="0"/>
              <a:t>JO du 21 novembre 2015</a:t>
            </a:r>
            <a:endParaRPr lang="fr-FR" sz="2000" dirty="0" smtClean="0"/>
          </a:p>
          <a:p>
            <a:r>
              <a:rPr lang="fr-FR" sz="2000" dirty="0" smtClean="0"/>
              <a:t> </a:t>
            </a:r>
          </a:p>
          <a:p>
            <a:r>
              <a:rPr lang="fr-FR" sz="2000" dirty="0" smtClean="0"/>
              <a:t> </a:t>
            </a:r>
            <a:r>
              <a:rPr lang="fr-FR" sz="2000" b="1" dirty="0" smtClean="0"/>
              <a:t>Etablissements de santé / ARS / Contrat d'amélioration des pratiques</a:t>
            </a:r>
            <a:endParaRPr lang="fr-FR" sz="2000" dirty="0" smtClean="0"/>
          </a:p>
          <a:p>
            <a:r>
              <a:rPr lang="fr-FR" sz="2000" b="1" dirty="0" smtClean="0"/>
              <a:t> </a:t>
            </a:r>
            <a:r>
              <a:rPr lang="fr-FR" sz="2000" u="sng" dirty="0" smtClean="0">
                <a:hlinkClick r:id="rId3"/>
              </a:rPr>
              <a:t>Décret n° 2015-1511 du 19 novembre 2015</a:t>
            </a:r>
            <a:r>
              <a:rPr lang="fr-FR" sz="2000" dirty="0" smtClean="0"/>
              <a:t> relatif au contrat d'amélioration des pratiques en établissements de santé </a:t>
            </a:r>
          </a:p>
          <a:p>
            <a:r>
              <a:rPr lang="fr-FR" sz="2000" i="1" dirty="0" smtClean="0"/>
              <a:t>JO du 21 novembre 2015</a:t>
            </a:r>
            <a:endParaRPr lang="fr-FR" sz="2000" dirty="0" smtClean="0"/>
          </a:p>
          <a:p>
            <a:r>
              <a:rPr lang="fr-FR" sz="2000" dirty="0" smtClean="0"/>
              <a:t> </a:t>
            </a:r>
          </a:p>
          <a:p>
            <a:endParaRPr lang="fr-FR" sz="2000" dirty="0" smtClean="0"/>
          </a:p>
          <a:p>
            <a:pPr>
              <a:buNone/>
            </a:pPr>
            <a:endParaRPr lang="fr-FR" sz="2000" dirty="0" smtClean="0"/>
          </a:p>
        </p:txBody>
      </p:sp>
      <p:pic>
        <p:nvPicPr>
          <p:cNvPr id="5" name="Imag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611560" y="1556792"/>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251520" y="1268760"/>
            <a:ext cx="8712968" cy="646331"/>
          </a:xfrm>
          <a:prstGeom prst="rect">
            <a:avLst/>
          </a:prstGeom>
        </p:spPr>
        <p:txBody>
          <a:bodyPr wrap="square">
            <a:spAutoFit/>
          </a:bodyPr>
          <a:lstStyle/>
          <a:p>
            <a:pPr lvl="1"/>
            <a:r>
              <a:rPr lang="fr-FR" b="1" dirty="0" smtClean="0"/>
              <a:t>Article 81 :  </a:t>
            </a:r>
            <a:r>
              <a:rPr lang="fr-FR" dirty="0" smtClean="0"/>
              <a:t/>
            </a:r>
            <a:br>
              <a:rPr lang="fr-FR" dirty="0" smtClean="0"/>
            </a:br>
            <a:endParaRPr lang="fr-FR" dirty="0"/>
          </a:p>
        </p:txBody>
      </p:sp>
      <p:sp>
        <p:nvSpPr>
          <p:cNvPr id="6" name="Rectangle 5"/>
          <p:cNvSpPr/>
          <p:nvPr/>
        </p:nvSpPr>
        <p:spPr>
          <a:xfrm>
            <a:off x="2195736" y="-27102392"/>
            <a:ext cx="6606480" cy="646331"/>
          </a:xfrm>
          <a:prstGeom prst="rect">
            <a:avLst/>
          </a:prstGeom>
        </p:spPr>
        <p:txBody>
          <a:bodyPr wrap="square">
            <a:spAutoFit/>
          </a:bodyPr>
          <a:lstStyle/>
          <a:p>
            <a:pPr lvl="1"/>
            <a:r>
              <a:rPr lang="fr-FR" dirty="0" smtClean="0"/>
              <a:t/>
            </a:r>
            <a:br>
              <a:rPr lang="fr-FR" dirty="0" smtClean="0"/>
            </a:br>
            <a:endParaRPr lang="fr-FR" dirty="0"/>
          </a:p>
        </p:txBody>
      </p:sp>
      <p:sp>
        <p:nvSpPr>
          <p:cNvPr id="12" name="Rectangle 11"/>
          <p:cNvSpPr/>
          <p:nvPr/>
        </p:nvSpPr>
        <p:spPr>
          <a:xfrm>
            <a:off x="0" y="1628800"/>
            <a:ext cx="9144000" cy="4247317"/>
          </a:xfrm>
          <a:prstGeom prst="rect">
            <a:avLst/>
          </a:prstGeom>
        </p:spPr>
        <p:txBody>
          <a:bodyPr wrap="square">
            <a:spAutoFit/>
          </a:bodyPr>
          <a:lstStyle/>
          <a:p>
            <a:pPr lvl="1"/>
            <a:r>
              <a:rPr lang="fr-FR" dirty="0" smtClean="0"/>
              <a:t>« Art. L. 162-30-3.-</a:t>
            </a:r>
            <a:r>
              <a:rPr lang="fr-FR" b="1" dirty="0" smtClean="0"/>
              <a:t>L'Etat arrête, </a:t>
            </a:r>
            <a:r>
              <a:rPr lang="fr-FR" dirty="0" smtClean="0"/>
              <a:t>sur la base de l'analyse nationale ou régionale des dépenses d'assurance maladie ou des recommandations élaborées par la Haute Autorité de santé, l'Institut national du cancer ou l'Agence nationale de sécurité du médicament et des produits de santé, </a:t>
            </a:r>
            <a:r>
              <a:rPr lang="fr-FR" b="1" dirty="0" smtClean="0"/>
              <a:t>des référentiels de pertinence, de qualité, de sécurité des soins ou de seuils, exprimés en volume ou en dépenses d'assurance maladie, sur certains actes, prestations ou prescriptions des établissements de santé ou des professionnels de santé y exerçant. </a:t>
            </a:r>
            <a:r>
              <a:rPr lang="fr-FR" dirty="0" smtClean="0"/>
              <a:t>Ils peuvent porter sur l'ensemble des prestations d'assurance maladie, dès lors qu'elles sont prescrites ou dispensées au sein d'un établissement de santé. Ils peuvent être nationaux ou régionaux. </a:t>
            </a:r>
            <a:br>
              <a:rPr lang="fr-FR" dirty="0" smtClean="0"/>
            </a:br>
            <a:r>
              <a:rPr lang="fr-FR" dirty="0" smtClean="0"/>
              <a:t>« L'agence régionale de santé élabore un plan d'actions pluriannuel régional d'amélioration de la pertinence des soins, qui définit les domaines d'actions prioritaires en matière d'amélioration de la pertinence des soins dans la région, précisant notamment les critères retenus pour identifier les établissements de santé devant conclure un volet additionnel au contrat mentionné à l'article L. 162-30-2. </a:t>
            </a:r>
            <a:br>
              <a:rPr lang="fr-FR" dirty="0" smtClean="0"/>
            </a:br>
            <a:endParaRPr lang="fr-F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611560" y="1556792"/>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251520" y="1268760"/>
            <a:ext cx="8712968" cy="646331"/>
          </a:xfrm>
          <a:prstGeom prst="rect">
            <a:avLst/>
          </a:prstGeom>
        </p:spPr>
        <p:txBody>
          <a:bodyPr wrap="square">
            <a:spAutoFit/>
          </a:bodyPr>
          <a:lstStyle/>
          <a:p>
            <a:pPr lvl="1"/>
            <a:r>
              <a:rPr lang="fr-FR" b="1" dirty="0" smtClean="0"/>
              <a:t>Article 81 :  </a:t>
            </a:r>
            <a:r>
              <a:rPr lang="fr-FR" dirty="0" smtClean="0"/>
              <a:t/>
            </a:r>
            <a:br>
              <a:rPr lang="fr-FR" dirty="0" smtClean="0"/>
            </a:br>
            <a:endParaRPr lang="fr-FR" dirty="0"/>
          </a:p>
        </p:txBody>
      </p:sp>
      <p:sp>
        <p:nvSpPr>
          <p:cNvPr id="6" name="Rectangle 5"/>
          <p:cNvSpPr/>
          <p:nvPr/>
        </p:nvSpPr>
        <p:spPr>
          <a:xfrm>
            <a:off x="2195736" y="-27102392"/>
            <a:ext cx="6606480" cy="646331"/>
          </a:xfrm>
          <a:prstGeom prst="rect">
            <a:avLst/>
          </a:prstGeom>
        </p:spPr>
        <p:txBody>
          <a:bodyPr wrap="square">
            <a:spAutoFit/>
          </a:bodyPr>
          <a:lstStyle/>
          <a:p>
            <a:pPr lvl="1"/>
            <a:r>
              <a:rPr lang="fr-FR" dirty="0" smtClean="0"/>
              <a:t/>
            </a:r>
            <a:br>
              <a:rPr lang="fr-FR" dirty="0" smtClean="0"/>
            </a:br>
            <a:endParaRPr lang="fr-FR" dirty="0"/>
          </a:p>
        </p:txBody>
      </p:sp>
      <p:sp>
        <p:nvSpPr>
          <p:cNvPr id="12" name="Rectangle 11"/>
          <p:cNvSpPr/>
          <p:nvPr/>
        </p:nvSpPr>
        <p:spPr>
          <a:xfrm>
            <a:off x="0" y="1628800"/>
            <a:ext cx="9144000" cy="2862322"/>
          </a:xfrm>
          <a:prstGeom prst="rect">
            <a:avLst/>
          </a:prstGeom>
        </p:spPr>
        <p:txBody>
          <a:bodyPr wrap="square">
            <a:spAutoFit/>
          </a:bodyPr>
          <a:lstStyle/>
          <a:p>
            <a:pPr lvl="1"/>
            <a:r>
              <a:rPr lang="fr-FR" dirty="0" smtClean="0"/>
              <a:t>« </a:t>
            </a:r>
            <a:r>
              <a:rPr lang="fr-FR" b="1" dirty="0" smtClean="0"/>
              <a:t>Lorsque</a:t>
            </a:r>
            <a:r>
              <a:rPr lang="fr-FR" dirty="0" smtClean="0"/>
              <a:t> l'agence régionale de santé, conjointement avec l'organisme local d'assurance maladie, </a:t>
            </a:r>
            <a:r>
              <a:rPr lang="fr-FR" b="1" dirty="0" smtClean="0"/>
              <a:t>constate que les pratiques d'un établissement ou les prescriptions des professionnels de santé y exerçant ne sont pas conformes à un ou plusieurs des référentiels arrêtés par l'Etat ou en application du plan d'actions régional susmentionné, elle peut proposer à cet établissement de conclure un avenant au contrat d'amélioration de la qualité et de l'efficience des soins</a:t>
            </a:r>
            <a:r>
              <a:rPr lang="fr-FR" dirty="0" smtClean="0"/>
              <a:t> mentionné au même article L. 162-30-2. </a:t>
            </a:r>
            <a:br>
              <a:rPr lang="fr-FR" dirty="0" smtClean="0"/>
            </a:br>
            <a:r>
              <a:rPr lang="fr-FR" dirty="0" smtClean="0"/>
              <a:t>« Les modalités d'élaboration du plan d'actions, les catégories d'actes, prestations ou prescriptions qui font l'objet de ces contrats ainsi que la nature des données prises en compte et les méthodes utilisées pour arrêter ces référentiels et vérifier la conformité des pratiques des établissements sont déterminées par décret.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611560" y="1556792"/>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251520" y="1268760"/>
            <a:ext cx="8712968" cy="646331"/>
          </a:xfrm>
          <a:prstGeom prst="rect">
            <a:avLst/>
          </a:prstGeom>
        </p:spPr>
        <p:txBody>
          <a:bodyPr wrap="square">
            <a:spAutoFit/>
          </a:bodyPr>
          <a:lstStyle/>
          <a:p>
            <a:pPr lvl="1"/>
            <a:r>
              <a:rPr lang="fr-FR" b="1" dirty="0" smtClean="0"/>
              <a:t>Article 81 :  </a:t>
            </a:r>
            <a:r>
              <a:rPr lang="fr-FR" dirty="0" smtClean="0"/>
              <a:t/>
            </a:r>
            <a:br>
              <a:rPr lang="fr-FR" dirty="0" smtClean="0"/>
            </a:br>
            <a:endParaRPr lang="fr-FR" dirty="0"/>
          </a:p>
        </p:txBody>
      </p:sp>
      <p:sp>
        <p:nvSpPr>
          <p:cNvPr id="6" name="Rectangle 5"/>
          <p:cNvSpPr/>
          <p:nvPr/>
        </p:nvSpPr>
        <p:spPr>
          <a:xfrm>
            <a:off x="2195736" y="-27102392"/>
            <a:ext cx="6606480" cy="646331"/>
          </a:xfrm>
          <a:prstGeom prst="rect">
            <a:avLst/>
          </a:prstGeom>
        </p:spPr>
        <p:txBody>
          <a:bodyPr wrap="square">
            <a:spAutoFit/>
          </a:bodyPr>
          <a:lstStyle/>
          <a:p>
            <a:pPr lvl="1"/>
            <a:r>
              <a:rPr lang="fr-FR" dirty="0" smtClean="0"/>
              <a:t/>
            </a:r>
            <a:br>
              <a:rPr lang="fr-FR" dirty="0" smtClean="0"/>
            </a:br>
            <a:endParaRPr lang="fr-FR" dirty="0"/>
          </a:p>
        </p:txBody>
      </p:sp>
      <p:sp>
        <p:nvSpPr>
          <p:cNvPr id="12" name="Rectangle 11"/>
          <p:cNvSpPr/>
          <p:nvPr/>
        </p:nvSpPr>
        <p:spPr>
          <a:xfrm>
            <a:off x="0" y="1628800"/>
            <a:ext cx="9144000" cy="4801314"/>
          </a:xfrm>
          <a:prstGeom prst="rect">
            <a:avLst/>
          </a:prstGeom>
        </p:spPr>
        <p:txBody>
          <a:bodyPr wrap="square">
            <a:spAutoFit/>
          </a:bodyPr>
          <a:lstStyle/>
          <a:p>
            <a:pPr marL="0" lvl="1"/>
            <a:r>
              <a:rPr lang="fr-FR" dirty="0" smtClean="0"/>
              <a:t>« Art. L. 162-30-4.-La réalisation des objectifs fixés par le contrat mentionné à l'article L. 162-30-2 fait l'objet d'une évaluation annuelle. </a:t>
            </a:r>
            <a:r>
              <a:rPr lang="fr-FR" b="1" dirty="0" smtClean="0"/>
              <a:t>En cas de non-réalisation ou de réalisation partielle de ces objectifs</a:t>
            </a:r>
            <a:r>
              <a:rPr lang="fr-FR" dirty="0" smtClean="0"/>
              <a:t>, le directeur général de l'agence régionale de santé peut, après avis de l'organisme local d'assurance maladie et après que l'établissement a été mis en mesure de présenter ses observations, prononcer une </a:t>
            </a:r>
            <a:r>
              <a:rPr lang="fr-FR" b="1" dirty="0" smtClean="0"/>
              <a:t>sanction financière proportionnelle à l'ampleur des manquements constatés et à leur impact sur les dépenses d'assurance maladie, dans la limite, pour chaque volet du contrat, de 1 % des produits reçus des régimes obligatoires d'assurance maladie par l'établissement de santé au titre du dernier exercice clos et dans la limite totale, pour l'ensemble des volets, de 5 % de ces produits par an. </a:t>
            </a:r>
            <a:r>
              <a:rPr lang="fr-FR" dirty="0" smtClean="0"/>
              <a:t/>
            </a:r>
            <a:br>
              <a:rPr lang="fr-FR" dirty="0" smtClean="0"/>
            </a:br>
            <a:r>
              <a:rPr lang="fr-FR" dirty="0" smtClean="0"/>
              <a:t>« La non-réalisation ou la réalisation partielle des objectifs peut également donner lieu à la mise sous accord préalable de certaines prestations ou prescriptions, dans les conditions prévues à l'article L. 162-1-17, ou, lorsqu'il s'agit de manquements relatifs à des produits de santé, à la réduction, dans la limite de 30 % et en tenant compte des manquements constatés, de la part prise en charge par l'assurance maladie des spécialités pharmaceutiques et des produits et prestations mentionnés à l'article L. 162-22-7 en lieu et place de la sanction mentionnée au premier alinéa du présent article. Dans tous les cas, la différence entre le montant remboursable et le montant remboursé ne peut être facturée aux patients.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611560" y="1556792"/>
            <a:ext cx="8229600" cy="496855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1" i="0" u="none" strike="noStrike" kern="1200" cap="none" spc="0" normalizeH="0" baseline="0" noProof="0" dirty="0" smtClean="0">
              <a:ln>
                <a:noFill/>
              </a:ln>
              <a:solidFill>
                <a:srgbClr val="92D05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
        <p:nvSpPr>
          <p:cNvPr id="7" name="Rectangle 6"/>
          <p:cNvSpPr/>
          <p:nvPr/>
        </p:nvSpPr>
        <p:spPr>
          <a:xfrm>
            <a:off x="251520" y="1268760"/>
            <a:ext cx="8712968" cy="646331"/>
          </a:xfrm>
          <a:prstGeom prst="rect">
            <a:avLst/>
          </a:prstGeom>
        </p:spPr>
        <p:txBody>
          <a:bodyPr wrap="square">
            <a:spAutoFit/>
          </a:bodyPr>
          <a:lstStyle/>
          <a:p>
            <a:pPr lvl="1"/>
            <a:r>
              <a:rPr lang="fr-FR" b="1" dirty="0" smtClean="0"/>
              <a:t>Article 81 :  </a:t>
            </a:r>
            <a:r>
              <a:rPr lang="fr-FR" dirty="0" smtClean="0"/>
              <a:t/>
            </a:r>
            <a:br>
              <a:rPr lang="fr-FR" dirty="0" smtClean="0"/>
            </a:br>
            <a:endParaRPr lang="fr-FR" dirty="0"/>
          </a:p>
        </p:txBody>
      </p:sp>
      <p:sp>
        <p:nvSpPr>
          <p:cNvPr id="8" name="Rectangle 7"/>
          <p:cNvSpPr/>
          <p:nvPr/>
        </p:nvSpPr>
        <p:spPr>
          <a:xfrm>
            <a:off x="179512" y="1700808"/>
            <a:ext cx="8784976" cy="3416320"/>
          </a:xfrm>
          <a:prstGeom prst="rect">
            <a:avLst/>
          </a:prstGeom>
        </p:spPr>
        <p:txBody>
          <a:bodyPr wrap="square">
            <a:spAutoFit/>
          </a:bodyPr>
          <a:lstStyle/>
          <a:p>
            <a:pPr marL="0" lvl="1"/>
            <a:r>
              <a:rPr lang="fr-FR" dirty="0" smtClean="0"/>
              <a:t>IV.-L'article L. 322-5-5 du même code est abrogé. </a:t>
            </a:r>
          </a:p>
          <a:p>
            <a:pPr marL="0" lvl="1"/>
            <a:r>
              <a:rPr lang="fr-FR" dirty="0" smtClean="0"/>
              <a:t/>
            </a:r>
            <a:br>
              <a:rPr lang="fr-FR" dirty="0" smtClean="0"/>
            </a:br>
            <a:r>
              <a:rPr lang="fr-FR" dirty="0" smtClean="0"/>
              <a:t>V.-Les I, II et IV du présent article ainsi que les articles </a:t>
            </a:r>
            <a:r>
              <a:rPr lang="fr-FR" dirty="0" smtClean="0">
                <a:hlinkClick r:id="rId3" action="ppaction://hlinkfile"/>
              </a:rPr>
              <a:t>L. 162-30-2 </a:t>
            </a:r>
            <a:r>
              <a:rPr lang="fr-FR" dirty="0" smtClean="0"/>
              <a:t>et </a:t>
            </a:r>
            <a:r>
              <a:rPr lang="fr-FR" dirty="0" smtClean="0">
                <a:hlinkClick r:id="rId4" action="ppaction://hlinkfile"/>
              </a:rPr>
              <a:t>L. 162-30-4 </a:t>
            </a:r>
            <a:r>
              <a:rPr lang="fr-FR" dirty="0" smtClean="0"/>
              <a:t>du code de la sécurité sociale, dans leur rédaction résultant de la présente loi, entrent en vigueur le lendemain de la publication du décret mentionné au même article L. 162-30-2 pour les nouveaux contrats, et au plus tard au 1er janvier 2018. </a:t>
            </a:r>
            <a:br>
              <a:rPr lang="fr-FR" dirty="0" smtClean="0"/>
            </a:br>
            <a:r>
              <a:rPr lang="fr-FR" dirty="0" smtClean="0"/>
              <a:t>Les contrats conclus avant la publication du décret précité continuent à produire leurs effets jusqu'au 31 décembre 2017. </a:t>
            </a:r>
            <a:br>
              <a:rPr lang="fr-FR" dirty="0" smtClean="0"/>
            </a:br>
            <a:r>
              <a:rPr lang="fr-FR" dirty="0" smtClean="0"/>
              <a:t>L'article L. 162-30-3 du même code, dans sa rédaction résultant du présent article, entre en vigueur le lendemain de la publication du décret mentionné à l'article L. 162-30-2 dudit code pour les nouveaux contrats. Les contrats conclus avant la publication du décret précité continuent à produire leurs effets jusqu'au 31 décembre 2017</a:t>
            </a:r>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txBox="1">
            <a:spLocks/>
          </p:cNvSpPr>
          <p:nvPr/>
        </p:nvSpPr>
        <p:spPr>
          <a:xfrm>
            <a:off x="467544" y="2924944"/>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smtClean="0">
                <a:ln>
                  <a:noFill/>
                </a:ln>
                <a:solidFill>
                  <a:srgbClr val="92D050"/>
                </a:solidFill>
                <a:effectLst/>
                <a:uLnTx/>
                <a:uFillTx/>
                <a:latin typeface="+mj-lt"/>
                <a:ea typeface="+mj-ea"/>
                <a:cs typeface="+mj-cs"/>
              </a:rPr>
              <a:t>LOI DE SANTE</a:t>
            </a:r>
            <a:r>
              <a:rPr kumimoji="0" lang="fr-FR" sz="4400" b="1" i="0" u="none" strike="noStrike" kern="1200" cap="none" spc="0" normalizeH="0" noProof="0" dirty="0" smtClean="0">
                <a:ln>
                  <a:noFill/>
                </a:ln>
                <a:solidFill>
                  <a:srgbClr val="92D050"/>
                </a:solidFill>
                <a:effectLst/>
                <a:uLnTx/>
                <a:uFillTx/>
                <a:latin typeface="+mj-lt"/>
                <a:ea typeface="+mj-ea"/>
                <a:cs typeface="+mj-cs"/>
              </a:rPr>
              <a:t> en quelques articles</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3900" b="1" baseline="0" dirty="0" smtClean="0">
                <a:solidFill>
                  <a:srgbClr val="FF0000"/>
                </a:solidFill>
                <a:latin typeface="+mj-lt"/>
                <a:ea typeface="+mj-ea"/>
                <a:cs typeface="+mj-cs"/>
              </a:rPr>
              <a:t>Loi promulguée le 26 janvier 2016</a:t>
            </a:r>
            <a:endParaRPr kumimoji="0" lang="fr-FR" sz="3900" b="1" i="0" u="none" strike="noStrike" kern="1200" cap="none" spc="0" normalizeH="0" baseline="0" noProof="0" dirty="0" smtClean="0">
              <a:ln>
                <a:noFill/>
              </a:ln>
              <a:solidFill>
                <a:srgbClr val="FF0000"/>
              </a:solidFill>
              <a:effectLst/>
              <a:uLnTx/>
              <a:uFillTx/>
              <a:latin typeface="+mj-lt"/>
              <a:ea typeface="+mj-ea"/>
              <a:cs typeface="+mj-cs"/>
            </a:endParaRPr>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0"/>
            <a:ext cx="1952898" cy="1419423"/>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27584" y="476672"/>
            <a:ext cx="4896544" cy="435825"/>
          </a:xfrm>
          <a:prstGeom prst="rect">
            <a:avLst/>
          </a:prstGeom>
          <a:noFill/>
        </p:spPr>
        <p:txBody>
          <a:bodyPr wrap="square" rtlCol="0">
            <a:spAutoFit/>
          </a:bodyPr>
          <a:lstStyle/>
          <a:p>
            <a:pPr hangingPunct="0">
              <a:lnSpc>
                <a:spcPct val="93000"/>
              </a:lnSpc>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fr-FR" sz="2400" b="1" dirty="0" smtClean="0">
                <a:solidFill>
                  <a:srgbClr val="7AB800"/>
                </a:solidFill>
                <a:latin typeface="Arial" pitchFamily="18"/>
                <a:ea typeface="Microsoft YaHei" pitchFamily="2"/>
              </a:rPr>
              <a:t>Remarques préalables</a:t>
            </a:r>
            <a:endParaRPr lang="fr-FR" sz="2400" b="1" dirty="0">
              <a:solidFill>
                <a:srgbClr val="7AB800"/>
              </a:solidFill>
              <a:latin typeface="Arial" pitchFamily="18"/>
              <a:ea typeface="Microsoft YaHei" pitchFamily="2"/>
            </a:endParaRPr>
          </a:p>
        </p:txBody>
      </p:sp>
      <p:pic>
        <p:nvPicPr>
          <p:cNvPr id="5"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6"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7" name="ZoneTexte 6"/>
          <p:cNvSpPr txBox="1"/>
          <p:nvPr/>
        </p:nvSpPr>
        <p:spPr>
          <a:xfrm>
            <a:off x="539552" y="1124744"/>
            <a:ext cx="6552728" cy="584775"/>
          </a:xfrm>
          <a:prstGeom prst="rect">
            <a:avLst/>
          </a:prstGeom>
          <a:noFill/>
        </p:spPr>
        <p:txBody>
          <a:bodyPr wrap="square" rtlCol="0">
            <a:spAutoFit/>
          </a:bodyPr>
          <a:lstStyle/>
          <a:p>
            <a:r>
              <a:rPr lang="fr-FR" sz="1600" dirty="0" smtClean="0"/>
              <a:t>Ce texte est dans la ligne directe de la stratégie nationale de santé : il doit permettre la mise en œuvre de ses orientations </a:t>
            </a:r>
            <a:endParaRPr lang="fr-FR" sz="1600" dirty="0"/>
          </a:p>
        </p:txBody>
      </p:sp>
      <p:sp>
        <p:nvSpPr>
          <p:cNvPr id="8" name="ZoneTexte 7"/>
          <p:cNvSpPr txBox="1"/>
          <p:nvPr/>
        </p:nvSpPr>
        <p:spPr>
          <a:xfrm>
            <a:off x="539552" y="2060848"/>
            <a:ext cx="8424936" cy="2800767"/>
          </a:xfrm>
          <a:prstGeom prst="rect">
            <a:avLst/>
          </a:prstGeom>
          <a:noFill/>
        </p:spPr>
        <p:txBody>
          <a:bodyPr wrap="square" rtlCol="0">
            <a:spAutoFit/>
          </a:bodyPr>
          <a:lstStyle/>
          <a:p>
            <a:r>
              <a:rPr lang="fr-FR" sz="1600" dirty="0" smtClean="0"/>
              <a:t>Ce texte accompagne des évolutions en cours du système de santé depuis plusieurs années</a:t>
            </a:r>
          </a:p>
          <a:p>
            <a:endParaRPr lang="fr-FR" sz="1600" dirty="0" smtClean="0"/>
          </a:p>
          <a:p>
            <a:pPr lvl="1">
              <a:buFont typeface="Wingdings" pitchFamily="2" charset="2"/>
              <a:buChar char="§"/>
            </a:pPr>
            <a:r>
              <a:rPr lang="fr-FR" sz="1600" dirty="0" smtClean="0"/>
              <a:t> il consolide des démarches expérimentales </a:t>
            </a:r>
          </a:p>
          <a:p>
            <a:pPr lvl="2"/>
            <a:r>
              <a:rPr lang="fr-FR" sz="1600" dirty="0" smtClean="0"/>
              <a:t>=&gt;  reconnaissance de l’exercice clinique de proximité du PAERPA</a:t>
            </a:r>
          </a:p>
          <a:p>
            <a:pPr lvl="1"/>
            <a:endParaRPr lang="fr-FR" sz="1600" dirty="0" smtClean="0"/>
          </a:p>
          <a:p>
            <a:pPr lvl="1">
              <a:buFont typeface="Wingdings" pitchFamily="2" charset="2"/>
              <a:buChar char="§"/>
            </a:pPr>
            <a:r>
              <a:rPr lang="fr-FR" sz="1600" dirty="0" smtClean="0"/>
              <a:t> il adapte les textes pour accompagner les évolutions déjà engagées depuis plusieurs années</a:t>
            </a:r>
          </a:p>
          <a:p>
            <a:pPr lvl="2"/>
            <a:r>
              <a:rPr lang="fr-FR" sz="1600" dirty="0" smtClean="0"/>
              <a:t>=&gt; PRS 2, équipes de soins primaires, …</a:t>
            </a:r>
          </a:p>
          <a:p>
            <a:pPr lvl="1">
              <a:buFont typeface="Wingdings" pitchFamily="2" charset="2"/>
              <a:buChar char="§"/>
            </a:pPr>
            <a:endParaRPr lang="fr-FR" sz="1600" dirty="0" smtClean="0"/>
          </a:p>
          <a:p>
            <a:pPr lvl="1">
              <a:buFont typeface="Wingdings" pitchFamily="2" charset="2"/>
              <a:buChar char="§"/>
            </a:pPr>
            <a:r>
              <a:rPr lang="fr-FR" sz="1600" dirty="0" smtClean="0"/>
              <a:t> il laisse une certaine souplesse dans la mise en œuvre au niveau des territoires et une liberté d’initiative des professionnels</a:t>
            </a:r>
          </a:p>
          <a:p>
            <a:pPr lvl="2"/>
            <a:r>
              <a:rPr lang="fr-FR" sz="1600" dirty="0" smtClean="0"/>
              <a:t>=&gt; Notion de fonctions d’appui, choix laissé aux ARS sur les niveaux de territoires,…</a:t>
            </a:r>
          </a:p>
        </p:txBody>
      </p:sp>
      <p:sp>
        <p:nvSpPr>
          <p:cNvPr id="9" name="Ellipse 8"/>
          <p:cNvSpPr/>
          <p:nvPr/>
        </p:nvSpPr>
        <p:spPr>
          <a:xfrm>
            <a:off x="4211960" y="5589240"/>
            <a:ext cx="720080" cy="576064"/>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ZoneTexte 9"/>
          <p:cNvSpPr txBox="1"/>
          <p:nvPr/>
        </p:nvSpPr>
        <p:spPr>
          <a:xfrm>
            <a:off x="5148064" y="5445224"/>
            <a:ext cx="3600400" cy="830997"/>
          </a:xfrm>
          <a:prstGeom prst="rect">
            <a:avLst/>
          </a:prstGeom>
          <a:noFill/>
        </p:spPr>
        <p:txBody>
          <a:bodyPr wrap="square" rtlCol="0">
            <a:spAutoFit/>
          </a:bodyPr>
          <a:lstStyle/>
          <a:p>
            <a:r>
              <a:rPr lang="fr-FR" sz="1600" i="1" dirty="0" smtClean="0"/>
              <a:t>Note de lecture : les ronds oranges soulignent les mesures impliquant une action de l’ARS</a:t>
            </a:r>
            <a:endParaRPr lang="fr-FR" sz="1600" i="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7544" y="404664"/>
            <a:ext cx="8136904" cy="6555641"/>
          </a:xfrm>
          <a:prstGeom prst="rect">
            <a:avLst/>
          </a:prstGeom>
          <a:noFill/>
        </p:spPr>
        <p:txBody>
          <a:bodyPr wrap="square" rtlCol="0">
            <a:spAutoFit/>
          </a:bodyPr>
          <a:lstStyle/>
          <a:p>
            <a:pPr algn="ctr"/>
            <a:r>
              <a:rPr lang="fr-FR" sz="2400" b="1" dirty="0" smtClean="0">
                <a:solidFill>
                  <a:srgbClr val="7AB800"/>
                </a:solidFill>
                <a:latin typeface="Arial" pitchFamily="18"/>
                <a:ea typeface="Microsoft YaHei" pitchFamily="2"/>
              </a:rPr>
              <a:t>Enjeux de ce projet de loi</a:t>
            </a:r>
          </a:p>
          <a:p>
            <a:pPr algn="ctr"/>
            <a:endParaRPr lang="fr-FR" b="1" dirty="0" smtClean="0"/>
          </a:p>
          <a:p>
            <a:pPr lvl="1">
              <a:buBlip>
                <a:blip r:embed="rId2"/>
              </a:buBlip>
            </a:pPr>
            <a:r>
              <a:rPr lang="fr-FR" dirty="0" smtClean="0"/>
              <a:t>  Adapter le système de santé aux enjeux  du vieillissement de la population et de la progression des maladies chroniques</a:t>
            </a:r>
          </a:p>
          <a:p>
            <a:pPr lvl="1">
              <a:buBlip>
                <a:blip r:embed="rId2"/>
              </a:buBlip>
            </a:pPr>
            <a:r>
              <a:rPr lang="fr-FR" dirty="0" smtClean="0"/>
              <a:t> Combattre la persistance de fortes inégalités en matière de santé</a:t>
            </a:r>
          </a:p>
          <a:p>
            <a:endParaRPr lang="fr-FR" dirty="0" smtClean="0"/>
          </a:p>
          <a:p>
            <a:pPr algn="ctr"/>
            <a:r>
              <a:rPr lang="fr-FR" dirty="0" smtClean="0"/>
              <a:t>---------------------------------</a:t>
            </a:r>
          </a:p>
          <a:p>
            <a:pPr algn="ctr"/>
            <a:endParaRPr lang="fr-FR" dirty="0" smtClean="0"/>
          </a:p>
          <a:p>
            <a:r>
              <a:rPr lang="fr-FR" dirty="0" smtClean="0"/>
              <a:t>Titre liminaire : Rassembler les acteurs de santé autour d’une stratégie partagée</a:t>
            </a:r>
          </a:p>
          <a:p>
            <a:endParaRPr lang="fr-FR" dirty="0" smtClean="0"/>
          </a:p>
          <a:p>
            <a:endParaRPr lang="fr-FR" dirty="0" smtClean="0"/>
          </a:p>
          <a:p>
            <a:r>
              <a:rPr lang="fr-FR" dirty="0" smtClean="0"/>
              <a:t>Titre I : Renforcer la prévention et la promotion de la santé</a:t>
            </a:r>
          </a:p>
          <a:p>
            <a:endParaRPr lang="fr-FR" dirty="0" smtClean="0"/>
          </a:p>
          <a:p>
            <a:endParaRPr lang="fr-FR" dirty="0" smtClean="0"/>
          </a:p>
          <a:p>
            <a:r>
              <a:rPr lang="fr-FR" dirty="0" smtClean="0"/>
              <a:t>Titre II : Faciliter au quotidien les parcours de santé</a:t>
            </a:r>
          </a:p>
          <a:p>
            <a:endParaRPr lang="fr-FR" dirty="0" smtClean="0"/>
          </a:p>
          <a:p>
            <a:endParaRPr lang="fr-FR" dirty="0" smtClean="0"/>
          </a:p>
          <a:p>
            <a:r>
              <a:rPr lang="fr-FR" dirty="0" smtClean="0"/>
              <a:t>Titre III : Innover pour garantir la pérennité de notre système de santé</a:t>
            </a:r>
          </a:p>
          <a:p>
            <a:endParaRPr lang="fr-FR" dirty="0" smtClean="0"/>
          </a:p>
          <a:p>
            <a:endParaRPr lang="fr-FR" dirty="0" smtClean="0"/>
          </a:p>
          <a:p>
            <a:r>
              <a:rPr lang="fr-FR" dirty="0" smtClean="0"/>
              <a:t>Titre IV : Renforcer l’efficacité des politiques publiques et la démocratie sanitaire</a:t>
            </a:r>
          </a:p>
          <a:p>
            <a:endParaRPr lang="fr-FR" dirty="0" smtClean="0"/>
          </a:p>
          <a:p>
            <a:endParaRPr lang="fr-FR" dirty="0"/>
          </a:p>
        </p:txBody>
      </p:sp>
      <p:pic>
        <p:nvPicPr>
          <p:cNvPr id="3" name="Picture 4" descr="ARS-FOND COURRIER"/>
          <p:cNvPicPr>
            <a:picLocks noChangeAspect="1" noChangeArrowheads="1"/>
          </p:cNvPicPr>
          <p:nvPr/>
        </p:nvPicPr>
        <p:blipFill>
          <a:blip r:embed="rId3" cstate="print"/>
          <a:srcRect/>
          <a:stretch>
            <a:fillRect/>
          </a:stretch>
        </p:blipFill>
        <p:spPr bwMode="auto">
          <a:xfrm>
            <a:off x="0" y="6526213"/>
            <a:ext cx="9144000" cy="331787"/>
          </a:xfrm>
          <a:prstGeom prst="rect">
            <a:avLst/>
          </a:prstGeom>
          <a:noFill/>
          <a:ln w="9525">
            <a:noFill/>
            <a:miter lim="800000"/>
            <a:headEnd/>
            <a:tailEnd/>
          </a:ln>
        </p:spPr>
      </p:pic>
      <p:pic>
        <p:nvPicPr>
          <p:cNvPr id="4" name="Picture 6" descr="arsPaca"/>
          <p:cNvPicPr>
            <a:picLocks noChangeAspect="1" noChangeArrowheads="1"/>
          </p:cNvPicPr>
          <p:nvPr/>
        </p:nvPicPr>
        <p:blipFill>
          <a:blip r:embed="rId4" cstate="print"/>
          <a:srcRect/>
          <a:stretch>
            <a:fillRect/>
          </a:stretch>
        </p:blipFill>
        <p:spPr bwMode="auto">
          <a:xfrm>
            <a:off x="152400" y="6481763"/>
            <a:ext cx="1066800" cy="376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484784"/>
            <a:ext cx="9144000" cy="3600400"/>
          </a:xfrm>
        </p:spPr>
        <p:txBody>
          <a:bodyPr>
            <a:normAutofit/>
          </a:bodyPr>
          <a:lstStyle/>
          <a:p>
            <a:r>
              <a:rPr lang="fr-FR" b="1" dirty="0" smtClean="0">
                <a:solidFill>
                  <a:srgbClr val="92D050"/>
                </a:solidFill>
              </a:rPr>
              <a:t>LOI DE SANTE </a:t>
            </a:r>
            <a:r>
              <a:rPr lang="fr-FR" b="1" dirty="0" smtClean="0">
                <a:solidFill>
                  <a:srgbClr val="0070C0"/>
                </a:solidFill>
              </a:rPr>
              <a:t/>
            </a:r>
            <a:br>
              <a:rPr lang="fr-FR" b="1" dirty="0" smtClean="0">
                <a:solidFill>
                  <a:srgbClr val="0070C0"/>
                </a:solidFill>
              </a:rPr>
            </a:br>
            <a:r>
              <a:rPr lang="fr-FR" b="1" dirty="0" smtClean="0">
                <a:solidFill>
                  <a:srgbClr val="0070C0"/>
                </a:solidFill>
              </a:rPr>
              <a:t/>
            </a:r>
            <a:br>
              <a:rPr lang="fr-FR" b="1" dirty="0" smtClean="0">
                <a:solidFill>
                  <a:srgbClr val="0070C0"/>
                </a:solidFill>
              </a:rPr>
            </a:br>
            <a:r>
              <a:rPr lang="fr-FR" b="1" dirty="0" smtClean="0">
                <a:solidFill>
                  <a:srgbClr val="0070C0"/>
                </a:solidFill>
              </a:rPr>
              <a:t>TITRE II</a:t>
            </a:r>
            <a:br>
              <a:rPr lang="fr-FR" b="1" dirty="0" smtClean="0">
                <a:solidFill>
                  <a:srgbClr val="0070C0"/>
                </a:solidFill>
              </a:rPr>
            </a:br>
            <a:r>
              <a:rPr lang="fr-FR" sz="3600" b="1" dirty="0" smtClean="0">
                <a:solidFill>
                  <a:srgbClr val="0070C0"/>
                </a:solidFill>
              </a:rPr>
              <a:t>FACILITER AU QUOTIDIEN LES PARCOURS DE SANTE</a:t>
            </a:r>
            <a:endParaRPr lang="fr-FR" sz="3600" b="1" dirty="0">
              <a:solidFill>
                <a:srgbClr val="0070C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99392"/>
            <a:ext cx="8208912" cy="1569660"/>
          </a:xfrm>
          <a:prstGeom prst="rect">
            <a:avLst/>
          </a:prstGeom>
          <a:noFill/>
        </p:spPr>
        <p:txBody>
          <a:bodyPr wrap="square" rtlCol="0">
            <a:spAutoFit/>
          </a:bodyPr>
          <a:lstStyle/>
          <a:p>
            <a:endParaRPr lang="fr-FR" sz="1600" dirty="0" smtClean="0"/>
          </a:p>
          <a:p>
            <a:r>
              <a:rPr lang="fr-FR" sz="2400" b="1" dirty="0" smtClean="0">
                <a:solidFill>
                  <a:srgbClr val="002395"/>
                </a:solidFill>
                <a:ea typeface="Microsoft YaHei" pitchFamily="2"/>
                <a:cs typeface="Microsoft YaHei" pitchFamily="2"/>
              </a:rPr>
              <a:t>Mieux informer, mieux accompagner les usagers : proposer de nouveaux services </a:t>
            </a:r>
          </a:p>
          <a:p>
            <a:endParaRPr lang="fr-FR" sz="1600" dirty="0" smtClean="0"/>
          </a:p>
          <a:p>
            <a:endParaRPr lang="fr-FR" sz="1600" dirty="0"/>
          </a:p>
        </p:txBody>
      </p:sp>
      <p:sp>
        <p:nvSpPr>
          <p:cNvPr id="3" name="ZoneTexte 2"/>
          <p:cNvSpPr txBox="1"/>
          <p:nvPr/>
        </p:nvSpPr>
        <p:spPr>
          <a:xfrm>
            <a:off x="971600" y="980728"/>
            <a:ext cx="5760640" cy="3670236"/>
          </a:xfrm>
          <a:prstGeom prst="rect">
            <a:avLst/>
          </a:prstGeom>
          <a:noFill/>
        </p:spPr>
        <p:txBody>
          <a:bodyPr wrap="square" rtlCol="0">
            <a:spAutoFit/>
          </a:bodyPr>
          <a:lstStyle/>
          <a:p>
            <a:pPr>
              <a:lnSpc>
                <a:spcPct val="150000"/>
              </a:lnSpc>
            </a:pPr>
            <a:r>
              <a:rPr lang="fr-FR" sz="1500" dirty="0" smtClean="0"/>
              <a:t> </a:t>
            </a:r>
            <a:r>
              <a:rPr lang="fr-FR" sz="2000" b="1" dirty="0" smtClean="0">
                <a:solidFill>
                  <a:srgbClr val="7AB800"/>
                </a:solidFill>
                <a:latin typeface="Arial" pitchFamily="18"/>
                <a:ea typeface="Microsoft YaHei" pitchFamily="2"/>
              </a:rPr>
              <a:t>Service public d’information en santé</a:t>
            </a:r>
          </a:p>
          <a:p>
            <a:r>
              <a:rPr lang="fr-FR" sz="2000" dirty="0" smtClean="0"/>
              <a:t>Diffusion gratuite et la plus large des informations relatives à la santé et aux produits de santé, notamment à l’offre sanitaire, médico-sociale et sociale auprès du public. Les informations diffusées sont adaptées et accessibles aux personnes handicapées.</a:t>
            </a:r>
            <a:endParaRPr lang="fr-FR" sz="2000" b="1" dirty="0" smtClean="0">
              <a:solidFill>
                <a:srgbClr val="7AB800"/>
              </a:solidFill>
              <a:latin typeface="Arial" pitchFamily="18"/>
              <a:ea typeface="Microsoft YaHei" pitchFamily="2"/>
            </a:endParaRPr>
          </a:p>
          <a:p>
            <a:pPr>
              <a:lnSpc>
                <a:spcPct val="150000"/>
              </a:lnSpc>
            </a:pPr>
            <a:endParaRPr lang="fr-FR" sz="1500" dirty="0" smtClean="0"/>
          </a:p>
          <a:p>
            <a:pPr>
              <a:lnSpc>
                <a:spcPct val="150000"/>
              </a:lnSpc>
            </a:pPr>
            <a:endParaRPr lang="fr-FR" sz="1500" dirty="0" smtClean="0"/>
          </a:p>
          <a:p>
            <a:endParaRPr lang="fr-FR" sz="1500" dirty="0" smtClean="0"/>
          </a:p>
          <a:p>
            <a:pPr>
              <a:lnSpc>
                <a:spcPct val="150000"/>
              </a:lnSpc>
            </a:pPr>
            <a:endParaRPr lang="fr-FR" sz="1500" dirty="0" smtClean="0"/>
          </a:p>
        </p:txBody>
      </p:sp>
      <p:sp>
        <p:nvSpPr>
          <p:cNvPr id="7" name="ZoneTexte 6"/>
          <p:cNvSpPr txBox="1"/>
          <p:nvPr/>
        </p:nvSpPr>
        <p:spPr>
          <a:xfrm>
            <a:off x="0" y="1196752"/>
            <a:ext cx="792088" cy="369332"/>
          </a:xfrm>
          <a:prstGeom prst="rect">
            <a:avLst/>
          </a:prstGeom>
          <a:noFill/>
        </p:spPr>
        <p:txBody>
          <a:bodyPr wrap="square" rtlCol="0">
            <a:spAutoFit/>
          </a:bodyPr>
          <a:lstStyle/>
          <a:p>
            <a:r>
              <a:rPr lang="fr-FR" b="1" dirty="0" smtClean="0"/>
              <a:t>Art 88</a:t>
            </a:r>
            <a:endParaRPr lang="fr-FR" b="1" dirty="0"/>
          </a:p>
        </p:txBody>
      </p:sp>
      <p:sp>
        <p:nvSpPr>
          <p:cNvPr id="14" name="ZoneTexte 13"/>
          <p:cNvSpPr txBox="1"/>
          <p:nvPr/>
        </p:nvSpPr>
        <p:spPr>
          <a:xfrm>
            <a:off x="6767736" y="1268760"/>
            <a:ext cx="2376264" cy="1169551"/>
          </a:xfrm>
          <a:prstGeom prst="rect">
            <a:avLst/>
          </a:prstGeom>
          <a:noFill/>
        </p:spPr>
        <p:txBody>
          <a:bodyPr wrap="square" rtlCol="0">
            <a:spAutoFit/>
          </a:bodyPr>
          <a:lstStyle/>
          <a:p>
            <a:pPr algn="ctr"/>
            <a:r>
              <a:rPr lang="fr-FR" sz="1400" dirty="0" smtClean="0"/>
              <a:t>Constitué sous la responsabilité de la ministre, avec la CNAMTS, CNSA, les agences sanitaires et </a:t>
            </a:r>
          </a:p>
          <a:p>
            <a:pPr algn="ctr"/>
            <a:r>
              <a:rPr lang="fr-FR" sz="1400" dirty="0" smtClean="0"/>
              <a:t>les ARS</a:t>
            </a:r>
            <a:endParaRPr lang="fr-FR" sz="1400" dirty="0"/>
          </a:p>
        </p:txBody>
      </p:sp>
      <p:sp>
        <p:nvSpPr>
          <p:cNvPr id="15" name="Ellipse 14"/>
          <p:cNvSpPr/>
          <p:nvPr/>
        </p:nvSpPr>
        <p:spPr>
          <a:xfrm>
            <a:off x="6804248" y="1196752"/>
            <a:ext cx="2339752" cy="1224136"/>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8" name="ZoneTexte 17"/>
          <p:cNvSpPr txBox="1"/>
          <p:nvPr/>
        </p:nvSpPr>
        <p:spPr>
          <a:xfrm>
            <a:off x="0" y="3717032"/>
            <a:ext cx="792088" cy="369332"/>
          </a:xfrm>
          <a:prstGeom prst="rect">
            <a:avLst/>
          </a:prstGeom>
          <a:noFill/>
        </p:spPr>
        <p:txBody>
          <a:bodyPr wrap="square" rtlCol="0">
            <a:spAutoFit/>
          </a:bodyPr>
          <a:lstStyle/>
          <a:p>
            <a:r>
              <a:rPr lang="fr-FR" b="1" dirty="0" smtClean="0"/>
              <a:t>Art 94</a:t>
            </a:r>
            <a:endParaRPr lang="fr-FR" b="1" dirty="0"/>
          </a:p>
        </p:txBody>
      </p:sp>
      <p:pic>
        <p:nvPicPr>
          <p:cNvPr id="19"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20" name="Picture 6" descr="arsPaca"/>
          <p:cNvPicPr>
            <a:picLocks noChangeAspect="1" noChangeArrowheads="1"/>
          </p:cNvPicPr>
          <p:nvPr/>
        </p:nvPicPr>
        <p:blipFill>
          <a:blip r:embed="rId3" cstate="print"/>
          <a:srcRect/>
          <a:stretch>
            <a:fillRect/>
          </a:stretch>
        </p:blipFill>
        <p:spPr bwMode="auto">
          <a:xfrm>
            <a:off x="152400" y="6309321"/>
            <a:ext cx="1066800" cy="548680"/>
          </a:xfrm>
          <a:prstGeom prst="rect">
            <a:avLst/>
          </a:prstGeom>
          <a:noFill/>
          <a:ln w="9525">
            <a:noFill/>
            <a:miter lim="800000"/>
            <a:headEnd/>
            <a:tailEnd/>
          </a:ln>
        </p:spPr>
      </p:pic>
      <p:sp>
        <p:nvSpPr>
          <p:cNvPr id="22" name="ZoneTexte 21"/>
          <p:cNvSpPr txBox="1"/>
          <p:nvPr/>
        </p:nvSpPr>
        <p:spPr>
          <a:xfrm>
            <a:off x="827584" y="3573016"/>
            <a:ext cx="5976664" cy="2895793"/>
          </a:xfrm>
          <a:prstGeom prst="rect">
            <a:avLst/>
          </a:prstGeom>
          <a:noFill/>
        </p:spPr>
        <p:txBody>
          <a:bodyPr wrap="square" rtlCol="0">
            <a:spAutoFit/>
          </a:bodyPr>
          <a:lstStyle/>
          <a:p>
            <a:r>
              <a:rPr lang="fr-FR" b="1" dirty="0" smtClean="0">
                <a:solidFill>
                  <a:srgbClr val="7AB800"/>
                </a:solidFill>
                <a:latin typeface="Arial" pitchFamily="18"/>
                <a:ea typeface="Microsoft YaHei" pitchFamily="2"/>
              </a:rPr>
              <a:t>Information des usagers</a:t>
            </a:r>
            <a:r>
              <a:rPr lang="fr-FR" dirty="0" smtClean="0"/>
              <a:t>, dès la sortie, sur le coût de la prise en charge dans un établissement de santé </a:t>
            </a:r>
          </a:p>
          <a:p>
            <a:endParaRPr lang="fr-FR" dirty="0" smtClean="0"/>
          </a:p>
          <a:p>
            <a:r>
              <a:rPr lang="fr-FR" dirty="0" smtClean="0"/>
              <a:t>Le patient est informé du coût de l’ensemble des prestations reçues avec l’indication de la part couverte par son régime d’assurance maladie obligatoire et, le cas échéant, de celle couverte par son organisme d’assurance complémentaire et du solde qu’il</a:t>
            </a:r>
          </a:p>
          <a:p>
            <a:r>
              <a:rPr lang="fr-FR" dirty="0" smtClean="0"/>
              <a:t>doit acquitter.</a:t>
            </a:r>
          </a:p>
          <a:p>
            <a:pPr>
              <a:lnSpc>
                <a:spcPct val="150000"/>
              </a:lnSpc>
            </a:pPr>
            <a:endParaRPr lang="fr-FR" sz="15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404664"/>
            <a:ext cx="8136904" cy="1569660"/>
          </a:xfrm>
          <a:prstGeom prst="rect">
            <a:avLst/>
          </a:prstGeom>
          <a:noFill/>
        </p:spPr>
        <p:txBody>
          <a:bodyPr wrap="square" rtlCol="0">
            <a:spAutoFit/>
          </a:bodyPr>
          <a:lstStyle/>
          <a:p>
            <a:r>
              <a:rPr lang="fr-FR" sz="2400" b="1" dirty="0" smtClean="0">
                <a:solidFill>
                  <a:srgbClr val="002395"/>
                </a:solidFill>
                <a:ea typeface="Microsoft YaHei" pitchFamily="2"/>
                <a:cs typeface="Microsoft YaHei" pitchFamily="2"/>
              </a:rPr>
              <a:t>Renforcer les outils des professionnels pour leur permettre d’assurer la coordination du parcours de leur patient</a:t>
            </a:r>
          </a:p>
          <a:p>
            <a:endParaRPr lang="fr-FR" sz="1600" dirty="0" smtClean="0"/>
          </a:p>
          <a:p>
            <a:endParaRPr lang="fr-FR" sz="1600" dirty="0" smtClean="0"/>
          </a:p>
          <a:p>
            <a:endParaRPr lang="fr-FR" sz="1600" dirty="0"/>
          </a:p>
        </p:txBody>
      </p:sp>
      <p:sp>
        <p:nvSpPr>
          <p:cNvPr id="3" name="ZoneTexte 2"/>
          <p:cNvSpPr txBox="1"/>
          <p:nvPr/>
        </p:nvSpPr>
        <p:spPr>
          <a:xfrm>
            <a:off x="899592" y="1268760"/>
            <a:ext cx="8064896" cy="2492990"/>
          </a:xfrm>
          <a:prstGeom prst="rect">
            <a:avLst/>
          </a:prstGeom>
          <a:noFill/>
        </p:spPr>
        <p:txBody>
          <a:bodyPr wrap="square" rtlCol="0">
            <a:spAutoFit/>
          </a:bodyPr>
          <a:lstStyle/>
          <a:p>
            <a:pPr>
              <a:lnSpc>
                <a:spcPct val="150000"/>
              </a:lnSpc>
              <a:buFont typeface="Arial" pitchFamily="34" charset="0"/>
              <a:buChar char="•"/>
            </a:pPr>
            <a:r>
              <a:rPr lang="fr-FR" dirty="0" smtClean="0"/>
              <a:t> </a:t>
            </a:r>
            <a:r>
              <a:rPr lang="fr-FR" b="1" dirty="0" smtClean="0">
                <a:solidFill>
                  <a:srgbClr val="7AB800"/>
                </a:solidFill>
                <a:latin typeface="Arial" pitchFamily="18"/>
                <a:ea typeface="Microsoft YaHei" pitchFamily="2"/>
              </a:rPr>
              <a:t>Lettre de liaison médecin/hôpital : </a:t>
            </a:r>
            <a:r>
              <a:rPr lang="fr-FR" dirty="0" smtClean="0">
                <a:latin typeface="Arial" pitchFamily="18"/>
                <a:ea typeface="Microsoft YaHei" pitchFamily="2"/>
              </a:rPr>
              <a:t>informations nécessaires à la pec</a:t>
            </a:r>
          </a:p>
          <a:p>
            <a:pPr>
              <a:lnSpc>
                <a:spcPct val="150000"/>
              </a:lnSpc>
              <a:buFont typeface="Arial" pitchFamily="34" charset="0"/>
              <a:buChar char="•"/>
            </a:pPr>
            <a:r>
              <a:rPr lang="fr-FR" dirty="0" smtClean="0"/>
              <a:t> </a:t>
            </a:r>
            <a:r>
              <a:rPr lang="fr-FR" b="1" dirty="0" smtClean="0">
                <a:solidFill>
                  <a:srgbClr val="7AB800"/>
                </a:solidFill>
                <a:latin typeface="Arial" pitchFamily="18"/>
                <a:ea typeface="Microsoft YaHei" pitchFamily="2"/>
              </a:rPr>
              <a:t>Lettre de liaison sortie d’hospitalisation</a:t>
            </a:r>
            <a:r>
              <a:rPr lang="fr-FR" dirty="0" smtClean="0"/>
              <a:t>, remise au moment de la sortie et comportant les éléments utiles à la continuité des soins, rédigée par le médecin de l’établissement en charge du patient à destination du médecin traitant</a:t>
            </a:r>
          </a:p>
          <a:p>
            <a:pPr>
              <a:lnSpc>
                <a:spcPct val="150000"/>
              </a:lnSpc>
              <a:buFont typeface="Arial" pitchFamily="34" charset="0"/>
              <a:buChar char="•"/>
            </a:pPr>
            <a:endParaRPr lang="fr-FR" sz="1600" dirty="0" smtClean="0"/>
          </a:p>
          <a:p>
            <a:pPr>
              <a:lnSpc>
                <a:spcPct val="150000"/>
              </a:lnSpc>
              <a:buFont typeface="Arial" pitchFamily="34" charset="0"/>
              <a:buChar char="•"/>
            </a:pPr>
            <a:endParaRPr lang="fr-FR" sz="1600" dirty="0"/>
          </a:p>
        </p:txBody>
      </p:sp>
      <p:sp>
        <p:nvSpPr>
          <p:cNvPr id="4" name="ZoneTexte 3"/>
          <p:cNvSpPr txBox="1"/>
          <p:nvPr/>
        </p:nvSpPr>
        <p:spPr>
          <a:xfrm>
            <a:off x="107504" y="1412776"/>
            <a:ext cx="792088" cy="369332"/>
          </a:xfrm>
          <a:prstGeom prst="rect">
            <a:avLst/>
          </a:prstGeom>
          <a:noFill/>
        </p:spPr>
        <p:txBody>
          <a:bodyPr wrap="square" rtlCol="0">
            <a:spAutoFit/>
          </a:bodyPr>
          <a:lstStyle/>
          <a:p>
            <a:r>
              <a:rPr lang="fr-FR" b="1" dirty="0" smtClean="0"/>
              <a:t>Art 95</a:t>
            </a:r>
            <a:endParaRPr lang="fr-FR" b="1" dirty="0"/>
          </a:p>
        </p:txBody>
      </p:sp>
      <p:sp>
        <p:nvSpPr>
          <p:cNvPr id="6" name="ZoneTexte 5"/>
          <p:cNvSpPr txBox="1"/>
          <p:nvPr/>
        </p:nvSpPr>
        <p:spPr>
          <a:xfrm>
            <a:off x="0" y="3933056"/>
            <a:ext cx="792088" cy="369332"/>
          </a:xfrm>
          <a:prstGeom prst="rect">
            <a:avLst/>
          </a:prstGeom>
          <a:noFill/>
        </p:spPr>
        <p:txBody>
          <a:bodyPr wrap="square" rtlCol="0">
            <a:spAutoFit/>
          </a:bodyPr>
          <a:lstStyle/>
          <a:p>
            <a:r>
              <a:rPr lang="fr-FR" b="1" dirty="0" smtClean="0"/>
              <a:t>Art 97</a:t>
            </a:r>
            <a:endParaRPr lang="fr-FR" b="1" dirty="0"/>
          </a:p>
        </p:txBody>
      </p:sp>
      <p:pic>
        <p:nvPicPr>
          <p:cNvPr id="7"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8"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9" name="ZoneTexte 8"/>
          <p:cNvSpPr txBox="1"/>
          <p:nvPr/>
        </p:nvSpPr>
        <p:spPr>
          <a:xfrm>
            <a:off x="1079104" y="3933056"/>
            <a:ext cx="8064896" cy="878574"/>
          </a:xfrm>
          <a:prstGeom prst="rect">
            <a:avLst/>
          </a:prstGeom>
          <a:noFill/>
        </p:spPr>
        <p:txBody>
          <a:bodyPr wrap="square" rtlCol="0">
            <a:spAutoFit/>
          </a:bodyPr>
          <a:lstStyle/>
          <a:p>
            <a:pPr>
              <a:lnSpc>
                <a:spcPct val="150000"/>
              </a:lnSpc>
              <a:buFont typeface="Arial" pitchFamily="34" charset="0"/>
              <a:buChar char="•"/>
            </a:pPr>
            <a:r>
              <a:rPr lang="fr-FR" b="1" dirty="0" smtClean="0">
                <a:solidFill>
                  <a:srgbClr val="7AB800"/>
                </a:solidFill>
                <a:latin typeface="Arial" pitchFamily="18"/>
                <a:ea typeface="Microsoft YaHei" pitchFamily="2"/>
              </a:rPr>
              <a:t>Dossier pharmaceutique : </a:t>
            </a:r>
            <a:r>
              <a:rPr lang="fr-FR" dirty="0" smtClean="0">
                <a:latin typeface="Arial" pitchFamily="18"/>
                <a:ea typeface="Microsoft YaHei" pitchFamily="2"/>
              </a:rPr>
              <a:t>accessible au médecin au sein d’un établissement de santé, </a:t>
            </a:r>
            <a:r>
              <a:rPr lang="fr-FR" dirty="0" smtClean="0"/>
              <a:t>sauf opposition du patient </a:t>
            </a:r>
            <a:endParaRPr lang="fr-FR" dirty="0" smtClean="0">
              <a:latin typeface="Arial" pitchFamily="18"/>
              <a:ea typeface="Microsoft YaHei" pitchFamily="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24536"/>
          </a:xfrm>
        </p:spPr>
        <p:txBody>
          <a:bodyPr>
            <a:normAutofit/>
          </a:bodyPr>
          <a:lstStyle/>
          <a:p>
            <a:pPr>
              <a:buNone/>
            </a:pPr>
            <a:endParaRPr lang="fr-FR" sz="2000" b="1" dirty="0" smtClean="0"/>
          </a:p>
          <a:p>
            <a:pPr marL="0" lvl="0" indent="0" fontAlgn="base">
              <a:spcBef>
                <a:spcPct val="0"/>
              </a:spcBef>
              <a:spcAft>
                <a:spcPct val="0"/>
              </a:spcAft>
              <a:buFontTx/>
              <a:buChar char="•"/>
            </a:pPr>
            <a:r>
              <a:rPr lang="fr-FR" sz="2000" i="1" dirty="0" smtClean="0">
                <a:latin typeface="Arial" pitchFamily="34" charset="0"/>
                <a:ea typeface="Times New Roman" pitchFamily="18" charset="0"/>
                <a:cs typeface="Arial" pitchFamily="34" charset="0"/>
              </a:rPr>
              <a:t>Les Bulletins Officiels </a:t>
            </a:r>
            <a:r>
              <a:rPr lang="fr-FR" sz="2000" i="1" dirty="0" smtClean="0">
                <a:latin typeface="Arial" pitchFamily="34" charset="0"/>
                <a:ea typeface="Times New Roman" pitchFamily="18" charset="0"/>
                <a:cs typeface="Calibri" pitchFamily="34" charset="0"/>
              </a:rPr>
              <a:t>Spéciaux </a:t>
            </a:r>
          </a:p>
          <a:p>
            <a:pPr marL="0" lvl="0" indent="0" fontAlgn="base">
              <a:spcBef>
                <a:spcPct val="0"/>
              </a:spcBef>
              <a:spcAft>
                <a:spcPct val="0"/>
              </a:spcAft>
              <a:buNone/>
            </a:pPr>
            <a:endParaRPr lang="fr-FR" sz="1200" dirty="0" smtClean="0">
              <a:latin typeface="Arial" pitchFamily="34" charset="0"/>
              <a:cs typeface="Arial" pitchFamily="34" charset="0"/>
            </a:endParaRPr>
          </a:p>
          <a:p>
            <a:pPr marL="0" lvl="0" indent="0" eaLnBrk="0" fontAlgn="base" hangingPunct="0">
              <a:spcBef>
                <a:spcPct val="0"/>
              </a:spcBef>
              <a:spcAft>
                <a:spcPct val="0"/>
              </a:spcAft>
              <a:buNone/>
            </a:pPr>
            <a:r>
              <a:rPr lang="fr-FR" sz="2000" b="1" i="1" dirty="0" smtClean="0">
                <a:solidFill>
                  <a:srgbClr val="000000"/>
                </a:solidFill>
                <a:latin typeface="Arial" pitchFamily="34" charset="0"/>
                <a:ea typeface="Times New Roman" pitchFamily="18" charset="0"/>
                <a:cs typeface="Arial" pitchFamily="34" charset="0"/>
              </a:rPr>
              <a:t>n° 2015/11bis</a:t>
            </a:r>
            <a:r>
              <a:rPr lang="fr-FR" sz="2000" dirty="0" smtClean="0">
                <a:solidFill>
                  <a:srgbClr val="000000"/>
                </a:solidFill>
                <a:latin typeface="Arial" pitchFamily="34" charset="0"/>
                <a:ea typeface="Times New Roman" pitchFamily="18" charset="0"/>
                <a:cs typeface="Arial" pitchFamily="34" charset="0"/>
              </a:rPr>
              <a:t> </a:t>
            </a:r>
            <a:r>
              <a:rPr lang="fr-FR" sz="2000" dirty="0" smtClean="0">
                <a:latin typeface="Arial" pitchFamily="34" charset="0"/>
                <a:ea typeface="Times New Roman" pitchFamily="18" charset="0"/>
                <a:cs typeface="Arial" pitchFamily="34" charset="0"/>
              </a:rPr>
              <a:t>"</a:t>
            </a:r>
            <a:r>
              <a:rPr lang="fr-FR" sz="2000" dirty="0" smtClean="0">
                <a:latin typeface="Arial" pitchFamily="34" charset="0"/>
                <a:ea typeface="Times New Roman" pitchFamily="18" charset="0"/>
                <a:cs typeface="Arial" pitchFamily="34" charset="0"/>
                <a:hlinkClick r:id="rId2"/>
              </a:rPr>
              <a:t>Bonnes pratiques de dispensation à domicile de l'oxygène à usage médical</a:t>
            </a:r>
            <a:r>
              <a:rPr lang="fr-FR" sz="2000" dirty="0" smtClean="0">
                <a:latin typeface="Arial" pitchFamily="34" charset="0"/>
                <a:ea typeface="Times New Roman" pitchFamily="18" charset="0"/>
                <a:cs typeface="Arial" pitchFamily="34" charset="0"/>
              </a:rPr>
              <a:t>"</a:t>
            </a:r>
            <a:endParaRPr lang="fr-FR" sz="1200" dirty="0" smtClean="0">
              <a:latin typeface="Arial" pitchFamily="34" charset="0"/>
              <a:cs typeface="Arial" pitchFamily="34" charset="0"/>
            </a:endParaRPr>
          </a:p>
          <a:p>
            <a:pPr marL="0" lvl="0" indent="0" eaLnBrk="0" fontAlgn="base" hangingPunct="0">
              <a:spcBef>
                <a:spcPct val="0"/>
              </a:spcBef>
              <a:spcAft>
                <a:spcPct val="0"/>
              </a:spcAft>
              <a:buNone/>
            </a:pPr>
            <a:endParaRPr lang="fr-FR" sz="2000" b="1" i="1" dirty="0" smtClean="0">
              <a:solidFill>
                <a:srgbClr val="000000"/>
              </a:solidFill>
              <a:latin typeface="Arial" pitchFamily="34" charset="0"/>
              <a:ea typeface="Times New Roman" pitchFamily="18" charset="0"/>
              <a:cs typeface="Arial" pitchFamily="34" charset="0"/>
            </a:endParaRPr>
          </a:p>
          <a:p>
            <a:pPr marL="0" lvl="0" indent="0" eaLnBrk="0" fontAlgn="base" hangingPunct="0">
              <a:spcBef>
                <a:spcPct val="0"/>
              </a:spcBef>
              <a:spcAft>
                <a:spcPct val="0"/>
              </a:spcAft>
              <a:buNone/>
            </a:pPr>
            <a:endParaRPr lang="fr-FR" sz="2000" b="1" i="1" dirty="0" smtClean="0">
              <a:solidFill>
                <a:srgbClr val="000000"/>
              </a:solidFill>
              <a:latin typeface="Arial" pitchFamily="34" charset="0"/>
              <a:ea typeface="Times New Roman" pitchFamily="18" charset="0"/>
              <a:cs typeface="Arial" pitchFamily="34" charset="0"/>
            </a:endParaRPr>
          </a:p>
          <a:p>
            <a:pPr marL="0" lvl="0" indent="0" eaLnBrk="0" fontAlgn="base" hangingPunct="0">
              <a:spcBef>
                <a:spcPct val="0"/>
              </a:spcBef>
              <a:spcAft>
                <a:spcPct val="0"/>
              </a:spcAft>
              <a:buNone/>
            </a:pPr>
            <a:r>
              <a:rPr lang="fr-FR" sz="2000" b="1" i="1" dirty="0" smtClean="0">
                <a:solidFill>
                  <a:srgbClr val="000000"/>
                </a:solidFill>
                <a:latin typeface="Arial" pitchFamily="34" charset="0"/>
                <a:ea typeface="Times New Roman" pitchFamily="18" charset="0"/>
                <a:cs typeface="Arial" pitchFamily="34" charset="0"/>
              </a:rPr>
              <a:t>n° 2015/10bis</a:t>
            </a:r>
            <a:r>
              <a:rPr lang="fr-FR" sz="2000" dirty="0" smtClean="0">
                <a:solidFill>
                  <a:srgbClr val="000000"/>
                </a:solidFill>
                <a:latin typeface="Arial" pitchFamily="34" charset="0"/>
                <a:ea typeface="Times New Roman" pitchFamily="18" charset="0"/>
                <a:cs typeface="Arial" pitchFamily="34" charset="0"/>
              </a:rPr>
              <a:t> "</a:t>
            </a:r>
            <a:r>
              <a:rPr lang="fr-FR" sz="2000" dirty="0" smtClean="0">
                <a:solidFill>
                  <a:srgbClr val="000000"/>
                </a:solidFill>
                <a:latin typeface="Arial" pitchFamily="34" charset="0"/>
                <a:ea typeface="Times New Roman" pitchFamily="18" charset="0"/>
                <a:cs typeface="Arial" pitchFamily="34" charset="0"/>
                <a:hlinkClick r:id="rId3"/>
              </a:rPr>
              <a:t>Bonnes pratiques de distribution des substances actives des médicaments à usage humain</a:t>
            </a:r>
            <a:r>
              <a:rPr lang="fr-FR" sz="2000" dirty="0" smtClean="0">
                <a:solidFill>
                  <a:srgbClr val="000000"/>
                </a:solidFill>
                <a:latin typeface="Arial" pitchFamily="34" charset="0"/>
                <a:ea typeface="Times New Roman" pitchFamily="18" charset="0"/>
                <a:cs typeface="Arial" pitchFamily="34" charset="0"/>
              </a:rPr>
              <a:t>"</a:t>
            </a:r>
            <a:endParaRPr lang="fr-FR" sz="1200" dirty="0" smtClean="0">
              <a:latin typeface="Arial" pitchFamily="34" charset="0"/>
              <a:cs typeface="Arial" pitchFamily="34" charset="0"/>
            </a:endParaRPr>
          </a:p>
          <a:p>
            <a:pPr marL="0" lvl="0" indent="0" eaLnBrk="0" fontAlgn="base" hangingPunct="0">
              <a:spcBef>
                <a:spcPct val="0"/>
              </a:spcBef>
              <a:spcAft>
                <a:spcPct val="0"/>
              </a:spcAft>
              <a:buNone/>
            </a:pPr>
            <a:r>
              <a:rPr lang="fr-FR" sz="2000" i="1" dirty="0" smtClean="0">
                <a:latin typeface="Arial" pitchFamily="34" charset="0"/>
                <a:ea typeface="Times New Roman" pitchFamily="18" charset="0"/>
                <a:cs typeface="Arial" pitchFamily="34" charset="0"/>
              </a:rPr>
              <a:t>sont en ligne.</a:t>
            </a:r>
            <a:endParaRPr lang="fr-FR" sz="1200" dirty="0" smtClean="0">
              <a:latin typeface="Arial" pitchFamily="34" charset="0"/>
              <a:cs typeface="Arial" pitchFamily="34" charset="0"/>
            </a:endParaRPr>
          </a:p>
          <a:p>
            <a:endParaRPr lang="fr-FR" sz="2000" dirty="0" smtClean="0"/>
          </a:p>
        </p:txBody>
      </p:sp>
      <p:pic>
        <p:nvPicPr>
          <p:cNvPr id="5" name="Imag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27584" y="1124745"/>
            <a:ext cx="5904656" cy="5293757"/>
          </a:xfrm>
          <a:prstGeom prst="rect">
            <a:avLst/>
          </a:prstGeom>
          <a:noFill/>
        </p:spPr>
        <p:txBody>
          <a:bodyPr wrap="square" rtlCol="0">
            <a:spAutoFit/>
          </a:bodyPr>
          <a:lstStyle/>
          <a:p>
            <a:endParaRPr lang="fr-FR" sz="1600" dirty="0" smtClean="0"/>
          </a:p>
          <a:p>
            <a:r>
              <a:rPr lang="fr-FR" b="1" dirty="0" smtClean="0">
                <a:solidFill>
                  <a:srgbClr val="7AB800"/>
                </a:solidFill>
                <a:latin typeface="Arial" pitchFamily="18"/>
                <a:ea typeface="Microsoft YaHei" pitchFamily="2"/>
              </a:rPr>
              <a:t>Rôle des établissements de santé</a:t>
            </a:r>
          </a:p>
          <a:p>
            <a:endParaRPr lang="fr-FR" b="1" dirty="0" smtClean="0"/>
          </a:p>
          <a:p>
            <a:r>
              <a:rPr lang="fr-FR" b="1" dirty="0" smtClean="0">
                <a:solidFill>
                  <a:srgbClr val="7AB800"/>
                </a:solidFill>
                <a:latin typeface="Arial" pitchFamily="18"/>
                <a:ea typeface="Microsoft YaHei" pitchFamily="2"/>
              </a:rPr>
              <a:t>Définition du service public hospitalier</a:t>
            </a:r>
          </a:p>
          <a:p>
            <a:r>
              <a:rPr lang="fr-FR" dirty="0" smtClean="0"/>
              <a:t>Ensemble des missions des établissements de santé, ainsi que l’aide médicale urgente</a:t>
            </a:r>
          </a:p>
          <a:p>
            <a:r>
              <a:rPr lang="fr-FR" dirty="0" smtClean="0"/>
              <a:t>Garanties pour la population et obligations des établissements de santé assurant le service public hospitalier</a:t>
            </a:r>
          </a:p>
          <a:p>
            <a:r>
              <a:rPr lang="fr-FR" dirty="0" smtClean="0"/>
              <a:t>Les établissement participant au SPH développent des actions de coopération avec d’autres établissements de santé, médico-sociaux et sociaux, ainsi qu’avec les professionnels de santé libéraux, les centres et maisons de santé</a:t>
            </a:r>
          </a:p>
          <a:p>
            <a:endParaRPr lang="fr-FR" dirty="0" smtClean="0"/>
          </a:p>
          <a:p>
            <a:r>
              <a:rPr lang="fr-FR" dirty="0" smtClean="0"/>
              <a:t>Le SPH est assuré par les établissements publics de santé, les hôpitaux des armées, les ESPIC, les autres établissements de santé privés, après avis favorable de la CME</a:t>
            </a:r>
          </a:p>
          <a:p>
            <a:endParaRPr lang="fr-FR" dirty="0" smtClean="0"/>
          </a:p>
          <a:p>
            <a:endParaRPr lang="fr-FR" sz="1600" dirty="0"/>
          </a:p>
        </p:txBody>
      </p:sp>
      <p:sp>
        <p:nvSpPr>
          <p:cNvPr id="3" name="ZoneTexte 2"/>
          <p:cNvSpPr txBox="1"/>
          <p:nvPr/>
        </p:nvSpPr>
        <p:spPr>
          <a:xfrm>
            <a:off x="0" y="1052736"/>
            <a:ext cx="1008112" cy="369332"/>
          </a:xfrm>
          <a:prstGeom prst="rect">
            <a:avLst/>
          </a:prstGeom>
          <a:noFill/>
        </p:spPr>
        <p:txBody>
          <a:bodyPr wrap="square" rtlCol="0">
            <a:spAutoFit/>
          </a:bodyPr>
          <a:lstStyle/>
          <a:p>
            <a:r>
              <a:rPr lang="fr-FR" b="1" dirty="0" smtClean="0"/>
              <a:t>Art 99</a:t>
            </a:r>
            <a:endParaRPr lang="fr-FR" b="1" dirty="0"/>
          </a:p>
        </p:txBody>
      </p:sp>
      <p:sp>
        <p:nvSpPr>
          <p:cNvPr id="8" name="Rectangle 7"/>
          <p:cNvSpPr/>
          <p:nvPr/>
        </p:nvSpPr>
        <p:spPr>
          <a:xfrm>
            <a:off x="1763688" y="260648"/>
            <a:ext cx="4654736" cy="461665"/>
          </a:xfrm>
          <a:prstGeom prst="rect">
            <a:avLst/>
          </a:prstGeom>
        </p:spPr>
        <p:txBody>
          <a:bodyPr wrap="none">
            <a:spAutoFit/>
          </a:bodyPr>
          <a:lstStyle/>
          <a:p>
            <a:r>
              <a:rPr lang="fr-FR" sz="2400" b="1" dirty="0" smtClean="0">
                <a:solidFill>
                  <a:srgbClr val="002395"/>
                </a:solidFill>
                <a:ea typeface="Microsoft YaHei" pitchFamily="2"/>
                <a:cs typeface="Microsoft YaHei" pitchFamily="2"/>
                <a:sym typeface="Wingdings" pitchFamily="2" charset="2"/>
              </a:rPr>
              <a:t>Ancrer l’hôpital dans son territoire </a:t>
            </a:r>
          </a:p>
        </p:txBody>
      </p:sp>
      <p:sp>
        <p:nvSpPr>
          <p:cNvPr id="11" name="Rectangle 10"/>
          <p:cNvSpPr/>
          <p:nvPr/>
        </p:nvSpPr>
        <p:spPr>
          <a:xfrm>
            <a:off x="6948264" y="1556792"/>
            <a:ext cx="1944216" cy="2492990"/>
          </a:xfrm>
          <a:prstGeom prst="rect">
            <a:avLst/>
          </a:prstGeom>
        </p:spPr>
        <p:txBody>
          <a:bodyPr wrap="square">
            <a:spAutoFit/>
          </a:bodyPr>
          <a:lstStyle/>
          <a:p>
            <a:pPr algn="ctr"/>
            <a:r>
              <a:rPr lang="fr-FR" sz="1300" dirty="0" smtClean="0"/>
              <a:t>L’ARS veille </a:t>
            </a:r>
          </a:p>
          <a:p>
            <a:pPr algn="ctr"/>
            <a:r>
              <a:rPr lang="fr-FR" sz="1300" dirty="0" smtClean="0"/>
              <a:t>à un accès aux soins </a:t>
            </a:r>
          </a:p>
          <a:p>
            <a:pPr algn="ctr"/>
            <a:r>
              <a:rPr lang="fr-FR" sz="1300" dirty="0" smtClean="0"/>
              <a:t>dans des délais raisonnables</a:t>
            </a:r>
          </a:p>
          <a:p>
            <a:pPr algn="ctr"/>
            <a:r>
              <a:rPr lang="fr-FR" sz="1300" dirty="0" smtClean="0"/>
              <a:t>Dans le cadre du SPH, le DG ARS peut désigner les établissements pour participer aux CTPS</a:t>
            </a:r>
          </a:p>
          <a:p>
            <a:pPr algn="ctr"/>
            <a:r>
              <a:rPr lang="fr-FR" sz="1300" dirty="0" smtClean="0"/>
              <a:t>En cas de carence de l’offre, le DG ARS peut les désigner pour développer des actions de santé</a:t>
            </a:r>
          </a:p>
        </p:txBody>
      </p:sp>
      <p:sp>
        <p:nvSpPr>
          <p:cNvPr id="13" name="Ellipse 12"/>
          <p:cNvSpPr/>
          <p:nvPr/>
        </p:nvSpPr>
        <p:spPr>
          <a:xfrm>
            <a:off x="6732240" y="1340768"/>
            <a:ext cx="2411760" cy="3024336"/>
          </a:xfrm>
          <a:prstGeom prst="ellipse">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15"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16"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764704"/>
            <a:ext cx="1008112" cy="369332"/>
          </a:xfrm>
          <a:prstGeom prst="rect">
            <a:avLst/>
          </a:prstGeom>
          <a:noFill/>
        </p:spPr>
        <p:txBody>
          <a:bodyPr wrap="square" rtlCol="0">
            <a:spAutoFit/>
          </a:bodyPr>
          <a:lstStyle/>
          <a:p>
            <a:r>
              <a:rPr lang="fr-FR" b="1" dirty="0" smtClean="0"/>
              <a:t>Art 107</a:t>
            </a:r>
            <a:endParaRPr lang="fr-FR" b="1" dirty="0"/>
          </a:p>
        </p:txBody>
      </p:sp>
      <p:sp>
        <p:nvSpPr>
          <p:cNvPr id="3" name="ZoneTexte 2"/>
          <p:cNvSpPr txBox="1"/>
          <p:nvPr/>
        </p:nvSpPr>
        <p:spPr>
          <a:xfrm>
            <a:off x="899592" y="764704"/>
            <a:ext cx="6696744" cy="1554272"/>
          </a:xfrm>
          <a:prstGeom prst="rect">
            <a:avLst/>
          </a:prstGeom>
          <a:noFill/>
        </p:spPr>
        <p:txBody>
          <a:bodyPr wrap="square" rtlCol="0">
            <a:spAutoFit/>
          </a:bodyPr>
          <a:lstStyle/>
          <a:p>
            <a:r>
              <a:rPr lang="fr-FR" sz="2000" b="1" dirty="0" smtClean="0">
                <a:solidFill>
                  <a:srgbClr val="7AB800"/>
                </a:solidFill>
                <a:latin typeface="Arial" pitchFamily="18"/>
                <a:ea typeface="Microsoft YaHei" pitchFamily="2"/>
              </a:rPr>
              <a:t>Groupements hospitaliers de territoire  (GHT)</a:t>
            </a:r>
          </a:p>
          <a:p>
            <a:endParaRPr lang="fr-FR" sz="2000" dirty="0" smtClean="0"/>
          </a:p>
          <a:p>
            <a:r>
              <a:rPr lang="fr-FR" sz="2000" b="1" dirty="0" smtClean="0"/>
              <a:t>Obligatoire </a:t>
            </a:r>
            <a:r>
              <a:rPr lang="fr-FR" sz="2000" dirty="0" smtClean="0"/>
              <a:t>pour tous les établissements publics de santé</a:t>
            </a:r>
          </a:p>
          <a:p>
            <a:r>
              <a:rPr lang="fr-FR" sz="2000" dirty="0" smtClean="0"/>
              <a:t>Le GHT n’est pas doté de personnalité morale</a:t>
            </a:r>
          </a:p>
          <a:p>
            <a:endParaRPr lang="fr-FR" sz="1500" dirty="0"/>
          </a:p>
        </p:txBody>
      </p:sp>
      <p:sp>
        <p:nvSpPr>
          <p:cNvPr id="4" name="ZoneTexte 3"/>
          <p:cNvSpPr txBox="1"/>
          <p:nvPr/>
        </p:nvSpPr>
        <p:spPr>
          <a:xfrm>
            <a:off x="251520" y="2420888"/>
            <a:ext cx="8352928" cy="2262158"/>
          </a:xfrm>
          <a:prstGeom prst="rect">
            <a:avLst/>
          </a:prstGeom>
          <a:noFill/>
        </p:spPr>
        <p:txBody>
          <a:bodyPr wrap="square" rtlCol="0">
            <a:spAutoFit/>
          </a:bodyPr>
          <a:lstStyle/>
          <a:p>
            <a:pPr algn="just"/>
            <a:r>
              <a:rPr lang="fr-FR" b="1" dirty="0" smtClean="0"/>
              <a:t>Objectifs : </a:t>
            </a:r>
          </a:p>
          <a:p>
            <a:pPr lvl="1" algn="just">
              <a:buFont typeface="Arial" pitchFamily="34" charset="0"/>
              <a:buChar char="•"/>
            </a:pPr>
            <a:r>
              <a:rPr lang="fr-FR" dirty="0" smtClean="0"/>
              <a:t> Permettre une stratégie de prise en charge commune et graduée du patient, dans le but d’assurer une égalité d’accès à des soins sécurisés et de qualité</a:t>
            </a:r>
          </a:p>
          <a:p>
            <a:pPr lvl="1" algn="just">
              <a:buFont typeface="Arial" pitchFamily="34" charset="0"/>
              <a:buChar char="•"/>
            </a:pPr>
            <a:r>
              <a:rPr lang="fr-FR" dirty="0" smtClean="0"/>
              <a:t> Rationalisation des modes de gestion par la mise en commun des fonctions ou par des transferts d’activité</a:t>
            </a:r>
          </a:p>
          <a:p>
            <a:pPr lvl="1" algn="just">
              <a:buFont typeface="Arial" pitchFamily="34" charset="0"/>
              <a:buChar char="•"/>
            </a:pPr>
            <a:r>
              <a:rPr lang="fr-FR" dirty="0" smtClean="0"/>
              <a:t> Projet médical partagé : garantir une offre de proximité et l’accès à une offre de référence et de recours</a:t>
            </a:r>
          </a:p>
          <a:p>
            <a:pPr algn="just"/>
            <a:endParaRPr lang="fr-FR" sz="1500" dirty="0"/>
          </a:p>
        </p:txBody>
      </p:sp>
      <p:pic>
        <p:nvPicPr>
          <p:cNvPr id="7"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8"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60648"/>
            <a:ext cx="1008112" cy="369332"/>
          </a:xfrm>
          <a:prstGeom prst="rect">
            <a:avLst/>
          </a:prstGeom>
          <a:noFill/>
        </p:spPr>
        <p:txBody>
          <a:bodyPr wrap="square" rtlCol="0">
            <a:spAutoFit/>
          </a:bodyPr>
          <a:lstStyle/>
          <a:p>
            <a:r>
              <a:rPr lang="fr-FR" b="1" dirty="0" smtClean="0"/>
              <a:t>Art 107</a:t>
            </a:r>
            <a:endParaRPr lang="fr-FR" b="1" dirty="0"/>
          </a:p>
        </p:txBody>
      </p:sp>
      <p:sp>
        <p:nvSpPr>
          <p:cNvPr id="3" name="ZoneTexte 2"/>
          <p:cNvSpPr txBox="1"/>
          <p:nvPr/>
        </p:nvSpPr>
        <p:spPr>
          <a:xfrm>
            <a:off x="1187624" y="188640"/>
            <a:ext cx="6696744" cy="630942"/>
          </a:xfrm>
          <a:prstGeom prst="rect">
            <a:avLst/>
          </a:prstGeom>
          <a:noFill/>
        </p:spPr>
        <p:txBody>
          <a:bodyPr wrap="square" rtlCol="0">
            <a:spAutoFit/>
          </a:bodyPr>
          <a:lstStyle/>
          <a:p>
            <a:r>
              <a:rPr lang="fr-FR" sz="2000" b="1" dirty="0" smtClean="0">
                <a:solidFill>
                  <a:srgbClr val="7AB800"/>
                </a:solidFill>
                <a:latin typeface="Arial" pitchFamily="18"/>
                <a:ea typeface="Microsoft YaHei" pitchFamily="2"/>
              </a:rPr>
              <a:t>Groupements hospitaliers de territoire  (GHT)</a:t>
            </a:r>
          </a:p>
          <a:p>
            <a:endParaRPr lang="fr-FR" sz="1500" dirty="0"/>
          </a:p>
        </p:txBody>
      </p:sp>
      <p:pic>
        <p:nvPicPr>
          <p:cNvPr id="7"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8"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9" name="ZoneTexte 8"/>
          <p:cNvSpPr txBox="1"/>
          <p:nvPr/>
        </p:nvSpPr>
        <p:spPr>
          <a:xfrm>
            <a:off x="179512" y="692696"/>
            <a:ext cx="8640960" cy="5909310"/>
          </a:xfrm>
          <a:prstGeom prst="rect">
            <a:avLst/>
          </a:prstGeom>
          <a:noFill/>
        </p:spPr>
        <p:txBody>
          <a:bodyPr wrap="square" rtlCol="0">
            <a:spAutoFit/>
          </a:bodyPr>
          <a:lstStyle/>
          <a:p>
            <a:pPr algn="just"/>
            <a:r>
              <a:rPr lang="fr-FR" dirty="0" smtClean="0">
                <a:latin typeface="Arial" pitchFamily="18"/>
                <a:ea typeface="Microsoft YaHei" pitchFamily="2"/>
              </a:rPr>
              <a:t>Convention constitutive du GHT</a:t>
            </a:r>
          </a:p>
          <a:p>
            <a:pPr algn="just"/>
            <a:r>
              <a:rPr lang="fr-FR" dirty="0" smtClean="0"/>
              <a:t>Elle définit : </a:t>
            </a:r>
          </a:p>
          <a:p>
            <a:pPr lvl="1" algn="just">
              <a:lnSpc>
                <a:spcPct val="150000"/>
              </a:lnSpc>
              <a:buFont typeface="Arial" pitchFamily="34" charset="0"/>
              <a:buChar char="•"/>
            </a:pPr>
            <a:r>
              <a:rPr lang="fr-FR" dirty="0" smtClean="0"/>
              <a:t> Un </a:t>
            </a:r>
            <a:r>
              <a:rPr lang="fr-FR" b="1" dirty="0" smtClean="0"/>
              <a:t>projet médical partagé </a:t>
            </a:r>
            <a:r>
              <a:rPr lang="fr-FR" dirty="0" smtClean="0"/>
              <a:t>de l’ensemble des établissements du GHT</a:t>
            </a:r>
          </a:p>
          <a:p>
            <a:pPr lvl="1" algn="just">
              <a:lnSpc>
                <a:spcPct val="150000"/>
              </a:lnSpc>
              <a:buFont typeface="Arial" pitchFamily="34" charset="0"/>
              <a:buChar char="•"/>
            </a:pPr>
            <a:r>
              <a:rPr lang="fr-FR" dirty="0" smtClean="0"/>
              <a:t>  Les </a:t>
            </a:r>
            <a:r>
              <a:rPr lang="fr-FR" b="1" dirty="0" smtClean="0"/>
              <a:t>délégations</a:t>
            </a:r>
            <a:r>
              <a:rPr lang="fr-FR" dirty="0" smtClean="0"/>
              <a:t> éventuelles d’activité </a:t>
            </a:r>
          </a:p>
          <a:p>
            <a:pPr lvl="1" algn="just">
              <a:lnSpc>
                <a:spcPct val="150000"/>
              </a:lnSpc>
              <a:buFont typeface="Arial" pitchFamily="34" charset="0"/>
              <a:buChar char="•"/>
            </a:pPr>
            <a:r>
              <a:rPr lang="fr-FR" dirty="0" smtClean="0"/>
              <a:t>  Les </a:t>
            </a:r>
            <a:r>
              <a:rPr lang="fr-FR" b="1" dirty="0" smtClean="0"/>
              <a:t>transferts d’activités de soins ou d’équipements </a:t>
            </a:r>
            <a:r>
              <a:rPr lang="fr-FR" dirty="0" smtClean="0"/>
              <a:t>entre établissements</a:t>
            </a:r>
          </a:p>
          <a:p>
            <a:pPr lvl="1" algn="just">
              <a:lnSpc>
                <a:spcPct val="150000"/>
              </a:lnSpc>
              <a:buFont typeface="Arial" pitchFamily="34" charset="0"/>
              <a:buChar char="•"/>
            </a:pPr>
            <a:r>
              <a:rPr lang="fr-FR" dirty="0" smtClean="0"/>
              <a:t>  L’organisation des activités et </a:t>
            </a:r>
            <a:r>
              <a:rPr lang="fr-FR" b="1" dirty="0" smtClean="0"/>
              <a:t>la répartition des emplois médicaux et pharmaceutiques</a:t>
            </a:r>
          </a:p>
          <a:p>
            <a:pPr lvl="1" algn="just">
              <a:lnSpc>
                <a:spcPct val="150000"/>
              </a:lnSpc>
              <a:buFont typeface="Arial" pitchFamily="34" charset="0"/>
              <a:buChar char="•"/>
            </a:pPr>
            <a:r>
              <a:rPr lang="fr-FR" dirty="0" smtClean="0"/>
              <a:t>  Les </a:t>
            </a:r>
            <a:r>
              <a:rPr lang="fr-FR" b="1" dirty="0" smtClean="0"/>
              <a:t>modalités d’organisation et de fonctionnement </a:t>
            </a:r>
            <a:r>
              <a:rPr lang="fr-FR" dirty="0" smtClean="0"/>
              <a:t>du GHT, notamment :</a:t>
            </a:r>
          </a:p>
          <a:p>
            <a:pPr lvl="2" algn="just">
              <a:buFont typeface="Wingdings" pitchFamily="2" charset="2"/>
              <a:buChar char="ü"/>
            </a:pPr>
            <a:r>
              <a:rPr lang="fr-FR" dirty="0" smtClean="0"/>
              <a:t> la désignation de </a:t>
            </a:r>
            <a:r>
              <a:rPr lang="fr-FR" b="1" dirty="0" smtClean="0"/>
              <a:t>l’établissement support</a:t>
            </a:r>
            <a:r>
              <a:rPr lang="fr-FR" dirty="0" smtClean="0"/>
              <a:t>, </a:t>
            </a:r>
          </a:p>
          <a:p>
            <a:pPr lvl="2" algn="just">
              <a:buFont typeface="Wingdings" pitchFamily="2" charset="2"/>
              <a:buChar char="ü"/>
            </a:pPr>
            <a:r>
              <a:rPr lang="fr-FR" dirty="0" smtClean="0"/>
              <a:t>la composition du </a:t>
            </a:r>
            <a:r>
              <a:rPr lang="fr-FR" b="1" dirty="0" smtClean="0"/>
              <a:t>comité stratégique </a:t>
            </a:r>
            <a:r>
              <a:rPr lang="fr-FR" dirty="0" smtClean="0"/>
              <a:t>chargé de se prononcer sur la mise en œuvre de la convention et le PMT, </a:t>
            </a:r>
          </a:p>
          <a:p>
            <a:pPr lvl="2" algn="just">
              <a:buFont typeface="Wingdings" pitchFamily="2" charset="2"/>
              <a:buChar char="ü"/>
            </a:pPr>
            <a:r>
              <a:rPr lang="fr-FR" dirty="0" smtClean="0"/>
              <a:t>les modalités d’articulations entre les CME pour l’élaboration du PMT,</a:t>
            </a:r>
          </a:p>
          <a:p>
            <a:pPr lvl="2" algn="just">
              <a:buFont typeface="Wingdings" pitchFamily="2" charset="2"/>
              <a:buChar char="ü"/>
            </a:pPr>
            <a:r>
              <a:rPr lang="fr-FR" dirty="0" smtClean="0"/>
              <a:t> le </a:t>
            </a:r>
            <a:r>
              <a:rPr lang="fr-FR" b="1" dirty="0" smtClean="0"/>
              <a:t>rôle du comité territorial des élus locaux</a:t>
            </a:r>
            <a:r>
              <a:rPr lang="fr-FR" dirty="0" smtClean="0"/>
              <a:t>, chargé d’évaluer les actions mises en œuvre par le groupement et composé des élus des collectivités territoriales aux conseils de surveillance des établissements membres du GHT. </a:t>
            </a:r>
          </a:p>
          <a:p>
            <a:pPr lvl="2" algn="just">
              <a:buFont typeface="Wingdings" pitchFamily="2" charset="2"/>
              <a:buChar char="ü"/>
            </a:pPr>
            <a:endParaRPr lang="fr-FR" dirty="0" smtClean="0"/>
          </a:p>
          <a:p>
            <a:pPr algn="just"/>
            <a:r>
              <a:rPr lang="fr-FR" dirty="0" smtClean="0"/>
              <a:t>Cas particulier APHM : conditions d’application seront déterminées par un décret en conseil d’Etat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60648"/>
            <a:ext cx="1008112" cy="369332"/>
          </a:xfrm>
          <a:prstGeom prst="rect">
            <a:avLst/>
          </a:prstGeom>
          <a:noFill/>
        </p:spPr>
        <p:txBody>
          <a:bodyPr wrap="square" rtlCol="0">
            <a:spAutoFit/>
          </a:bodyPr>
          <a:lstStyle/>
          <a:p>
            <a:r>
              <a:rPr lang="fr-FR" b="1" dirty="0" smtClean="0"/>
              <a:t>Art 107</a:t>
            </a:r>
            <a:endParaRPr lang="fr-FR" b="1" dirty="0"/>
          </a:p>
        </p:txBody>
      </p:sp>
      <p:sp>
        <p:nvSpPr>
          <p:cNvPr id="3" name="ZoneTexte 2"/>
          <p:cNvSpPr txBox="1"/>
          <p:nvPr/>
        </p:nvSpPr>
        <p:spPr>
          <a:xfrm>
            <a:off x="1187624" y="188640"/>
            <a:ext cx="6696744" cy="630942"/>
          </a:xfrm>
          <a:prstGeom prst="rect">
            <a:avLst/>
          </a:prstGeom>
          <a:noFill/>
        </p:spPr>
        <p:txBody>
          <a:bodyPr wrap="square" rtlCol="0">
            <a:spAutoFit/>
          </a:bodyPr>
          <a:lstStyle/>
          <a:p>
            <a:r>
              <a:rPr lang="fr-FR" sz="2000" b="1" dirty="0" smtClean="0">
                <a:solidFill>
                  <a:srgbClr val="7AB800"/>
                </a:solidFill>
                <a:latin typeface="Arial" pitchFamily="18"/>
                <a:ea typeface="Microsoft YaHei" pitchFamily="2"/>
              </a:rPr>
              <a:t>Groupements hospitaliers de territoire  (GHT)</a:t>
            </a:r>
          </a:p>
          <a:p>
            <a:endParaRPr lang="fr-FR" sz="1500" dirty="0"/>
          </a:p>
        </p:txBody>
      </p:sp>
      <p:pic>
        <p:nvPicPr>
          <p:cNvPr id="7"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8"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10" name="ZoneTexte 9"/>
          <p:cNvSpPr txBox="1"/>
          <p:nvPr/>
        </p:nvSpPr>
        <p:spPr>
          <a:xfrm>
            <a:off x="179512" y="1052736"/>
            <a:ext cx="8352928" cy="3093154"/>
          </a:xfrm>
          <a:prstGeom prst="rect">
            <a:avLst/>
          </a:prstGeom>
          <a:noFill/>
        </p:spPr>
        <p:txBody>
          <a:bodyPr wrap="square" rtlCol="0">
            <a:spAutoFit/>
          </a:bodyPr>
          <a:lstStyle/>
          <a:p>
            <a:pPr algn="just"/>
            <a:r>
              <a:rPr lang="fr-FR" b="1" dirty="0" smtClean="0"/>
              <a:t>Participants et partenaires :</a:t>
            </a:r>
          </a:p>
          <a:p>
            <a:pPr lvl="1" algn="just">
              <a:buFont typeface="Arial" pitchFamily="34" charset="0"/>
              <a:buChar char="•"/>
            </a:pPr>
            <a:r>
              <a:rPr lang="fr-FR" dirty="0" smtClean="0"/>
              <a:t>Tous les GHT s’associent à un CHU. </a:t>
            </a:r>
          </a:p>
          <a:p>
            <a:pPr lvl="1" algn="just">
              <a:buFont typeface="Arial" pitchFamily="34" charset="0"/>
              <a:buChar char="•"/>
            </a:pPr>
            <a:r>
              <a:rPr lang="fr-FR" dirty="0" smtClean="0"/>
              <a:t>Les hôpitaux des armées et les établissement psychiatriques qui n’appartiennent pas au groupement, peuvent être associés à l’élaboration du projet médical, après accord du DG ARS et de l’établissement support du GHT.</a:t>
            </a:r>
          </a:p>
          <a:p>
            <a:pPr lvl="1" algn="just">
              <a:buFont typeface="Arial" pitchFamily="34" charset="0"/>
              <a:buChar char="•"/>
            </a:pPr>
            <a:r>
              <a:rPr lang="fr-FR" dirty="0" smtClean="0"/>
              <a:t>Les établissements d’HAD intervenant sur le territoire du GHT sont associés au projet médical</a:t>
            </a:r>
          </a:p>
          <a:p>
            <a:pPr lvl="1" algn="just">
              <a:buFont typeface="Arial" pitchFamily="34" charset="0"/>
              <a:buChar char="•"/>
            </a:pPr>
            <a:r>
              <a:rPr lang="fr-FR" dirty="0" smtClean="0"/>
              <a:t>Les établissements ou services médico-sociaux publics peuvent être partie du GHT. </a:t>
            </a:r>
          </a:p>
          <a:p>
            <a:pPr lvl="1" algn="just">
              <a:buFont typeface="Arial" pitchFamily="34" charset="0"/>
              <a:buChar char="•"/>
            </a:pPr>
            <a:r>
              <a:rPr lang="fr-FR" dirty="0" smtClean="0"/>
              <a:t>Les établissements privés peuvent être partenaires. </a:t>
            </a:r>
          </a:p>
          <a:p>
            <a:pPr algn="just"/>
            <a:endParaRPr lang="fr-FR" sz="15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16"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13" name="ZoneTexte 12"/>
          <p:cNvSpPr txBox="1"/>
          <p:nvPr/>
        </p:nvSpPr>
        <p:spPr>
          <a:xfrm>
            <a:off x="323528" y="4653136"/>
            <a:ext cx="8424936" cy="1754326"/>
          </a:xfrm>
          <a:prstGeom prst="rect">
            <a:avLst/>
          </a:prstGeom>
          <a:noFill/>
        </p:spPr>
        <p:txBody>
          <a:bodyPr wrap="square" rtlCol="0">
            <a:spAutoFit/>
          </a:bodyPr>
          <a:lstStyle/>
          <a:p>
            <a:pPr algn="just"/>
            <a:r>
              <a:rPr lang="fr-FR" b="1" dirty="0" smtClean="0">
                <a:latin typeface="Arial" pitchFamily="18"/>
                <a:ea typeface="Microsoft YaHei" pitchFamily="2"/>
              </a:rPr>
              <a:t>Communautés hospitalières de territoire et GHT </a:t>
            </a:r>
            <a:r>
              <a:rPr lang="fr-FR" dirty="0" smtClean="0">
                <a:latin typeface="Arial" pitchFamily="18"/>
                <a:ea typeface="Microsoft YaHei" pitchFamily="2"/>
              </a:rPr>
              <a:t>: </a:t>
            </a:r>
          </a:p>
          <a:p>
            <a:pPr lvl="1" algn="just"/>
            <a:endParaRPr lang="fr-FR" dirty="0" smtClean="0"/>
          </a:p>
          <a:p>
            <a:pPr lvl="1" algn="just"/>
            <a:r>
              <a:rPr lang="fr-FR" dirty="0" smtClean="0"/>
              <a:t>A compter d 1</a:t>
            </a:r>
            <a:r>
              <a:rPr lang="fr-FR" baseline="30000" dirty="0" smtClean="0"/>
              <a:t>er</a:t>
            </a:r>
            <a:r>
              <a:rPr lang="fr-FR" dirty="0" smtClean="0"/>
              <a:t> juillet 2016 : transformation des CHT en GHT dès lors qu’aucune des parties n’a souhaité rompre la coopération</a:t>
            </a:r>
          </a:p>
          <a:p>
            <a:pPr lvl="1" algn="just"/>
            <a:r>
              <a:rPr lang="fr-FR" dirty="0" smtClean="0"/>
              <a:t>Elaboration de la convention constitutive du GHT par avenant à la convention constitutive de la CHT</a:t>
            </a:r>
          </a:p>
        </p:txBody>
      </p:sp>
      <p:sp>
        <p:nvSpPr>
          <p:cNvPr id="5" name="Rectangle à coins arrondis 4"/>
          <p:cNvSpPr/>
          <p:nvPr/>
        </p:nvSpPr>
        <p:spPr>
          <a:xfrm>
            <a:off x="251520" y="548680"/>
            <a:ext cx="8496944" cy="4104456"/>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467544" y="620688"/>
            <a:ext cx="8136904" cy="3970318"/>
          </a:xfrm>
          <a:prstGeom prst="rect">
            <a:avLst/>
          </a:prstGeom>
        </p:spPr>
        <p:txBody>
          <a:bodyPr wrap="square">
            <a:spAutoFit/>
          </a:bodyPr>
          <a:lstStyle/>
          <a:p>
            <a:pPr algn="just"/>
            <a:r>
              <a:rPr lang="fr-FR" b="1" dirty="0" smtClean="0"/>
              <a:t>L’ARS </a:t>
            </a:r>
          </a:p>
          <a:p>
            <a:pPr algn="just"/>
            <a:r>
              <a:rPr lang="fr-FR" dirty="0" smtClean="0"/>
              <a:t>Elle reçoit et peut modifier les conventions constitutives, qu’elle approuve = confirmation des lieux d’implantation autorisation de changement de lieu d’implantation</a:t>
            </a:r>
          </a:p>
          <a:p>
            <a:pPr algn="just"/>
            <a:r>
              <a:rPr lang="fr-FR" dirty="0" smtClean="0"/>
              <a:t>Elle reçoit le PMT avant la conclusion de la convention. </a:t>
            </a:r>
          </a:p>
          <a:p>
            <a:pPr algn="just"/>
            <a:r>
              <a:rPr lang="fr-FR" dirty="0" smtClean="0"/>
              <a:t>Elle publie la convention constitutive</a:t>
            </a:r>
          </a:p>
          <a:p>
            <a:pPr algn="just"/>
            <a:endParaRPr lang="fr-FR" dirty="0" smtClean="0"/>
          </a:p>
          <a:p>
            <a:pPr algn="just"/>
            <a:r>
              <a:rPr lang="fr-FR" dirty="0" smtClean="0"/>
              <a:t>Après avoir reçu les PMT des établissements souhaitant se regrouper au sein d’un GHT ou en cas d’absence de transmission des PMT, </a:t>
            </a:r>
            <a:r>
              <a:rPr lang="fr-FR" b="1" dirty="0" smtClean="0"/>
              <a:t>les DG ARS arrêtent au 1</a:t>
            </a:r>
            <a:r>
              <a:rPr lang="fr-FR" b="1" baseline="30000" dirty="0" smtClean="0"/>
              <a:t>er</a:t>
            </a:r>
            <a:r>
              <a:rPr lang="fr-FR" b="1" dirty="0" smtClean="0"/>
              <a:t> juillet 2016 la liste des groupements</a:t>
            </a:r>
            <a:r>
              <a:rPr lang="fr-FR" dirty="0" smtClean="0"/>
              <a:t> dans la ou les régions concernées et des établissements publics de santé susceptibles de les composer, en cohérence avec le SROS. </a:t>
            </a:r>
          </a:p>
          <a:p>
            <a:pPr algn="just"/>
            <a:r>
              <a:rPr lang="fr-FR" dirty="0" smtClean="0"/>
              <a:t>La publication de cette liste entraîne la création du comité territorial des élus locaux de chaque GHT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568952" cy="5301208"/>
          </a:xfrm>
        </p:spPr>
        <p:txBody>
          <a:bodyPr>
            <a:normAutofit/>
          </a:bodyPr>
          <a:lstStyle/>
          <a:p>
            <a:r>
              <a:rPr lang="fr-FR" b="1" dirty="0" smtClean="0">
                <a:solidFill>
                  <a:srgbClr val="0070C0"/>
                </a:solidFill>
              </a:rPr>
              <a:t/>
            </a:r>
            <a:br>
              <a:rPr lang="fr-FR" b="1" dirty="0" smtClean="0">
                <a:solidFill>
                  <a:srgbClr val="0070C0"/>
                </a:solidFill>
              </a:rPr>
            </a:br>
            <a:r>
              <a:rPr lang="fr-FR" b="1" dirty="0" smtClean="0">
                <a:solidFill>
                  <a:srgbClr val="92D050"/>
                </a:solidFill>
              </a:rPr>
              <a:t> LOI DE SANTE </a:t>
            </a:r>
            <a:r>
              <a:rPr lang="fr-FR" b="1" dirty="0" smtClean="0">
                <a:solidFill>
                  <a:srgbClr val="0070C0"/>
                </a:solidFill>
              </a:rPr>
              <a:t/>
            </a:r>
            <a:br>
              <a:rPr lang="fr-FR" b="1" dirty="0" smtClean="0">
                <a:solidFill>
                  <a:srgbClr val="0070C0"/>
                </a:solidFill>
              </a:rPr>
            </a:br>
            <a:r>
              <a:rPr lang="fr-FR" b="1" dirty="0" smtClean="0">
                <a:solidFill>
                  <a:srgbClr val="0070C0"/>
                </a:solidFill>
              </a:rPr>
              <a:t>TITRE III </a:t>
            </a:r>
            <a:br>
              <a:rPr lang="fr-FR" b="1" dirty="0" smtClean="0">
                <a:solidFill>
                  <a:srgbClr val="0070C0"/>
                </a:solidFill>
              </a:rPr>
            </a:br>
            <a:r>
              <a:rPr lang="fr-FR" sz="3600" b="1" dirty="0" smtClean="0">
                <a:solidFill>
                  <a:srgbClr val="0070C0"/>
                </a:solidFill>
              </a:rPr>
              <a:t>INNOVER POUR GARANTIR LA PERENNITE DE NOTRE SYSTÈME DE SANTE</a:t>
            </a:r>
            <a:endParaRPr lang="fr-FR" sz="3600" b="1" dirty="0">
              <a:solidFill>
                <a:srgbClr val="0070C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0"/>
            <a:ext cx="7776864" cy="2923877"/>
          </a:xfrm>
          <a:prstGeom prst="rect">
            <a:avLst/>
          </a:prstGeom>
          <a:noFill/>
        </p:spPr>
        <p:txBody>
          <a:bodyPr wrap="square" rtlCol="0">
            <a:spAutoFit/>
          </a:bodyPr>
          <a:lstStyle/>
          <a:p>
            <a:r>
              <a:rPr lang="fr-FR" b="1" dirty="0" smtClean="0">
                <a:solidFill>
                  <a:srgbClr val="002395"/>
                </a:solidFill>
                <a:ea typeface="Microsoft YaHei" pitchFamily="2"/>
                <a:cs typeface="Microsoft YaHei" pitchFamily="2"/>
              </a:rPr>
              <a:t>Innover en matière de formation</a:t>
            </a:r>
          </a:p>
          <a:p>
            <a:endParaRPr lang="fr-FR" sz="2000" dirty="0" smtClean="0"/>
          </a:p>
          <a:p>
            <a:r>
              <a:rPr lang="fr-FR" sz="2000" b="1" dirty="0" smtClean="0">
                <a:solidFill>
                  <a:srgbClr val="92D050"/>
                </a:solidFill>
              </a:rPr>
              <a:t>Développement professionnel continu (DPC)</a:t>
            </a:r>
          </a:p>
          <a:p>
            <a:r>
              <a:rPr lang="fr-FR" dirty="0" smtClean="0"/>
              <a:t>Objectifs : maintien et actualisation des connaissances et des compétences ainsi que l’amélioration des pratiques. </a:t>
            </a:r>
          </a:p>
          <a:p>
            <a:r>
              <a:rPr lang="fr-FR" b="1" dirty="0" smtClean="0"/>
              <a:t>Obligation pour les professionnels de santé</a:t>
            </a:r>
            <a:r>
              <a:rPr lang="fr-FR" dirty="0" smtClean="0"/>
              <a:t>.</a:t>
            </a:r>
          </a:p>
          <a:p>
            <a:endParaRPr lang="fr-FR" b="1" dirty="0" smtClean="0">
              <a:solidFill>
                <a:srgbClr val="002395"/>
              </a:solidFill>
              <a:ea typeface="Microsoft YaHei" pitchFamily="2"/>
              <a:cs typeface="Microsoft YaHei" pitchFamily="2"/>
            </a:endParaRPr>
          </a:p>
          <a:p>
            <a:endParaRPr lang="fr-FR" dirty="0" smtClean="0"/>
          </a:p>
          <a:p>
            <a:endParaRPr lang="fr-FR" dirty="0" smtClean="0"/>
          </a:p>
          <a:p>
            <a:endParaRPr lang="fr-FR" dirty="0"/>
          </a:p>
        </p:txBody>
      </p:sp>
      <p:sp>
        <p:nvSpPr>
          <p:cNvPr id="3" name="ZoneTexte 2"/>
          <p:cNvSpPr txBox="1"/>
          <p:nvPr/>
        </p:nvSpPr>
        <p:spPr>
          <a:xfrm>
            <a:off x="0" y="692696"/>
            <a:ext cx="1008112" cy="369332"/>
          </a:xfrm>
          <a:prstGeom prst="rect">
            <a:avLst/>
          </a:prstGeom>
          <a:noFill/>
        </p:spPr>
        <p:txBody>
          <a:bodyPr wrap="square" rtlCol="0">
            <a:spAutoFit/>
          </a:bodyPr>
          <a:lstStyle/>
          <a:p>
            <a:r>
              <a:rPr lang="fr-FR" b="1" dirty="0" smtClean="0"/>
              <a:t>Art 114</a:t>
            </a:r>
            <a:endParaRPr lang="fr-FR" b="1" dirty="0"/>
          </a:p>
        </p:txBody>
      </p:sp>
      <p:pic>
        <p:nvPicPr>
          <p:cNvPr id="5" name="Picture 4" descr="ARS-FOND COURRIER"/>
          <p:cNvPicPr>
            <a:picLocks noChangeAspect="1" noChangeArrowheads="1"/>
          </p:cNvPicPr>
          <p:nvPr/>
        </p:nvPicPr>
        <p:blipFill>
          <a:blip r:embed="rId2" cstate="print"/>
          <a:srcRect/>
          <a:stretch>
            <a:fillRect/>
          </a:stretch>
        </p:blipFill>
        <p:spPr bwMode="auto">
          <a:xfrm>
            <a:off x="0" y="6309319"/>
            <a:ext cx="9144000" cy="548681"/>
          </a:xfrm>
          <a:prstGeom prst="rect">
            <a:avLst/>
          </a:prstGeom>
          <a:noFill/>
          <a:ln w="9525">
            <a:noFill/>
            <a:miter lim="800000"/>
            <a:headEnd/>
            <a:tailEnd/>
          </a:ln>
        </p:spPr>
      </p:pic>
      <p:pic>
        <p:nvPicPr>
          <p:cNvPr id="6"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8" name="ZoneTexte 7"/>
          <p:cNvSpPr txBox="1"/>
          <p:nvPr/>
        </p:nvSpPr>
        <p:spPr>
          <a:xfrm>
            <a:off x="971600" y="1988840"/>
            <a:ext cx="7344816" cy="5355312"/>
          </a:xfrm>
          <a:prstGeom prst="rect">
            <a:avLst/>
          </a:prstGeom>
          <a:noFill/>
        </p:spPr>
        <p:txBody>
          <a:bodyPr wrap="square" rtlCol="0">
            <a:spAutoFit/>
          </a:bodyPr>
          <a:lstStyle/>
          <a:p>
            <a:r>
              <a:rPr lang="fr-FR" b="1" dirty="0" smtClean="0">
                <a:solidFill>
                  <a:srgbClr val="002395"/>
                </a:solidFill>
                <a:ea typeface="Microsoft YaHei" pitchFamily="2"/>
                <a:cs typeface="Microsoft YaHei" pitchFamily="2"/>
              </a:rPr>
              <a:t>Innover pour la qualité des pratiques, le bon usage du médicament et la sécurité des soins</a:t>
            </a:r>
          </a:p>
          <a:p>
            <a:r>
              <a:rPr lang="fr-FR" b="1" dirty="0" smtClean="0">
                <a:solidFill>
                  <a:srgbClr val="92D050"/>
                </a:solidFill>
              </a:rPr>
              <a:t>Fiches de bon usage des médicaments et guides de stratégies diagnostiques et thérapeutiques</a:t>
            </a:r>
            <a:endParaRPr lang="fr-FR" dirty="0" smtClean="0"/>
          </a:p>
          <a:p>
            <a:r>
              <a:rPr lang="fr-FR" dirty="0" smtClean="0"/>
              <a:t>Elaboration ou mise à jour de fiches sur </a:t>
            </a:r>
            <a:r>
              <a:rPr lang="fr-FR" b="1" dirty="0" smtClean="0"/>
              <a:t>le bon usage des médicaments </a:t>
            </a:r>
            <a:r>
              <a:rPr lang="fr-FR" dirty="0" smtClean="0"/>
              <a:t>avec définition de leur place dans la stratégie thérapeutique</a:t>
            </a:r>
          </a:p>
          <a:p>
            <a:r>
              <a:rPr lang="fr-FR" dirty="0" smtClean="0"/>
              <a:t>Elaboration ou validation de </a:t>
            </a:r>
            <a:r>
              <a:rPr lang="fr-FR" b="1" dirty="0" smtClean="0"/>
              <a:t>guides des stratégies diagnostiques et thérapeutiques</a:t>
            </a:r>
            <a:r>
              <a:rPr lang="fr-FR" dirty="0" smtClean="0"/>
              <a:t> les plus efficientes ainsi que </a:t>
            </a:r>
            <a:r>
              <a:rPr lang="fr-FR" b="1" dirty="0" smtClean="0"/>
              <a:t>des listes de médicaments à utilise préférentiellement</a:t>
            </a:r>
            <a:r>
              <a:rPr lang="fr-FR" dirty="0" smtClean="0"/>
              <a:t> à destination des professionnels de santé</a:t>
            </a:r>
          </a:p>
          <a:p>
            <a:endParaRPr lang="fr-FR" dirty="0" smtClean="0"/>
          </a:p>
          <a:p>
            <a:endParaRPr lang="fr-FR" dirty="0" smtClean="0"/>
          </a:p>
          <a:p>
            <a:pPr marL="0" lvl="1"/>
            <a:r>
              <a:rPr lang="fr-FR" dirty="0" smtClean="0"/>
              <a:t>Proposition d’une ouverture de prescription de l’exercice physique adapté pour les patients atteints d’ALD</a:t>
            </a:r>
          </a:p>
          <a:p>
            <a:endParaRPr lang="fr-FR" dirty="0" smtClean="0"/>
          </a:p>
          <a:p>
            <a:endParaRPr lang="fr-FR" b="1" dirty="0" smtClean="0">
              <a:solidFill>
                <a:srgbClr val="002395"/>
              </a:solidFill>
              <a:ea typeface="Microsoft YaHei" pitchFamily="2"/>
              <a:cs typeface="Microsoft YaHei" pitchFamily="2"/>
            </a:endParaRPr>
          </a:p>
          <a:p>
            <a:endParaRPr lang="fr-FR" b="1" dirty="0" smtClean="0">
              <a:solidFill>
                <a:srgbClr val="002395"/>
              </a:solidFill>
              <a:ea typeface="Microsoft YaHei" pitchFamily="2"/>
              <a:cs typeface="Microsoft YaHei" pitchFamily="2"/>
            </a:endParaRPr>
          </a:p>
          <a:p>
            <a:endParaRPr lang="fr-FR" dirty="0" smtClean="0"/>
          </a:p>
          <a:p>
            <a:endParaRPr lang="fr-FR" dirty="0" smtClean="0"/>
          </a:p>
          <a:p>
            <a:endParaRPr lang="fr-FR" dirty="0"/>
          </a:p>
        </p:txBody>
      </p:sp>
      <p:sp>
        <p:nvSpPr>
          <p:cNvPr id="9" name="ZoneTexte 8"/>
          <p:cNvSpPr txBox="1"/>
          <p:nvPr/>
        </p:nvSpPr>
        <p:spPr>
          <a:xfrm>
            <a:off x="0" y="3068960"/>
            <a:ext cx="1008112" cy="369332"/>
          </a:xfrm>
          <a:prstGeom prst="rect">
            <a:avLst/>
          </a:prstGeom>
          <a:noFill/>
        </p:spPr>
        <p:txBody>
          <a:bodyPr wrap="square" rtlCol="0">
            <a:spAutoFit/>
          </a:bodyPr>
          <a:lstStyle/>
          <a:p>
            <a:r>
              <a:rPr lang="fr-FR" b="1" dirty="0" smtClean="0"/>
              <a:t>Art 143</a:t>
            </a:r>
            <a:endParaRPr lang="fr-FR" b="1" dirty="0"/>
          </a:p>
        </p:txBody>
      </p:sp>
      <p:sp>
        <p:nvSpPr>
          <p:cNvPr id="10" name="ZoneTexte 9"/>
          <p:cNvSpPr txBox="1"/>
          <p:nvPr/>
        </p:nvSpPr>
        <p:spPr>
          <a:xfrm>
            <a:off x="0" y="5085184"/>
            <a:ext cx="1008112" cy="369332"/>
          </a:xfrm>
          <a:prstGeom prst="rect">
            <a:avLst/>
          </a:prstGeom>
          <a:noFill/>
        </p:spPr>
        <p:txBody>
          <a:bodyPr wrap="square" rtlCol="0">
            <a:spAutoFit/>
          </a:bodyPr>
          <a:lstStyle/>
          <a:p>
            <a:r>
              <a:rPr lang="fr-FR" b="1" dirty="0" smtClean="0"/>
              <a:t>Art 144</a:t>
            </a:r>
            <a:endParaRPr lang="fr-FR"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332656"/>
            <a:ext cx="7848872" cy="7540526"/>
          </a:xfrm>
          <a:prstGeom prst="rect">
            <a:avLst/>
          </a:prstGeom>
          <a:noFill/>
        </p:spPr>
        <p:txBody>
          <a:bodyPr wrap="square" rtlCol="0">
            <a:spAutoFit/>
          </a:bodyPr>
          <a:lstStyle/>
          <a:p>
            <a:pPr marL="0" lvl="2"/>
            <a:r>
              <a:rPr lang="fr-FR" b="1" dirty="0" smtClean="0">
                <a:solidFill>
                  <a:srgbClr val="92D050"/>
                </a:solidFill>
              </a:rPr>
              <a:t>Bon usage des antibiotiques et lutte contre l’</a:t>
            </a:r>
            <a:r>
              <a:rPr lang="fr-FR" b="1" dirty="0" err="1" smtClean="0">
                <a:solidFill>
                  <a:srgbClr val="92D050"/>
                </a:solidFill>
              </a:rPr>
              <a:t>antibiorésistance</a:t>
            </a:r>
            <a:endParaRPr lang="fr-FR" b="1" dirty="0" smtClean="0">
              <a:solidFill>
                <a:srgbClr val="92D050"/>
              </a:solidFill>
            </a:endParaRPr>
          </a:p>
          <a:p>
            <a:pPr marL="0" lvl="2"/>
            <a:endParaRPr lang="fr-FR" b="1" dirty="0" smtClean="0">
              <a:solidFill>
                <a:srgbClr val="92D050"/>
              </a:solidFill>
            </a:endParaRPr>
          </a:p>
          <a:p>
            <a:pPr marL="0" lvl="2"/>
            <a:r>
              <a:rPr lang="fr-FR" dirty="0" smtClean="0"/>
              <a:t>Pour des raisons de santé publique, notamment pour prévenir l’apparition de résistances aux médicaments appartenant à la classe des antibiotiques des mesures adaptées à la lutte contre les résistances auxdits médicaments sont prises par voie réglementaire. </a:t>
            </a:r>
            <a:endParaRPr lang="fr-FR" b="1" dirty="0" smtClean="0">
              <a:solidFill>
                <a:srgbClr val="92D050"/>
              </a:solidFill>
            </a:endParaRPr>
          </a:p>
          <a:p>
            <a:pPr marL="0" lvl="2"/>
            <a:endParaRPr lang="fr-FR" b="1" dirty="0" smtClean="0">
              <a:solidFill>
                <a:srgbClr val="92D050"/>
              </a:solidFill>
            </a:endParaRPr>
          </a:p>
          <a:p>
            <a:pPr marL="0" lvl="2"/>
            <a:r>
              <a:rPr lang="fr-FR" b="1" dirty="0" smtClean="0">
                <a:solidFill>
                  <a:srgbClr val="92D050"/>
                </a:solidFill>
              </a:rPr>
              <a:t>Traçabilité des dispositifs médicaux</a:t>
            </a:r>
            <a:endParaRPr lang="fr-FR" dirty="0" smtClean="0">
              <a:solidFill>
                <a:srgbClr val="92D050"/>
              </a:solidFill>
            </a:endParaRPr>
          </a:p>
          <a:p>
            <a:pPr marL="0" lvl="2"/>
            <a:r>
              <a:rPr lang="fr-FR" dirty="0" smtClean="0"/>
              <a:t>Les fabricants  de dispositifs médicaux transmettent à l’ANSM un résumé des caractéristiques de leur dispositif lors  de leur mise en service.</a:t>
            </a:r>
          </a:p>
          <a:p>
            <a:r>
              <a:rPr lang="fr-FR" dirty="0" smtClean="0"/>
              <a:t>Pour les dispositifs médicaux dont la liste est fixée par arrêté du ministre chargé de la santé après avis de l’ANSM, les établissements de santé et les installations mentionnées à l’article L. 6322-1 </a:t>
            </a:r>
            <a:r>
              <a:rPr lang="fr-FR" b="1" dirty="0" smtClean="0"/>
              <a:t>sont tenus de renseigner les registres créés pour le suivi de ces dispositifs médicaux</a:t>
            </a:r>
            <a:r>
              <a:rPr lang="fr-FR" dirty="0" smtClean="0"/>
              <a:t>. </a:t>
            </a:r>
          </a:p>
          <a:p>
            <a:r>
              <a:rPr lang="fr-FR" dirty="0" smtClean="0"/>
              <a:t>Pour les établissements de santé mentionnés à l’article L. 6111-1 du présent code, ces registres sont renseignés conformément aux obligations et aux engagements fixés par le contrat de bon usage des médicaments et des produits et prestations</a:t>
            </a:r>
          </a:p>
          <a:p>
            <a:endParaRPr lang="fr-FR" dirty="0" smtClean="0"/>
          </a:p>
          <a:p>
            <a:r>
              <a:rPr lang="fr-FR" b="1" dirty="0" smtClean="0">
                <a:solidFill>
                  <a:srgbClr val="92D050"/>
                </a:solidFill>
              </a:rPr>
              <a:t>Agrément des logiciels d’aide à la prescription et à la dispensation par la HAS</a:t>
            </a:r>
            <a:endParaRPr lang="fr-FR" dirty="0" smtClean="0">
              <a:solidFill>
                <a:srgbClr val="92D050"/>
              </a:solidFill>
            </a:endParaRPr>
          </a:p>
          <a:p>
            <a:r>
              <a:rPr lang="fr-FR" dirty="0" smtClean="0"/>
              <a:t>Agrément des bases de données sur les médicaments destinées à l’usage des logiciels d’aide à la prescription médicale et des logiciels d’aide à la dispensation sur la base d’une charte de qualité</a:t>
            </a:r>
          </a:p>
          <a:p>
            <a:pPr lvl="1">
              <a:buFontTx/>
              <a:buChar char="-"/>
            </a:pPr>
            <a:endParaRPr lang="fr-FR" dirty="0" smtClean="0"/>
          </a:p>
          <a:p>
            <a:pPr lvl="1">
              <a:buFontTx/>
              <a:buChar char="-"/>
            </a:pPr>
            <a:endParaRPr lang="fr-FR" dirty="0" smtClean="0"/>
          </a:p>
          <a:p>
            <a:pPr lvl="1">
              <a:buFontTx/>
              <a:buChar char="-"/>
            </a:pPr>
            <a:endParaRPr lang="fr-FR" dirty="0" smtClean="0"/>
          </a:p>
          <a:p>
            <a:pPr lvl="1"/>
            <a:endParaRPr lang="fr-FR" dirty="0" smtClean="0"/>
          </a:p>
          <a:p>
            <a:pPr lvl="1"/>
            <a:endParaRPr lang="fr-FR" sz="1600" dirty="0" smtClean="0"/>
          </a:p>
        </p:txBody>
      </p:sp>
      <p:sp>
        <p:nvSpPr>
          <p:cNvPr id="3" name="ZoneTexte 2"/>
          <p:cNvSpPr txBox="1"/>
          <p:nvPr/>
        </p:nvSpPr>
        <p:spPr>
          <a:xfrm>
            <a:off x="0" y="332656"/>
            <a:ext cx="1043608" cy="584775"/>
          </a:xfrm>
          <a:prstGeom prst="rect">
            <a:avLst/>
          </a:prstGeom>
          <a:noFill/>
        </p:spPr>
        <p:txBody>
          <a:bodyPr wrap="square" rtlCol="0">
            <a:spAutoFit/>
          </a:bodyPr>
          <a:lstStyle/>
          <a:p>
            <a:r>
              <a:rPr lang="fr-FR" b="1" dirty="0" smtClean="0"/>
              <a:t>Art 146</a:t>
            </a:r>
          </a:p>
          <a:p>
            <a:endParaRPr lang="fr-FR" sz="1400" dirty="0"/>
          </a:p>
        </p:txBody>
      </p:sp>
      <p:pic>
        <p:nvPicPr>
          <p:cNvPr id="7"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8"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10" name="ZoneTexte 9"/>
          <p:cNvSpPr txBox="1"/>
          <p:nvPr/>
        </p:nvSpPr>
        <p:spPr>
          <a:xfrm>
            <a:off x="0" y="2204864"/>
            <a:ext cx="1043608" cy="584775"/>
          </a:xfrm>
          <a:prstGeom prst="rect">
            <a:avLst/>
          </a:prstGeom>
          <a:noFill/>
        </p:spPr>
        <p:txBody>
          <a:bodyPr wrap="square" rtlCol="0">
            <a:spAutoFit/>
          </a:bodyPr>
          <a:lstStyle/>
          <a:p>
            <a:r>
              <a:rPr lang="fr-FR" b="1" dirty="0" smtClean="0"/>
              <a:t>Art 147</a:t>
            </a:r>
          </a:p>
          <a:p>
            <a:endParaRPr lang="fr-FR" sz="1400" dirty="0"/>
          </a:p>
        </p:txBody>
      </p:sp>
      <p:sp>
        <p:nvSpPr>
          <p:cNvPr id="12" name="ZoneTexte 11"/>
          <p:cNvSpPr txBox="1"/>
          <p:nvPr/>
        </p:nvSpPr>
        <p:spPr>
          <a:xfrm>
            <a:off x="0" y="5373216"/>
            <a:ext cx="1043608" cy="584775"/>
          </a:xfrm>
          <a:prstGeom prst="rect">
            <a:avLst/>
          </a:prstGeom>
          <a:noFill/>
        </p:spPr>
        <p:txBody>
          <a:bodyPr wrap="square" rtlCol="0">
            <a:spAutoFit/>
          </a:bodyPr>
          <a:lstStyle/>
          <a:p>
            <a:r>
              <a:rPr lang="fr-FR" b="1" dirty="0" smtClean="0"/>
              <a:t>Art 148</a:t>
            </a:r>
          </a:p>
          <a:p>
            <a:endParaRPr lang="fr-FR" sz="1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71600" y="332656"/>
            <a:ext cx="8172400" cy="6555641"/>
          </a:xfrm>
          <a:prstGeom prst="rect">
            <a:avLst/>
          </a:prstGeom>
          <a:noFill/>
        </p:spPr>
        <p:txBody>
          <a:bodyPr wrap="square" rtlCol="0">
            <a:spAutoFit/>
          </a:bodyPr>
          <a:lstStyle/>
          <a:p>
            <a:pPr marL="0" lvl="2"/>
            <a:r>
              <a:rPr lang="fr-FR" b="1" dirty="0" smtClean="0">
                <a:solidFill>
                  <a:srgbClr val="92D050"/>
                </a:solidFill>
              </a:rPr>
              <a:t>Dérogation à la prescription en DCI</a:t>
            </a:r>
            <a:endParaRPr lang="fr-FR" dirty="0" smtClean="0">
              <a:solidFill>
                <a:srgbClr val="92D050"/>
              </a:solidFill>
            </a:endParaRPr>
          </a:p>
          <a:p>
            <a:r>
              <a:rPr lang="fr-FR" dirty="0" smtClean="0"/>
              <a:t>Aux côtés de la dénomination commune du médicament, le nom de marque ou le nom de fantaisie pour </a:t>
            </a:r>
            <a:r>
              <a:rPr lang="fr-FR" b="1" dirty="0" smtClean="0"/>
              <a:t>les produits biologiques, les médicaments immunologiques, les médicaments dérivés du sang et les médicaments de thérapie innovante.</a:t>
            </a:r>
          </a:p>
          <a:p>
            <a:endParaRPr lang="fr-FR" sz="2000" b="1" dirty="0" smtClean="0">
              <a:solidFill>
                <a:srgbClr val="92D050"/>
              </a:solidFill>
            </a:endParaRPr>
          </a:p>
          <a:p>
            <a:r>
              <a:rPr lang="fr-FR" sz="2000" b="1" dirty="0" smtClean="0">
                <a:solidFill>
                  <a:srgbClr val="92D050"/>
                </a:solidFill>
              </a:rPr>
              <a:t>Renforcement des moyens de lutte contre les ruptures d’approvisionnement de produits de santé</a:t>
            </a:r>
            <a:endParaRPr lang="fr-FR" sz="2000" dirty="0" smtClean="0">
              <a:solidFill>
                <a:srgbClr val="92D050"/>
              </a:solidFill>
            </a:endParaRPr>
          </a:p>
          <a:p>
            <a:pPr marL="0" lvl="2"/>
            <a:r>
              <a:rPr lang="fr-FR" dirty="0" smtClean="0"/>
              <a:t>Médicaments ou classes de médicaments d’intérêt thérapeutique majeur pour lesquels une interruption de traitement est susceptible de mettre en jeu le pronostic vital des patients à court ou moyen terme, ou représente une perte de chance importante pour les patients au regard de la gravité ou du potentiel évolutif de la maladie</a:t>
            </a:r>
          </a:p>
          <a:p>
            <a:pPr marL="0" lvl="2"/>
            <a:r>
              <a:rPr lang="fr-FR" dirty="0" smtClean="0"/>
              <a:t>Assurer un approvisionnement approprié et continu du marché national de manière à couvrir les besoins des patients en France</a:t>
            </a:r>
          </a:p>
          <a:p>
            <a:pPr marL="0" lvl="2"/>
            <a:r>
              <a:rPr lang="fr-FR" dirty="0" smtClean="0"/>
              <a:t>Liste « publique » des médicaments d’intérêt thérapeutique majeur mentionnés arrêtée par l’ANSM sur internet</a:t>
            </a:r>
          </a:p>
          <a:p>
            <a:pPr marL="0" lvl="2"/>
            <a:r>
              <a:rPr lang="fr-FR" dirty="0" smtClean="0"/>
              <a:t>Elaboration et mise en œuvre des plans de gestion des pénuries, dans l’intérêt des patients, dans le but de prévenir et de pallier toute rupture de stock.</a:t>
            </a:r>
          </a:p>
          <a:p>
            <a:pPr lvl="1">
              <a:buFontTx/>
              <a:buChar char="-"/>
            </a:pPr>
            <a:endParaRPr lang="fr-FR" dirty="0" smtClean="0"/>
          </a:p>
          <a:p>
            <a:pPr marL="0" lvl="1"/>
            <a:r>
              <a:rPr lang="fr-FR" dirty="0" smtClean="0"/>
              <a:t>Définition de médicaments ou de classes d’intérêt thérapeutique majeur pour prévenir les ruptures d’approvisionnements </a:t>
            </a:r>
          </a:p>
          <a:p>
            <a:endParaRPr lang="fr-FR" b="1" dirty="0" smtClean="0"/>
          </a:p>
          <a:p>
            <a:endParaRPr lang="fr-FR" dirty="0" smtClean="0"/>
          </a:p>
        </p:txBody>
      </p:sp>
      <p:sp>
        <p:nvSpPr>
          <p:cNvPr id="3" name="ZoneTexte 2"/>
          <p:cNvSpPr txBox="1"/>
          <p:nvPr/>
        </p:nvSpPr>
        <p:spPr>
          <a:xfrm>
            <a:off x="0" y="332656"/>
            <a:ext cx="1043608" cy="584775"/>
          </a:xfrm>
          <a:prstGeom prst="rect">
            <a:avLst/>
          </a:prstGeom>
          <a:noFill/>
        </p:spPr>
        <p:txBody>
          <a:bodyPr wrap="square" rtlCol="0">
            <a:spAutoFit/>
          </a:bodyPr>
          <a:lstStyle/>
          <a:p>
            <a:r>
              <a:rPr lang="fr-FR" b="1" dirty="0" smtClean="0"/>
              <a:t>Art 149</a:t>
            </a:r>
          </a:p>
          <a:p>
            <a:endParaRPr lang="fr-FR" sz="1400" dirty="0"/>
          </a:p>
        </p:txBody>
      </p:sp>
      <p:pic>
        <p:nvPicPr>
          <p:cNvPr id="7"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8" name="Picture 6" descr="arsPaca"/>
          <p:cNvPicPr>
            <a:picLocks noChangeAspect="1" noChangeArrowheads="1"/>
          </p:cNvPicPr>
          <p:nvPr/>
        </p:nvPicPr>
        <p:blipFill>
          <a:blip r:embed="rId3" cstate="print"/>
          <a:srcRect/>
          <a:stretch>
            <a:fillRect/>
          </a:stretch>
        </p:blipFill>
        <p:spPr bwMode="auto">
          <a:xfrm>
            <a:off x="152400" y="6481763"/>
            <a:ext cx="1066800" cy="376237"/>
          </a:xfrm>
          <a:prstGeom prst="rect">
            <a:avLst/>
          </a:prstGeom>
          <a:noFill/>
          <a:ln w="9525">
            <a:noFill/>
            <a:miter lim="800000"/>
            <a:headEnd/>
            <a:tailEnd/>
          </a:ln>
        </p:spPr>
      </p:pic>
      <p:sp>
        <p:nvSpPr>
          <p:cNvPr id="10" name="ZoneTexte 9"/>
          <p:cNvSpPr txBox="1"/>
          <p:nvPr/>
        </p:nvSpPr>
        <p:spPr>
          <a:xfrm>
            <a:off x="0" y="1844824"/>
            <a:ext cx="1043608" cy="584775"/>
          </a:xfrm>
          <a:prstGeom prst="rect">
            <a:avLst/>
          </a:prstGeom>
          <a:noFill/>
        </p:spPr>
        <p:txBody>
          <a:bodyPr wrap="square" rtlCol="0">
            <a:spAutoFit/>
          </a:bodyPr>
          <a:lstStyle/>
          <a:p>
            <a:r>
              <a:rPr lang="fr-FR" b="1" dirty="0" smtClean="0"/>
              <a:t>Art 151</a:t>
            </a:r>
          </a:p>
          <a:p>
            <a:endParaRPr lang="fr-FR" sz="1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5"/>
          <p:cNvSpPr txBox="1">
            <a:spLocks/>
          </p:cNvSpPr>
          <p:nvPr/>
        </p:nvSpPr>
        <p:spPr>
          <a:xfrm>
            <a:off x="0" y="980728"/>
            <a:ext cx="9144000" cy="5616624"/>
          </a:xfrm>
          <a:prstGeom prst="rect">
            <a:avLst/>
          </a:prstGeom>
        </p:spPr>
        <p:txBody>
          <a:bodyPr vert="horz" lIns="91440" tIns="45720" rIns="91440" bIns="45720" rtlCol="0">
            <a:normAutofit/>
          </a:bodyPr>
          <a:lstStyle/>
          <a:p>
            <a:pPr lvl="0">
              <a:spcBef>
                <a:spcPct val="20000"/>
              </a:spcBef>
            </a:pPr>
            <a:endParaRPr lang="fr-FR" sz="2500" u="sng" dirty="0" smtClean="0">
              <a:solidFill>
                <a:srgbClr val="002060"/>
              </a:solidFill>
              <a:hlinkClick r:id="rId3"/>
            </a:endParaRPr>
          </a:p>
          <a:p>
            <a:endParaRPr lang="fr-FR" sz="2400" dirty="0" smtClean="0"/>
          </a:p>
          <a:p>
            <a:endParaRPr lang="fr-FR" sz="2400" dirty="0" smtClean="0"/>
          </a:p>
        </p:txBody>
      </p:sp>
      <p:pic>
        <p:nvPicPr>
          <p:cNvPr id="1026" name="Picture 2"/>
          <p:cNvPicPr>
            <a:picLocks noChangeAspect="1" noChangeArrowheads="1"/>
          </p:cNvPicPr>
          <p:nvPr/>
        </p:nvPicPr>
        <p:blipFill>
          <a:blip r:embed="rId4" cstate="print"/>
          <a:srcRect/>
          <a:stretch>
            <a:fillRect/>
          </a:stretch>
        </p:blipFill>
        <p:spPr bwMode="auto">
          <a:xfrm>
            <a:off x="211516" y="908720"/>
            <a:ext cx="8680964" cy="4883044"/>
          </a:xfrm>
          <a:prstGeom prst="rect">
            <a:avLst/>
          </a:prstGeom>
          <a:noFill/>
          <a:ln w="9525">
            <a:noFill/>
            <a:miter lim="800000"/>
            <a:headEnd/>
            <a:tailEnd/>
          </a:ln>
          <a:effectLst/>
        </p:spPr>
      </p:pic>
    </p:spTree>
    <p:extLst>
      <p:ext uri="{BB962C8B-B14F-4D97-AF65-F5344CB8AC3E}">
        <p14:creationId xmlns:p14="http://schemas.microsoft.com/office/powerpoint/2010/main" xmlns="" val="233682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896544"/>
          </a:xfrm>
        </p:spPr>
        <p:txBody>
          <a:bodyPr>
            <a:normAutofit/>
          </a:bodyPr>
          <a:lstStyle/>
          <a:p>
            <a:pPr>
              <a:buNone/>
            </a:pPr>
            <a:endParaRPr lang="fr-FR" sz="5600" dirty="0" smtClean="0"/>
          </a:p>
          <a:p>
            <a:endParaRPr lang="fr-FR" sz="4900" dirty="0" smtClean="0"/>
          </a:p>
          <a:p>
            <a:endParaRPr lang="fr-FR" sz="4000" dirty="0" smtClean="0"/>
          </a:p>
          <a:p>
            <a:pPr>
              <a:buNone/>
            </a:pPr>
            <a:endParaRPr lang="fr-FR" sz="4000" dirty="0" smtClean="0"/>
          </a:p>
          <a:p>
            <a:endParaRPr lang="fr-FR" sz="4000" dirty="0"/>
          </a:p>
        </p:txBody>
      </p:sp>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332656"/>
            <a:ext cx="1952898" cy="1419423"/>
          </a:xfrm>
          <a:prstGeom prst="rect">
            <a:avLst/>
          </a:prstGeom>
        </p:spPr>
      </p:pic>
      <p:graphicFrame>
        <p:nvGraphicFramePr>
          <p:cNvPr id="7" name="Tableau 6"/>
          <p:cNvGraphicFramePr>
            <a:graphicFrameLocks noGrp="1"/>
          </p:cNvGraphicFramePr>
          <p:nvPr/>
        </p:nvGraphicFramePr>
        <p:xfrm>
          <a:off x="179512" y="1772816"/>
          <a:ext cx="8496944" cy="4320480"/>
        </p:xfrm>
        <a:graphic>
          <a:graphicData uri="http://schemas.openxmlformats.org/drawingml/2006/table">
            <a:tbl>
              <a:tblPr/>
              <a:tblGrid>
                <a:gridCol w="2242468"/>
                <a:gridCol w="6254476"/>
              </a:tblGrid>
              <a:tr h="4320480">
                <a:tc>
                  <a:txBody>
                    <a:bodyPr/>
                    <a:lstStyle/>
                    <a:p>
                      <a:pPr>
                        <a:spcAft>
                          <a:spcPts val="0"/>
                        </a:spcAft>
                      </a:pPr>
                      <a:r>
                        <a:rPr lang="fr-FR" sz="2000" b="1" dirty="0">
                          <a:latin typeface="Arial"/>
                          <a:ea typeface="Times New Roman"/>
                          <a:cs typeface="Times New Roman"/>
                        </a:rPr>
                        <a:t>Produits et prestations / Liste en sus</a:t>
                      </a:r>
                      <a:endParaRPr lang="fr-FR" sz="2000" dirty="0">
                        <a:latin typeface="Times New Roman"/>
                        <a:ea typeface="Times New Roman"/>
                        <a:cs typeface="Times New Roman"/>
                      </a:endParaRPr>
                    </a:p>
                  </a:txBody>
                  <a:tcPr marL="61073" marR="61073" marT="0" marB="0">
                    <a:lnL>
                      <a:noFill/>
                    </a:lnL>
                    <a:lnR>
                      <a:noFill/>
                    </a:lnR>
                    <a:lnT>
                      <a:noFill/>
                    </a:lnT>
                    <a:lnB>
                      <a:noFill/>
                    </a:lnB>
                  </a:tcPr>
                </a:tc>
                <a:tc>
                  <a:txBody>
                    <a:bodyPr/>
                    <a:lstStyle/>
                    <a:p>
                      <a:pPr>
                        <a:spcAft>
                          <a:spcPts val="0"/>
                        </a:spcAft>
                      </a:pPr>
                      <a:r>
                        <a:rPr lang="fr-FR" sz="2000" b="0" u="sng" dirty="0">
                          <a:solidFill>
                            <a:srgbClr val="0000FF"/>
                          </a:solidFill>
                          <a:latin typeface="Arial"/>
                          <a:ea typeface="Times New Roman"/>
                          <a:cs typeface="Times New Roman"/>
                          <a:hlinkClick r:id="rId4"/>
                        </a:rPr>
                        <a:t>Arrêté du 2 décembre 2015</a:t>
                      </a:r>
                      <a:r>
                        <a:rPr lang="fr-FR" sz="2000" b="1" dirty="0">
                          <a:latin typeface="Arial"/>
                          <a:ea typeface="Times New Roman"/>
                          <a:cs typeface="Times New Roman"/>
                        </a:rPr>
                        <a:t> </a:t>
                      </a:r>
                      <a:r>
                        <a:rPr lang="fr-FR" sz="2000" b="0" dirty="0">
                          <a:latin typeface="Arial"/>
                          <a:ea typeface="Times New Roman"/>
                          <a:cs typeface="Times New Roman"/>
                        </a:rPr>
                        <a:t>pris en application de l'article L. 162-22-7 du code de la sécurité sociale et modifiant l'arrêté du 2 mars 2005 modifié fixant la liste des produits et prestations mentionnés à l'article L. 165-1 du code de la sécurité sociale pris en charge en sus des prestations d'hospitalisation</a:t>
                      </a:r>
                      <a:endParaRPr lang="fr-FR" sz="2000" dirty="0">
                        <a:latin typeface="Times New Roman"/>
                        <a:ea typeface="Times New Roman"/>
                        <a:cs typeface="Times New Roman"/>
                      </a:endParaRPr>
                    </a:p>
                    <a:p>
                      <a:pPr>
                        <a:spcAft>
                          <a:spcPts val="0"/>
                        </a:spcAft>
                      </a:pPr>
                      <a:r>
                        <a:rPr lang="fr-FR" sz="2000" i="1" dirty="0">
                          <a:latin typeface="Arial"/>
                          <a:ea typeface="Times New Roman"/>
                          <a:cs typeface="Times New Roman"/>
                        </a:rPr>
                        <a:t>JO du 04 décembre </a:t>
                      </a:r>
                      <a:r>
                        <a:rPr lang="fr-FR" sz="2000" i="1" dirty="0" smtClean="0">
                          <a:latin typeface="Arial"/>
                          <a:ea typeface="Times New Roman"/>
                          <a:cs typeface="Times New Roman"/>
                        </a:rPr>
                        <a:t>2015</a:t>
                      </a:r>
                    </a:p>
                    <a:p>
                      <a:pPr>
                        <a:spcAft>
                          <a:spcPts val="0"/>
                        </a:spcAft>
                      </a:pPr>
                      <a:endParaRPr lang="fr-FR" sz="2000" i="1" dirty="0" smtClean="0">
                        <a:latin typeface="Arial"/>
                        <a:ea typeface="Times New Roman"/>
                        <a:cs typeface="Times New Roman"/>
                      </a:endParaRPr>
                    </a:p>
                    <a:p>
                      <a:pPr>
                        <a:spcAft>
                          <a:spcPts val="0"/>
                        </a:spcAft>
                      </a:pPr>
                      <a:r>
                        <a:rPr lang="fr-FR" sz="2000" dirty="0" smtClean="0"/>
                        <a:t>Radiation des  codes 3427851, 3422084, 3436749, 3480294 relatifs</a:t>
                      </a:r>
                      <a:r>
                        <a:rPr lang="fr-FR" sz="2000" baseline="0" dirty="0" smtClean="0"/>
                        <a:t> </a:t>
                      </a:r>
                      <a:r>
                        <a:rPr lang="fr-FR" sz="2000" baseline="0" smtClean="0"/>
                        <a:t>au </a:t>
                      </a:r>
                      <a:r>
                        <a:rPr lang="fr-FR" sz="2000" smtClean="0"/>
                        <a:t>Neurostimulateur</a:t>
                      </a:r>
                      <a:r>
                        <a:rPr lang="fr-FR" sz="2000" baseline="0" dirty="0" smtClean="0"/>
                        <a:t> </a:t>
                      </a:r>
                      <a:r>
                        <a:rPr lang="fr-FR" sz="2000" dirty="0" smtClean="0"/>
                        <a:t>médullaire quadripolaire implantable</a:t>
                      </a:r>
                      <a:endParaRPr lang="fr-FR" sz="2000" dirty="0">
                        <a:latin typeface="Times New Roman"/>
                        <a:ea typeface="Times New Roman"/>
                        <a:cs typeface="Times New Roman"/>
                      </a:endParaRPr>
                    </a:p>
                  </a:txBody>
                  <a:tcPr marL="61073" marR="61073" marT="0" marB="0">
                    <a:lnL>
                      <a:noFill/>
                    </a:lnL>
                    <a:lnR>
                      <a:noFill/>
                    </a:lnR>
                    <a:lnT>
                      <a:noFill/>
                    </a:lnT>
                    <a:lnB>
                      <a:noFill/>
                    </a:lnB>
                  </a:tcPr>
                </a:tc>
              </a:tr>
            </a:tbl>
          </a:graphicData>
        </a:graphic>
      </p:graphicFrame>
      <p:sp>
        <p:nvSpPr>
          <p:cNvPr id="2969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568952" cy="5301208"/>
          </a:xfrm>
        </p:spPr>
        <p:txBody>
          <a:bodyPr>
            <a:normAutofit/>
          </a:bodyPr>
          <a:lstStyle/>
          <a:p>
            <a:r>
              <a:rPr lang="fr-FR" b="1" dirty="0" smtClean="0">
                <a:solidFill>
                  <a:srgbClr val="0070C0"/>
                </a:solidFill>
              </a:rPr>
              <a:t/>
            </a:r>
            <a:br>
              <a:rPr lang="fr-FR" b="1" dirty="0" smtClean="0">
                <a:solidFill>
                  <a:srgbClr val="0070C0"/>
                </a:solidFill>
              </a:rPr>
            </a:br>
            <a:r>
              <a:rPr lang="fr-FR" b="1" dirty="0" smtClean="0">
                <a:solidFill>
                  <a:srgbClr val="92D050"/>
                </a:solidFill>
              </a:rPr>
              <a:t> LOI DE SANTE </a:t>
            </a:r>
            <a:r>
              <a:rPr lang="fr-FR" b="1" dirty="0" smtClean="0">
                <a:solidFill>
                  <a:srgbClr val="0070C0"/>
                </a:solidFill>
              </a:rPr>
              <a:t/>
            </a:r>
            <a:br>
              <a:rPr lang="fr-FR" b="1" dirty="0" smtClean="0">
                <a:solidFill>
                  <a:srgbClr val="0070C0"/>
                </a:solidFill>
              </a:rPr>
            </a:br>
            <a:r>
              <a:rPr lang="fr-FR" b="1" dirty="0" smtClean="0">
                <a:solidFill>
                  <a:srgbClr val="0070C0"/>
                </a:solidFill>
              </a:rPr>
              <a:t>TITRE IV </a:t>
            </a:r>
            <a:br>
              <a:rPr lang="fr-FR" b="1" dirty="0" smtClean="0">
                <a:solidFill>
                  <a:srgbClr val="0070C0"/>
                </a:solidFill>
              </a:rPr>
            </a:br>
            <a:r>
              <a:rPr lang="fr-FR" sz="3600" b="1" dirty="0" smtClean="0">
                <a:solidFill>
                  <a:srgbClr val="0070C0"/>
                </a:solidFill>
              </a:rPr>
              <a:t>RENFORCER L’EFFICACITE DES POLITIQUES PUBLIQUES ET LA DEMOCRATIE SANITAIRE </a:t>
            </a:r>
            <a:endParaRPr lang="fr-FR" sz="3600" b="1" dirty="0">
              <a:solidFill>
                <a:srgbClr val="0070C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27584" y="332656"/>
            <a:ext cx="7344816" cy="400110"/>
          </a:xfrm>
          <a:prstGeom prst="rect">
            <a:avLst/>
          </a:prstGeom>
          <a:noFill/>
        </p:spPr>
        <p:txBody>
          <a:bodyPr wrap="square" rtlCol="0">
            <a:spAutoFit/>
          </a:bodyPr>
          <a:lstStyle/>
          <a:p>
            <a:r>
              <a:rPr lang="fr-FR" sz="2000" b="1" dirty="0" smtClean="0">
                <a:solidFill>
                  <a:srgbClr val="92D050"/>
                </a:solidFill>
              </a:rPr>
              <a:t>Création d’un réseau régional de vigilance et d’appui</a:t>
            </a:r>
            <a:endParaRPr lang="fr-FR" sz="2000" dirty="0">
              <a:solidFill>
                <a:srgbClr val="92D050"/>
              </a:solidFill>
            </a:endParaRPr>
          </a:p>
        </p:txBody>
      </p:sp>
      <p:sp>
        <p:nvSpPr>
          <p:cNvPr id="4" name="ZoneTexte 3"/>
          <p:cNvSpPr txBox="1"/>
          <p:nvPr/>
        </p:nvSpPr>
        <p:spPr>
          <a:xfrm>
            <a:off x="547936" y="1267852"/>
            <a:ext cx="8748464" cy="923330"/>
          </a:xfrm>
          <a:prstGeom prst="rect">
            <a:avLst/>
          </a:prstGeom>
          <a:noFill/>
        </p:spPr>
        <p:txBody>
          <a:bodyPr wrap="square" rtlCol="0">
            <a:spAutoFit/>
          </a:bodyPr>
          <a:lstStyle/>
          <a:p>
            <a:endParaRPr lang="fr-FR" dirty="0" smtClean="0"/>
          </a:p>
          <a:p>
            <a:endParaRPr lang="fr-FR" dirty="0" smtClean="0"/>
          </a:p>
          <a:p>
            <a:endParaRPr lang="fr-FR" dirty="0"/>
          </a:p>
        </p:txBody>
      </p:sp>
      <p:sp>
        <p:nvSpPr>
          <p:cNvPr id="5" name="ZoneTexte 4"/>
          <p:cNvSpPr txBox="1"/>
          <p:nvPr/>
        </p:nvSpPr>
        <p:spPr>
          <a:xfrm>
            <a:off x="899592" y="764705"/>
            <a:ext cx="7416824" cy="1246495"/>
          </a:xfrm>
          <a:prstGeom prst="rect">
            <a:avLst/>
          </a:prstGeom>
          <a:noFill/>
        </p:spPr>
        <p:txBody>
          <a:bodyPr wrap="square" rtlCol="0">
            <a:spAutoFit/>
          </a:bodyPr>
          <a:lstStyle/>
          <a:p>
            <a:r>
              <a:rPr lang="fr-FR" sz="2000" dirty="0" smtClean="0"/>
              <a:t>Les Ars sont responsables, en lien avec l’institut et les agences sanitaires, de l’organisation et de la couverture territoriale des vigilances sanitaires</a:t>
            </a:r>
          </a:p>
          <a:p>
            <a:endParaRPr lang="fr-FR" sz="1500" dirty="0" smtClean="0"/>
          </a:p>
        </p:txBody>
      </p:sp>
      <p:sp>
        <p:nvSpPr>
          <p:cNvPr id="7" name="ZoneTexte 6"/>
          <p:cNvSpPr txBox="1"/>
          <p:nvPr/>
        </p:nvSpPr>
        <p:spPr>
          <a:xfrm>
            <a:off x="0" y="332656"/>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160</a:t>
            </a:r>
          </a:p>
          <a:p>
            <a:endParaRPr lang="fr-FR" sz="1600" dirty="0"/>
          </a:p>
        </p:txBody>
      </p:sp>
      <p:pic>
        <p:nvPicPr>
          <p:cNvPr id="10"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11" name="Picture 6" descr="arsPaca"/>
          <p:cNvPicPr>
            <a:picLocks noChangeAspect="1" noChangeArrowheads="1"/>
          </p:cNvPicPr>
          <p:nvPr/>
        </p:nvPicPr>
        <p:blipFill>
          <a:blip r:embed="rId3" cstate="print"/>
          <a:srcRect/>
          <a:stretch>
            <a:fillRect/>
          </a:stretch>
        </p:blipFill>
        <p:spPr bwMode="auto">
          <a:xfrm>
            <a:off x="152400" y="6381329"/>
            <a:ext cx="1066800" cy="476672"/>
          </a:xfrm>
          <a:prstGeom prst="rect">
            <a:avLst/>
          </a:prstGeom>
          <a:noFill/>
          <a:ln w="9525">
            <a:noFill/>
            <a:miter lim="800000"/>
            <a:headEnd/>
            <a:tailEnd/>
          </a:ln>
        </p:spPr>
      </p:pic>
      <p:sp>
        <p:nvSpPr>
          <p:cNvPr id="21" name="ZoneTexte 20"/>
          <p:cNvSpPr txBox="1"/>
          <p:nvPr/>
        </p:nvSpPr>
        <p:spPr>
          <a:xfrm>
            <a:off x="899592" y="1916832"/>
            <a:ext cx="7272808" cy="1631216"/>
          </a:xfrm>
          <a:prstGeom prst="rect">
            <a:avLst/>
          </a:prstGeom>
          <a:noFill/>
        </p:spPr>
        <p:txBody>
          <a:bodyPr wrap="square" rtlCol="0">
            <a:spAutoFit/>
          </a:bodyPr>
          <a:lstStyle/>
          <a:p>
            <a:r>
              <a:rPr lang="fr-FR" sz="2000" b="1" dirty="0" smtClean="0">
                <a:solidFill>
                  <a:srgbClr val="92D050"/>
                </a:solidFill>
              </a:rPr>
              <a:t>Extension du champ des déclarations des infections nosocomiales ou d’évènements graves liées aux soins</a:t>
            </a:r>
          </a:p>
          <a:p>
            <a:pPr>
              <a:buFontTx/>
              <a:buChar char="-"/>
            </a:pPr>
            <a:r>
              <a:rPr lang="fr-FR" sz="2000" dirty="0" smtClean="0"/>
              <a:t>aux établissements et services médico-sociaux</a:t>
            </a:r>
          </a:p>
          <a:p>
            <a:r>
              <a:rPr lang="fr-FR" sz="2000" dirty="0" smtClean="0"/>
              <a:t>- aux actes médicaux à visée esthétique</a:t>
            </a:r>
            <a:endParaRPr lang="fr-FR" sz="2000" b="1" dirty="0" smtClean="0">
              <a:solidFill>
                <a:srgbClr val="92D050"/>
              </a:solidFill>
            </a:endParaRPr>
          </a:p>
          <a:p>
            <a:endParaRPr lang="fr-FR" sz="2000" b="1" dirty="0" smtClean="0">
              <a:solidFill>
                <a:srgbClr val="92D050"/>
              </a:solidFill>
            </a:endParaRPr>
          </a:p>
        </p:txBody>
      </p:sp>
      <p:sp>
        <p:nvSpPr>
          <p:cNvPr id="23" name="ZoneTexte 22"/>
          <p:cNvSpPr txBox="1"/>
          <p:nvPr/>
        </p:nvSpPr>
        <p:spPr>
          <a:xfrm>
            <a:off x="0" y="1916832"/>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161</a:t>
            </a:r>
          </a:p>
          <a:p>
            <a:endParaRPr lang="fr-FR" sz="1600" dirty="0"/>
          </a:p>
        </p:txBody>
      </p:sp>
      <p:sp>
        <p:nvSpPr>
          <p:cNvPr id="24" name="ZoneTexte 23"/>
          <p:cNvSpPr txBox="1"/>
          <p:nvPr/>
        </p:nvSpPr>
        <p:spPr>
          <a:xfrm>
            <a:off x="0" y="3501008"/>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166</a:t>
            </a:r>
          </a:p>
          <a:p>
            <a:endParaRPr lang="fr-FR" sz="1600" dirty="0"/>
          </a:p>
        </p:txBody>
      </p:sp>
      <p:sp>
        <p:nvSpPr>
          <p:cNvPr id="25" name="ZoneTexte 24"/>
          <p:cNvSpPr txBox="1"/>
          <p:nvPr/>
        </p:nvSpPr>
        <p:spPr>
          <a:xfrm>
            <a:off x="827584" y="3501008"/>
            <a:ext cx="8316416" cy="1538883"/>
          </a:xfrm>
          <a:prstGeom prst="rect">
            <a:avLst/>
          </a:prstGeom>
          <a:noFill/>
        </p:spPr>
        <p:txBody>
          <a:bodyPr wrap="square" rtlCol="0">
            <a:spAutoFit/>
          </a:bodyPr>
          <a:lstStyle/>
          <a:p>
            <a:r>
              <a:rPr lang="fr-FR" sz="2000" b="1" dirty="0" smtClean="0">
                <a:solidFill>
                  <a:srgbClr val="92D050"/>
                </a:solidFill>
              </a:rPr>
              <a:t>Réforme du système des agences sanitaires </a:t>
            </a:r>
            <a:r>
              <a:rPr lang="fr-FR" sz="2000" b="1" dirty="0" smtClean="0"/>
              <a:t>par ordonnances</a:t>
            </a:r>
          </a:p>
          <a:p>
            <a:pPr>
              <a:buFontTx/>
              <a:buChar char="-"/>
            </a:pPr>
            <a:r>
              <a:rPr lang="fr-FR" sz="2000" b="1" dirty="0" smtClean="0"/>
              <a:t> </a:t>
            </a:r>
            <a:r>
              <a:rPr lang="fr-FR" dirty="0" smtClean="0"/>
              <a:t>Création de </a:t>
            </a:r>
            <a:r>
              <a:rPr lang="fr-FR" dirty="0" smtClean="0">
                <a:solidFill>
                  <a:srgbClr val="0070C0"/>
                </a:solidFill>
              </a:rPr>
              <a:t>l’Agence nationale de santé publique  </a:t>
            </a:r>
            <a:r>
              <a:rPr lang="fr-FR" dirty="0" smtClean="0"/>
              <a:t>«</a:t>
            </a:r>
            <a:r>
              <a:rPr lang="fr-FR" dirty="0" smtClean="0">
                <a:solidFill>
                  <a:srgbClr val="92D050"/>
                </a:solidFill>
              </a:rPr>
              <a:t> </a:t>
            </a:r>
            <a:r>
              <a:rPr lang="fr-FR" dirty="0" smtClean="0"/>
              <a:t>SANTE PUBLIQUE France »</a:t>
            </a:r>
          </a:p>
          <a:p>
            <a:r>
              <a:rPr lang="fr-FR" dirty="0" smtClean="0"/>
              <a:t>par unification de INVS, INPES et EPRUS</a:t>
            </a:r>
          </a:p>
          <a:p>
            <a:r>
              <a:rPr lang="fr-FR" dirty="0" smtClean="0"/>
              <a:t>- Assouplissement et simplification de la législation sur médicaments et produits de santé (ANSM), sur la transfusion sanguine (EFS)</a:t>
            </a:r>
            <a:endParaRPr lang="fr-FR" sz="2000" b="1" dirty="0" smtClean="0">
              <a:solidFill>
                <a:srgbClr val="92D050"/>
              </a:solidFill>
            </a:endParaRPr>
          </a:p>
        </p:txBody>
      </p:sp>
      <p:sp>
        <p:nvSpPr>
          <p:cNvPr id="14" name="ZoneTexte 13"/>
          <p:cNvSpPr txBox="1"/>
          <p:nvPr/>
        </p:nvSpPr>
        <p:spPr>
          <a:xfrm>
            <a:off x="0" y="5157192"/>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170</a:t>
            </a:r>
          </a:p>
          <a:p>
            <a:endParaRPr lang="fr-FR" sz="1600" dirty="0"/>
          </a:p>
        </p:txBody>
      </p:sp>
      <p:sp>
        <p:nvSpPr>
          <p:cNvPr id="15" name="ZoneTexte 14"/>
          <p:cNvSpPr txBox="1"/>
          <p:nvPr/>
        </p:nvSpPr>
        <p:spPr>
          <a:xfrm>
            <a:off x="827584" y="5229200"/>
            <a:ext cx="8316416" cy="1015663"/>
          </a:xfrm>
          <a:prstGeom prst="rect">
            <a:avLst/>
          </a:prstGeom>
          <a:noFill/>
        </p:spPr>
        <p:txBody>
          <a:bodyPr wrap="square" rtlCol="0">
            <a:spAutoFit/>
          </a:bodyPr>
          <a:lstStyle/>
          <a:p>
            <a:r>
              <a:rPr lang="fr-FR" sz="2000" b="1" dirty="0" smtClean="0">
                <a:solidFill>
                  <a:srgbClr val="92D050"/>
                </a:solidFill>
              </a:rPr>
              <a:t>Plasma SD dans les circuits des PUI</a:t>
            </a:r>
            <a:endParaRPr lang="fr-FR" sz="2000" b="1" dirty="0" smtClean="0"/>
          </a:p>
          <a:p>
            <a:r>
              <a:rPr lang="fr-FR" sz="2000" dirty="0" smtClean="0"/>
              <a:t>L’article L5126-5-2 est abrogé. Le Plasma </a:t>
            </a:r>
            <a:r>
              <a:rPr lang="fr-FR" sz="2000" dirty="0" err="1" smtClean="0"/>
              <a:t>sd</a:t>
            </a:r>
            <a:r>
              <a:rPr lang="fr-FR" sz="2000" dirty="0" smtClean="0"/>
              <a:t> revient dans le circuit des PUI dès promulgation de la loi.</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9104" y="1700808"/>
            <a:ext cx="7344816" cy="400110"/>
          </a:xfrm>
          <a:prstGeom prst="rect">
            <a:avLst/>
          </a:prstGeom>
          <a:noFill/>
        </p:spPr>
        <p:txBody>
          <a:bodyPr wrap="square" rtlCol="0">
            <a:spAutoFit/>
          </a:bodyPr>
          <a:lstStyle/>
          <a:p>
            <a:r>
              <a:rPr lang="fr-FR" sz="2000" b="1" dirty="0" smtClean="0">
                <a:solidFill>
                  <a:srgbClr val="92D050"/>
                </a:solidFill>
              </a:rPr>
              <a:t>Création d’un réseau régional de vigilance et d’appui</a:t>
            </a:r>
            <a:endParaRPr lang="fr-FR" sz="2000" dirty="0">
              <a:solidFill>
                <a:srgbClr val="92D050"/>
              </a:solidFill>
            </a:endParaRPr>
          </a:p>
        </p:txBody>
      </p:sp>
      <p:sp>
        <p:nvSpPr>
          <p:cNvPr id="4" name="ZoneTexte 3"/>
          <p:cNvSpPr txBox="1"/>
          <p:nvPr/>
        </p:nvSpPr>
        <p:spPr>
          <a:xfrm>
            <a:off x="547936" y="1267852"/>
            <a:ext cx="8748464" cy="923330"/>
          </a:xfrm>
          <a:prstGeom prst="rect">
            <a:avLst/>
          </a:prstGeom>
          <a:noFill/>
        </p:spPr>
        <p:txBody>
          <a:bodyPr wrap="square" rtlCol="0">
            <a:spAutoFit/>
          </a:bodyPr>
          <a:lstStyle/>
          <a:p>
            <a:endParaRPr lang="fr-FR" dirty="0" smtClean="0"/>
          </a:p>
          <a:p>
            <a:endParaRPr lang="fr-FR" dirty="0" smtClean="0"/>
          </a:p>
          <a:p>
            <a:endParaRPr lang="fr-FR" dirty="0"/>
          </a:p>
        </p:txBody>
      </p:sp>
      <p:sp>
        <p:nvSpPr>
          <p:cNvPr id="5" name="ZoneTexte 4"/>
          <p:cNvSpPr txBox="1"/>
          <p:nvPr/>
        </p:nvSpPr>
        <p:spPr>
          <a:xfrm>
            <a:off x="1151112" y="2132857"/>
            <a:ext cx="7416824" cy="1554272"/>
          </a:xfrm>
          <a:prstGeom prst="rect">
            <a:avLst/>
          </a:prstGeom>
          <a:noFill/>
        </p:spPr>
        <p:txBody>
          <a:bodyPr wrap="square" rtlCol="0">
            <a:spAutoFit/>
          </a:bodyPr>
          <a:lstStyle/>
          <a:p>
            <a:r>
              <a:rPr lang="fr-FR" sz="2000" b="1" dirty="0" smtClean="0"/>
              <a:t>Transparence sur les rémunérations </a:t>
            </a:r>
            <a:r>
              <a:rPr lang="fr-FR" sz="2000" dirty="0" smtClean="0"/>
              <a:t>versées aux professionnels de santé par les industriels – Les autorités compétentes doivent veiller au </a:t>
            </a:r>
            <a:r>
              <a:rPr lang="fr-FR" sz="2000" b="1" dirty="0" smtClean="0"/>
              <a:t>respect des obligations de déclaration des liens d’intérêt</a:t>
            </a:r>
            <a:r>
              <a:rPr lang="fr-FR" sz="2000" dirty="0" smtClean="0"/>
              <a:t> de leurs agents</a:t>
            </a:r>
          </a:p>
          <a:p>
            <a:endParaRPr lang="fr-FR" sz="1500" dirty="0" smtClean="0"/>
          </a:p>
        </p:txBody>
      </p:sp>
      <p:sp>
        <p:nvSpPr>
          <p:cNvPr id="7" name="ZoneTexte 6"/>
          <p:cNvSpPr txBox="1"/>
          <p:nvPr/>
        </p:nvSpPr>
        <p:spPr>
          <a:xfrm>
            <a:off x="251520" y="1700808"/>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178</a:t>
            </a:r>
          </a:p>
          <a:p>
            <a:endParaRPr lang="fr-FR" sz="1600" dirty="0"/>
          </a:p>
        </p:txBody>
      </p:sp>
      <p:pic>
        <p:nvPicPr>
          <p:cNvPr id="10"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11" name="Picture 6" descr="arsPaca"/>
          <p:cNvPicPr>
            <a:picLocks noChangeAspect="1" noChangeArrowheads="1"/>
          </p:cNvPicPr>
          <p:nvPr/>
        </p:nvPicPr>
        <p:blipFill>
          <a:blip r:embed="rId3" cstate="print"/>
          <a:srcRect/>
          <a:stretch>
            <a:fillRect/>
          </a:stretch>
        </p:blipFill>
        <p:spPr bwMode="auto">
          <a:xfrm>
            <a:off x="152400" y="6381329"/>
            <a:ext cx="1066800" cy="476672"/>
          </a:xfrm>
          <a:prstGeom prst="rect">
            <a:avLst/>
          </a:prstGeom>
          <a:noFill/>
          <a:ln w="9525">
            <a:noFill/>
            <a:miter lim="800000"/>
            <a:headEnd/>
            <a:tailEnd/>
          </a:ln>
        </p:spPr>
      </p:pic>
      <p:sp>
        <p:nvSpPr>
          <p:cNvPr id="17" name="ZoneTexte 16"/>
          <p:cNvSpPr txBox="1"/>
          <p:nvPr/>
        </p:nvSpPr>
        <p:spPr>
          <a:xfrm>
            <a:off x="1079104" y="4581128"/>
            <a:ext cx="7344816" cy="707886"/>
          </a:xfrm>
          <a:prstGeom prst="rect">
            <a:avLst/>
          </a:prstGeom>
          <a:noFill/>
        </p:spPr>
        <p:txBody>
          <a:bodyPr wrap="square" rtlCol="0">
            <a:spAutoFit/>
          </a:bodyPr>
          <a:lstStyle/>
          <a:p>
            <a:r>
              <a:rPr lang="fr-FR" sz="2000" b="1" dirty="0" smtClean="0">
                <a:solidFill>
                  <a:srgbClr val="92D050"/>
                </a:solidFill>
              </a:rPr>
              <a:t>Simplification du droit des Groupements de coopération sanitaire</a:t>
            </a:r>
          </a:p>
          <a:p>
            <a:r>
              <a:rPr lang="fr-FR" sz="2000" dirty="0" smtClean="0"/>
              <a:t>Afin de faciliter la constitution et le fonctionnement des GCS</a:t>
            </a:r>
            <a:endParaRPr lang="fr-FR" sz="2000" dirty="0">
              <a:solidFill>
                <a:srgbClr val="92D050"/>
              </a:solidFill>
            </a:endParaRPr>
          </a:p>
        </p:txBody>
      </p:sp>
      <p:sp>
        <p:nvSpPr>
          <p:cNvPr id="18" name="ZoneTexte 17"/>
          <p:cNvSpPr txBox="1"/>
          <p:nvPr/>
        </p:nvSpPr>
        <p:spPr>
          <a:xfrm>
            <a:off x="251520" y="4581128"/>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201</a:t>
            </a:r>
          </a:p>
          <a:p>
            <a:endParaRPr lang="fr-FR" sz="1600" dirty="0"/>
          </a:p>
        </p:txBody>
      </p:sp>
      <p:sp>
        <p:nvSpPr>
          <p:cNvPr id="12" name="ZoneTexte 11"/>
          <p:cNvSpPr txBox="1"/>
          <p:nvPr/>
        </p:nvSpPr>
        <p:spPr>
          <a:xfrm>
            <a:off x="0" y="548680"/>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171</a:t>
            </a:r>
          </a:p>
          <a:p>
            <a:endParaRPr lang="fr-FR" sz="1600" dirty="0"/>
          </a:p>
        </p:txBody>
      </p:sp>
      <p:sp>
        <p:nvSpPr>
          <p:cNvPr id="13" name="ZoneTexte 12"/>
          <p:cNvSpPr txBox="1"/>
          <p:nvPr/>
        </p:nvSpPr>
        <p:spPr>
          <a:xfrm>
            <a:off x="827584" y="548680"/>
            <a:ext cx="8316416" cy="1015663"/>
          </a:xfrm>
          <a:prstGeom prst="rect">
            <a:avLst/>
          </a:prstGeom>
          <a:noFill/>
        </p:spPr>
        <p:txBody>
          <a:bodyPr wrap="square" rtlCol="0">
            <a:spAutoFit/>
          </a:bodyPr>
          <a:lstStyle/>
          <a:p>
            <a:r>
              <a:rPr lang="fr-FR" sz="2000" b="1" dirty="0" smtClean="0">
                <a:solidFill>
                  <a:srgbClr val="92D050"/>
                </a:solidFill>
              </a:rPr>
              <a:t>Organisation de la </a:t>
            </a:r>
            <a:r>
              <a:rPr lang="fr-FR" sz="2000" b="1" dirty="0" err="1" smtClean="0">
                <a:solidFill>
                  <a:srgbClr val="92D050"/>
                </a:solidFill>
              </a:rPr>
              <a:t>toxicovigilance</a:t>
            </a:r>
            <a:endParaRPr lang="fr-FR" sz="2000" b="1" dirty="0" smtClean="0">
              <a:solidFill>
                <a:srgbClr val="92D050"/>
              </a:solidFill>
            </a:endParaRPr>
          </a:p>
          <a:p>
            <a:r>
              <a:rPr lang="fr-FR" sz="2000" dirty="0" smtClean="0"/>
              <a:t>L’Agence nationale de sécurité sanitaire de l’alimentation, de l’environnement et du travail assure la mise en œuvre du système de </a:t>
            </a:r>
            <a:r>
              <a:rPr lang="fr-FR" sz="2000" dirty="0" err="1" smtClean="0"/>
              <a:t>toxicovigilance</a:t>
            </a:r>
            <a:r>
              <a:rPr lang="fr-FR" sz="2000" dirty="0" smtClean="0"/>
              <a:t>. </a:t>
            </a:r>
            <a:endParaRPr lang="fr-FR" sz="2000" b="1" dirty="0" smtClean="0"/>
          </a:p>
        </p:txBody>
      </p:sp>
      <p:sp>
        <p:nvSpPr>
          <p:cNvPr id="14" name="ZoneTexte 13"/>
          <p:cNvSpPr txBox="1"/>
          <p:nvPr/>
        </p:nvSpPr>
        <p:spPr>
          <a:xfrm>
            <a:off x="1115616" y="3429000"/>
            <a:ext cx="7344816" cy="1015663"/>
          </a:xfrm>
          <a:prstGeom prst="rect">
            <a:avLst/>
          </a:prstGeom>
          <a:noFill/>
        </p:spPr>
        <p:txBody>
          <a:bodyPr wrap="square" rtlCol="0">
            <a:spAutoFit/>
          </a:bodyPr>
          <a:lstStyle/>
          <a:p>
            <a:r>
              <a:rPr lang="fr-FR" sz="2000" b="1" dirty="0" smtClean="0">
                <a:solidFill>
                  <a:srgbClr val="92D050"/>
                </a:solidFill>
              </a:rPr>
              <a:t>Rénovation de la gouvernance des ES</a:t>
            </a:r>
          </a:p>
          <a:p>
            <a:r>
              <a:rPr lang="fr-FR" sz="2000" dirty="0" smtClean="0"/>
              <a:t>Pôles, contrat de pôles</a:t>
            </a:r>
          </a:p>
          <a:p>
            <a:r>
              <a:rPr lang="fr-FR" sz="2000" dirty="0" smtClean="0"/>
              <a:t>CME ET </a:t>
            </a:r>
            <a:r>
              <a:rPr lang="fr-FR" sz="2000" dirty="0" err="1" smtClean="0"/>
              <a:t>CfME</a:t>
            </a:r>
            <a:endParaRPr lang="fr-FR" sz="2000" dirty="0"/>
          </a:p>
        </p:txBody>
      </p:sp>
      <p:sp>
        <p:nvSpPr>
          <p:cNvPr id="19" name="ZoneTexte 18"/>
          <p:cNvSpPr txBox="1"/>
          <p:nvPr/>
        </p:nvSpPr>
        <p:spPr>
          <a:xfrm>
            <a:off x="216024" y="3429000"/>
            <a:ext cx="971600" cy="615553"/>
          </a:xfrm>
          <a:prstGeom prst="rect">
            <a:avLst/>
          </a:prstGeom>
          <a:noFill/>
        </p:spPr>
        <p:txBody>
          <a:bodyPr wrap="square" rtlCol="0">
            <a:spAutoFit/>
          </a:bodyPr>
          <a:lstStyle/>
          <a:p>
            <a:r>
              <a:rPr lang="fr-FR" b="1" dirty="0" smtClean="0"/>
              <a:t>Art</a:t>
            </a:r>
            <a:r>
              <a:rPr lang="fr-FR" sz="1600" dirty="0" smtClean="0"/>
              <a:t> </a:t>
            </a:r>
            <a:r>
              <a:rPr lang="fr-FR" b="1" dirty="0" smtClean="0"/>
              <a:t>195</a:t>
            </a:r>
          </a:p>
          <a:p>
            <a:endParaRPr lang="fr-FR" sz="1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47936" y="1267852"/>
            <a:ext cx="8748464" cy="923330"/>
          </a:xfrm>
          <a:prstGeom prst="rect">
            <a:avLst/>
          </a:prstGeom>
          <a:noFill/>
        </p:spPr>
        <p:txBody>
          <a:bodyPr wrap="square" rtlCol="0">
            <a:spAutoFit/>
          </a:bodyPr>
          <a:lstStyle/>
          <a:p>
            <a:endParaRPr lang="fr-FR" dirty="0" smtClean="0"/>
          </a:p>
          <a:p>
            <a:endParaRPr lang="fr-FR" dirty="0" smtClean="0"/>
          </a:p>
          <a:p>
            <a:endParaRPr lang="fr-FR" dirty="0"/>
          </a:p>
        </p:txBody>
      </p:sp>
      <p:pic>
        <p:nvPicPr>
          <p:cNvPr id="10" name="Picture 4" descr="ARS-FOND COURRIER"/>
          <p:cNvPicPr>
            <a:picLocks noChangeAspect="1" noChangeArrowheads="1"/>
          </p:cNvPicPr>
          <p:nvPr/>
        </p:nvPicPr>
        <p:blipFill>
          <a:blip r:embed="rId2" cstate="print"/>
          <a:srcRect/>
          <a:stretch>
            <a:fillRect/>
          </a:stretch>
        </p:blipFill>
        <p:spPr bwMode="auto">
          <a:xfrm>
            <a:off x="0" y="6526213"/>
            <a:ext cx="9144000" cy="331787"/>
          </a:xfrm>
          <a:prstGeom prst="rect">
            <a:avLst/>
          </a:prstGeom>
          <a:noFill/>
          <a:ln w="9525">
            <a:noFill/>
            <a:miter lim="800000"/>
            <a:headEnd/>
            <a:tailEnd/>
          </a:ln>
        </p:spPr>
      </p:pic>
      <p:pic>
        <p:nvPicPr>
          <p:cNvPr id="11" name="Picture 6" descr="arsPaca"/>
          <p:cNvPicPr>
            <a:picLocks noChangeAspect="1" noChangeArrowheads="1"/>
          </p:cNvPicPr>
          <p:nvPr/>
        </p:nvPicPr>
        <p:blipFill>
          <a:blip r:embed="rId3" cstate="print"/>
          <a:srcRect/>
          <a:stretch>
            <a:fillRect/>
          </a:stretch>
        </p:blipFill>
        <p:spPr bwMode="auto">
          <a:xfrm>
            <a:off x="152400" y="6381329"/>
            <a:ext cx="1066800" cy="476672"/>
          </a:xfrm>
          <a:prstGeom prst="rect">
            <a:avLst/>
          </a:prstGeom>
          <a:noFill/>
          <a:ln w="9525">
            <a:noFill/>
            <a:miter lim="800000"/>
            <a:headEnd/>
            <a:tailEnd/>
          </a:ln>
        </p:spPr>
      </p:pic>
      <p:sp>
        <p:nvSpPr>
          <p:cNvPr id="9" name="ZoneTexte 8"/>
          <p:cNvSpPr txBox="1"/>
          <p:nvPr/>
        </p:nvSpPr>
        <p:spPr>
          <a:xfrm>
            <a:off x="0" y="548680"/>
            <a:ext cx="1224136" cy="615553"/>
          </a:xfrm>
          <a:prstGeom prst="rect">
            <a:avLst/>
          </a:prstGeom>
          <a:noFill/>
        </p:spPr>
        <p:txBody>
          <a:bodyPr wrap="square" rtlCol="0">
            <a:spAutoFit/>
          </a:bodyPr>
          <a:lstStyle/>
          <a:p>
            <a:r>
              <a:rPr lang="fr-FR" b="1" dirty="0" smtClean="0"/>
              <a:t>Art</a:t>
            </a:r>
            <a:r>
              <a:rPr lang="fr-FR" sz="1600" dirty="0" smtClean="0"/>
              <a:t> </a:t>
            </a:r>
            <a:r>
              <a:rPr lang="fr-FR" b="1" dirty="0" smtClean="0"/>
              <a:t>204</a:t>
            </a:r>
          </a:p>
          <a:p>
            <a:endParaRPr lang="fr-FR" sz="1600" dirty="0"/>
          </a:p>
        </p:txBody>
      </p:sp>
      <p:sp>
        <p:nvSpPr>
          <p:cNvPr id="13" name="ZoneTexte 12"/>
          <p:cNvSpPr txBox="1"/>
          <p:nvPr/>
        </p:nvSpPr>
        <p:spPr>
          <a:xfrm>
            <a:off x="899592" y="548680"/>
            <a:ext cx="7344816" cy="3170099"/>
          </a:xfrm>
          <a:prstGeom prst="rect">
            <a:avLst/>
          </a:prstGeom>
          <a:noFill/>
        </p:spPr>
        <p:txBody>
          <a:bodyPr wrap="square" rtlCol="0">
            <a:spAutoFit/>
          </a:bodyPr>
          <a:lstStyle/>
          <a:p>
            <a:r>
              <a:rPr lang="fr-FR" sz="2000" b="1" dirty="0" smtClean="0">
                <a:solidFill>
                  <a:srgbClr val="92D050"/>
                </a:solidFill>
              </a:rPr>
              <a:t>Mesures diverses de simplification relatives</a:t>
            </a:r>
          </a:p>
          <a:p>
            <a:endParaRPr lang="fr-FR" sz="2000" dirty="0" smtClean="0"/>
          </a:p>
          <a:p>
            <a:pPr>
              <a:buFontTx/>
              <a:buChar char="-"/>
            </a:pPr>
            <a:r>
              <a:rPr lang="fr-FR" sz="2000" dirty="0" smtClean="0"/>
              <a:t> aux établissements de santé (marché, régime des autorisations, harmonisation du régime des autorisations des PUI…)</a:t>
            </a:r>
          </a:p>
          <a:p>
            <a:pPr>
              <a:buFontTx/>
              <a:buChar char="-"/>
            </a:pPr>
            <a:r>
              <a:rPr lang="fr-FR" sz="2000" dirty="0" smtClean="0"/>
              <a:t> à la sécurité sanitaire (DASRI, …) </a:t>
            </a:r>
          </a:p>
          <a:p>
            <a:pPr>
              <a:buFontTx/>
              <a:buChar char="-"/>
            </a:pPr>
            <a:r>
              <a:rPr lang="fr-FR" sz="2000" dirty="0" smtClean="0"/>
              <a:t> aux traitements des données de santé</a:t>
            </a:r>
          </a:p>
          <a:p>
            <a:pPr>
              <a:buFontTx/>
              <a:buChar char="-"/>
            </a:pPr>
            <a:r>
              <a:rPr lang="fr-FR" sz="2000" dirty="0" smtClean="0"/>
              <a:t> à la réglementation des substances vénéneuses</a:t>
            </a:r>
          </a:p>
          <a:p>
            <a:pPr>
              <a:buFontTx/>
              <a:buChar char="-"/>
            </a:pPr>
            <a:r>
              <a:rPr lang="fr-FR" sz="2000" dirty="0" smtClean="0"/>
              <a:t>-…</a:t>
            </a:r>
          </a:p>
          <a:p>
            <a:pPr>
              <a:buFontTx/>
              <a:buChar char="-"/>
            </a:pPr>
            <a:endParaRPr lang="fr-FR" sz="2000" b="1" dirty="0" smtClean="0">
              <a:solidFill>
                <a:srgbClr val="92D050"/>
              </a:solidFill>
            </a:endParaRPr>
          </a:p>
          <a:p>
            <a:pPr>
              <a:buFontTx/>
              <a:buChar char="-"/>
            </a:pPr>
            <a:endParaRPr lang="fr-FR" sz="2000" dirty="0">
              <a:solidFill>
                <a:srgbClr val="92D05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752528"/>
          </a:xfrm>
        </p:spPr>
        <p:txBody>
          <a:bodyPr>
            <a:normAutofit/>
          </a:bodyPr>
          <a:lstStyle/>
          <a:p>
            <a:pPr marL="0" indent="0" algn="just">
              <a:buNone/>
            </a:pPr>
            <a:endParaRPr lang="fr-FR" sz="2000" dirty="0" smtClean="0"/>
          </a:p>
          <a:p>
            <a:pPr marL="0" indent="0">
              <a:buNone/>
            </a:pPr>
            <a:endParaRPr lang="fr-FR" sz="2000" dirty="0" smtClean="0"/>
          </a:p>
          <a:p>
            <a:endParaRPr lang="fr-FR" sz="4000" dirty="0"/>
          </a:p>
        </p:txBody>
      </p:sp>
      <p:pic>
        <p:nvPicPr>
          <p:cNvPr id="5" name="Imag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12" name="Rectangle 11"/>
          <p:cNvSpPr/>
          <p:nvPr/>
        </p:nvSpPr>
        <p:spPr>
          <a:xfrm>
            <a:off x="323528" y="1988840"/>
            <a:ext cx="8820472" cy="4247317"/>
          </a:xfrm>
          <a:prstGeom prst="rect">
            <a:avLst/>
          </a:prstGeom>
        </p:spPr>
        <p:txBody>
          <a:bodyPr wrap="square">
            <a:spAutoFit/>
          </a:bodyPr>
          <a:lstStyle/>
          <a:p>
            <a:r>
              <a:rPr lang="fr-FR" b="1" dirty="0" smtClean="0"/>
              <a:t>Championnat d’Europe de football « Euro 2016 » / Couverture médicale et sanitaire</a:t>
            </a:r>
          </a:p>
          <a:p>
            <a:r>
              <a:rPr lang="fr-FR" u="sng" dirty="0" smtClean="0">
                <a:hlinkClick r:id="rId3"/>
              </a:rPr>
              <a:t>Instruction n° DGS/DUS/CORRUSS/2015/315 du 06 novembre 2015</a:t>
            </a:r>
            <a:r>
              <a:rPr lang="fr-FR" dirty="0" smtClean="0"/>
              <a:t> relative à la préparation de la couverture médicale et sanitaire du championnat d’Europe de football dénommé « Euro 2016 »</a:t>
            </a:r>
          </a:p>
          <a:p>
            <a:r>
              <a:rPr lang="fr-FR" i="1" dirty="0" smtClean="0"/>
              <a:t>Rubrique « Textes officiels » de l’intranet des ministères sociaux</a:t>
            </a:r>
          </a:p>
          <a:p>
            <a:endParaRPr lang="fr-FR" i="1" dirty="0" smtClean="0"/>
          </a:p>
          <a:p>
            <a:endParaRPr lang="fr-FR" i="1" dirty="0" smtClean="0"/>
          </a:p>
          <a:p>
            <a:r>
              <a:rPr lang="fr-FR" b="1" dirty="0" smtClean="0"/>
              <a:t>ANSM / Etablissement pharmaceutique / Autorisation / Suspension</a:t>
            </a:r>
            <a:endParaRPr lang="fr-FR" dirty="0" smtClean="0"/>
          </a:p>
          <a:p>
            <a:r>
              <a:rPr lang="fr-FR" u="sng" dirty="0" smtClean="0">
                <a:hlinkClick r:id="rId4"/>
              </a:rPr>
              <a:t>Décision du 2 décembre 2015</a:t>
            </a:r>
            <a:r>
              <a:rPr lang="fr-FR" dirty="0" smtClean="0"/>
              <a:t> portant suspension de l'autorisation d'ouverture de l'établissement pharmaceutique STALLERGENES et de l'autorisation de préparer et de délivrer des allergènes préparés spécialement pour un individu</a:t>
            </a:r>
          </a:p>
          <a:p>
            <a:r>
              <a:rPr lang="fr-FR" i="1" dirty="0" smtClean="0"/>
              <a:t>JO du 15 décembre 2015</a:t>
            </a:r>
            <a:endParaRPr lang="fr-FR" dirty="0" smtClean="0"/>
          </a:p>
          <a:p>
            <a:r>
              <a:rPr lang="fr-FR" b="1" dirty="0" smtClean="0"/>
              <a:t> </a:t>
            </a:r>
            <a:endParaRPr lang="fr-FR" dirty="0" smtClean="0"/>
          </a:p>
          <a:p>
            <a:endParaRPr lang="fr-FR" dirty="0" smtClean="0"/>
          </a:p>
          <a:p>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752528"/>
          </a:xfrm>
        </p:spPr>
        <p:txBody>
          <a:bodyPr>
            <a:normAutofit fontScale="47500" lnSpcReduction="20000"/>
          </a:bodyPr>
          <a:lstStyle/>
          <a:p>
            <a:pPr marL="0" indent="0" algn="just">
              <a:buNone/>
            </a:pPr>
            <a:endParaRPr lang="fr-FR" sz="2000" dirty="0" smtClean="0"/>
          </a:p>
          <a:p>
            <a:pPr marL="0" indent="0">
              <a:buNone/>
            </a:pPr>
            <a:endParaRPr lang="fr-FR" sz="2000" dirty="0" smtClean="0"/>
          </a:p>
          <a:p>
            <a:r>
              <a:rPr lang="fr-FR" sz="4000" b="1" dirty="0" smtClean="0"/>
              <a:t>Gestion du risque / Prescriptions hospitalières exécutées en ville (PHEV) [pour mise en œuvre les ARS]</a:t>
            </a:r>
            <a:endParaRPr lang="fr-FR" sz="4000" dirty="0" smtClean="0"/>
          </a:p>
          <a:p>
            <a:r>
              <a:rPr lang="fr-FR" sz="4000" b="1" dirty="0" smtClean="0"/>
              <a:t> </a:t>
            </a:r>
            <a:r>
              <a:rPr lang="fr-FR" sz="4000" u="sng" dirty="0" smtClean="0">
                <a:hlinkClick r:id="rId2"/>
              </a:rPr>
              <a:t>INSTRUCTION</a:t>
            </a:r>
            <a:r>
              <a:rPr lang="fr-FR" sz="4000" b="1" u="sng" dirty="0" smtClean="0">
                <a:hlinkClick r:id="rId2"/>
              </a:rPr>
              <a:t> </a:t>
            </a:r>
            <a:r>
              <a:rPr lang="fr-FR" sz="4000" u="sng" dirty="0" smtClean="0">
                <a:hlinkClick r:id="rId2"/>
              </a:rPr>
              <a:t>N° DSS/MCGR/DGOS/CNAMTS/2015/328 du 23 octobre 2015</a:t>
            </a:r>
            <a:r>
              <a:rPr lang="fr-FR" sz="4000" dirty="0" smtClean="0"/>
              <a:t> relative à la priorité de gestion du risque pour les prescriptions hospitalières exécutées en ville (PHEV) de médicaments et LPP</a:t>
            </a:r>
          </a:p>
          <a:p>
            <a:endParaRPr lang="fr-FR" sz="4000" dirty="0" smtClean="0"/>
          </a:p>
          <a:p>
            <a:r>
              <a:rPr lang="fr-FR" sz="4000" i="1" dirty="0" smtClean="0"/>
              <a:t>Rubrique « Textes officiels » de l’intranet des ministères sociaux</a:t>
            </a:r>
            <a:endParaRPr lang="fr-FR" sz="4000" dirty="0" smtClean="0"/>
          </a:p>
          <a:p>
            <a:r>
              <a:rPr lang="fr-FR" sz="4400" dirty="0" smtClean="0"/>
              <a:t> </a:t>
            </a:r>
            <a:r>
              <a:rPr lang="fr-FR" sz="4400" b="1" dirty="0" smtClean="0"/>
              <a:t>Professionnels de santé / DPC / Orientations nationales / 2016 - 2018</a:t>
            </a:r>
            <a:endParaRPr lang="fr-FR" sz="4400" dirty="0" smtClean="0"/>
          </a:p>
          <a:p>
            <a:r>
              <a:rPr lang="fr-FR" sz="4400" u="sng" dirty="0" smtClean="0">
                <a:hlinkClick r:id="rId3"/>
              </a:rPr>
              <a:t>Arrêté du 8 décembre 2015</a:t>
            </a:r>
            <a:r>
              <a:rPr lang="fr-FR" sz="4400" dirty="0" smtClean="0"/>
              <a:t> fixant la liste des orientations nationales du développement professionnel continu des professionnels de santé pour les années 2016 à 2018</a:t>
            </a:r>
          </a:p>
          <a:p>
            <a:r>
              <a:rPr lang="fr-FR" sz="4400" i="1" dirty="0" smtClean="0"/>
              <a:t>JO du 17 décembre 2015</a:t>
            </a:r>
            <a:endParaRPr lang="fr-FR" sz="4400" dirty="0" smtClean="0"/>
          </a:p>
          <a:p>
            <a:r>
              <a:rPr lang="fr-FR" sz="4400" dirty="0" smtClean="0"/>
              <a:t> </a:t>
            </a:r>
          </a:p>
          <a:p>
            <a:endParaRPr lang="fr-FR" sz="4000" dirty="0" smtClean="0"/>
          </a:p>
          <a:p>
            <a:endParaRPr lang="fr-FR" sz="4000" dirty="0"/>
          </a:p>
        </p:txBody>
      </p:sp>
      <p:pic>
        <p:nvPicPr>
          <p:cNvPr id="5" name="Imag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12" name="Rectangle 11"/>
          <p:cNvSpPr/>
          <p:nvPr/>
        </p:nvSpPr>
        <p:spPr>
          <a:xfrm>
            <a:off x="323528" y="1988840"/>
            <a:ext cx="8820472" cy="923330"/>
          </a:xfrm>
          <a:prstGeom prst="rect">
            <a:avLst/>
          </a:prstGeom>
        </p:spPr>
        <p:txBody>
          <a:bodyPr wrap="square">
            <a:spAutoFit/>
          </a:bodyPr>
          <a:lstStyle/>
          <a:p>
            <a:r>
              <a:rPr lang="fr-FR" b="1" dirty="0" smtClean="0"/>
              <a:t> </a:t>
            </a:r>
            <a:endParaRPr lang="fr-FR" dirty="0" smtClean="0"/>
          </a:p>
          <a:p>
            <a:endParaRPr lang="fr-FR" dirty="0" smtClean="0"/>
          </a:p>
          <a:p>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752528"/>
          </a:xfrm>
        </p:spPr>
        <p:txBody>
          <a:bodyPr>
            <a:normAutofit fontScale="70000" lnSpcReduction="20000"/>
          </a:bodyPr>
          <a:lstStyle/>
          <a:p>
            <a:pPr marL="0" indent="0" algn="just">
              <a:buNone/>
            </a:pPr>
            <a:endParaRPr lang="fr-FR" sz="2000" dirty="0" smtClean="0"/>
          </a:p>
          <a:p>
            <a:pPr marL="0" indent="0">
              <a:buNone/>
            </a:pPr>
            <a:endParaRPr lang="fr-FR" sz="2000" dirty="0" smtClean="0"/>
          </a:p>
          <a:p>
            <a:r>
              <a:rPr lang="fr-FR" sz="2800" b="1" dirty="0" smtClean="0"/>
              <a:t>Sécurité Sociale / Loi de financement / 2016</a:t>
            </a:r>
            <a:endParaRPr lang="fr-FR" sz="2800" dirty="0" smtClean="0"/>
          </a:p>
          <a:p>
            <a:r>
              <a:rPr lang="fr-FR" sz="2800" u="sng" dirty="0" smtClean="0">
                <a:hlinkClick r:id="rId2"/>
              </a:rPr>
              <a:t>LOI n° 2015-1702 du 21 décembre 2015 de financement de la sécurité sociale pour 2016 (1)</a:t>
            </a:r>
            <a:endParaRPr lang="fr-FR" sz="2800" dirty="0" smtClean="0"/>
          </a:p>
          <a:p>
            <a:r>
              <a:rPr lang="fr-FR" sz="2800" dirty="0" smtClean="0"/>
              <a:t/>
            </a:r>
            <a:br>
              <a:rPr lang="fr-FR" sz="2800" dirty="0" smtClean="0"/>
            </a:br>
            <a:r>
              <a:rPr lang="fr-FR" sz="2800" u="sng" dirty="0" smtClean="0">
                <a:hlinkClick r:id="rId3"/>
              </a:rPr>
              <a:t>Décision n° 2015-723 DC du 17 décembre 2015</a:t>
            </a:r>
            <a:endParaRPr lang="fr-FR" sz="2800" dirty="0" smtClean="0"/>
          </a:p>
          <a:p>
            <a:r>
              <a:rPr lang="fr-FR" sz="2800" dirty="0" smtClean="0"/>
              <a:t/>
            </a:r>
            <a:br>
              <a:rPr lang="fr-FR" sz="2800" dirty="0" smtClean="0"/>
            </a:br>
            <a:r>
              <a:rPr lang="fr-FR" sz="2800" u="sng" dirty="0" smtClean="0">
                <a:hlinkClick r:id="rId4"/>
              </a:rPr>
              <a:t>Saisine du Conseil constitutionnel en date du 4 décembre 2015</a:t>
            </a:r>
            <a:r>
              <a:rPr lang="fr-FR" sz="2800" dirty="0" smtClean="0"/>
              <a:t> présentée par au moins soixante députés, en application de l'article 61, alinéa 2, de la Constitution, et visée dans la décision n° 2015-723 DC</a:t>
            </a:r>
          </a:p>
          <a:p>
            <a:r>
              <a:rPr lang="fr-FR" sz="2800" dirty="0" smtClean="0"/>
              <a:t/>
            </a:r>
            <a:br>
              <a:rPr lang="fr-FR" sz="2800" dirty="0" smtClean="0"/>
            </a:br>
            <a:r>
              <a:rPr lang="fr-FR" sz="2800" u="sng" dirty="0" smtClean="0">
                <a:hlinkClick r:id="rId5"/>
              </a:rPr>
              <a:t>Observations du Gouvernement</a:t>
            </a:r>
            <a:r>
              <a:rPr lang="fr-FR" sz="2800" dirty="0" smtClean="0"/>
              <a:t> sur la loi de financement de la sécurité sociale pour 2016</a:t>
            </a:r>
          </a:p>
          <a:p>
            <a:r>
              <a:rPr lang="fr-FR" sz="2800" i="1" dirty="0" smtClean="0"/>
              <a:t>JO du 22 décembre 2015</a:t>
            </a:r>
            <a:endParaRPr lang="fr-FR" sz="2800" dirty="0" smtClean="0"/>
          </a:p>
          <a:p>
            <a:r>
              <a:rPr lang="fr-FR" sz="2000" dirty="0" smtClean="0"/>
              <a:t> </a:t>
            </a:r>
          </a:p>
          <a:p>
            <a:r>
              <a:rPr lang="fr-FR" sz="4400" dirty="0" smtClean="0"/>
              <a:t> </a:t>
            </a:r>
          </a:p>
          <a:p>
            <a:endParaRPr lang="fr-FR" sz="4000" dirty="0" smtClean="0"/>
          </a:p>
          <a:p>
            <a:endParaRPr lang="fr-FR" sz="4000" dirty="0"/>
          </a:p>
        </p:txBody>
      </p:sp>
      <p:pic>
        <p:nvPicPr>
          <p:cNvPr id="5" name="Image 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12" name="Rectangle 11"/>
          <p:cNvSpPr/>
          <p:nvPr/>
        </p:nvSpPr>
        <p:spPr>
          <a:xfrm>
            <a:off x="323528" y="1988840"/>
            <a:ext cx="8820472" cy="923330"/>
          </a:xfrm>
          <a:prstGeom prst="rect">
            <a:avLst/>
          </a:prstGeom>
        </p:spPr>
        <p:txBody>
          <a:bodyPr wrap="square">
            <a:spAutoFit/>
          </a:bodyPr>
          <a:lstStyle/>
          <a:p>
            <a:r>
              <a:rPr lang="fr-FR" b="1" dirty="0" smtClean="0"/>
              <a:t> </a:t>
            </a:r>
            <a:endParaRPr lang="fr-FR" dirty="0" smtClean="0"/>
          </a:p>
          <a:p>
            <a:endParaRPr lang="fr-FR" dirty="0" smtClean="0"/>
          </a:p>
          <a:p>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sp>
        <p:nvSpPr>
          <p:cNvPr id="6" name="Espace réservé du contenu 5"/>
          <p:cNvSpPr>
            <a:spLocks noGrp="1"/>
          </p:cNvSpPr>
          <p:nvPr>
            <p:ph idx="1"/>
          </p:nvPr>
        </p:nvSpPr>
        <p:spPr>
          <a:xfrm>
            <a:off x="457200" y="1772816"/>
            <a:ext cx="8229600" cy="4752528"/>
          </a:xfrm>
        </p:spPr>
        <p:txBody>
          <a:bodyPr>
            <a:normAutofit fontScale="77500" lnSpcReduction="20000"/>
          </a:bodyPr>
          <a:lstStyle/>
          <a:p>
            <a:r>
              <a:rPr lang="fr-FR" sz="2600" b="1" dirty="0" smtClean="0"/>
              <a:t>Etablissements de santé / Enveloppe soins de ville / Taux prévisionnel d’évolution / 2016</a:t>
            </a:r>
          </a:p>
          <a:p>
            <a:r>
              <a:rPr lang="fr-FR" sz="2400" u="sng" dirty="0" smtClean="0">
                <a:hlinkClick r:id="rId2"/>
              </a:rPr>
              <a:t>Arrêté du 18 décembre 2015</a:t>
            </a:r>
            <a:r>
              <a:rPr lang="fr-FR" sz="2400" dirty="0" smtClean="0"/>
              <a:t> fixant pour 2016 le taux prévisionnel d'évolution des dépenses mentionné au I de l'article L. 162-30-2 du code de la sécurité sociale et le taux prévisionnel de prescription des médicaments inscrits au répertoire des groupes génériques prévu au II du même article.</a:t>
            </a:r>
          </a:p>
          <a:p>
            <a:r>
              <a:rPr lang="fr-FR" sz="2400" i="1" dirty="0" smtClean="0"/>
              <a:t>JO du 24 décembre 2015</a:t>
            </a:r>
            <a:endParaRPr lang="fr-FR" sz="2400" dirty="0" smtClean="0"/>
          </a:p>
          <a:p>
            <a:endParaRPr lang="fr-FR" sz="2400" dirty="0" smtClean="0"/>
          </a:p>
          <a:p>
            <a:r>
              <a:rPr lang="fr-FR" sz="2400" dirty="0" smtClean="0"/>
              <a:t>Article 1</a:t>
            </a:r>
            <a:br>
              <a:rPr lang="fr-FR" sz="2400" dirty="0" smtClean="0"/>
            </a:br>
            <a:r>
              <a:rPr lang="fr-FR" sz="2400" dirty="0" smtClean="0"/>
              <a:t>Le taux prévisionnel d'évolution des dépenses PHEV mentionné au I de l'article L. 162-30-2 susvisé est fixé pour l'année 2016 </a:t>
            </a:r>
            <a:r>
              <a:rPr lang="fr-FR" sz="2400" dirty="0" smtClean="0">
                <a:solidFill>
                  <a:srgbClr val="FF0000"/>
                </a:solidFill>
              </a:rPr>
              <a:t>à </a:t>
            </a:r>
            <a:r>
              <a:rPr lang="fr-FR" sz="2400" b="1" dirty="0" smtClean="0">
                <a:solidFill>
                  <a:srgbClr val="FF0000"/>
                </a:solidFill>
              </a:rPr>
              <a:t>4 %.</a:t>
            </a:r>
          </a:p>
          <a:p>
            <a:endParaRPr lang="fr-FR" sz="2400" dirty="0" smtClean="0"/>
          </a:p>
          <a:p>
            <a:r>
              <a:rPr lang="fr-FR" sz="2400" dirty="0" smtClean="0"/>
              <a:t>Article 2</a:t>
            </a:r>
            <a:br>
              <a:rPr lang="fr-FR" sz="2400" dirty="0" smtClean="0"/>
            </a:br>
            <a:r>
              <a:rPr lang="fr-FR" sz="2400" dirty="0" smtClean="0"/>
              <a:t>Le taux prévisionnel de prescription des médicaments inscrits au répertoire des groupes génériques prévu au II de l'article L. 162-30-2 susvisé est fixé pour l'année 2016 </a:t>
            </a:r>
            <a:r>
              <a:rPr lang="fr-FR" sz="2400" b="1" dirty="0" smtClean="0">
                <a:solidFill>
                  <a:srgbClr val="FF0000"/>
                </a:solidFill>
              </a:rPr>
              <a:t>à 44 %.</a:t>
            </a:r>
          </a:p>
          <a:p>
            <a:r>
              <a:rPr lang="fr-FR" sz="2000" dirty="0" smtClean="0"/>
              <a:t> </a:t>
            </a:r>
          </a:p>
          <a:p>
            <a:pPr>
              <a:buNone/>
            </a:pPr>
            <a:endParaRPr lang="fr-FR" sz="4400" dirty="0" smtClean="0"/>
          </a:p>
          <a:p>
            <a:endParaRPr lang="fr-FR" sz="4000" dirty="0" smtClean="0"/>
          </a:p>
          <a:p>
            <a:endParaRPr lang="fr-FR" sz="4000" dirty="0"/>
          </a:p>
        </p:txBody>
      </p:sp>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12" name="Rectangle 11"/>
          <p:cNvSpPr/>
          <p:nvPr/>
        </p:nvSpPr>
        <p:spPr>
          <a:xfrm>
            <a:off x="323528" y="1988840"/>
            <a:ext cx="8820472" cy="923330"/>
          </a:xfrm>
          <a:prstGeom prst="rect">
            <a:avLst/>
          </a:prstGeom>
        </p:spPr>
        <p:txBody>
          <a:bodyPr wrap="square">
            <a:spAutoFit/>
          </a:bodyPr>
          <a:lstStyle/>
          <a:p>
            <a:r>
              <a:rPr lang="fr-FR" b="1" dirty="0" smtClean="0"/>
              <a:t> </a:t>
            </a:r>
            <a:endParaRPr lang="fr-FR" dirty="0" smtClean="0"/>
          </a:p>
          <a:p>
            <a:endParaRPr lang="fr-FR" dirty="0" smtClean="0"/>
          </a:p>
          <a:p>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pPr algn="r"/>
            <a:r>
              <a:rPr lang="fr-FR" dirty="0" smtClean="0"/>
              <a:t>Veille réglementaire</a:t>
            </a:r>
            <a:endParaRPr lang="fr-FR" sz="2400" dirty="0"/>
          </a:p>
        </p:txBody>
      </p:sp>
      <p:pic>
        <p:nvPicPr>
          <p:cNvPr id="5" name="Imag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17698" y="332656"/>
            <a:ext cx="1952898" cy="1419423"/>
          </a:xfrm>
          <a:prstGeom prst="rect">
            <a:avLst/>
          </a:prstGeom>
        </p:spPr>
      </p:pic>
      <p:sp>
        <p:nvSpPr>
          <p:cNvPr id="7" name="Rectangle 6"/>
          <p:cNvSpPr/>
          <p:nvPr/>
        </p:nvSpPr>
        <p:spPr>
          <a:xfrm>
            <a:off x="0" y="1772816"/>
            <a:ext cx="9144000" cy="4031873"/>
          </a:xfrm>
          <a:prstGeom prst="rect">
            <a:avLst/>
          </a:prstGeom>
        </p:spPr>
        <p:txBody>
          <a:bodyPr wrap="square">
            <a:spAutoFit/>
          </a:bodyPr>
          <a:lstStyle/>
          <a:p>
            <a:r>
              <a:rPr lang="fr-FR" sz="2000" b="1" dirty="0" smtClean="0"/>
              <a:t>Transports sanitaires / Dépenses /Taux prévisionnel d’évolution / Année 2016</a:t>
            </a:r>
          </a:p>
          <a:p>
            <a:r>
              <a:rPr lang="fr-FR" sz="2000" u="sng" dirty="0" smtClean="0">
                <a:hlinkClick r:id="rId4"/>
              </a:rPr>
              <a:t>Arrêté du 22 décembre 2015</a:t>
            </a:r>
            <a:r>
              <a:rPr lang="fr-FR" sz="2000" dirty="0" smtClean="0"/>
              <a:t> fixant le taux prévisionnel d'évolution des dépenses de transports résultant de prescriptions médicales effectuées dans les établissements de santé et remboursées sur l'enveloppe des soins de ville pour la période allant du 1er janvier 2016 au 31 décembre 2016</a:t>
            </a:r>
          </a:p>
          <a:p>
            <a:r>
              <a:rPr lang="fr-FR" sz="2000" i="1" dirty="0" smtClean="0"/>
              <a:t>JO du 29 Décembre 2015</a:t>
            </a:r>
          </a:p>
          <a:p>
            <a:r>
              <a:rPr lang="fr-FR" sz="2000" dirty="0" smtClean="0"/>
              <a:t/>
            </a:r>
            <a:br>
              <a:rPr lang="fr-FR" sz="2000" dirty="0" smtClean="0"/>
            </a:br>
            <a:r>
              <a:rPr lang="fr-FR" sz="2000" dirty="0" smtClean="0"/>
              <a:t>Le taux d'évolution mentionné à l'</a:t>
            </a:r>
            <a:r>
              <a:rPr lang="fr-FR" sz="2000" dirty="0" smtClean="0">
                <a:hlinkClick r:id="rId5" action="ppaction://hlinkfile"/>
              </a:rPr>
              <a:t>article R.322-11 du code de la sécurité sociale</a:t>
            </a:r>
            <a:r>
              <a:rPr lang="fr-FR" sz="2000" dirty="0" smtClean="0"/>
              <a:t> et couvrant la période allant du 1er janvier 2016 au 31 décembre 2016 est fixé </a:t>
            </a:r>
            <a:r>
              <a:rPr lang="fr-FR" sz="2000" b="1" dirty="0" smtClean="0">
                <a:solidFill>
                  <a:srgbClr val="FF0000"/>
                </a:solidFill>
              </a:rPr>
              <a:t>à 2,2%.</a:t>
            </a:r>
          </a:p>
          <a:p>
            <a:endParaRPr lang="fr-FR" sz="2000" dirty="0" smtClean="0"/>
          </a:p>
          <a:p>
            <a:r>
              <a:rPr lang="fr-FR" sz="2000" i="1" dirty="0" smtClean="0"/>
              <a:t> </a:t>
            </a:r>
            <a:endParaRPr lang="fr-FR" sz="2000" dirty="0" smtClean="0"/>
          </a:p>
          <a:p>
            <a:r>
              <a:rPr lang="fr-FR" dirty="0" smtClean="0"/>
              <a:t/>
            </a:r>
            <a:br>
              <a:rPr lang="fr-FR" dirty="0" smtClean="0"/>
            </a:br>
            <a:endParaRPr lang="fr-FR" dirty="0"/>
          </a:p>
        </p:txBody>
      </p:sp>
    </p:spTree>
    <p:extLst>
      <p:ext uri="{BB962C8B-B14F-4D97-AF65-F5344CB8AC3E}">
        <p14:creationId xmlns:p14="http://schemas.microsoft.com/office/powerpoint/2010/main" xmlns="" val="2336827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4405</TotalTime>
  <Words>3492</Words>
  <Application>Microsoft Office PowerPoint</Application>
  <PresentationFormat>Affichage à l'écran (4:3)</PresentationFormat>
  <Paragraphs>394</Paragraphs>
  <Slides>43</Slides>
  <Notes>7</Notes>
  <HiddenSlides>0</HiddenSlides>
  <MMClips>0</MMClips>
  <ScaleCrop>false</ScaleCrop>
  <HeadingPairs>
    <vt:vector size="4" baseType="variant">
      <vt:variant>
        <vt:lpstr>Thème</vt:lpstr>
      </vt:variant>
      <vt:variant>
        <vt:i4>1</vt:i4>
      </vt:variant>
      <vt:variant>
        <vt:lpstr>Titres des diapositives</vt:lpstr>
      </vt:variant>
      <vt:variant>
        <vt:i4>43</vt:i4>
      </vt:variant>
    </vt:vector>
  </HeadingPairs>
  <TitlesOfParts>
    <vt:vector size="44" baseType="lpstr">
      <vt:lpstr>Thème Office</vt:lpstr>
      <vt:lpstr>Veille réglementaire Novembre -Décembre 2015</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Veille réglementaire</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LOI DE SANTE   TITRE II FACILITER AU QUOTIDIEN LES PARCOURS DE SANTE</vt:lpstr>
      <vt:lpstr>Diapositive 28</vt:lpstr>
      <vt:lpstr>Diapositive 29</vt:lpstr>
      <vt:lpstr>Diapositive 30</vt:lpstr>
      <vt:lpstr>Diapositive 31</vt:lpstr>
      <vt:lpstr>Diapositive 32</vt:lpstr>
      <vt:lpstr>Diapositive 33</vt:lpstr>
      <vt:lpstr>Diapositive 34</vt:lpstr>
      <vt:lpstr>  LOI DE SANTE  TITRE III  INNOVER POUR GARANTIR LA PERENNITE DE NOTRE SYSTÈME DE SANTE</vt:lpstr>
      <vt:lpstr>Diapositive 36</vt:lpstr>
      <vt:lpstr>Diapositive 37</vt:lpstr>
      <vt:lpstr>Diapositive 38</vt:lpstr>
      <vt:lpstr>Diapositive 39</vt:lpstr>
      <vt:lpstr>  LOI DE SANTE  TITRE IV  RENFORCER L’EFFICACITE DES POLITIQUES PUBLIQUES ET LA DEMOCRATIE SANITAIRE </vt:lpstr>
      <vt:lpstr>Diapositive 41</vt:lpstr>
      <vt:lpstr>Diapositive 42</vt:lpstr>
      <vt:lpstr>Diapositive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mhb</dc:creator>
  <cp:lastModifiedBy>*</cp:lastModifiedBy>
  <cp:revision>158</cp:revision>
  <dcterms:created xsi:type="dcterms:W3CDTF">2014-09-30T19:37:38Z</dcterms:created>
  <dcterms:modified xsi:type="dcterms:W3CDTF">2016-02-01T10:52:55Z</dcterms:modified>
</cp:coreProperties>
</file>