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4" r:id="rId2"/>
    <p:sldId id="257" r:id="rId3"/>
    <p:sldId id="287" r:id="rId4"/>
    <p:sldId id="289" r:id="rId5"/>
    <p:sldId id="290" r:id="rId6"/>
    <p:sldId id="293" r:id="rId7"/>
    <p:sldId id="291" r:id="rId8"/>
    <p:sldId id="292" r:id="rId9"/>
    <p:sldId id="285" r:id="rId10"/>
    <p:sldId id="28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p:scale>
          <a:sx n="75" d="100"/>
          <a:sy n="75" d="100"/>
        </p:scale>
        <p:origin x="-1170" y="12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3414B5-2FA3-409F-AEF4-45B6B62B395D}" type="datetimeFigureOut">
              <a:rPr lang="fr-FR" smtClean="0"/>
              <a:pPr/>
              <a:t>18/11/2015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E5694F-E0DF-46DB-B46C-4E6A5D5F0CC9}"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6DBAD0-518F-4AEB-BA51-9A739076E18B}" type="datetimeFigureOut">
              <a:rPr lang="fr-FR" smtClean="0"/>
              <a:pPr/>
              <a:t>18/11/2015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E9C51F-96D7-4084-B8CB-46DE54B3B28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178882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266438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115162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191737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974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337428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161119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143120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38704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324291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378505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CACB1-9278-4153-A43A-0A746E0FE4C7}" type="datetimeFigureOut">
              <a:rPr lang="fr-FR" smtClean="0"/>
              <a:pPr/>
              <a:t>18/11/2015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046CC-74C4-4AAB-9423-991C71C1ACA6}" type="slidenum">
              <a:rPr lang="fr-FR" smtClean="0"/>
              <a:pPr/>
              <a:t>‹N°›</a:t>
            </a:fld>
            <a:endParaRPr lang="fr-FR"/>
          </a:p>
        </p:txBody>
      </p:sp>
    </p:spTree>
    <p:extLst>
      <p:ext uri="{BB962C8B-B14F-4D97-AF65-F5344CB8AC3E}">
        <p14:creationId xmlns="" xmlns:p14="http://schemas.microsoft.com/office/powerpoint/2010/main" val="2407635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egifrance.gouv.fr/eli/decret/2015/9/22/AFSP1510172D/jo/text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circulaires.legifrance.gouv.fr/pdf/2015/11/cir_40193.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egifrance.gouv.fr/eli/decision/2015/9/25/AFSM1523057S/jo/text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irculaires.legifrance.gouv.fr/pdf/2015/09/cir_40058.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aco.intranet.social.gouv.fr/transverse/rech-circ/Circulaires/2015_290t0.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aco.intranet.social.gouv.fr/transverse/rech-circ/Circulaires/2015_290t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irculaires.legifrance.gouv.fr/pdf/2015/11/cir_40193.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egifrance.gouv.fr/eli/decret/2015/10/9/AFSH1519880D/jo/tex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aco.intranet.social.gouv.fr/transverse/rech-circ/Circulaires/2015%20_293t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irculaires.legifrance.gouv.fr/pdf/2015/11/cir_40193.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pPr>
              <a:buNone/>
            </a:pPr>
            <a:endParaRPr lang="fr-FR" sz="2000" b="1" dirty="0" smtClean="0"/>
          </a:p>
          <a:p>
            <a:r>
              <a:rPr lang="fr-FR" sz="2000" b="1" dirty="0" smtClean="0"/>
              <a:t>Intervention de chirurgie esthétique / Implantation d'un dispositif médical / Information préalable</a:t>
            </a:r>
            <a:endParaRPr lang="fr-FR" sz="2000" dirty="0" smtClean="0"/>
          </a:p>
          <a:p>
            <a:pPr marL="0" indent="0">
              <a:buNone/>
              <a:tabLst>
                <a:tab pos="266700" algn="l"/>
              </a:tabLst>
            </a:pPr>
            <a:r>
              <a:rPr lang="fr-FR" sz="2000" u="sng" dirty="0" smtClean="0">
                <a:hlinkClick r:id="rId2"/>
              </a:rPr>
              <a:t>Décret n° 2015-1171 du 22 septembre 2015</a:t>
            </a:r>
            <a:r>
              <a:rPr lang="fr-FR" sz="2000" dirty="0" smtClean="0"/>
              <a:t> relatif à l'information à délivrer à la personne concernée préalablement à une intervention de chirurgie esthétique et postérieurement à l'implantation d'un dispositif médical </a:t>
            </a:r>
          </a:p>
          <a:p>
            <a:pPr>
              <a:buNone/>
            </a:pPr>
            <a:r>
              <a:rPr lang="fr-FR" sz="2000" i="1" dirty="0" smtClean="0"/>
              <a:t>JO du 24 septembre 2015</a:t>
            </a:r>
            <a:endParaRPr lang="fr-FR" sz="2000" dirty="0" smtClean="0"/>
          </a:p>
          <a:p>
            <a:pPr marL="0" indent="0">
              <a:buNone/>
            </a:pPr>
            <a:r>
              <a:rPr lang="fr-FR" sz="1700" dirty="0" smtClean="0"/>
              <a:t>Ce décret précise :</a:t>
            </a:r>
          </a:p>
          <a:p>
            <a:pPr marL="0" indent="0">
              <a:buFontTx/>
              <a:buChar char="-"/>
            </a:pPr>
            <a:r>
              <a:rPr lang="fr-FR" sz="1700" dirty="0" smtClean="0"/>
              <a:t>que l'information préalable délivrée par le praticien responsable à une personne candidate à une intervention esthétique faisant intervenir un implant porte non seulement </a:t>
            </a:r>
            <a:r>
              <a:rPr lang="fr-FR" sz="1700" u="sng" dirty="0" smtClean="0"/>
              <a:t>sur les risques liés à l'acte chirurgical </a:t>
            </a:r>
            <a:r>
              <a:rPr lang="fr-FR" sz="1700" dirty="0" smtClean="0"/>
              <a:t>mais aussi </a:t>
            </a:r>
            <a:r>
              <a:rPr lang="fr-FR" sz="1700" u="sng" dirty="0" smtClean="0"/>
              <a:t>sur l'implant lui-même </a:t>
            </a:r>
            <a:r>
              <a:rPr lang="fr-FR" sz="1700" dirty="0" smtClean="0"/>
              <a:t>et se traduit par la remise à la personne concernée d'un document reprenant ces informations. </a:t>
            </a:r>
          </a:p>
          <a:p>
            <a:pPr marL="0" indent="0">
              <a:buFontTx/>
              <a:buChar char="-"/>
            </a:pPr>
            <a:r>
              <a:rPr lang="fr-FR" sz="1700" dirty="0" smtClean="0"/>
              <a:t>les informations qui doivent figurer dans la carte d'implant remise au patient à l'issue des soins faisant intervenir un dispositif médical figurant sur la liste prévue à l'article R. 5212-36 (durée de vie de l'implant, suivi médical particulier…).</a:t>
            </a:r>
          </a:p>
          <a:p>
            <a:endParaRPr lang="fr-FR" sz="20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332656"/>
            <a:ext cx="1952898" cy="1419423"/>
          </a:xfrm>
          <a:prstGeom prst="rect">
            <a:avLst/>
          </a:prstGeom>
        </p:spPr>
      </p:pic>
      <p:sp>
        <p:nvSpPr>
          <p:cNvPr id="8" name="Espace réservé du contenu 7"/>
          <p:cNvSpPr>
            <a:spLocks noGrp="1"/>
          </p:cNvSpPr>
          <p:nvPr>
            <p:ph idx="1"/>
          </p:nvPr>
        </p:nvSpPr>
        <p:spPr/>
        <p:txBody>
          <a:bodyPr>
            <a:normAutofit/>
          </a:bodyPr>
          <a:lstStyle/>
          <a:p>
            <a:r>
              <a:rPr lang="fr-FR" sz="2400" u="sng" dirty="0" smtClean="0">
                <a:hlinkClick r:id="rId4"/>
              </a:rPr>
              <a:t>CIRCULAIRE n° /DGOS/R1/2015 du 30 octobre 2015 </a:t>
            </a:r>
            <a:r>
              <a:rPr lang="fr-FR" sz="2400" dirty="0" smtClean="0"/>
              <a:t>relative à la campagne tarifaire et budgétaire 2015 des établissements de santé</a:t>
            </a:r>
          </a:p>
          <a:p>
            <a:pPr lvl="1"/>
            <a:r>
              <a:rPr lang="fr-FR" sz="2000" dirty="0" smtClean="0"/>
              <a:t>Prise en charge financière des médicaments sous ATU et post-ATU déclarés entre janvier et juillet 2015 inclus</a:t>
            </a:r>
            <a:endParaRPr lang="fr-FR" sz="2000" dirty="0"/>
          </a:p>
        </p:txBody>
      </p:sp>
    </p:spTree>
    <p:extLst>
      <p:ext uri="{BB962C8B-B14F-4D97-AF65-F5344CB8AC3E}">
        <p14:creationId xmlns="" xmlns:p14="http://schemas.microsoft.com/office/powerpoint/2010/main" val="233682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96544"/>
          </a:xfrm>
        </p:spPr>
        <p:txBody>
          <a:bodyPr>
            <a:normAutofit/>
          </a:bodyPr>
          <a:lstStyle/>
          <a:p>
            <a:pPr>
              <a:buNone/>
            </a:pPr>
            <a:endParaRPr lang="fr-FR" sz="2000" dirty="0" smtClean="0"/>
          </a:p>
          <a:p>
            <a:r>
              <a:rPr lang="fr-FR" sz="2000" dirty="0" smtClean="0"/>
              <a:t> </a:t>
            </a:r>
            <a:r>
              <a:rPr lang="fr-FR" sz="2000" b="1" dirty="0" smtClean="0"/>
              <a:t>Société CARGILL France / Matières premières / Fabrication / Suspension</a:t>
            </a:r>
            <a:endParaRPr lang="fr-FR" sz="2000" dirty="0" smtClean="0"/>
          </a:p>
          <a:p>
            <a:pPr marL="0" indent="0">
              <a:buNone/>
            </a:pPr>
            <a:r>
              <a:rPr lang="fr-FR" sz="2000" u="sng" dirty="0" smtClean="0">
                <a:hlinkClick r:id="rId2"/>
              </a:rPr>
              <a:t>Décision du 25 septembre 2015</a:t>
            </a:r>
            <a:r>
              <a:rPr lang="fr-FR" sz="2000" dirty="0" smtClean="0"/>
              <a:t> portant suspension de la fabrication, du conditionnement, de la mise sur le marché, de la distribution, de l'exportation, ainsi que de l'utilisation des matières premières fabriquées par la société CARGILL FRANCE sur le site de Lannilis (Finistère) et destinées à entrer dans la composition de médicaments, de dispositifs médicaux ou de produits cosmétiques, sauf conditions particulières, et portant retrait des médicaments, des dispositifs médicaux ou des produits cosmétiques qui intègrent dans leur composition des matières premières fabriquées par la société CARGILL FRANCE sur le site de Lannilis (Finistère), sauf conditions particulières</a:t>
            </a:r>
          </a:p>
          <a:p>
            <a:pPr>
              <a:buNone/>
            </a:pPr>
            <a:r>
              <a:rPr lang="fr-FR" sz="2000" i="1" dirty="0" smtClean="0"/>
              <a:t>JO du 1</a:t>
            </a:r>
            <a:r>
              <a:rPr lang="fr-FR" sz="2000" i="1" baseline="30000" dirty="0" smtClean="0"/>
              <a:t>er</a:t>
            </a:r>
            <a:r>
              <a:rPr lang="fr-FR" sz="2000" i="1" dirty="0" smtClean="0"/>
              <a:t> octobre 2015</a:t>
            </a:r>
            <a:r>
              <a:rPr lang="fr-FR" sz="2000" dirty="0" smtClean="0"/>
              <a:t> </a:t>
            </a:r>
          </a:p>
          <a:p>
            <a:endParaRPr lang="fr-FR" sz="2000" dirty="0" smtClean="0"/>
          </a:p>
          <a:p>
            <a:pPr>
              <a:buNone/>
            </a:pPr>
            <a:endParaRPr lang="fr-FR" sz="20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pPr>
              <a:buNone/>
            </a:pPr>
            <a:endParaRPr lang="fr-FR" sz="2000" b="1" dirty="0" smtClean="0"/>
          </a:p>
          <a:p>
            <a:r>
              <a:rPr lang="fr-FR" sz="2000" b="1" dirty="0" smtClean="0"/>
              <a:t>Recherches biomédicales / Contrat unique</a:t>
            </a:r>
            <a:endParaRPr lang="fr-FR" sz="2000" dirty="0" smtClean="0"/>
          </a:p>
          <a:p>
            <a:pPr marL="0" indent="0">
              <a:buNone/>
            </a:pPr>
            <a:r>
              <a:rPr lang="fr-FR" sz="2000" u="sng" dirty="0" smtClean="0">
                <a:hlinkClick r:id="rId2"/>
              </a:rPr>
              <a:t>INSTRUCTION N° DGOS/PF4/2015/282 du 8 septembre 2015</a:t>
            </a:r>
            <a:r>
              <a:rPr lang="fr-FR" sz="2000" dirty="0" smtClean="0"/>
              <a:t> relative à l’évaluation de l’usage du contrat unique pour les recherches biomédicales à promotion industrielle dans les établissements publics de santé</a:t>
            </a:r>
            <a:br>
              <a:rPr lang="fr-FR" sz="2000" dirty="0" smtClean="0"/>
            </a:br>
            <a:r>
              <a:rPr lang="fr-FR" sz="2000" i="1" dirty="0" smtClean="0"/>
              <a:t>Site circulaires.legifrance.gouv.fr</a:t>
            </a:r>
            <a:endParaRPr lang="fr-FR" sz="2000" dirty="0" smtClean="0"/>
          </a:p>
          <a:p>
            <a:pPr>
              <a:buNone/>
            </a:pPr>
            <a:r>
              <a:rPr lang="fr-FR" sz="2000" b="1" dirty="0" smtClean="0"/>
              <a:t> </a:t>
            </a:r>
            <a:endParaRPr lang="fr-FR" sz="2000" dirty="0" smtClean="0"/>
          </a:p>
          <a:p>
            <a:endParaRPr lang="fr-FR" sz="20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fontScale="92500" lnSpcReduction="20000"/>
          </a:bodyPr>
          <a:lstStyle/>
          <a:p>
            <a:pPr>
              <a:buNone/>
            </a:pPr>
            <a:endParaRPr lang="fr-FR" sz="2000" dirty="0" smtClean="0"/>
          </a:p>
          <a:p>
            <a:r>
              <a:rPr lang="fr-FR" sz="2000" b="1" dirty="0" smtClean="0"/>
              <a:t>Nutrition parentérale  à domicile / Enquête / ARS</a:t>
            </a:r>
            <a:endParaRPr lang="fr-FR" sz="2000" dirty="0" smtClean="0"/>
          </a:p>
          <a:p>
            <a:pPr marL="0" indent="0">
              <a:buNone/>
            </a:pPr>
            <a:r>
              <a:rPr lang="fr-FR" sz="2000" u="sng" dirty="0" smtClean="0">
                <a:hlinkClick r:id="rId2"/>
              </a:rPr>
              <a:t>INSTRUCTION N° DGOS/PF2/2015/290 du 16 septembre 2015</a:t>
            </a:r>
            <a:r>
              <a:rPr lang="fr-FR" sz="2000" b="1" dirty="0" smtClean="0"/>
              <a:t> </a:t>
            </a:r>
            <a:r>
              <a:rPr lang="fr-FR" sz="2000" dirty="0" smtClean="0"/>
              <a:t>relative à une enquête sur l’organisation et le fonctionnement de l’activité de nutrition parentérale à domicile </a:t>
            </a:r>
            <a:r>
              <a:rPr lang="fr-FR" sz="2000" b="1" dirty="0" smtClean="0"/>
              <a:t>NPAD </a:t>
            </a:r>
            <a:r>
              <a:rPr lang="fr-FR" sz="2000" dirty="0" smtClean="0"/>
              <a:t/>
            </a:r>
            <a:br>
              <a:rPr lang="fr-FR" sz="2000" dirty="0" smtClean="0"/>
            </a:br>
            <a:r>
              <a:rPr lang="fr-FR" sz="2000" i="1" dirty="0" smtClean="0"/>
              <a:t>Rubrique « Textes officiels » de l’intranet des ministères sociaux</a:t>
            </a:r>
            <a:endParaRPr lang="fr-FR" sz="2000" dirty="0" smtClean="0"/>
          </a:p>
          <a:p>
            <a:pPr marL="0" indent="0">
              <a:buNone/>
            </a:pPr>
            <a:endParaRPr lang="fr-FR" sz="2000" dirty="0" smtClean="0"/>
          </a:p>
          <a:p>
            <a:pPr marL="0" indent="0">
              <a:buNone/>
            </a:pPr>
            <a:r>
              <a:rPr lang="fr-FR" sz="2000" dirty="0" smtClean="0"/>
              <a:t>Etat des lieux de l’activité et de l’organisation de la nutrition parentérale à domicile, sur l’ensemble du territoire. </a:t>
            </a:r>
            <a:endParaRPr lang="fr-FR" sz="2000" b="1" dirty="0" smtClean="0"/>
          </a:p>
          <a:p>
            <a:pPr marL="0" indent="0">
              <a:buNone/>
            </a:pPr>
            <a:r>
              <a:rPr lang="fr-FR" sz="2000" dirty="0" smtClean="0"/>
              <a:t>L’organisation actuelle est notamment structurée autour de 13 services adultes et 7 services de pédiatrie qui ont été labellisés «Centre agréé de Nutrition Parentérale à Domicile » depuis 1984 par le comité national de coordination pour la nutrition parentérale à domicile </a:t>
            </a:r>
          </a:p>
          <a:p>
            <a:endParaRPr lang="fr-FR" sz="2000" dirty="0" smtClean="0"/>
          </a:p>
          <a:p>
            <a:pPr>
              <a:buNone/>
            </a:pPr>
            <a:r>
              <a:rPr lang="fr-FR" sz="2000" dirty="0" smtClean="0"/>
              <a:t/>
            </a:r>
            <a:br>
              <a:rPr lang="fr-FR" sz="2000" dirty="0" smtClean="0"/>
            </a:br>
            <a:endParaRPr lang="fr-FR" sz="2000" dirty="0" smtClean="0"/>
          </a:p>
          <a:p>
            <a:pPr>
              <a:buNone/>
            </a:pPr>
            <a:r>
              <a:rPr lang="fr-FR" sz="2000" dirty="0" smtClean="0"/>
              <a:t>					</a:t>
            </a:r>
            <a:br>
              <a:rPr lang="fr-FR" sz="2000" dirty="0" smtClean="0"/>
            </a:br>
            <a:endParaRPr lang="fr-FR" sz="20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pPr lvl="1">
              <a:buNone/>
            </a:pPr>
            <a:endParaRPr lang="fr-FR" sz="2000" dirty="0" smtClean="0"/>
          </a:p>
          <a:p>
            <a:pPr marL="355600" lvl="1" indent="-355600">
              <a:buFont typeface="Arial" pitchFamily="34" charset="0"/>
              <a:buChar char="•"/>
            </a:pPr>
            <a:r>
              <a:rPr lang="fr-FR" sz="1900" u="sng" dirty="0" smtClean="0">
                <a:hlinkClick r:id="rId2"/>
              </a:rPr>
              <a:t>Décision du 10 septembre 2015 </a:t>
            </a:r>
            <a:r>
              <a:rPr lang="fr-FR" sz="2000" b="1" dirty="0" smtClean="0"/>
              <a:t>fixant des conditions particulières de mise sur le marché et de distribution de certains dispositifs médicaux stérilisés à l'oxyde d'éthylène </a:t>
            </a:r>
          </a:p>
          <a:p>
            <a:pPr marL="355600" lvl="1" indent="-355600">
              <a:buFont typeface="Arial" pitchFamily="34" charset="0"/>
              <a:buChar char="•"/>
            </a:pPr>
            <a:endParaRPr lang="fr-FR" sz="2000" b="1" dirty="0" smtClean="0"/>
          </a:p>
          <a:p>
            <a:pPr marL="355600" lvl="1" indent="-355600">
              <a:buFont typeface="Arial" pitchFamily="34" charset="0"/>
              <a:buChar char="•"/>
            </a:pPr>
            <a:r>
              <a:rPr lang="fr-FR" sz="2000" b="1" dirty="0" smtClean="0"/>
              <a:t/>
            </a:r>
            <a:br>
              <a:rPr lang="fr-FR" sz="2000" b="1" dirty="0" smtClean="0"/>
            </a:br>
            <a:r>
              <a:rPr lang="fr-FR" sz="2000" b="1" dirty="0" smtClean="0"/>
              <a:t/>
            </a:r>
            <a:br>
              <a:rPr lang="fr-FR" sz="2000" b="1" dirty="0" smtClean="0"/>
            </a:br>
            <a:r>
              <a:rPr lang="fr-FR" sz="2000" b="1" dirty="0" smtClean="0"/>
              <a:t> </a:t>
            </a:r>
            <a:r>
              <a:rPr lang="fr-FR" sz="1600" dirty="0" smtClean="0"/>
              <a:t/>
            </a:r>
            <a:br>
              <a:rPr lang="fr-FR" sz="1600" dirty="0" smtClean="0"/>
            </a:br>
            <a:endParaRPr lang="fr-FR" sz="16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r>
              <a:rPr lang="fr-FR" sz="2000" u="sng" dirty="0" smtClean="0">
                <a:hlinkClick r:id="rId2"/>
              </a:rPr>
              <a:t>INSTRUCTION N° DGS/PP3/DGOS/PF2/2015/311 du 16 octobre 2015 </a:t>
            </a:r>
            <a:r>
              <a:rPr lang="fr-FR" sz="2000" dirty="0" smtClean="0"/>
              <a:t>relative aux conditions particulières de mise sur le marché et de distribution des dispositifs médicaux stérilisés à l’oxyde d’éthylène utilisés chez les nouveau-nés, nouveau-nés prématurés et les nourrissons</a:t>
            </a:r>
          </a:p>
          <a:p>
            <a:r>
              <a:rPr lang="fr-FR" sz="1700" dirty="0" smtClean="0"/>
              <a:t>« </a:t>
            </a:r>
            <a:r>
              <a:rPr lang="fr-FR" sz="1700" i="1" dirty="0" smtClean="0"/>
              <a:t>Le fabricant qui met sur le marché un dispositif médical stérilisé à l’oxyde d’éthylène ayant un contact avec le patient, fournit aux distributeurs et aux établissements de santé qui l’utilisent chez les nouveau-nés, nouveau-nés prématurés et nourrissons, la valeur de la quantité résiduelle d’oxyde d’éthylène qu’il a défini comme limite admissible et qu’il garantit au moment de la mise sur le marché de son dispositif». </a:t>
            </a:r>
          </a:p>
          <a:p>
            <a:r>
              <a:rPr lang="fr-FR" sz="1700" dirty="0" smtClean="0"/>
              <a:t>Ces dispositions sont applicables au plus tard le 9 avril 2016 </a:t>
            </a:r>
          </a:p>
          <a:p>
            <a:r>
              <a:rPr lang="fr-FR" sz="1700" dirty="0" smtClean="0"/>
              <a:t>Lors des procédures d’achat de DM à usage unique notamment, les pharmaciens des pharmacies à usage intérieur veilleront donc, en lien avec les services cliniques utilisateurs, à sélectionner les DM à usage unique stérilisés à l’OE utilisés chez les nouveau-nés, nouveau-nés prématurés et nourrissons, limitant l’exposition aux résidus d’OE. A ce titre, ils sélectionneront des DM parmi ceux présentant les valeurs d’OE les plus basses communiquées par les fabricants.</a:t>
            </a:r>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r>
              <a:rPr lang="fr-FR" sz="2200" b="1" dirty="0" smtClean="0"/>
              <a:t>Etablissements publics de santé / Médecins / Pharmaciens / Odontologistes / Temps de travail</a:t>
            </a:r>
            <a:endParaRPr lang="fr-FR" sz="2200" dirty="0" smtClean="0"/>
          </a:p>
          <a:p>
            <a:pPr marL="0" indent="0">
              <a:buNone/>
            </a:pPr>
            <a:r>
              <a:rPr lang="fr-FR" sz="2200" u="sng" dirty="0" smtClean="0">
                <a:hlinkClick r:id="rId2"/>
              </a:rPr>
              <a:t>Décret n° 2015-1260 du 9 octobre 2015</a:t>
            </a:r>
            <a:r>
              <a:rPr lang="fr-FR" sz="2200" dirty="0" smtClean="0"/>
              <a:t> relatif au temps de travail des médecins, pharmaciens et odontologistes des établissements publics de santé</a:t>
            </a:r>
          </a:p>
          <a:p>
            <a:pPr>
              <a:buNone/>
            </a:pPr>
            <a:r>
              <a:rPr lang="fr-FR" sz="2200" i="1" dirty="0" smtClean="0"/>
              <a:t>JO du 11 octobre 2015</a:t>
            </a:r>
            <a:endParaRPr lang="fr-FR" sz="2200" dirty="0" smtClean="0"/>
          </a:p>
          <a:p>
            <a:pPr marL="0" indent="0">
              <a:buNone/>
            </a:pPr>
            <a:r>
              <a:rPr lang="fr-FR" sz="1500" dirty="0" smtClean="0"/>
              <a:t> Le repos de sécurité après la fin du dernier déplacement survenu au cours d'une astreinte est garanti au praticien. </a:t>
            </a:r>
            <a:br>
              <a:rPr lang="fr-FR" sz="1500" dirty="0" smtClean="0"/>
            </a:br>
            <a:r>
              <a:rPr lang="fr-FR" sz="1500" dirty="0" smtClean="0"/>
              <a:t>« Le temps d'intervention sur place et le temps de trajet réalisés lors d'un déplacement survenu au cours d'une astreinte constituent du temps de travail effectif et sont pris en compte pour l'attribution du repos de sécurité.»</a:t>
            </a:r>
          </a:p>
          <a:p>
            <a:pPr marL="0" indent="0">
              <a:buNone/>
            </a:pPr>
            <a:endParaRPr lang="fr-FR" sz="1500" dirty="0" smtClean="0"/>
          </a:p>
          <a:p>
            <a:r>
              <a:rPr lang="fr-FR" sz="1600" dirty="0" smtClean="0"/>
              <a:t/>
            </a:r>
            <a:br>
              <a:rPr lang="fr-FR" sz="1600" dirty="0" smtClean="0"/>
            </a:br>
            <a:endParaRPr lang="fr-FR" sz="16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fontScale="92500" lnSpcReduction="10000"/>
          </a:bodyPr>
          <a:lstStyle/>
          <a:p>
            <a:r>
              <a:rPr lang="fr-FR" sz="2200" b="1" dirty="0" smtClean="0"/>
              <a:t>Etablissements de santé / ARS / PMSI SSR</a:t>
            </a:r>
            <a:endParaRPr lang="fr-FR" sz="2200" dirty="0" smtClean="0"/>
          </a:p>
          <a:p>
            <a:pPr marL="0" indent="0">
              <a:buNone/>
            </a:pPr>
            <a:r>
              <a:rPr lang="fr-FR" sz="2200" u="sng" dirty="0" smtClean="0">
                <a:hlinkClick r:id="rId2"/>
              </a:rPr>
              <a:t>Instruction n° DGOS/MSSR/2015/293 du 25 septembre 2015</a:t>
            </a:r>
            <a:r>
              <a:rPr lang="fr-FR" sz="2200" dirty="0" smtClean="0"/>
              <a:t> relative à la modification du rythme des remontées d’information du PMSI SSR par les établissements de santé et du traitement de celles-ci par les ARS</a:t>
            </a:r>
          </a:p>
          <a:p>
            <a:pPr>
              <a:buNone/>
            </a:pPr>
            <a:r>
              <a:rPr lang="fr-FR" sz="2200" i="1" dirty="0" smtClean="0"/>
              <a:t>Rubrique « Textes officiels » de l’intranet des ministères sociaux</a:t>
            </a:r>
            <a:endParaRPr lang="fr-FR" sz="2200" dirty="0" smtClean="0"/>
          </a:p>
          <a:p>
            <a:pPr marL="0" indent="12700">
              <a:buNone/>
            </a:pPr>
            <a:r>
              <a:rPr lang="fr-FR" sz="2200" dirty="0" smtClean="0"/>
              <a:t>Remontée mensuelle au lieu de bimestrielle période d’expérimentation avant mise en œuvre janvier 2016</a:t>
            </a:r>
          </a:p>
          <a:p>
            <a:pPr>
              <a:buNone/>
            </a:pPr>
            <a:endParaRPr lang="fr-FR" sz="2200" dirty="0" smtClean="0"/>
          </a:p>
          <a:p>
            <a:pPr marL="0" indent="12700"/>
            <a:r>
              <a:rPr lang="fr-FR" sz="2200" u="sng" dirty="0" smtClean="0">
                <a:hlinkClick r:id="rId2"/>
              </a:rPr>
              <a:t>INSTRUCTION N° DGOS/R4/2015/304 du 9 octobre 2015 </a:t>
            </a:r>
            <a:r>
              <a:rPr lang="fr-FR" sz="2200" dirty="0" smtClean="0"/>
              <a:t>relative à la mise en place d’un recueil d’information sur les traitements coûteux hors liste en sus consommés dans les établissements d’hospitalisation à domicile </a:t>
            </a:r>
          </a:p>
          <a:p>
            <a:pPr>
              <a:buNone/>
            </a:pPr>
            <a:endParaRPr lang="fr-FR" sz="1600" dirty="0" smtClean="0"/>
          </a:p>
          <a:p>
            <a:pPr>
              <a:buNone/>
            </a:pPr>
            <a:endParaRPr lang="fr-FR" sz="2000" dirty="0" smtClean="0"/>
          </a:p>
          <a:p>
            <a:pPr>
              <a:buNone/>
            </a:pPr>
            <a:r>
              <a:rPr lang="fr-FR" sz="1600" dirty="0" smtClean="0"/>
              <a:t> </a:t>
            </a:r>
          </a:p>
          <a:p>
            <a:pPr>
              <a:buNone/>
            </a:pPr>
            <a:r>
              <a:rPr lang="fr-FR" sz="1600" dirty="0" smtClean="0"/>
              <a:t/>
            </a:r>
            <a:br>
              <a:rPr lang="fr-FR" sz="1600" dirty="0" smtClean="0"/>
            </a:br>
            <a:endParaRPr lang="fr-FR" sz="1600" dirty="0" smtClean="0"/>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17698"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3744416"/>
          </a:xfrm>
        </p:spPr>
        <p:txBody>
          <a:bodyPr>
            <a:normAutofit/>
          </a:bodyPr>
          <a:lstStyle/>
          <a:p>
            <a:r>
              <a:rPr lang="fr-FR" sz="1800" b="1" dirty="0" smtClean="0"/>
              <a:t>Etablissements sanitaires et médico-sociaux / Professionnels de santé / Grippe / Vaccination</a:t>
            </a:r>
            <a:endParaRPr lang="fr-FR" sz="1800" dirty="0" smtClean="0"/>
          </a:p>
          <a:p>
            <a:pPr marL="0" indent="0">
              <a:buNone/>
            </a:pPr>
            <a:r>
              <a:rPr lang="fr-FR" sz="1800" u="sng" dirty="0" smtClean="0">
                <a:hlinkClick r:id="rId3"/>
              </a:rPr>
              <a:t>NOTE D'INFORMATION N° DGS/RI1/DGOS/PF2/DGCS/MSP/2015/330 du 23 octobre 2015</a:t>
            </a:r>
            <a:r>
              <a:rPr lang="fr-FR" sz="1800" dirty="0" smtClean="0"/>
              <a:t> relative à la vaccination contre la grippe saisonnière des personnels des établissements sanitaires et médico-sociaux</a:t>
            </a:r>
          </a:p>
          <a:p>
            <a:pPr>
              <a:buNone/>
            </a:pPr>
            <a:r>
              <a:rPr lang="fr-FR" sz="1800" i="1" dirty="0" smtClean="0"/>
              <a:t>Site circulaires.legifrance.gouv.fr</a:t>
            </a:r>
          </a:p>
          <a:p>
            <a:pPr marL="0" indent="12700">
              <a:buNone/>
            </a:pPr>
            <a:r>
              <a:rPr lang="fr-FR" sz="1800" dirty="0" smtClean="0"/>
              <a:t>La campagne de vaccination antigrippale pour la saison 2015-2016 a débuté le 12 octobre 2015 et se poursuivra jusqu’au 31 janvier 2016.</a:t>
            </a:r>
          </a:p>
          <a:p>
            <a:pPr>
              <a:buNone/>
            </a:pPr>
            <a:endParaRPr lang="fr-FR" sz="4900" dirty="0" smtClean="0"/>
          </a:p>
          <a:p>
            <a:endParaRPr lang="fr-FR" sz="4000" dirty="0" smtClean="0"/>
          </a:p>
          <a:p>
            <a:pPr>
              <a:buNone/>
            </a:pPr>
            <a:endParaRPr lang="fr-FR" sz="4000" dirty="0" smtClean="0"/>
          </a:p>
          <a:p>
            <a:endParaRPr lang="fr-FR" sz="4000" dirty="0"/>
          </a:p>
        </p:txBody>
      </p:sp>
      <p:pic>
        <p:nvPicPr>
          <p:cNvPr id="5" name="Image 4"/>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67544" y="332656"/>
            <a:ext cx="1952898" cy="1419423"/>
          </a:xfrm>
          <a:prstGeom prst="rect">
            <a:avLst/>
          </a:prstGeom>
        </p:spPr>
      </p:pic>
    </p:spTree>
    <p:extLst>
      <p:ext uri="{BB962C8B-B14F-4D97-AF65-F5344CB8AC3E}">
        <p14:creationId xmlns="" xmlns:p14="http://schemas.microsoft.com/office/powerpoint/2010/main" val="23368274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2758</TotalTime>
  <Words>599</Words>
  <Application>Microsoft Office PowerPoint</Application>
  <PresentationFormat>Affichage à l'écran (4:3)</PresentationFormat>
  <Paragraphs>68</Paragraphs>
  <Slides>10</Slides>
  <Notes>2</Notes>
  <HiddenSlides>1</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mhb</dc:creator>
  <cp:lastModifiedBy>*</cp:lastModifiedBy>
  <cp:revision>119</cp:revision>
  <dcterms:created xsi:type="dcterms:W3CDTF">2014-09-30T19:37:38Z</dcterms:created>
  <dcterms:modified xsi:type="dcterms:W3CDTF">2015-11-18T10:07:11Z</dcterms:modified>
</cp:coreProperties>
</file>