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7" r:id="rId2"/>
    <p:sldId id="277" r:id="rId3"/>
    <p:sldId id="278" r:id="rId4"/>
    <p:sldId id="288" r:id="rId5"/>
    <p:sldId id="287" r:id="rId6"/>
    <p:sldId id="286" r:id="rId7"/>
    <p:sldId id="285" r:id="rId8"/>
    <p:sldId id="284" r:id="rId9"/>
    <p:sldId id="289" r:id="rId10"/>
    <p:sldId id="283" r:id="rId11"/>
    <p:sldId id="269" r:id="rId12"/>
    <p:sldId id="279" r:id="rId13"/>
    <p:sldId id="280" r:id="rId14"/>
    <p:sldId id="281" r:id="rId15"/>
    <p:sldId id="282" r:id="rId16"/>
    <p:sldId id="290" r:id="rId17"/>
    <p:sldId id="291" r:id="rId18"/>
    <p:sldId id="292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387" autoAdjust="0"/>
  </p:normalViewPr>
  <p:slideViewPr>
    <p:cSldViewPr>
      <p:cViewPr varScale="1">
        <p:scale>
          <a:sx n="96" d="100"/>
          <a:sy n="96" d="100"/>
        </p:scale>
        <p:origin x="-142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DF6EC2-E415-4F97-BF0D-A4CEA8744ECE}" type="datetimeFigureOut">
              <a:rPr lang="fr-FR" smtClean="0"/>
              <a:pPr/>
              <a:t>20/01/2016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1006E-44EC-4328-AA1D-04B8B5E763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E43578-601E-46A9-A81F-94761470385A}" type="datetimeFigureOut">
              <a:rPr lang="fr-FR" smtClean="0"/>
              <a:pPr/>
              <a:t>20/01/2016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1E3E99-40E0-4619-BAFF-9A7501492D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E3E99-40E0-4619-BAFF-9A7501492D03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C5F53-D979-4810-9846-65B15C61C95E}" type="datetime1">
              <a:rPr lang="fr-FR" smtClean="0"/>
              <a:pPr/>
              <a:t>20/01/2016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B453-507E-492E-890F-62DD70CAC0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AEE90-D045-4BE7-A35F-0ADB6E262A91}" type="datetime1">
              <a:rPr lang="fr-FR" smtClean="0"/>
              <a:pPr/>
              <a:t>20/01/2016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B453-507E-492E-890F-62DD70CAC0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E5CBA-2ABE-4882-B1E7-B6B23B28058E}" type="datetime1">
              <a:rPr lang="fr-FR" smtClean="0"/>
              <a:pPr/>
              <a:t>20/01/2016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B453-507E-492E-890F-62DD70CAC0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D2A2-9D3E-4CE4-8DB7-F7DC0BB0401A}" type="datetime1">
              <a:rPr lang="fr-FR" smtClean="0"/>
              <a:pPr/>
              <a:t>20/01/2016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B453-507E-492E-890F-62DD70CAC0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592A1-FB57-47E3-9C2C-171987B0C97F}" type="datetime1">
              <a:rPr lang="fr-FR" smtClean="0"/>
              <a:pPr/>
              <a:t>20/01/2016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B453-507E-492E-890F-62DD70CAC0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FEE1-2B4E-4D61-B499-BD2920CB4B00}" type="datetime1">
              <a:rPr lang="fr-FR" smtClean="0"/>
              <a:pPr/>
              <a:t>20/01/2016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B453-507E-492E-890F-62DD70CAC0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B870-1B1B-48B5-8592-E726413BBF84}" type="datetime1">
              <a:rPr lang="fr-FR" smtClean="0"/>
              <a:pPr/>
              <a:t>20/01/2016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B453-507E-492E-890F-62DD70CAC0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CAC80-FA18-4778-8C86-C45608097AF4}" type="datetime1">
              <a:rPr lang="fr-FR" smtClean="0"/>
              <a:pPr/>
              <a:t>20/01/2016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B453-507E-492E-890F-62DD70CAC0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064C-3DA0-400E-B79F-448794C2B569}" type="datetime1">
              <a:rPr lang="fr-FR" smtClean="0"/>
              <a:pPr/>
              <a:t>20/01/2016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B453-507E-492E-890F-62DD70CAC0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21426-F18B-4513-B266-E3791DA51685}" type="datetime1">
              <a:rPr lang="fr-FR" smtClean="0"/>
              <a:pPr/>
              <a:t>20/01/2016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B453-507E-492E-890F-62DD70CAC0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AAE76-5A12-42DA-A86A-B4B326D0DD5A}" type="datetime1">
              <a:rPr lang="fr-FR" smtClean="0"/>
              <a:pPr/>
              <a:t>20/01/2016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B453-507E-492E-890F-62DD70CAC0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0C624-9D8B-4502-AE9D-930D39D7C92A}" type="datetime1">
              <a:rPr lang="fr-FR" smtClean="0"/>
              <a:pPr/>
              <a:t>20/01/2016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2B453-507E-492E-890F-62DD70CAC0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2010-03-24_ARS_COM_Logos_territoirePac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188640"/>
            <a:ext cx="7918704" cy="1438656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971600" y="2492896"/>
            <a:ext cx="70567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b="1" dirty="0" smtClean="0">
                <a:solidFill>
                  <a:srgbClr val="92D050"/>
                </a:solidFill>
              </a:rPr>
              <a:t>RAPPORT D’ETAPE 2015</a:t>
            </a:r>
          </a:p>
          <a:p>
            <a:pPr algn="ctr"/>
            <a:r>
              <a:rPr lang="fr-FR" sz="5400" b="1" dirty="0" smtClean="0">
                <a:solidFill>
                  <a:srgbClr val="92D050"/>
                </a:solidFill>
              </a:rPr>
              <a:t>Version numérique</a:t>
            </a:r>
            <a:endParaRPr lang="fr-F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2010-03-24_ARS_COM_Logos_territoirePa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6153"/>
            <a:ext cx="5760640" cy="1046583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rgbClr val="92D050"/>
                </a:solidFill>
              </a:rPr>
              <a:t>MODALITES DE REPONSES</a:t>
            </a:r>
            <a:endParaRPr lang="fr-FR" sz="4000" b="1" dirty="0">
              <a:solidFill>
                <a:srgbClr val="92D05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79512" y="1595021"/>
            <a:ext cx="87849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b="1" dirty="0" smtClean="0">
                <a:solidFill>
                  <a:srgbClr val="002060"/>
                </a:solidFill>
              </a:rPr>
              <a:t> Formulaire « dirigé » avec différentes modalités de réponses :</a:t>
            </a:r>
          </a:p>
          <a:p>
            <a:pPr>
              <a:buFont typeface="Wingdings" pitchFamily="2" charset="2"/>
              <a:buChar char="Ø"/>
            </a:pPr>
            <a:endParaRPr lang="fr-FR" sz="1600" b="1" dirty="0" smtClean="0">
              <a:solidFill>
                <a:srgbClr val="002060"/>
              </a:solidFill>
            </a:endParaRP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400" b="1" dirty="0" smtClean="0">
                <a:solidFill>
                  <a:srgbClr val="002060"/>
                </a:solidFill>
              </a:rPr>
              <a:t> Envoi de fichier  …</a:t>
            </a:r>
          </a:p>
          <a:p>
            <a:pPr>
              <a:buFont typeface="Wingdings" pitchFamily="2" charset="2"/>
              <a:buChar char="Ø"/>
            </a:pPr>
            <a:endParaRPr lang="fr-FR" sz="2400" b="1" dirty="0">
              <a:solidFill>
                <a:srgbClr val="00206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780928"/>
            <a:ext cx="7720908" cy="4077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4432B453-507E-492E-890F-62DD70CAC03E}" type="slidenum">
              <a:rPr lang="fr-FR" smtClean="0"/>
              <a:pPr/>
              <a:t>10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08920"/>
            <a:ext cx="9144000" cy="414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 9" descr="2010-03-24_ARS_COM_Logos_territoirePac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6153"/>
            <a:ext cx="5760640" cy="1046583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rgbClr val="92D050"/>
                </a:solidFill>
              </a:rPr>
              <a:t>ARCHITECTURE DE L’OUTIL </a:t>
            </a:r>
            <a:endParaRPr lang="fr-FR" sz="4000" b="1" dirty="0">
              <a:solidFill>
                <a:srgbClr val="92D050"/>
              </a:solidFill>
            </a:endParaRPr>
          </a:p>
        </p:txBody>
      </p:sp>
      <p:cxnSp>
        <p:nvCxnSpPr>
          <p:cNvPr id="13" name="Connecteur droit avec flèche 12"/>
          <p:cNvCxnSpPr/>
          <p:nvPr/>
        </p:nvCxnSpPr>
        <p:spPr>
          <a:xfrm>
            <a:off x="3707904" y="2492896"/>
            <a:ext cx="0" cy="144016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6948264" y="2492896"/>
            <a:ext cx="720080" cy="122413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971600" y="2420888"/>
            <a:ext cx="864096" cy="201622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flipH="1">
            <a:off x="2339752" y="5157192"/>
            <a:ext cx="4320480" cy="21602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 flipV="1">
            <a:off x="1331640" y="5157192"/>
            <a:ext cx="432048" cy="14401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 flipH="1">
            <a:off x="3203848" y="5949280"/>
            <a:ext cx="3456384" cy="21602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 flipH="1">
            <a:off x="1475656" y="6453336"/>
            <a:ext cx="5184576" cy="21602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843808" y="1988840"/>
            <a:ext cx="1944216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Etat d’avancement du questionnaire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868144" y="2204864"/>
            <a:ext cx="327585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Index incrémental des questions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79512" y="2132856"/>
            <a:ext cx="194421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N° de question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0" y="5157192"/>
            <a:ext cx="1331640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Modalités de réponse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660232" y="5733256"/>
            <a:ext cx="2483768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Eléments de preuve demandés par l’ARS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660232" y="4509120"/>
            <a:ext cx="2483768" cy="100811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Commentaire de la question avec explication ou précisions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660232" y="6309320"/>
            <a:ext cx="2483768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Boutons d’actions</a:t>
            </a:r>
            <a:endParaRPr lang="fr-FR" dirty="0">
              <a:solidFill>
                <a:srgbClr val="FF0000"/>
              </a:solidFill>
            </a:endParaRPr>
          </a:p>
        </p:txBody>
      </p:sp>
      <p:cxnSp>
        <p:nvCxnSpPr>
          <p:cNvPr id="46" name="Connecteur droit avec flèche 45"/>
          <p:cNvCxnSpPr>
            <a:stCxn id="45" idx="1"/>
          </p:cNvCxnSpPr>
          <p:nvPr/>
        </p:nvCxnSpPr>
        <p:spPr>
          <a:xfrm flipH="1">
            <a:off x="4211960" y="6453336"/>
            <a:ext cx="2448272" cy="21602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0" y="4293096"/>
            <a:ext cx="1259632" cy="5760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rgbClr val="FF0000"/>
                </a:solidFill>
              </a:rPr>
              <a:t>Libéllé</a:t>
            </a:r>
            <a:r>
              <a:rPr lang="fr-FR" dirty="0" smtClean="0">
                <a:solidFill>
                  <a:srgbClr val="FF0000"/>
                </a:solidFill>
              </a:rPr>
              <a:t> de la question</a:t>
            </a:r>
            <a:endParaRPr lang="fr-FR" dirty="0">
              <a:solidFill>
                <a:srgbClr val="FF0000"/>
              </a:solidFill>
            </a:endParaRPr>
          </a:p>
        </p:txBody>
      </p:sp>
      <p:cxnSp>
        <p:nvCxnSpPr>
          <p:cNvPr id="54" name="Connecteur droit avec flèche 53"/>
          <p:cNvCxnSpPr>
            <a:stCxn id="53" idx="3"/>
          </p:cNvCxnSpPr>
          <p:nvPr/>
        </p:nvCxnSpPr>
        <p:spPr>
          <a:xfrm>
            <a:off x="1259632" y="4581128"/>
            <a:ext cx="504056" cy="14401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space réservé du numéro de diapositive 22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4432B453-507E-492E-890F-62DD70CAC03E}" type="slidenum">
              <a:rPr lang="fr-FR" smtClean="0"/>
              <a:pPr/>
              <a:t>11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2010-03-24_ARS_COM_Logos_territoirePa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6153"/>
            <a:ext cx="5760640" cy="1046583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rgbClr val="92D050"/>
                </a:solidFill>
              </a:rPr>
              <a:t>CONDITIONS DE REPONSES</a:t>
            </a:r>
            <a:endParaRPr lang="fr-FR" sz="4000" b="1" dirty="0">
              <a:solidFill>
                <a:srgbClr val="92D05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79512" y="1595021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b="1" dirty="0" smtClean="0"/>
              <a:t> Formulaire dirigé, guidé et restrictif :</a:t>
            </a:r>
          </a:p>
          <a:p>
            <a:pPr>
              <a:buFont typeface="Wingdings" pitchFamily="2" charset="2"/>
              <a:buChar char="Ø"/>
            </a:pPr>
            <a:endParaRPr lang="fr-FR" sz="24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060848"/>
            <a:ext cx="8280920" cy="4690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Connecteur droit avec flèche 10"/>
          <p:cNvCxnSpPr/>
          <p:nvPr/>
        </p:nvCxnSpPr>
        <p:spPr>
          <a:xfrm>
            <a:off x="1115616" y="2780928"/>
            <a:ext cx="432048" cy="7920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95536" y="2492896"/>
            <a:ext cx="2448272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* </a:t>
            </a:r>
            <a:r>
              <a:rPr lang="fr-FR" dirty="0" smtClean="0">
                <a:solidFill>
                  <a:srgbClr val="FF0000"/>
                </a:solidFill>
              </a:rPr>
              <a:t>: question obligatoire</a:t>
            </a:r>
            <a:endParaRPr lang="fr-FR" dirty="0">
              <a:solidFill>
                <a:srgbClr val="FF0000"/>
              </a:solidFill>
            </a:endParaRPr>
          </a:p>
        </p:txBody>
      </p:sp>
      <p:cxnSp>
        <p:nvCxnSpPr>
          <p:cNvPr id="15" name="Connecteur droit avec flèche 14"/>
          <p:cNvCxnSpPr/>
          <p:nvPr/>
        </p:nvCxnSpPr>
        <p:spPr>
          <a:xfrm flipH="1">
            <a:off x="3779912" y="5013176"/>
            <a:ext cx="1008112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4788024" y="4653136"/>
            <a:ext cx="3096344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Explications sur les modalités de remplissage</a:t>
            </a:r>
            <a:endParaRPr lang="fr-FR" sz="1400" dirty="0">
              <a:solidFill>
                <a:srgbClr val="FF0000"/>
              </a:solidFill>
            </a:endParaRP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4432B453-507E-492E-890F-62DD70CAC03E}" type="slidenum">
              <a:rPr lang="fr-FR" smtClean="0"/>
              <a:pPr/>
              <a:t>12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924943"/>
            <a:ext cx="8568952" cy="3605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 9" descr="2010-03-24_ARS_COM_Logos_territoirePac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6153"/>
            <a:ext cx="5760640" cy="1046583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rgbClr val="92D050"/>
                </a:solidFill>
              </a:rPr>
              <a:t>CONDITIONS DE REPONSES</a:t>
            </a:r>
            <a:endParaRPr lang="fr-FR" sz="4000" b="1" dirty="0">
              <a:solidFill>
                <a:srgbClr val="92D05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79512" y="1595021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b="1" dirty="0" smtClean="0"/>
              <a:t> Si absence de réponse ou non respect des modalités de réponses :</a:t>
            </a:r>
            <a:endParaRPr lang="fr-FR" sz="2400" b="1" dirty="0"/>
          </a:p>
        </p:txBody>
      </p:sp>
      <p:cxnSp>
        <p:nvCxnSpPr>
          <p:cNvPr id="11" name="Connecteur droit avec flèche 10"/>
          <p:cNvCxnSpPr/>
          <p:nvPr/>
        </p:nvCxnSpPr>
        <p:spPr>
          <a:xfrm flipH="1">
            <a:off x="971600" y="2780928"/>
            <a:ext cx="144016" cy="18002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95536" y="2276872"/>
            <a:ext cx="6408712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Impossibilité de passer à la question suivante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4432B453-507E-492E-890F-62DD70CAC03E}" type="slidenum">
              <a:rPr lang="fr-FR" smtClean="0"/>
              <a:pPr/>
              <a:t>13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204864"/>
            <a:ext cx="8820150" cy="454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 9" descr="2010-03-24_ARS_COM_Logos_territoirePac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6153"/>
            <a:ext cx="5760640" cy="1046583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0" y="908720"/>
            <a:ext cx="8316416" cy="508918"/>
          </a:xfrm>
        </p:spPr>
        <p:txBody>
          <a:bodyPr>
            <a:noAutofit/>
          </a:bodyPr>
          <a:lstStyle/>
          <a:p>
            <a:r>
              <a:rPr lang="fr-FR" sz="3200" b="1" dirty="0" smtClean="0">
                <a:solidFill>
                  <a:srgbClr val="92D050"/>
                </a:solidFill>
              </a:rPr>
              <a:t>MISE EN AVANT DES ERREURS OU OMMISSIONS</a:t>
            </a:r>
            <a:endParaRPr lang="fr-FR" sz="3200" b="1" dirty="0">
              <a:solidFill>
                <a:srgbClr val="92D050"/>
              </a:solidFill>
            </a:endParaRPr>
          </a:p>
        </p:txBody>
      </p:sp>
      <p:cxnSp>
        <p:nvCxnSpPr>
          <p:cNvPr id="11" name="Connecteur droit avec flèche 10"/>
          <p:cNvCxnSpPr/>
          <p:nvPr/>
        </p:nvCxnSpPr>
        <p:spPr>
          <a:xfrm flipH="1">
            <a:off x="611560" y="2060848"/>
            <a:ext cx="288032" cy="266429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51520" y="1556792"/>
            <a:ext cx="7848872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rgbClr val="FF0000"/>
                </a:solidFill>
              </a:rPr>
              <a:t>Rappel des modalités de réponse (inscription des libellés en rouge)</a:t>
            </a:r>
            <a:endParaRPr lang="fr-FR" sz="1600" dirty="0">
              <a:solidFill>
                <a:srgbClr val="FF0000"/>
              </a:solidFill>
            </a:endParaRPr>
          </a:p>
        </p:txBody>
      </p:sp>
      <p:cxnSp>
        <p:nvCxnSpPr>
          <p:cNvPr id="13" name="Connecteur droit avec flèche 12"/>
          <p:cNvCxnSpPr/>
          <p:nvPr/>
        </p:nvCxnSpPr>
        <p:spPr>
          <a:xfrm>
            <a:off x="971600" y="2060848"/>
            <a:ext cx="216024" cy="331236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4432B453-507E-492E-890F-62DD70CAC03E}" type="slidenum">
              <a:rPr lang="fr-FR" smtClean="0"/>
              <a:pPr/>
              <a:t>14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2010-03-24_ARS_COM_Logos_territoirePa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6153"/>
            <a:ext cx="5760640" cy="1046583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rgbClr val="92D050"/>
                </a:solidFill>
              </a:rPr>
              <a:t>AIDES ET ASTUCES DIVERS</a:t>
            </a:r>
            <a:endParaRPr lang="fr-FR" sz="4000" b="1" dirty="0">
              <a:solidFill>
                <a:srgbClr val="92D05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79512" y="1772816"/>
            <a:ext cx="655272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b="1" dirty="0" smtClean="0"/>
              <a:t> Possibilité de revenir sur </a:t>
            </a:r>
            <a:r>
              <a:rPr lang="fr-FR" sz="2400" b="1" dirty="0" smtClean="0"/>
              <a:t>les parties précédentes </a:t>
            </a:r>
            <a:r>
              <a:rPr lang="fr-FR" sz="2400" b="1" dirty="0" smtClean="0"/>
              <a:t>(index des question ou par le bouton précédent)</a:t>
            </a:r>
          </a:p>
          <a:p>
            <a:pPr>
              <a:buFont typeface="Wingdings" pitchFamily="2" charset="2"/>
              <a:buChar char="Ø"/>
            </a:pPr>
            <a:endParaRPr lang="fr-FR" sz="2400" b="1" dirty="0" smtClean="0"/>
          </a:p>
          <a:p>
            <a:pPr>
              <a:buFont typeface="Wingdings" pitchFamily="2" charset="2"/>
              <a:buChar char="Ø"/>
            </a:pPr>
            <a:endParaRPr lang="fr-FR" sz="1400" b="1" dirty="0" smtClean="0"/>
          </a:p>
          <a:p>
            <a:pPr>
              <a:buFont typeface="Wingdings" pitchFamily="2" charset="2"/>
              <a:buChar char="Ø"/>
            </a:pPr>
            <a:r>
              <a:rPr lang="fr-FR" sz="2400" b="1" dirty="0" smtClean="0"/>
              <a:t>Existence de filtres conditionnels selon les réponses (arborescence différente selon les réponses)</a:t>
            </a:r>
          </a:p>
          <a:p>
            <a:pPr>
              <a:buFont typeface="Wingdings" pitchFamily="2" charset="2"/>
              <a:buChar char="Ø"/>
            </a:pPr>
            <a:endParaRPr lang="fr-FR" sz="4000" b="1" dirty="0" smtClean="0"/>
          </a:p>
          <a:p>
            <a:pPr>
              <a:buFont typeface="Wingdings" pitchFamily="2" charset="2"/>
              <a:buChar char="Ø"/>
            </a:pPr>
            <a:r>
              <a:rPr lang="fr-FR" sz="2400" b="1" dirty="0" smtClean="0"/>
              <a:t> Formulaire fourni avec un guide d’aide au remplissage </a:t>
            </a:r>
            <a:r>
              <a:rPr lang="fr-FR" sz="2400" b="1" dirty="0" smtClean="0"/>
              <a:t>et la version papier imprimable.</a:t>
            </a:r>
            <a:endParaRPr lang="fr-FR" sz="2400" b="1" dirty="0" smtClean="0"/>
          </a:p>
          <a:p>
            <a:pPr>
              <a:buFont typeface="Wingdings" pitchFamily="2" charset="2"/>
              <a:buChar char="Ø"/>
            </a:pPr>
            <a:endParaRPr lang="fr-FR" sz="1600" b="1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2636912"/>
            <a:ext cx="20002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4432B453-507E-492E-890F-62DD70CAC03E}" type="slidenum">
              <a:rPr lang="fr-FR" smtClean="0"/>
              <a:pPr/>
              <a:t>15</a:t>
            </a:fld>
            <a:endParaRPr lang="fr-FR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1700808"/>
            <a:ext cx="2232248" cy="3433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2010-03-24_ARS_COM_Logos_territoirePa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6153"/>
            <a:ext cx="5760640" cy="1046583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rgbClr val="92D050"/>
                </a:solidFill>
              </a:rPr>
              <a:t>FIN DE SAISIE DU QUESTIONNAIRE</a:t>
            </a:r>
            <a:endParaRPr lang="fr-FR" sz="4000" b="1" dirty="0">
              <a:solidFill>
                <a:srgbClr val="92D05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51520" y="1772816"/>
            <a:ext cx="8749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b="1" dirty="0" smtClean="0"/>
              <a:t> Validation automatique et définitive à la dernière question</a:t>
            </a:r>
          </a:p>
          <a:p>
            <a:pPr>
              <a:buFont typeface="Wingdings" pitchFamily="2" charset="2"/>
              <a:buChar char="Ø"/>
            </a:pPr>
            <a:endParaRPr lang="fr-FR" sz="1600" b="1" dirty="0" smtClean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52936"/>
            <a:ext cx="9144000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4432B453-507E-492E-890F-62DD70CAC03E}" type="slidenum">
              <a:rPr lang="fr-FR" smtClean="0"/>
              <a:pPr/>
              <a:t>16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2010-03-24_ARS_COM_Logos_territoirePa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6153"/>
            <a:ext cx="5760640" cy="1046583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rgbClr val="92D050"/>
                </a:solidFill>
              </a:rPr>
              <a:t>FIN DE SAISIE DU QUESTIONNAIRE</a:t>
            </a:r>
            <a:endParaRPr lang="fr-FR" sz="4000" b="1" dirty="0">
              <a:solidFill>
                <a:srgbClr val="92D05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51520" y="1772816"/>
            <a:ext cx="87494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b="1" dirty="0" smtClean="0"/>
              <a:t> En fin de remplissage, possibilité d’impression (via le navigateur) et d’enregistrement des réponses (export PDF ou HTML)</a:t>
            </a:r>
          </a:p>
          <a:p>
            <a:pPr>
              <a:buFont typeface="Wingdings" pitchFamily="2" charset="2"/>
              <a:buChar char="Ø"/>
            </a:pPr>
            <a:endParaRPr lang="fr-FR" sz="2400" b="1" dirty="0" smtClean="0"/>
          </a:p>
          <a:p>
            <a:pPr>
              <a:buFont typeface="Wingdings" pitchFamily="2" charset="2"/>
              <a:buChar char="Ø"/>
            </a:pPr>
            <a:endParaRPr lang="fr-FR" sz="1600" b="1" dirty="0" smtClean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852936"/>
            <a:ext cx="8572826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4432B453-507E-492E-890F-62DD70CAC03E}" type="slidenum">
              <a:rPr lang="fr-FR" smtClean="0"/>
              <a:pPr/>
              <a:t>17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2010-03-24_ARS_COM_Logos_territoirePa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6153"/>
            <a:ext cx="5760640" cy="1046583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008112"/>
          </a:xfrm>
        </p:spPr>
        <p:txBody>
          <a:bodyPr>
            <a:normAutofit/>
          </a:bodyPr>
          <a:lstStyle/>
          <a:p>
            <a:r>
              <a:rPr lang="fr-FR" sz="4000" b="1" dirty="0" smtClean="0">
                <a:solidFill>
                  <a:srgbClr val="92D050"/>
                </a:solidFill>
              </a:rPr>
              <a:t>VALIDATION DU FORMULAIRE</a:t>
            </a:r>
            <a:endParaRPr lang="fr-FR" sz="4000" b="1" dirty="0">
              <a:solidFill>
                <a:srgbClr val="92D05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79512" y="2492896"/>
            <a:ext cx="874948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b="1" dirty="0" smtClean="0"/>
              <a:t> L’OMEDIT complétera certains indicateurs et analysera les réponses avant validation complète et définitive du rapport d’étape 2015.</a:t>
            </a:r>
          </a:p>
          <a:p>
            <a:pPr>
              <a:buFont typeface="Wingdings" pitchFamily="2" charset="2"/>
              <a:buChar char="Ø"/>
            </a:pPr>
            <a:endParaRPr lang="fr-FR" sz="2400" b="1" dirty="0" smtClean="0"/>
          </a:p>
          <a:p>
            <a:pPr>
              <a:buFont typeface="Wingdings" pitchFamily="2" charset="2"/>
              <a:buChar char="Ø"/>
            </a:pPr>
            <a:r>
              <a:rPr lang="fr-FR" sz="2400" b="1" dirty="0" smtClean="0"/>
              <a:t> Validation du RE 2015 par l’ARS PACA</a:t>
            </a:r>
          </a:p>
          <a:p>
            <a:pPr>
              <a:buFont typeface="Wingdings" pitchFamily="2" charset="2"/>
              <a:buChar char="Ø"/>
            </a:pPr>
            <a:endParaRPr lang="fr-FR" sz="2400" b="1" dirty="0" smtClean="0"/>
          </a:p>
          <a:p>
            <a:pPr>
              <a:buFont typeface="Wingdings" pitchFamily="2" charset="2"/>
              <a:buChar char="Ø"/>
            </a:pPr>
            <a:r>
              <a:rPr lang="fr-FR" sz="2400" b="1" dirty="0" smtClean="0"/>
              <a:t> Restitution des résultats à l’ensemble des établissements</a:t>
            </a:r>
          </a:p>
          <a:p>
            <a:pPr>
              <a:buFont typeface="Wingdings" pitchFamily="2" charset="2"/>
              <a:buChar char="Ø"/>
            </a:pPr>
            <a:endParaRPr lang="fr-FR" sz="2400" b="1" dirty="0" smtClean="0"/>
          </a:p>
          <a:p>
            <a:endParaRPr lang="fr-FR" sz="2400" b="1" dirty="0" smtClean="0"/>
          </a:p>
          <a:p>
            <a:pPr>
              <a:buFont typeface="Wingdings" pitchFamily="2" charset="2"/>
              <a:buChar char="Ø"/>
            </a:pPr>
            <a:endParaRPr lang="fr-FR" sz="1600" b="1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4432B453-507E-492E-890F-62DD70CAC03E}" type="slidenum">
              <a:rPr lang="fr-FR" smtClean="0"/>
              <a:pPr/>
              <a:t>18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2010-03-24_ARS_COM_Logos_territoirePa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6153"/>
            <a:ext cx="5760640" cy="1046583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rgbClr val="92D050"/>
                </a:solidFill>
              </a:rPr>
              <a:t>PRESENTATION</a:t>
            </a:r>
            <a:endParaRPr lang="fr-FR" sz="4000" b="1" dirty="0">
              <a:solidFill>
                <a:srgbClr val="92D05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79512" y="1595021"/>
            <a:ext cx="878497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b="1" dirty="0" smtClean="0">
                <a:solidFill>
                  <a:srgbClr val="002060"/>
                </a:solidFill>
              </a:rPr>
              <a:t> Nouvelle version du RE version numérique (on-line), type </a:t>
            </a:r>
            <a:r>
              <a:rPr lang="fr-FR" sz="2400" b="1" dirty="0" err="1" smtClean="0">
                <a:solidFill>
                  <a:srgbClr val="002060"/>
                </a:solidFill>
              </a:rPr>
              <a:t>fomulaire</a:t>
            </a:r>
            <a:r>
              <a:rPr lang="fr-FR" sz="2400" b="1" dirty="0" smtClean="0">
                <a:solidFill>
                  <a:srgbClr val="002060"/>
                </a:solidFill>
              </a:rPr>
              <a:t> / questionnaire (via </a:t>
            </a:r>
            <a:r>
              <a:rPr lang="fr-FR" sz="2400" b="1" dirty="0" err="1" smtClean="0">
                <a:solidFill>
                  <a:srgbClr val="002060"/>
                </a:solidFill>
              </a:rPr>
              <a:t>LimeSurvey</a:t>
            </a:r>
            <a:r>
              <a:rPr lang="fr-FR" sz="2400" b="1" dirty="0" smtClean="0">
                <a:solidFill>
                  <a:srgbClr val="002060"/>
                </a:solidFill>
              </a:rPr>
              <a:t>)</a:t>
            </a:r>
          </a:p>
          <a:p>
            <a:pPr>
              <a:buFont typeface="Wingdings" pitchFamily="2" charset="2"/>
              <a:buChar char="Ø"/>
            </a:pPr>
            <a:endParaRPr lang="fr-FR" sz="14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r-FR" sz="2400" b="1" dirty="0" smtClean="0">
                <a:solidFill>
                  <a:srgbClr val="002060"/>
                </a:solidFill>
              </a:rPr>
              <a:t> Questionnaire accessible via un lien internet sécurisé </a:t>
            </a:r>
            <a:r>
              <a:rPr lang="fr-FR" sz="2400" b="1" dirty="0" smtClean="0">
                <a:solidFill>
                  <a:srgbClr val="002060"/>
                </a:solidFill>
              </a:rPr>
              <a:t>(</a:t>
            </a:r>
            <a:r>
              <a:rPr lang="fr-FR" sz="2400" b="1" dirty="0" err="1" smtClean="0">
                <a:solidFill>
                  <a:srgbClr val="002060"/>
                </a:solidFill>
              </a:rPr>
              <a:t>https</a:t>
            </a:r>
            <a:r>
              <a:rPr lang="fr-FR" sz="2400" b="1" dirty="0" smtClean="0">
                <a:solidFill>
                  <a:srgbClr val="002060"/>
                </a:solidFill>
              </a:rPr>
              <a:t>)</a:t>
            </a:r>
            <a:endParaRPr lang="fr-FR" sz="24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endParaRPr lang="fr-FR" sz="12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r-FR" sz="2400" b="1" dirty="0" smtClean="0">
                <a:solidFill>
                  <a:srgbClr val="002060"/>
                </a:solidFill>
              </a:rPr>
              <a:t> Possibilité de remplissage en discontinu : enregistrement des données par un login et MDP.</a:t>
            </a:r>
          </a:p>
          <a:p>
            <a:pPr>
              <a:buFont typeface="Wingdings" pitchFamily="2" charset="2"/>
              <a:buChar char="Ø"/>
            </a:pPr>
            <a:endParaRPr lang="fr-FR" sz="16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r-FR" sz="2400" b="1" dirty="0" smtClean="0">
                <a:solidFill>
                  <a:srgbClr val="002060"/>
                </a:solidFill>
              </a:rPr>
              <a:t> 5 grandes parties (selon les spécialités des établissements):</a:t>
            </a:r>
          </a:p>
          <a:p>
            <a:pPr marL="2286000" lvl="4" indent="-457200">
              <a:buFont typeface="+mj-lt"/>
              <a:buAutoNum type="arabicPeriod"/>
            </a:pPr>
            <a:r>
              <a:rPr lang="fr-FR" sz="2400" b="1" dirty="0" smtClean="0">
                <a:solidFill>
                  <a:srgbClr val="002060"/>
                </a:solidFill>
              </a:rPr>
              <a:t> Fiche établissement</a:t>
            </a:r>
          </a:p>
          <a:p>
            <a:pPr marL="2286000" lvl="4" indent="-457200">
              <a:buFont typeface="+mj-lt"/>
              <a:buAutoNum type="arabicPeriod"/>
            </a:pPr>
            <a:r>
              <a:rPr lang="fr-FR" sz="2400" b="1" dirty="0" smtClean="0">
                <a:solidFill>
                  <a:srgbClr val="002060"/>
                </a:solidFill>
              </a:rPr>
              <a:t> Onglet Qualité, Sécurité, Efficience (QSE)</a:t>
            </a:r>
          </a:p>
          <a:p>
            <a:pPr marL="2286000" lvl="4" indent="-457200">
              <a:buFont typeface="+mj-lt"/>
              <a:buAutoNum type="arabicPeriod"/>
            </a:pPr>
            <a:r>
              <a:rPr lang="fr-FR" sz="2400" b="1" dirty="0" smtClean="0">
                <a:solidFill>
                  <a:srgbClr val="002060"/>
                </a:solidFill>
              </a:rPr>
              <a:t> Onglet Molécules Onéreuses (MO)</a:t>
            </a:r>
          </a:p>
          <a:p>
            <a:pPr marL="2286000" lvl="4" indent="-457200">
              <a:buFont typeface="+mj-lt"/>
              <a:buAutoNum type="arabicPeriod"/>
            </a:pPr>
            <a:r>
              <a:rPr lang="fr-FR" sz="2400" b="1" dirty="0" smtClean="0">
                <a:solidFill>
                  <a:srgbClr val="002060"/>
                </a:solidFill>
              </a:rPr>
              <a:t> Onglet Produits et Prestations (PP)</a:t>
            </a:r>
          </a:p>
          <a:p>
            <a:pPr marL="2286000" lvl="4" indent="-457200">
              <a:buFont typeface="+mj-lt"/>
              <a:buAutoNum type="arabicPeriod"/>
            </a:pPr>
            <a:r>
              <a:rPr lang="fr-FR" sz="2400" b="1" dirty="0" smtClean="0">
                <a:solidFill>
                  <a:srgbClr val="002060"/>
                </a:solidFill>
              </a:rPr>
              <a:t> Onglet Chimio</a:t>
            </a:r>
          </a:p>
          <a:p>
            <a:pPr>
              <a:buFont typeface="Arial" pitchFamily="34" charset="0"/>
              <a:buChar char="•"/>
            </a:pPr>
            <a:endParaRPr lang="fr-FR" sz="2400" b="1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4432B453-507E-492E-890F-62DD70CAC03E}" type="slidenum">
              <a:rPr lang="fr-FR" smtClean="0"/>
              <a:pPr/>
              <a:t>2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2010-03-24_ARS_COM_Logos_territoirePa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6153"/>
            <a:ext cx="5760640" cy="1046583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rgbClr val="92D050"/>
                </a:solidFill>
              </a:rPr>
              <a:t>MODALITES DE REPONSES</a:t>
            </a:r>
            <a:endParaRPr lang="fr-FR" sz="4000" b="1" dirty="0">
              <a:solidFill>
                <a:srgbClr val="92D05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79512" y="1595021"/>
            <a:ext cx="87849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b="1" dirty="0" smtClean="0">
                <a:solidFill>
                  <a:srgbClr val="002060"/>
                </a:solidFill>
              </a:rPr>
              <a:t> Formulaire  « dirigé » avec différentes modalités de réponses :</a:t>
            </a:r>
          </a:p>
          <a:p>
            <a:pPr>
              <a:buFont typeface="Wingdings" pitchFamily="2" charset="2"/>
              <a:buChar char="Ø"/>
            </a:pPr>
            <a:endParaRPr lang="fr-FR" sz="1600" b="1" dirty="0" smtClean="0">
              <a:solidFill>
                <a:srgbClr val="002060"/>
              </a:solidFill>
            </a:endParaRP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400" b="1" dirty="0" smtClean="0">
                <a:solidFill>
                  <a:srgbClr val="002060"/>
                </a:solidFill>
              </a:rPr>
              <a:t> OUI / NON</a:t>
            </a:r>
          </a:p>
          <a:p>
            <a:pPr>
              <a:buFont typeface="Wingdings" pitchFamily="2" charset="2"/>
              <a:buChar char="Ø"/>
            </a:pPr>
            <a:endParaRPr lang="fr-FR" sz="2400" b="1" dirty="0">
              <a:solidFill>
                <a:srgbClr val="00206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996952"/>
            <a:ext cx="8682622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4432B453-507E-492E-890F-62DD70CAC03E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2010-03-24_ARS_COM_Logos_territoirePa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6153"/>
            <a:ext cx="5760640" cy="1046583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rgbClr val="92D050"/>
                </a:solidFill>
              </a:rPr>
              <a:t>MODALITES DE REPONSES</a:t>
            </a:r>
            <a:endParaRPr lang="fr-FR" sz="4000" b="1" dirty="0">
              <a:solidFill>
                <a:srgbClr val="92D05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79512" y="1595021"/>
            <a:ext cx="87849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b="1" dirty="0" smtClean="0">
                <a:solidFill>
                  <a:srgbClr val="002060"/>
                </a:solidFill>
              </a:rPr>
              <a:t> Formulaire « dirigé » avec différentes modalités de réponses :</a:t>
            </a:r>
          </a:p>
          <a:p>
            <a:pPr>
              <a:buFont typeface="Wingdings" pitchFamily="2" charset="2"/>
              <a:buChar char="Ø"/>
            </a:pPr>
            <a:endParaRPr lang="fr-FR" sz="1600" b="1" dirty="0" smtClean="0">
              <a:solidFill>
                <a:srgbClr val="002060"/>
              </a:solidFill>
            </a:endParaRP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400" b="1" dirty="0" smtClean="0">
                <a:solidFill>
                  <a:srgbClr val="002060"/>
                </a:solidFill>
              </a:rPr>
              <a:t> Date</a:t>
            </a:r>
          </a:p>
          <a:p>
            <a:pPr>
              <a:buFont typeface="Wingdings" pitchFamily="2" charset="2"/>
              <a:buChar char="Ø"/>
            </a:pPr>
            <a:endParaRPr lang="fr-FR" sz="2400" b="1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2276871"/>
            <a:ext cx="6480720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4432B453-507E-492E-890F-62DD70CAC03E}" type="slidenum">
              <a:rPr lang="fr-FR" smtClean="0"/>
              <a:pPr/>
              <a:t>4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2010-03-24_ARS_COM_Logos_territoirePa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6153"/>
            <a:ext cx="5760640" cy="1046583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rgbClr val="92D050"/>
                </a:solidFill>
              </a:rPr>
              <a:t>MODALITES DE REPONSES</a:t>
            </a:r>
            <a:endParaRPr lang="fr-FR" sz="4000" b="1" dirty="0">
              <a:solidFill>
                <a:srgbClr val="92D05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79512" y="1595021"/>
            <a:ext cx="8784976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b="1" dirty="0" smtClean="0">
                <a:solidFill>
                  <a:srgbClr val="002060"/>
                </a:solidFill>
              </a:rPr>
              <a:t> Formulaire « dirigé » avec différentes modalités de réponses :</a:t>
            </a:r>
          </a:p>
          <a:p>
            <a:pPr>
              <a:buFont typeface="Wingdings" pitchFamily="2" charset="2"/>
              <a:buChar char="Ø"/>
            </a:pPr>
            <a:endParaRPr lang="fr-FR" sz="500" b="1" dirty="0" smtClean="0">
              <a:solidFill>
                <a:srgbClr val="002060"/>
              </a:solidFill>
            </a:endParaRP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400" b="1" dirty="0" smtClean="0">
                <a:solidFill>
                  <a:srgbClr val="002060"/>
                </a:solidFill>
              </a:rPr>
              <a:t> Entrée numérique</a:t>
            </a:r>
          </a:p>
          <a:p>
            <a:pPr>
              <a:buFont typeface="Wingdings" pitchFamily="2" charset="2"/>
              <a:buChar char="Ø"/>
            </a:pPr>
            <a:endParaRPr lang="fr-FR" sz="2400" b="1" dirty="0">
              <a:solidFill>
                <a:srgbClr val="00206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2708920"/>
            <a:ext cx="6768752" cy="414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4432B453-507E-492E-890F-62DD70CAC03E}" type="slidenum">
              <a:rPr lang="fr-FR" smtClean="0"/>
              <a:pPr/>
              <a:t>5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2010-03-24_ARS_COM_Logos_territoirePa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6153"/>
            <a:ext cx="5760640" cy="1046583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rgbClr val="92D050"/>
                </a:solidFill>
              </a:rPr>
              <a:t>MODALITES DE REPONSES</a:t>
            </a:r>
            <a:endParaRPr lang="fr-FR" sz="4000" b="1" dirty="0">
              <a:solidFill>
                <a:srgbClr val="92D05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79512" y="1595021"/>
            <a:ext cx="8784976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b="1" dirty="0" smtClean="0">
                <a:solidFill>
                  <a:srgbClr val="002060"/>
                </a:solidFill>
              </a:rPr>
              <a:t> Formulaire « dirigé » avec différentes modalités de réponses :</a:t>
            </a:r>
          </a:p>
          <a:p>
            <a:pPr>
              <a:buFont typeface="Wingdings" pitchFamily="2" charset="2"/>
              <a:buChar char="Ø"/>
            </a:pPr>
            <a:endParaRPr lang="fr-FR" sz="1100" b="1" dirty="0" smtClean="0">
              <a:solidFill>
                <a:srgbClr val="002060"/>
              </a:solidFill>
            </a:endParaRP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400" b="1" dirty="0" smtClean="0">
                <a:solidFill>
                  <a:srgbClr val="002060"/>
                </a:solidFill>
              </a:rPr>
              <a:t> Boutons radio : liste de choix unique</a:t>
            </a:r>
          </a:p>
          <a:p>
            <a:pPr>
              <a:buFont typeface="Wingdings" pitchFamily="2" charset="2"/>
              <a:buChar char="Ø"/>
            </a:pPr>
            <a:endParaRPr lang="fr-FR" sz="2400" b="1" dirty="0">
              <a:solidFill>
                <a:srgbClr val="00206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708920"/>
            <a:ext cx="7520302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4432B453-507E-492E-890F-62DD70CAC03E}" type="slidenum">
              <a:rPr lang="fr-FR" smtClean="0"/>
              <a:pPr/>
              <a:t>6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2010-03-24_ARS_COM_Logos_territoirePa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6153"/>
            <a:ext cx="5760640" cy="1046583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rgbClr val="92D050"/>
                </a:solidFill>
              </a:rPr>
              <a:t>MODALITES DE REPONSES</a:t>
            </a:r>
            <a:endParaRPr lang="fr-FR" sz="4000" b="1" dirty="0">
              <a:solidFill>
                <a:srgbClr val="92D05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79512" y="1595021"/>
            <a:ext cx="8784976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b="1" dirty="0" smtClean="0">
                <a:solidFill>
                  <a:srgbClr val="002060"/>
                </a:solidFill>
              </a:rPr>
              <a:t> Formulaire « dirigé » avec différentes modalités de réponses :</a:t>
            </a:r>
          </a:p>
          <a:p>
            <a:pPr>
              <a:buFont typeface="Wingdings" pitchFamily="2" charset="2"/>
              <a:buChar char="Ø"/>
            </a:pPr>
            <a:endParaRPr lang="fr-FR" sz="1050" b="1" dirty="0" smtClean="0">
              <a:solidFill>
                <a:srgbClr val="002060"/>
              </a:solidFill>
            </a:endParaRP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400" b="1" dirty="0" smtClean="0">
                <a:solidFill>
                  <a:srgbClr val="002060"/>
                </a:solidFill>
              </a:rPr>
              <a:t> Liste avec commentaire : précision de votre réponse</a:t>
            </a:r>
          </a:p>
          <a:p>
            <a:pPr>
              <a:buFont typeface="Wingdings" pitchFamily="2" charset="2"/>
              <a:buChar char="Ø"/>
            </a:pPr>
            <a:endParaRPr lang="fr-FR" sz="2400" b="1" dirty="0">
              <a:solidFill>
                <a:srgbClr val="002060"/>
              </a:solidFill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773931"/>
            <a:ext cx="7560840" cy="4084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4432B453-507E-492E-890F-62DD70CAC03E}" type="slidenum">
              <a:rPr lang="fr-FR" smtClean="0"/>
              <a:pPr/>
              <a:t>7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2010-03-24_ARS_COM_Logos_territoirePa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6153"/>
            <a:ext cx="5760640" cy="1046583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rgbClr val="92D050"/>
                </a:solidFill>
              </a:rPr>
              <a:t>MODALITES DE REPONSES</a:t>
            </a:r>
            <a:endParaRPr lang="fr-FR" sz="4000" b="1" dirty="0">
              <a:solidFill>
                <a:srgbClr val="92D05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79512" y="1595021"/>
            <a:ext cx="8784976" cy="2100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b="1" dirty="0" smtClean="0">
                <a:solidFill>
                  <a:srgbClr val="002060"/>
                </a:solidFill>
              </a:rPr>
              <a:t> Formulaire « dirigé » avec différentes modalités de réponses :</a:t>
            </a:r>
          </a:p>
          <a:p>
            <a:pPr>
              <a:buFont typeface="Wingdings" pitchFamily="2" charset="2"/>
              <a:buChar char="Ø"/>
            </a:pPr>
            <a:endParaRPr lang="fr-FR" sz="900" b="1" dirty="0" smtClean="0">
              <a:solidFill>
                <a:srgbClr val="002060"/>
              </a:solidFill>
            </a:endParaRP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400" b="1" dirty="0" smtClean="0">
                <a:solidFill>
                  <a:srgbClr val="002060"/>
                </a:solidFill>
              </a:rPr>
              <a:t> Zone de texte</a:t>
            </a:r>
          </a:p>
          <a:p>
            <a:pPr lvl="2">
              <a:lnSpc>
                <a:spcPct val="150000"/>
              </a:lnSpc>
              <a:buFont typeface="Arial" pitchFamily="34" charset="0"/>
              <a:buChar char="•"/>
            </a:pPr>
            <a:endParaRPr lang="fr-FR" sz="24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endParaRPr lang="fr-FR" sz="2400" b="1" dirty="0">
              <a:solidFill>
                <a:srgbClr val="00206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692073"/>
            <a:ext cx="7524328" cy="4165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4432B453-507E-492E-890F-62DD70CAC03E}" type="slidenum">
              <a:rPr lang="fr-FR" smtClean="0"/>
              <a:pPr/>
              <a:t>8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2010-03-24_ARS_COM_Logos_territoirePa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6153"/>
            <a:ext cx="5760640" cy="1046583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rgbClr val="92D050"/>
                </a:solidFill>
              </a:rPr>
              <a:t>MODALITES DE REPONSES</a:t>
            </a:r>
            <a:endParaRPr lang="fr-FR" sz="4000" b="1" dirty="0">
              <a:solidFill>
                <a:srgbClr val="92D05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79512" y="1595021"/>
            <a:ext cx="8784976" cy="2100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b="1" dirty="0" smtClean="0">
                <a:solidFill>
                  <a:srgbClr val="002060"/>
                </a:solidFill>
              </a:rPr>
              <a:t> Formulaire « dirigé » avec différentes modalités de réponses :</a:t>
            </a:r>
          </a:p>
          <a:p>
            <a:pPr>
              <a:buFont typeface="Wingdings" pitchFamily="2" charset="2"/>
              <a:buChar char="Ø"/>
            </a:pPr>
            <a:endParaRPr lang="fr-FR" sz="900" b="1" dirty="0" smtClean="0">
              <a:solidFill>
                <a:srgbClr val="002060"/>
              </a:solidFill>
            </a:endParaRP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400" b="1" dirty="0" smtClean="0">
                <a:solidFill>
                  <a:srgbClr val="002060"/>
                </a:solidFill>
              </a:rPr>
              <a:t> QCM</a:t>
            </a:r>
          </a:p>
          <a:p>
            <a:pPr lvl="2">
              <a:lnSpc>
                <a:spcPct val="150000"/>
              </a:lnSpc>
              <a:buFont typeface="Arial" pitchFamily="34" charset="0"/>
              <a:buChar char="•"/>
            </a:pPr>
            <a:endParaRPr lang="fr-FR" sz="24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endParaRPr lang="fr-FR" sz="2400" b="1" dirty="0">
              <a:solidFill>
                <a:srgbClr val="00206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780928"/>
            <a:ext cx="7696996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4432B453-507E-492E-890F-62DD70CAC03E}" type="slidenum">
              <a:rPr lang="fr-FR" smtClean="0"/>
              <a:pPr/>
              <a:t>9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1113</TotalTime>
  <Words>391</Words>
  <Application>Microsoft Office PowerPoint</Application>
  <PresentationFormat>Affichage à l'écran (4:3)</PresentationFormat>
  <Paragraphs>101</Paragraphs>
  <Slides>18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Diapositive 1</vt:lpstr>
      <vt:lpstr>PRESENTATION</vt:lpstr>
      <vt:lpstr>MODALITES DE REPONSES</vt:lpstr>
      <vt:lpstr>MODALITES DE REPONSES</vt:lpstr>
      <vt:lpstr>MODALITES DE REPONSES</vt:lpstr>
      <vt:lpstr>MODALITES DE REPONSES</vt:lpstr>
      <vt:lpstr>MODALITES DE REPONSES</vt:lpstr>
      <vt:lpstr>MODALITES DE REPONSES</vt:lpstr>
      <vt:lpstr>MODALITES DE REPONSES</vt:lpstr>
      <vt:lpstr>MODALITES DE REPONSES</vt:lpstr>
      <vt:lpstr>ARCHITECTURE DE L’OUTIL </vt:lpstr>
      <vt:lpstr>CONDITIONS DE REPONSES</vt:lpstr>
      <vt:lpstr>CONDITIONS DE REPONSES</vt:lpstr>
      <vt:lpstr>MISE EN AVANT DES ERREURS OU OMMISSIONS</vt:lpstr>
      <vt:lpstr>AIDES ET ASTUCES DIVERS</vt:lpstr>
      <vt:lpstr>FIN DE SAISIE DU QUESTIONNAIRE</vt:lpstr>
      <vt:lpstr>FIN DE SAISIE DU QUESTIONNAIRE</vt:lpstr>
      <vt:lpstr>VALIDATION DU FORMULAIRE</vt:lpstr>
    </vt:vector>
  </TitlesOfParts>
  <Company>MSS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*</dc:creator>
  <cp:lastModifiedBy>*</cp:lastModifiedBy>
  <cp:revision>120</cp:revision>
  <dcterms:created xsi:type="dcterms:W3CDTF">2015-03-17T13:21:08Z</dcterms:created>
  <dcterms:modified xsi:type="dcterms:W3CDTF">2016-01-20T10:22:33Z</dcterms:modified>
</cp:coreProperties>
</file>