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7" r:id="rId3"/>
    <p:sldId id="278" r:id="rId4"/>
    <p:sldId id="288" r:id="rId5"/>
    <p:sldId id="287" r:id="rId6"/>
    <p:sldId id="286" r:id="rId7"/>
    <p:sldId id="285" r:id="rId8"/>
    <p:sldId id="284" r:id="rId9"/>
    <p:sldId id="289" r:id="rId10"/>
    <p:sldId id="283" r:id="rId11"/>
    <p:sldId id="269" r:id="rId12"/>
    <p:sldId id="279" r:id="rId13"/>
    <p:sldId id="280" r:id="rId14"/>
    <p:sldId id="281" r:id="rId15"/>
    <p:sldId id="282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87" autoAdjust="0"/>
  </p:normalViewPr>
  <p:slideViewPr>
    <p:cSldViewPr>
      <p:cViewPr varScale="1">
        <p:scale>
          <a:sx n="96" d="100"/>
          <a:sy n="96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F6EC2-E415-4F97-BF0D-A4CEA8744ECE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1006E-44EC-4328-AA1D-04B8B5E763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43578-601E-46A9-A81F-94761470385A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E3E99-40E0-4619-BAFF-9A7501492D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E3E99-40E0-4619-BAFF-9A7501492D0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5F53-D979-4810-9846-65B15C61C95E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E90-D045-4BE7-A35F-0ADB6E262A91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5CBA-2ABE-4882-B1E7-B6B23B28058E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D2A2-9D3E-4CE4-8DB7-F7DC0BB0401A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92A1-FB57-47E3-9C2C-171987B0C97F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FEE1-2B4E-4D61-B499-BD2920CB4B00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B870-1B1B-48B5-8592-E726413BBF84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AC80-FA18-4778-8C86-C45608097AF4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64C-3DA0-400E-B79F-448794C2B569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1426-F18B-4513-B266-E3791DA51685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E76-5A12-42DA-A86A-B4B326D0DD5A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C624-9D8B-4502-AE9D-930D39D7C92A}" type="datetime1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2B453-507E-492E-890F-62DD70CAC0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7918704" cy="14386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71600" y="2492896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92D050"/>
                </a:solidFill>
              </a:rPr>
              <a:t>RAPPORT D’ETAPE 2015</a:t>
            </a:r>
          </a:p>
          <a:p>
            <a:pPr algn="ctr"/>
            <a:r>
              <a:rPr lang="fr-FR" sz="5400" b="1" dirty="0" smtClean="0">
                <a:solidFill>
                  <a:srgbClr val="92D050"/>
                </a:solidFill>
              </a:rPr>
              <a:t>Version numérique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Envoi de fichier  …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780928"/>
            <a:ext cx="7720908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9144000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ARCHITECTURE DE L’OUTIL </a:t>
            </a:r>
            <a:endParaRPr lang="fr-FR" sz="4000" b="1" dirty="0">
              <a:solidFill>
                <a:srgbClr val="92D05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3707904" y="2492896"/>
            <a:ext cx="0" cy="14401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6948264" y="2492896"/>
            <a:ext cx="720080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971600" y="2420888"/>
            <a:ext cx="864096" cy="20162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339752" y="5157192"/>
            <a:ext cx="4320480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1331640" y="5157192"/>
            <a:ext cx="432048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203848" y="5949280"/>
            <a:ext cx="3456384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1475656" y="6453336"/>
            <a:ext cx="5184576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843808" y="1988840"/>
            <a:ext cx="194421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Etat d’avancement du questionnaire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68144" y="2204864"/>
            <a:ext cx="327585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Index incrémental des questions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9512" y="2132856"/>
            <a:ext cx="194421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N° de question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5157192"/>
            <a:ext cx="1331640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Modalités de réponse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5733256"/>
            <a:ext cx="248376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Eléments de preuve demandés par l’ARS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60232" y="4509120"/>
            <a:ext cx="2483768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Commentaire de la question avec explication ou précisions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60232" y="6309320"/>
            <a:ext cx="248376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Boutons d’actions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46" name="Connecteur droit avec flèche 45"/>
          <p:cNvCxnSpPr>
            <a:stCxn id="45" idx="1"/>
          </p:cNvCxnSpPr>
          <p:nvPr/>
        </p:nvCxnSpPr>
        <p:spPr>
          <a:xfrm flipH="1">
            <a:off x="4211960" y="6453336"/>
            <a:ext cx="2448272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0" y="4293096"/>
            <a:ext cx="1259632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0000"/>
                </a:solidFill>
              </a:rPr>
              <a:t>Libéllé</a:t>
            </a:r>
            <a:r>
              <a:rPr lang="fr-FR" dirty="0" smtClean="0">
                <a:solidFill>
                  <a:srgbClr val="FF0000"/>
                </a:solidFill>
              </a:rPr>
              <a:t> de la question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4" name="Connecteur droit avec flèche 53"/>
          <p:cNvCxnSpPr>
            <a:stCxn id="53" idx="3"/>
          </p:cNvCxnSpPr>
          <p:nvPr/>
        </p:nvCxnSpPr>
        <p:spPr>
          <a:xfrm>
            <a:off x="1259632" y="4581128"/>
            <a:ext cx="504056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CONDITIONS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Formulaire dirigé, guidé et restrictif :</a:t>
            </a:r>
          </a:p>
          <a:p>
            <a:pPr>
              <a:buFont typeface="Wingdings" pitchFamily="2" charset="2"/>
              <a:buChar char="Ø"/>
            </a:pPr>
            <a:endParaRPr lang="fr-FR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060848"/>
            <a:ext cx="8280920" cy="469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cteur droit avec flèche 10"/>
          <p:cNvCxnSpPr/>
          <p:nvPr/>
        </p:nvCxnSpPr>
        <p:spPr>
          <a:xfrm>
            <a:off x="1115616" y="2780928"/>
            <a:ext cx="432048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5536" y="2492896"/>
            <a:ext cx="24482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* </a:t>
            </a:r>
            <a:r>
              <a:rPr lang="fr-FR" dirty="0" smtClean="0">
                <a:solidFill>
                  <a:srgbClr val="FF0000"/>
                </a:solidFill>
              </a:rPr>
              <a:t>: question obligatoire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3779912" y="5013176"/>
            <a:ext cx="1008112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788024" y="4653136"/>
            <a:ext cx="3096344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Explications sur les modalités de remplissage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3"/>
            <a:ext cx="8568952" cy="360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CONDITIONS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Si absence de réponse ou non respect des modalités de réponses :</a:t>
            </a:r>
            <a:endParaRPr lang="fr-FR" sz="2400" b="1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971600" y="2780928"/>
            <a:ext cx="144016" cy="1800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5536" y="2276872"/>
            <a:ext cx="640871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Impossibilité de passer à la question suivante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88201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908720"/>
            <a:ext cx="8316416" cy="50891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92D050"/>
                </a:solidFill>
              </a:rPr>
              <a:t>MISE EN AVANT DES ERREURS OU OMMISSIONS</a:t>
            </a:r>
            <a:endParaRPr lang="fr-FR" sz="3200" b="1" dirty="0">
              <a:solidFill>
                <a:srgbClr val="92D050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611560" y="2060848"/>
            <a:ext cx="288032" cy="26642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1556792"/>
            <a:ext cx="784887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Rappel des modalités de réponse (inscription des libellés en rouge)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971600" y="2060848"/>
            <a:ext cx="216024" cy="33123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AIDES ET ASTUCES DIVERS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772816"/>
            <a:ext cx="655272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Possibilité de revenir sur </a:t>
            </a:r>
            <a:r>
              <a:rPr lang="fr-FR" sz="2400" b="1" dirty="0" smtClean="0"/>
              <a:t>les parties précédentes </a:t>
            </a:r>
            <a:r>
              <a:rPr lang="fr-FR" sz="2400" b="1" dirty="0" smtClean="0"/>
              <a:t>(index des question ou par le bouton précédent)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endParaRPr lang="fr-FR" sz="1400" b="1" dirty="0" smtClean="0"/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Existence de filtres conditionnels selon les réponses (arborescence différente selon les réponses)</a:t>
            </a:r>
          </a:p>
          <a:p>
            <a:pPr>
              <a:buFont typeface="Wingdings" pitchFamily="2" charset="2"/>
              <a:buChar char="Ø"/>
            </a:pPr>
            <a:endParaRPr lang="fr-FR" sz="4000" b="1" dirty="0" smtClean="0"/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Formulaire fourni avec un guide d’aide au remplissage </a:t>
            </a:r>
            <a:r>
              <a:rPr lang="fr-FR" sz="2400" b="1" dirty="0" smtClean="0"/>
              <a:t>et la version papier imprimable.</a:t>
            </a:r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endParaRPr lang="fr-FR" sz="16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36912"/>
            <a:ext cx="200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700808"/>
            <a:ext cx="2232248" cy="343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FIN DE SAISIE DU QUESTIONNAIRE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1772816"/>
            <a:ext cx="8749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Validation automatique et définitive à la dernière question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FIN DE SAISIE DU QUESTIONNAIRE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1772816"/>
            <a:ext cx="8749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En fin de remplissage, possibilité d’impression (via le navigateur) et d’enregistrement des réponses (export PDF ou HTML)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endParaRPr lang="fr-FR" sz="1600" b="1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852936"/>
            <a:ext cx="857282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08112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VALIDATION DU FORMULAIRE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2492896"/>
            <a:ext cx="87494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L’OMEDIT complétera certains indicateurs et analysera les réponses avant validation complète et définitive du rapport d’étape 2015.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Validation du RE 2015 par l’ARS PACA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Restitution des résultats à l’ensemble des établissements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/>
          </a:p>
          <a:p>
            <a:endParaRPr lang="fr-FR" sz="2400" b="1" dirty="0" smtClean="0"/>
          </a:p>
          <a:p>
            <a:pPr>
              <a:buFont typeface="Wingdings" pitchFamily="2" charset="2"/>
              <a:buChar char="Ø"/>
            </a:pPr>
            <a:endParaRPr lang="fr-FR" sz="16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PRESENTATION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Nouvelle version du RE version numérique (on-line), type </a:t>
            </a:r>
            <a:r>
              <a:rPr lang="fr-FR" sz="2400" b="1" dirty="0" err="1" smtClean="0">
                <a:solidFill>
                  <a:srgbClr val="002060"/>
                </a:solidFill>
              </a:rPr>
              <a:t>fomulaire</a:t>
            </a:r>
            <a:r>
              <a:rPr lang="fr-FR" sz="2400" b="1" dirty="0" smtClean="0">
                <a:solidFill>
                  <a:srgbClr val="002060"/>
                </a:solidFill>
              </a:rPr>
              <a:t> / questionnaire (via </a:t>
            </a:r>
            <a:r>
              <a:rPr lang="fr-FR" sz="2400" b="1" dirty="0" err="1" smtClean="0">
                <a:solidFill>
                  <a:srgbClr val="002060"/>
                </a:solidFill>
              </a:rPr>
              <a:t>LimeSurvey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fr-FR" sz="1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Questionnaire accessible via un lien internet sécurisé </a:t>
            </a:r>
            <a:r>
              <a:rPr lang="fr-FR" sz="2400" b="1" dirty="0" smtClean="0">
                <a:solidFill>
                  <a:srgbClr val="002060"/>
                </a:solidFill>
              </a:rPr>
              <a:t>(</a:t>
            </a:r>
            <a:r>
              <a:rPr lang="fr-FR" sz="2400" b="1" dirty="0" err="1" smtClean="0">
                <a:solidFill>
                  <a:srgbClr val="002060"/>
                </a:solidFill>
              </a:rPr>
              <a:t>https</a:t>
            </a:r>
            <a:r>
              <a:rPr lang="fr-FR" sz="2400" b="1" dirty="0" smtClean="0">
                <a:solidFill>
                  <a:srgbClr val="002060"/>
                </a:solidFill>
              </a:rPr>
              <a:t>)</a:t>
            </a:r>
            <a:endParaRPr lang="fr-F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sz="1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Possibilité de remplissage en discontinu : enregistrement des données par un login et MDP.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5 grandes parties (selon les spécialités des établissements):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Fiche établissement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Onglet Qualité, Sécurité, Efficience (QSE)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Onglet Molécules Onéreuses (MO)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Onglet Produits et Prestations (PP)</a:t>
            </a:r>
          </a:p>
          <a:p>
            <a:pPr marL="2286000" lvl="4" indent="-457200">
              <a:buFont typeface="+mj-lt"/>
              <a:buAutoNum type="arabicPeriod"/>
            </a:pPr>
            <a:r>
              <a:rPr lang="fr-FR" sz="2400" b="1" dirty="0" smtClean="0">
                <a:solidFill>
                  <a:srgbClr val="002060"/>
                </a:solidFill>
              </a:rPr>
              <a:t> Onglet Chimio</a:t>
            </a:r>
          </a:p>
          <a:p>
            <a:pPr>
              <a:buFont typeface="Arial" pitchFamily="34" charset="0"/>
              <a:buChar char="•"/>
            </a:pPr>
            <a:endParaRPr lang="fr-FR" sz="24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OUI / NON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96952"/>
            <a:ext cx="868262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6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Date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276871"/>
            <a:ext cx="648072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5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Entrée numérique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08920"/>
            <a:ext cx="6768752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1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Boutons radio : liste de choix unique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708920"/>
            <a:ext cx="752030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105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Liste avec commentaire : précision de votre réponse</a:t>
            </a: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73931"/>
            <a:ext cx="7560840" cy="408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9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Zone de texte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92073"/>
            <a:ext cx="7524328" cy="416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2010-03-24_ARS_COM_Logos_territoirePa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6153"/>
            <a:ext cx="5760640" cy="1046583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92D050"/>
                </a:solidFill>
              </a:rPr>
              <a:t>MODALITES DE REPONSES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1595021"/>
            <a:ext cx="8784976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002060"/>
                </a:solidFill>
              </a:rPr>
              <a:t> Formulaire « dirigé » avec différentes modalités de réponses :</a:t>
            </a:r>
          </a:p>
          <a:p>
            <a:pPr>
              <a:buFont typeface="Wingdings" pitchFamily="2" charset="2"/>
              <a:buChar char="Ø"/>
            </a:pPr>
            <a:endParaRPr lang="fr-FR" sz="900" b="1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2060"/>
                </a:solidFill>
              </a:rPr>
              <a:t> QCM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endParaRPr lang="fr-FR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sz="2400" b="1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769699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432B453-507E-492E-890F-62DD70CAC03E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391</Words>
  <Application>Microsoft Office PowerPoint</Application>
  <PresentationFormat>Affichage à l'écran (4:3)</PresentationFormat>
  <Paragraphs>101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PRESENTATION</vt:lpstr>
      <vt:lpstr>MODALITES DE REPONSES</vt:lpstr>
      <vt:lpstr>MODALITES DE REPONSES</vt:lpstr>
      <vt:lpstr>MODALITES DE REPONSES</vt:lpstr>
      <vt:lpstr>MODALITES DE REPONSES</vt:lpstr>
      <vt:lpstr>MODALITES DE REPONSES</vt:lpstr>
      <vt:lpstr>MODALITES DE REPONSES</vt:lpstr>
      <vt:lpstr>MODALITES DE REPONSES</vt:lpstr>
      <vt:lpstr>MODALITES DE REPONSES</vt:lpstr>
      <vt:lpstr>ARCHITECTURE DE L’OUTIL </vt:lpstr>
      <vt:lpstr>CONDITIONS DE REPONSES</vt:lpstr>
      <vt:lpstr>CONDITIONS DE REPONSES</vt:lpstr>
      <vt:lpstr>MISE EN AVANT DES ERREURS OU OMMISSIONS</vt:lpstr>
      <vt:lpstr>AIDES ET ASTUCES DIVERS</vt:lpstr>
      <vt:lpstr>FIN DE SAISIE DU QUESTIONNAIRE</vt:lpstr>
      <vt:lpstr>FIN DE SAISIE DU QUESTIONNAIRE</vt:lpstr>
      <vt:lpstr>VALIDATION DU FORMULAIRE</vt:lpstr>
    </vt:vector>
  </TitlesOfParts>
  <Company>MSS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*</dc:creator>
  <cp:lastModifiedBy>*</cp:lastModifiedBy>
  <cp:revision>120</cp:revision>
  <dcterms:created xsi:type="dcterms:W3CDTF">2015-03-17T13:21:08Z</dcterms:created>
  <dcterms:modified xsi:type="dcterms:W3CDTF">2016-01-20T10:22:33Z</dcterms:modified>
</cp:coreProperties>
</file>