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85" r:id="rId2"/>
    <p:sldId id="282" r:id="rId3"/>
    <p:sldId id="259" r:id="rId4"/>
    <p:sldId id="274" r:id="rId5"/>
    <p:sldId id="257" r:id="rId6"/>
    <p:sldId id="256" r:id="rId7"/>
    <p:sldId id="277" r:id="rId8"/>
    <p:sldId id="260" r:id="rId9"/>
    <p:sldId id="278" r:id="rId10"/>
    <p:sldId id="263" r:id="rId11"/>
    <p:sldId id="279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83" r:id="rId21"/>
  </p:sldIdLst>
  <p:sldSz cx="18288000" cy="10287000"/>
  <p:notesSz cx="6858000" cy="9144000"/>
  <p:embeddedFontLst>
    <p:embeddedFont>
      <p:font typeface="Arial Rounded MT Bold" panose="020F0704030504030204" pitchFamily="34" charset="0"/>
      <p:regular r:id="rId23"/>
    </p:embeddedFont>
    <p:embeddedFont>
      <p:font typeface="Balsamiq Sans" panose="020B0604020202020204" charset="0"/>
      <p:regular r:id="rId24"/>
    </p:embeddedFont>
    <p:embeddedFont>
      <p:font typeface="Balsamiq Sans Bold" panose="020B0604020202020204" charset="0"/>
      <p:regular r:id="rId25"/>
    </p:embeddedFont>
    <p:embeddedFont>
      <p:font typeface="League Gothic" panose="020B0604020202020204" charset="0"/>
      <p:regular r:id="rId26"/>
    </p:embeddedFont>
    <p:embeddedFont>
      <p:font typeface="Marianne" panose="02000000000000000000" pitchFamily="2" charset="0"/>
      <p:regular r:id="rId27"/>
      <p:bold r:id="rId28"/>
      <p:italic r:id="rId29"/>
      <p:boldItalic r:id="rId30"/>
    </p:embeddedFont>
    <p:embeddedFont>
      <p:font typeface="Oswald Bold" panose="020B0604020202020204" charset="0"/>
      <p:regular r:id="rId31"/>
    </p:embeddedFont>
    <p:embeddedFont>
      <p:font typeface="TT Fors" panose="020B0604020202020204" charset="0"/>
      <p:regular r:id="rId32"/>
    </p:embeddedFont>
    <p:embeddedFont>
      <p:font typeface="TT Fors Bold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0F6"/>
    <a:srgbClr val="B8C1D9"/>
    <a:srgbClr val="F4F9E7"/>
    <a:srgbClr val="A9CC42"/>
    <a:srgbClr val="D5FFAB"/>
    <a:srgbClr val="FF80FF"/>
    <a:srgbClr val="FBC046"/>
    <a:srgbClr val="FDD83E"/>
    <a:srgbClr val="FFFFFF"/>
    <a:srgbClr val="C8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6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F76E6-2289-4486-A5F3-AD2F75571268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E39A7-7896-43C3-ABF5-30E59E5775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693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E39A7-7896-43C3-ABF5-30E59E5775E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522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54.png"/><Relationship Id="rId3" Type="http://schemas.openxmlformats.org/officeDocument/2006/relationships/image" Target="../media/image30.svg"/><Relationship Id="rId7" Type="http://schemas.openxmlformats.org/officeDocument/2006/relationships/image" Target="../media/image38.svg"/><Relationship Id="rId12" Type="http://schemas.openxmlformats.org/officeDocument/2006/relationships/image" Target="../media/image53.svg"/><Relationship Id="rId2" Type="http://schemas.openxmlformats.org/officeDocument/2006/relationships/image" Target="../media/image29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52.png"/><Relationship Id="rId5" Type="http://schemas.openxmlformats.org/officeDocument/2006/relationships/image" Target="../media/image36.svg"/><Relationship Id="rId15" Type="http://schemas.openxmlformats.org/officeDocument/2006/relationships/slide" Target="slide3.xml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image" Target="../media/image5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18" Type="http://schemas.openxmlformats.org/officeDocument/2006/relationships/hyperlink" Target="https://www.has-sante.fr/upload/docs/application/pdf/2019-04/fiche_info_patients_dpd_5_fu.pdf" TargetMode="External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17" Type="http://schemas.openxmlformats.org/officeDocument/2006/relationships/image" Target="../media/image8.png"/><Relationship Id="rId2" Type="http://schemas.openxmlformats.org/officeDocument/2006/relationships/image" Target="../media/image29.png"/><Relationship Id="rId16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5" Type="http://schemas.openxmlformats.org/officeDocument/2006/relationships/hyperlink" Target="https://ansm.sante.fr/tableau-acces-derogatoire/vistogard" TargetMode="External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54.png"/><Relationship Id="rId3" Type="http://schemas.openxmlformats.org/officeDocument/2006/relationships/image" Target="../media/image30.svg"/><Relationship Id="rId7" Type="http://schemas.openxmlformats.org/officeDocument/2006/relationships/image" Target="../media/image38.svg"/><Relationship Id="rId12" Type="http://schemas.openxmlformats.org/officeDocument/2006/relationships/image" Target="../media/image57.svg"/><Relationship Id="rId17" Type="http://schemas.openxmlformats.org/officeDocument/2006/relationships/hyperlink" Target="https://www.omedit-normandie.fr/media-files/24210/affiche-dosettes-2014-ansm.pdf" TargetMode="External"/><Relationship Id="rId2" Type="http://schemas.openxmlformats.org/officeDocument/2006/relationships/image" Target="../media/image29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56.png"/><Relationship Id="rId5" Type="http://schemas.openxmlformats.org/officeDocument/2006/relationships/image" Target="../media/image36.svg"/><Relationship Id="rId15" Type="http://schemas.openxmlformats.org/officeDocument/2006/relationships/slide" Target="slide3.xml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image" Target="../media/image5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hyperlink" Target="https://www.omeditpacacorse.fr/wp-content/uploads/2022/09/Bon-usage-pompe-PCA-2022-.pdf" TargetMode="External"/><Relationship Id="rId3" Type="http://schemas.openxmlformats.org/officeDocument/2006/relationships/image" Target="../media/image30.svg"/><Relationship Id="rId7" Type="http://schemas.openxmlformats.org/officeDocument/2006/relationships/image" Target="../media/image38.svg"/><Relationship Id="rId12" Type="http://schemas.openxmlformats.org/officeDocument/2006/relationships/image" Target="../media/image55.svg"/><Relationship Id="rId2" Type="http://schemas.openxmlformats.org/officeDocument/2006/relationships/image" Target="../media/image29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54.png"/><Relationship Id="rId5" Type="http://schemas.openxmlformats.org/officeDocument/2006/relationships/image" Target="../media/image36.svg"/><Relationship Id="rId15" Type="http://schemas.openxmlformats.org/officeDocument/2006/relationships/slide" Target="slide3.xml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54.png"/><Relationship Id="rId3" Type="http://schemas.openxmlformats.org/officeDocument/2006/relationships/image" Target="../media/image30.svg"/><Relationship Id="rId7" Type="http://schemas.openxmlformats.org/officeDocument/2006/relationships/image" Target="../media/image38.svg"/><Relationship Id="rId12" Type="http://schemas.openxmlformats.org/officeDocument/2006/relationships/image" Target="../media/image60.svg"/><Relationship Id="rId17" Type="http://schemas.openxmlformats.org/officeDocument/2006/relationships/image" Target="../media/image8.png"/><Relationship Id="rId2" Type="http://schemas.openxmlformats.org/officeDocument/2006/relationships/image" Target="../media/image29.png"/><Relationship Id="rId16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59.png"/><Relationship Id="rId5" Type="http://schemas.openxmlformats.org/officeDocument/2006/relationships/image" Target="../media/image36.svg"/><Relationship Id="rId15" Type="http://schemas.openxmlformats.org/officeDocument/2006/relationships/image" Target="../media/image61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image" Target="../media/image5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64.png"/><Relationship Id="rId18" Type="http://schemas.openxmlformats.org/officeDocument/2006/relationships/image" Target="../media/image8.png"/><Relationship Id="rId3" Type="http://schemas.openxmlformats.org/officeDocument/2006/relationships/image" Target="../media/image30.svg"/><Relationship Id="rId7" Type="http://schemas.openxmlformats.org/officeDocument/2006/relationships/image" Target="../media/image38.svg"/><Relationship Id="rId12" Type="http://schemas.openxmlformats.org/officeDocument/2006/relationships/image" Target="../media/image63.svg"/><Relationship Id="rId17" Type="http://schemas.openxmlformats.org/officeDocument/2006/relationships/slide" Target="slide3.xml"/><Relationship Id="rId2" Type="http://schemas.openxmlformats.org/officeDocument/2006/relationships/image" Target="../media/image29.png"/><Relationship Id="rId16" Type="http://schemas.openxmlformats.org/officeDocument/2006/relationships/image" Target="../media/image5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62.png"/><Relationship Id="rId5" Type="http://schemas.openxmlformats.org/officeDocument/2006/relationships/image" Target="../media/image36.svg"/><Relationship Id="rId15" Type="http://schemas.openxmlformats.org/officeDocument/2006/relationships/image" Target="../media/image54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image" Target="../media/image6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18" Type="http://schemas.openxmlformats.org/officeDocument/2006/relationships/slide" Target="slide3.xml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17" Type="http://schemas.openxmlformats.org/officeDocument/2006/relationships/image" Target="../media/image68.png"/><Relationship Id="rId2" Type="http://schemas.openxmlformats.org/officeDocument/2006/relationships/image" Target="../media/image29.png"/><Relationship Id="rId16" Type="http://schemas.openxmlformats.org/officeDocument/2006/relationships/image" Target="../media/image6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5" Type="http://schemas.openxmlformats.org/officeDocument/2006/relationships/image" Target="../media/image66.png"/><Relationship Id="rId10" Type="http://schemas.openxmlformats.org/officeDocument/2006/relationships/image" Target="../media/image37.png"/><Relationship Id="rId19" Type="http://schemas.openxmlformats.org/officeDocument/2006/relationships/image" Target="../media/image8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54.png"/><Relationship Id="rId3" Type="http://schemas.openxmlformats.org/officeDocument/2006/relationships/image" Target="../media/image30.svg"/><Relationship Id="rId7" Type="http://schemas.openxmlformats.org/officeDocument/2006/relationships/image" Target="../media/image38.svg"/><Relationship Id="rId12" Type="http://schemas.openxmlformats.org/officeDocument/2006/relationships/image" Target="../media/image70.svg"/><Relationship Id="rId2" Type="http://schemas.openxmlformats.org/officeDocument/2006/relationships/image" Target="../media/image29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69.png"/><Relationship Id="rId5" Type="http://schemas.openxmlformats.org/officeDocument/2006/relationships/image" Target="../media/image36.svg"/><Relationship Id="rId15" Type="http://schemas.openxmlformats.org/officeDocument/2006/relationships/slide" Target="slide3.xml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image" Target="../media/image5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55.svg"/><Relationship Id="rId3" Type="http://schemas.openxmlformats.org/officeDocument/2006/relationships/image" Target="../media/image30.svg"/><Relationship Id="rId7" Type="http://schemas.openxmlformats.org/officeDocument/2006/relationships/image" Target="../media/image38.svg"/><Relationship Id="rId12" Type="http://schemas.openxmlformats.org/officeDocument/2006/relationships/image" Target="../media/image5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71.png"/><Relationship Id="rId5" Type="http://schemas.openxmlformats.org/officeDocument/2006/relationships/image" Target="../media/image36.svg"/><Relationship Id="rId15" Type="http://schemas.openxmlformats.org/officeDocument/2006/relationships/image" Target="../media/image8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55.svg"/><Relationship Id="rId3" Type="http://schemas.openxmlformats.org/officeDocument/2006/relationships/image" Target="../media/image30.svg"/><Relationship Id="rId7" Type="http://schemas.openxmlformats.org/officeDocument/2006/relationships/image" Target="../media/image38.svg"/><Relationship Id="rId12" Type="http://schemas.openxmlformats.org/officeDocument/2006/relationships/image" Target="../media/image54.png"/><Relationship Id="rId2" Type="http://schemas.openxmlformats.org/officeDocument/2006/relationships/image" Target="../media/image29.png"/><Relationship Id="rId16" Type="http://schemas.openxmlformats.org/officeDocument/2006/relationships/hyperlink" Target="https://www.omedit-normandie.fr/boite-a-outils/bon-usage/liste-des-medicaments-ecrasables/liste-des-medicaments-ecrasables,3184,3511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72.png"/><Relationship Id="rId5" Type="http://schemas.openxmlformats.org/officeDocument/2006/relationships/image" Target="../media/image36.svg"/><Relationship Id="rId15" Type="http://schemas.openxmlformats.org/officeDocument/2006/relationships/image" Target="../media/image8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as-sante.fr/upload/docs/application/pdf/2021-06/fsp_kcl_2021_06_24_vf_suite_cd.pdf" TargetMode="External"/><Relationship Id="rId3" Type="http://schemas.openxmlformats.org/officeDocument/2006/relationships/hyperlink" Target="https://ansm.sante.fr/documents/reference/never-events" TargetMode="External"/><Relationship Id="rId7" Type="http://schemas.openxmlformats.org/officeDocument/2006/relationships/hyperlink" Target="https://www.has-sante.fr/upload/docs/application/pdf/2021-11/flash_dispositifs_medicaux_18_nov_vd.pdf" TargetMode="External"/><Relationship Id="rId2" Type="http://schemas.openxmlformats.org/officeDocument/2006/relationships/hyperlink" Target="https://ansm.sante.fr/actualites/la-liste-des-never-events-est-actualise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has-sante.fr/upload/docs/application/pdf/2023-10/fsp_surveillance_biologique_anticoagulants.pdf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www.omedit-idf.fr/construisezvotrepuizzle/#1676389260625-3efd2242-4e06" TargetMode="External"/><Relationship Id="rId10" Type="http://schemas.openxmlformats.org/officeDocument/2006/relationships/slide" Target="slide3.xml"/><Relationship Id="rId4" Type="http://schemas.openxmlformats.org/officeDocument/2006/relationships/hyperlink" Target="https://www.omedit-normandie.fr/boite-a-outils/never-events/never-events,2798,3177.html" TargetMode="External"/><Relationship Id="rId9" Type="http://schemas.openxmlformats.org/officeDocument/2006/relationships/hyperlink" Target="https://www.has-sante.fr/upload/docs/application/pdf/2021-07/flash_medicament_risque_sous-estimer_le_risque_cest_risque.pdf" TargetMode="Externa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2.png"/><Relationship Id="rId26" Type="http://schemas.openxmlformats.org/officeDocument/2006/relationships/slide" Target="slide17.xml"/><Relationship Id="rId39" Type="http://schemas.openxmlformats.org/officeDocument/2006/relationships/slide" Target="slide18.xml"/><Relationship Id="rId21" Type="http://schemas.openxmlformats.org/officeDocument/2006/relationships/image" Target="../media/image25.png"/><Relationship Id="rId34" Type="http://schemas.openxmlformats.org/officeDocument/2006/relationships/slide" Target="slide6.xml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17" Type="http://schemas.microsoft.com/office/2007/relationships/hdphoto" Target="../media/hdphoto2.wdp"/><Relationship Id="rId25" Type="http://schemas.openxmlformats.org/officeDocument/2006/relationships/slide" Target="slide8.xml"/><Relationship Id="rId33" Type="http://schemas.openxmlformats.org/officeDocument/2006/relationships/slide" Target="slide9.xml"/><Relationship Id="rId38" Type="http://schemas.openxmlformats.org/officeDocument/2006/relationships/slide" Target="slide11.xml"/><Relationship Id="rId2" Type="http://schemas.openxmlformats.org/officeDocument/2006/relationships/image" Target="../media/image8.png"/><Relationship Id="rId16" Type="http://schemas.openxmlformats.org/officeDocument/2006/relationships/image" Target="../media/image21.png"/><Relationship Id="rId20" Type="http://schemas.openxmlformats.org/officeDocument/2006/relationships/image" Target="../media/image24.png"/><Relationship Id="rId29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1.wdp"/><Relationship Id="rId24" Type="http://schemas.openxmlformats.org/officeDocument/2006/relationships/image" Target="../media/image28.png"/><Relationship Id="rId32" Type="http://schemas.openxmlformats.org/officeDocument/2006/relationships/slide" Target="slide15.xml"/><Relationship Id="rId37" Type="http://schemas.openxmlformats.org/officeDocument/2006/relationships/slide" Target="slide19.xml"/><Relationship Id="rId40" Type="http://schemas.openxmlformats.org/officeDocument/2006/relationships/slide" Target="slide13.xml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23" Type="http://schemas.openxmlformats.org/officeDocument/2006/relationships/image" Target="../media/image27.png"/><Relationship Id="rId28" Type="http://schemas.openxmlformats.org/officeDocument/2006/relationships/slide" Target="slide16.xml"/><Relationship Id="rId36" Type="http://schemas.openxmlformats.org/officeDocument/2006/relationships/slide" Target="slide12.xml"/><Relationship Id="rId10" Type="http://schemas.openxmlformats.org/officeDocument/2006/relationships/image" Target="../media/image16.png"/><Relationship Id="rId19" Type="http://schemas.openxmlformats.org/officeDocument/2006/relationships/image" Target="../media/image23.png"/><Relationship Id="rId31" Type="http://schemas.openxmlformats.org/officeDocument/2006/relationships/slide" Target="slide7.xml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Relationship Id="rId22" Type="http://schemas.openxmlformats.org/officeDocument/2006/relationships/image" Target="../media/image26.png"/><Relationship Id="rId27" Type="http://schemas.openxmlformats.org/officeDocument/2006/relationships/slide" Target="slide10.xml"/><Relationship Id="rId30" Type="http://schemas.openxmlformats.org/officeDocument/2006/relationships/slide" Target="slide5.xml"/><Relationship Id="rId35" Type="http://schemas.openxmlformats.org/officeDocument/2006/relationships/slide" Target="slide4.xml"/><Relationship Id="rId8" Type="http://schemas.openxmlformats.org/officeDocument/2006/relationships/image" Target="../media/image14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18" Type="http://schemas.openxmlformats.org/officeDocument/2006/relationships/image" Target="../media/image8.png"/><Relationship Id="rId3" Type="http://schemas.openxmlformats.org/officeDocument/2006/relationships/image" Target="../media/image30.svg"/><Relationship Id="rId21" Type="http://schemas.openxmlformats.org/officeDocument/2006/relationships/image" Target="../media/image45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17" Type="http://schemas.openxmlformats.org/officeDocument/2006/relationships/slide" Target="slide3.xml"/><Relationship Id="rId2" Type="http://schemas.openxmlformats.org/officeDocument/2006/relationships/image" Target="../media/image29.png"/><Relationship Id="rId16" Type="http://schemas.openxmlformats.org/officeDocument/2006/relationships/image" Target="../media/image43.sv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hyperlink" Target="https://www.has-sante.fr/upload/docs/application/pdf/2008-09/surdosage_en_avk_situations_a_risque_et_accidents_hemorragiques_-_synthese_des_recommandations_v2.pdf" TargetMode="External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18" Type="http://schemas.openxmlformats.org/officeDocument/2006/relationships/image" Target="../media/image8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17" Type="http://schemas.openxmlformats.org/officeDocument/2006/relationships/slide" Target="slide3.xml"/><Relationship Id="rId2" Type="http://schemas.openxmlformats.org/officeDocument/2006/relationships/image" Target="../media/image29.png"/><Relationship Id="rId16" Type="http://schemas.openxmlformats.org/officeDocument/2006/relationships/image" Target="../media/image4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5" Type="http://schemas.openxmlformats.org/officeDocument/2006/relationships/image" Target="../media/image46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17" Type="http://schemas.openxmlformats.org/officeDocument/2006/relationships/image" Target="../media/image8.png"/><Relationship Id="rId2" Type="http://schemas.openxmlformats.org/officeDocument/2006/relationships/image" Target="../media/image29.png"/><Relationship Id="rId16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5" Type="http://schemas.openxmlformats.org/officeDocument/2006/relationships/image" Target="../media/image48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5" Type="http://schemas.openxmlformats.org/officeDocument/2006/relationships/slide" Target="slide3.xml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18" Type="http://schemas.openxmlformats.org/officeDocument/2006/relationships/image" Target="../media/image8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17" Type="http://schemas.openxmlformats.org/officeDocument/2006/relationships/slide" Target="slide3.xml"/><Relationship Id="rId2" Type="http://schemas.openxmlformats.org/officeDocument/2006/relationships/image" Target="../media/image29.png"/><Relationship Id="rId16" Type="http://schemas.openxmlformats.org/officeDocument/2006/relationships/hyperlink" Target="https://www.omeditpacacorse.fr/wp-content/uploads/2023/01/20221221-affiche-potassium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5" Type="http://schemas.openxmlformats.org/officeDocument/2006/relationships/image" Target="../media/image49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18" Type="http://schemas.openxmlformats.org/officeDocument/2006/relationships/image" Target="../media/image8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17" Type="http://schemas.openxmlformats.org/officeDocument/2006/relationships/slide" Target="slide3.xml"/><Relationship Id="rId2" Type="http://schemas.openxmlformats.org/officeDocument/2006/relationships/image" Target="../media/image29.png"/><Relationship Id="rId16" Type="http://schemas.openxmlformats.org/officeDocument/2006/relationships/image" Target="../media/image5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5" Type="http://schemas.openxmlformats.org/officeDocument/2006/relationships/image" Target="../media/image50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2438" y="2367175"/>
            <a:ext cx="15906862" cy="6738725"/>
          </a:xfrm>
          <a:custGeom>
            <a:avLst/>
            <a:gdLst/>
            <a:ahLst/>
            <a:cxnLst/>
            <a:rect l="l" t="t" r="r" b="b"/>
            <a:pathLst>
              <a:path w="15906862" h="6738725">
                <a:moveTo>
                  <a:pt x="0" y="0"/>
                </a:moveTo>
                <a:lnTo>
                  <a:pt x="15906862" y="0"/>
                </a:lnTo>
                <a:lnTo>
                  <a:pt x="15906862" y="6738725"/>
                </a:lnTo>
                <a:lnTo>
                  <a:pt x="0" y="67387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664623" y="3533865"/>
            <a:ext cx="10958755" cy="3781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8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4" b="0" i="0" u="none" strike="noStrike" kern="1200" cap="none" spc="0" normalizeH="0" baseline="0" noProof="0" dirty="0" err="1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League Gothic"/>
                <a:ea typeface="League Gothic"/>
                <a:cs typeface="League Gothic"/>
                <a:sym typeface="League Gothic"/>
              </a:rPr>
              <a:t>Connaissez-vous</a:t>
            </a:r>
            <a:r>
              <a:rPr kumimoji="0" lang="en-US" sz="12404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League Gothic"/>
                <a:ea typeface="League Gothic"/>
                <a:cs typeface="League Gothic"/>
                <a:sym typeface="League Gothic"/>
              </a:rPr>
              <a:t> les </a:t>
            </a:r>
          </a:p>
          <a:p>
            <a:pPr marL="0" marR="0" lvl="0" indent="0" algn="ctr" defTabSz="914400" rtl="0" eaLnBrk="1" fontAlgn="auto" latinLnBrk="0" hangingPunct="1">
              <a:lnSpc>
                <a:spcPts val="148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4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League Gothic"/>
                <a:ea typeface="League Gothic"/>
                <a:cs typeface="League Gothic"/>
                <a:sym typeface="League Gothic"/>
              </a:rPr>
              <a:t>16 “Never Events” ?</a:t>
            </a:r>
          </a:p>
        </p:txBody>
      </p:sp>
      <p:sp>
        <p:nvSpPr>
          <p:cNvPr id="4" name="Freeform 4"/>
          <p:cNvSpPr/>
          <p:nvPr/>
        </p:nvSpPr>
        <p:spPr>
          <a:xfrm rot="1071282">
            <a:off x="1774802" y="1510999"/>
            <a:ext cx="2437519" cy="3138000"/>
          </a:xfrm>
          <a:custGeom>
            <a:avLst/>
            <a:gdLst/>
            <a:ahLst/>
            <a:cxnLst/>
            <a:rect l="l" t="t" r="r" b="b"/>
            <a:pathLst>
              <a:path w="2437519" h="3138000">
                <a:moveTo>
                  <a:pt x="0" y="0"/>
                </a:moveTo>
                <a:lnTo>
                  <a:pt x="2437519" y="0"/>
                </a:lnTo>
                <a:lnTo>
                  <a:pt x="2437519" y="3138000"/>
                </a:lnTo>
                <a:lnTo>
                  <a:pt x="0" y="3138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352438" y="6707964"/>
            <a:ext cx="2598746" cy="3176245"/>
          </a:xfrm>
          <a:custGeom>
            <a:avLst/>
            <a:gdLst/>
            <a:ahLst/>
            <a:cxnLst/>
            <a:rect l="l" t="t" r="r" b="b"/>
            <a:pathLst>
              <a:path w="2598746" h="3176245">
                <a:moveTo>
                  <a:pt x="0" y="0"/>
                </a:moveTo>
                <a:lnTo>
                  <a:pt x="2598747" y="0"/>
                </a:lnTo>
                <a:lnTo>
                  <a:pt x="2598747" y="3176245"/>
                </a:lnTo>
                <a:lnTo>
                  <a:pt x="0" y="31762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3846001" y="4213866"/>
            <a:ext cx="3413299" cy="6202848"/>
          </a:xfrm>
          <a:custGeom>
            <a:avLst/>
            <a:gdLst/>
            <a:ahLst/>
            <a:cxnLst/>
            <a:rect l="l" t="t" r="r" b="b"/>
            <a:pathLst>
              <a:path w="3413299" h="6202848">
                <a:moveTo>
                  <a:pt x="0" y="0"/>
                </a:moveTo>
                <a:lnTo>
                  <a:pt x="3413299" y="0"/>
                </a:lnTo>
                <a:lnTo>
                  <a:pt x="3413299" y="6202848"/>
                </a:lnTo>
                <a:lnTo>
                  <a:pt x="0" y="620284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315200" y="7339274"/>
            <a:ext cx="2832936" cy="452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47" normalizeH="0" baseline="0" noProof="0" dirty="0" err="1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Marianne" panose="02000000000000000000" pitchFamily="2" charset="0"/>
                <a:ea typeface="Balsamiq Sans"/>
                <a:cs typeface="Balsamiq Sans"/>
                <a:sym typeface="Balsamiq Sans"/>
              </a:rPr>
              <a:t>Septembre</a:t>
            </a:r>
            <a:r>
              <a:rPr kumimoji="0" lang="en-US" sz="2400" b="0" i="0" u="none" strike="noStrike" kern="1200" cap="none" spc="147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Marianne" panose="02000000000000000000" pitchFamily="2" charset="0"/>
                <a:ea typeface="Balsamiq Sans"/>
                <a:cs typeface="Balsamiq Sans"/>
                <a:sym typeface="Balsamiq Sans"/>
              </a:rPr>
              <a:t> 2024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B2FE7D-B33C-0E69-BA39-BEAD51488DE6}"/>
              </a:ext>
            </a:extLst>
          </p:cNvPr>
          <p:cNvGrpSpPr/>
          <p:nvPr/>
        </p:nvGrpSpPr>
        <p:grpSpPr>
          <a:xfrm>
            <a:off x="7543801" y="8572500"/>
            <a:ext cx="3200399" cy="837301"/>
            <a:chOff x="4320654" y="6013341"/>
            <a:chExt cx="3200399" cy="837301"/>
          </a:xfrm>
        </p:grpSpPr>
        <p:sp>
          <p:nvSpPr>
            <p:cNvPr id="15" name="Bouton d’action : Suivant 8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5C4DCFAF-BA1C-A498-C3DD-19EE6BA2ABFA}"/>
                </a:ext>
              </a:extLst>
            </p:cNvPr>
            <p:cNvSpPr/>
            <p:nvPr/>
          </p:nvSpPr>
          <p:spPr>
            <a:xfrm>
              <a:off x="6683752" y="6013341"/>
              <a:ext cx="837301" cy="837301"/>
            </a:xfrm>
            <a:prstGeom prst="actionButtonForwardNex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2800">
                <a:latin typeface="Marianne" panose="02000000000000000000" pitchFamily="2" charset="0"/>
              </a:endParaRPr>
            </a:p>
          </p:txBody>
        </p:sp>
        <p:sp>
          <p:nvSpPr>
            <p:cNvPr id="16" name="ZoneTexte 15">
              <a:hlinkClick r:id="" action="ppaction://noaction"/>
              <a:extLst>
                <a:ext uri="{FF2B5EF4-FFF2-40B4-BE49-F238E27FC236}">
                  <a16:creationId xmlns:a16="http://schemas.microsoft.com/office/drawing/2014/main" id="{88A95EB9-82AB-6547-C4EA-EDCE21160DDB}"/>
                </a:ext>
              </a:extLst>
            </p:cNvPr>
            <p:cNvSpPr txBox="1"/>
            <p:nvPr/>
          </p:nvSpPr>
          <p:spPr>
            <a:xfrm>
              <a:off x="4320654" y="6262714"/>
              <a:ext cx="21226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i="1" dirty="0">
                  <a:latin typeface="Marianne" panose="02000000000000000000" pitchFamily="2" charset="0"/>
                </a:rPr>
                <a:t>Diapositive suivante</a:t>
              </a:r>
            </a:p>
          </p:txBody>
        </p:sp>
      </p:grpSp>
      <p:pic>
        <p:nvPicPr>
          <p:cNvPr id="17" name="Picture 2" descr="https://www.omeditpacacorse.fr/wp-content/uploads/2018/05/Logo-omedit-1.png">
            <a:extLst>
              <a:ext uri="{FF2B5EF4-FFF2-40B4-BE49-F238E27FC236}">
                <a16:creationId xmlns:a16="http://schemas.microsoft.com/office/drawing/2014/main" id="{B7E29CC1-E622-E1F0-E1E0-A941533F7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650" y="359873"/>
            <a:ext cx="2662700" cy="104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527230" y="1664055"/>
            <a:ext cx="6426134" cy="642613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61925" cap="sq">
              <a:solidFill>
                <a:srgbClr val="AA60F4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7005763" y="6522220"/>
            <a:ext cx="412530" cy="41253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7005763" y="2665392"/>
            <a:ext cx="412530" cy="41253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7705874" y="4920335"/>
            <a:ext cx="412530" cy="41253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5B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43184" y="7239744"/>
            <a:ext cx="7423194" cy="2824522"/>
            <a:chOff x="0" y="0"/>
            <a:chExt cx="3639893" cy="13849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39893" cy="1384977"/>
            </a:xfrm>
            <a:custGeom>
              <a:avLst/>
              <a:gdLst/>
              <a:ahLst/>
              <a:cxnLst/>
              <a:rect l="l" t="t" r="r" b="b"/>
              <a:pathLst>
                <a:path w="3639893" h="1384977">
                  <a:moveTo>
                    <a:pt x="3436693" y="0"/>
                  </a:moveTo>
                  <a:cubicBezTo>
                    <a:pt x="3548917" y="0"/>
                    <a:pt x="3639893" y="310038"/>
                    <a:pt x="3639893" y="692489"/>
                  </a:cubicBezTo>
                  <a:cubicBezTo>
                    <a:pt x="3639893" y="1074940"/>
                    <a:pt x="3548917" y="1384977"/>
                    <a:pt x="3436693" y="1384977"/>
                  </a:cubicBezTo>
                  <a:lnTo>
                    <a:pt x="203200" y="1384977"/>
                  </a:lnTo>
                  <a:cubicBezTo>
                    <a:pt x="90976" y="1384977"/>
                    <a:pt x="0" y="1074940"/>
                    <a:pt x="0" y="692489"/>
                  </a:cubicBezTo>
                  <a:cubicBezTo>
                    <a:pt x="0" y="3100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639893" cy="1432603"/>
            </a:xfrm>
            <a:prstGeom prst="rect">
              <a:avLst/>
            </a:prstGeom>
          </p:spPr>
          <p:txBody>
            <a:bodyPr lIns="64227" tIns="64227" rIns="64227" bIns="6422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7" name="Table 17"/>
          <p:cNvGraphicFramePr>
            <a:graphicFrameLocks noGrp="1"/>
          </p:cNvGraphicFramePr>
          <p:nvPr/>
        </p:nvGraphicFramePr>
        <p:xfrm>
          <a:off x="9998128" y="7347080"/>
          <a:ext cx="6321304" cy="2585826"/>
        </p:xfrm>
        <a:graphic>
          <a:graphicData uri="http://schemas.openxmlformats.org/drawingml/2006/table">
            <a:tbl>
              <a:tblPr/>
              <a:tblGrid>
                <a:gridCol w="1979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5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2913">
                <a:tc>
                  <a:txBody>
                    <a:bodyPr/>
                    <a:lstStyle/>
                    <a:p>
                      <a:pPr algn="ctr">
                        <a:lnSpc>
                          <a:spcPts val="2225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25"/>
                        </a:lnSpc>
                        <a:defRPr/>
                      </a:pPr>
                      <a:r>
                        <a:rPr lang="en-US" sz="1589">
                          <a:solidFill>
                            <a:srgbClr val="000000"/>
                          </a:solidFill>
                          <a:latin typeface="TT Fors Bold"/>
                          <a:ea typeface="TT Fors Bold"/>
                          <a:cs typeface="TT Fors Bold"/>
                          <a:sym typeface="TT Fors Bold"/>
                        </a:rPr>
                        <a:t>Xylocard 20mg/ml</a:t>
                      </a:r>
                      <a:endParaRPr lang="en-US" sz="1100"/>
                    </a:p>
                    <a:p>
                      <a:pPr algn="ctr">
                        <a:lnSpc>
                          <a:spcPts val="2225"/>
                        </a:lnSpc>
                      </a:pPr>
                      <a:r>
                        <a:rPr lang="en-US" sz="1589">
                          <a:solidFill>
                            <a:srgbClr val="000000"/>
                          </a:solidFill>
                          <a:latin typeface="TT Fors"/>
                          <a:ea typeface="TT Fors"/>
                          <a:cs typeface="TT Fors"/>
                          <a:sym typeface="TT Fors"/>
                        </a:rPr>
                        <a:t>Ampoule de 5ml</a:t>
                      </a: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25"/>
                        </a:lnSpc>
                        <a:defRPr/>
                      </a:pPr>
                      <a:r>
                        <a:rPr lang="en-US" sz="1589">
                          <a:solidFill>
                            <a:srgbClr val="000000"/>
                          </a:solidFill>
                          <a:latin typeface="TT Fors Bold"/>
                          <a:ea typeface="TT Fors Bold"/>
                          <a:cs typeface="TT Fors Bold"/>
                          <a:sym typeface="TT Fors Bold"/>
                        </a:rPr>
                        <a:t>Xylocard </a:t>
                      </a:r>
                      <a:endParaRPr lang="en-US" sz="1100"/>
                    </a:p>
                    <a:p>
                      <a:pPr algn="ctr">
                        <a:lnSpc>
                          <a:spcPts val="2225"/>
                        </a:lnSpc>
                      </a:pPr>
                      <a:r>
                        <a:rPr lang="en-US" sz="1589">
                          <a:solidFill>
                            <a:srgbClr val="000000"/>
                          </a:solidFill>
                          <a:latin typeface="TT Fors Bold"/>
                          <a:ea typeface="TT Fors Bold"/>
                          <a:cs typeface="TT Fors Bold"/>
                          <a:sym typeface="TT Fors Bold"/>
                        </a:rPr>
                        <a:t>50mg/ml</a:t>
                      </a:r>
                    </a:p>
                    <a:p>
                      <a:pPr algn="ctr">
                        <a:lnSpc>
                          <a:spcPts val="2225"/>
                        </a:lnSpc>
                      </a:pPr>
                      <a:r>
                        <a:rPr lang="en-US" sz="1589">
                          <a:solidFill>
                            <a:srgbClr val="000000"/>
                          </a:solidFill>
                          <a:latin typeface="TT Fors"/>
                          <a:ea typeface="TT Fors"/>
                          <a:cs typeface="TT Fors"/>
                          <a:sym typeface="TT Fors"/>
                        </a:rPr>
                        <a:t>Flacon 20ml</a:t>
                      </a: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2913">
                <a:tc>
                  <a:txBody>
                    <a:bodyPr/>
                    <a:lstStyle/>
                    <a:p>
                      <a:pPr algn="ctr">
                        <a:lnSpc>
                          <a:spcPts val="2225"/>
                        </a:lnSpc>
                        <a:defRPr/>
                      </a:pPr>
                      <a:r>
                        <a:rPr lang="en-US" sz="1589">
                          <a:solidFill>
                            <a:srgbClr val="000000"/>
                          </a:solidFill>
                          <a:latin typeface="TT Fors"/>
                          <a:ea typeface="TT Fors"/>
                          <a:cs typeface="TT Fors"/>
                          <a:sym typeface="TT Fors"/>
                        </a:rPr>
                        <a:t>Qté totale lidocaine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25"/>
                        </a:lnSpc>
                        <a:defRPr/>
                      </a:pPr>
                      <a:r>
                        <a:rPr lang="en-US" sz="1589">
                          <a:solidFill>
                            <a:srgbClr val="000000"/>
                          </a:solidFill>
                          <a:latin typeface="TT Fors Bold"/>
                          <a:ea typeface="TT Fors Bold"/>
                          <a:cs typeface="TT Fors Bold"/>
                          <a:sym typeface="TT Fors Bold"/>
                        </a:rPr>
                        <a:t>100mg de lidocaïne</a:t>
                      </a:r>
                      <a:endParaRPr lang="en-US" sz="1100"/>
                    </a:p>
                    <a:p>
                      <a:pPr algn="ctr">
                        <a:lnSpc>
                          <a:spcPts val="2225"/>
                        </a:lnSpc>
                      </a:pPr>
                      <a:r>
                        <a:rPr lang="en-US" sz="1589">
                          <a:solidFill>
                            <a:srgbClr val="000000"/>
                          </a:solidFill>
                          <a:latin typeface="TT Fors"/>
                          <a:ea typeface="TT Fors"/>
                          <a:cs typeface="TT Fors"/>
                          <a:sym typeface="TT Fors"/>
                        </a:rPr>
                        <a:t>dans 5ml</a:t>
                      </a: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25"/>
                        </a:lnSpc>
                        <a:defRPr/>
                      </a:pPr>
                      <a:r>
                        <a:rPr lang="en-US" sz="1589">
                          <a:solidFill>
                            <a:srgbClr val="000000"/>
                          </a:solidFill>
                          <a:latin typeface="TT Fors Bold"/>
                          <a:ea typeface="TT Fors Bold"/>
                          <a:cs typeface="TT Fors Bold"/>
                          <a:sym typeface="TT Fors Bold"/>
                        </a:rPr>
                        <a:t>1 000mg de lidocaïne</a:t>
                      </a:r>
                      <a:endParaRPr lang="en-US" sz="1100"/>
                    </a:p>
                    <a:p>
                      <a:pPr algn="ctr">
                        <a:lnSpc>
                          <a:spcPts val="2225"/>
                        </a:lnSpc>
                      </a:pPr>
                      <a:r>
                        <a:rPr lang="en-US" sz="1589">
                          <a:solidFill>
                            <a:srgbClr val="000000"/>
                          </a:solidFill>
                          <a:latin typeface="TT Fors"/>
                          <a:ea typeface="TT Fors"/>
                          <a:cs typeface="TT Fors"/>
                          <a:sym typeface="TT Fors"/>
                        </a:rPr>
                        <a:t>dans 20ml</a:t>
                      </a: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8" name="Group 18"/>
          <p:cNvGrpSpPr/>
          <p:nvPr/>
        </p:nvGrpSpPr>
        <p:grpSpPr>
          <a:xfrm rot="-5400000">
            <a:off x="8540830" y="6847648"/>
            <a:ext cx="1604709" cy="1604709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 rot="1820444">
            <a:off x="7781777" y="6949781"/>
            <a:ext cx="673255" cy="412911"/>
          </a:xfrm>
          <a:custGeom>
            <a:avLst/>
            <a:gdLst/>
            <a:ahLst/>
            <a:cxnLst/>
            <a:rect l="l" t="t" r="r" b="b"/>
            <a:pathLst>
              <a:path w="673255" h="412911">
                <a:moveTo>
                  <a:pt x="0" y="0"/>
                </a:moveTo>
                <a:lnTo>
                  <a:pt x="673254" y="0"/>
                </a:lnTo>
                <a:lnTo>
                  <a:pt x="673254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184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2"/>
          <p:cNvSpPr/>
          <p:nvPr/>
        </p:nvSpPr>
        <p:spPr>
          <a:xfrm rot="-94679">
            <a:off x="8319117" y="4909852"/>
            <a:ext cx="739433" cy="412911"/>
          </a:xfrm>
          <a:custGeom>
            <a:avLst/>
            <a:gdLst/>
            <a:ahLst/>
            <a:cxnLst/>
            <a:rect l="l" t="t" r="r" b="b"/>
            <a:pathLst>
              <a:path w="739433" h="412911">
                <a:moveTo>
                  <a:pt x="0" y="0"/>
                </a:moveTo>
                <a:lnTo>
                  <a:pt x="739433" y="0"/>
                </a:lnTo>
                <a:lnTo>
                  <a:pt x="739433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3840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9746421" y="4234351"/>
            <a:ext cx="7593194" cy="2714447"/>
            <a:chOff x="0" y="0"/>
            <a:chExt cx="3800869" cy="135875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800869" cy="1358751"/>
            </a:xfrm>
            <a:custGeom>
              <a:avLst/>
              <a:gdLst/>
              <a:ahLst/>
              <a:cxnLst/>
              <a:rect l="l" t="t" r="r" b="b"/>
              <a:pathLst>
                <a:path w="3800869" h="1358751">
                  <a:moveTo>
                    <a:pt x="3597669" y="0"/>
                  </a:moveTo>
                  <a:cubicBezTo>
                    <a:pt x="3709893" y="0"/>
                    <a:pt x="3800869" y="304167"/>
                    <a:pt x="3800869" y="679375"/>
                  </a:cubicBezTo>
                  <a:cubicBezTo>
                    <a:pt x="3800869" y="1054584"/>
                    <a:pt x="3709893" y="1358751"/>
                    <a:pt x="3597669" y="1358751"/>
                  </a:cubicBezTo>
                  <a:lnTo>
                    <a:pt x="203200" y="1358751"/>
                  </a:lnTo>
                  <a:cubicBezTo>
                    <a:pt x="90976" y="1358751"/>
                    <a:pt x="0" y="1054584"/>
                    <a:pt x="0" y="679375"/>
                  </a:cubicBezTo>
                  <a:cubicBezTo>
                    <a:pt x="0" y="30416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800869" cy="1406376"/>
            </a:xfrm>
            <a:prstGeom prst="rect">
              <a:avLst/>
            </a:prstGeom>
          </p:spPr>
          <p:txBody>
            <a:bodyPr lIns="76598" tIns="76598" rIns="76598" bIns="7659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 rot="-5400000">
            <a:off x="9259783" y="4146835"/>
            <a:ext cx="1571939" cy="1571939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5B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8521" tIns="38521" rIns="38521" bIns="3852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Freeform 29"/>
          <p:cNvSpPr/>
          <p:nvPr/>
        </p:nvSpPr>
        <p:spPr>
          <a:xfrm>
            <a:off x="9301069" y="4188121"/>
            <a:ext cx="1489367" cy="1489367"/>
          </a:xfrm>
          <a:custGeom>
            <a:avLst/>
            <a:gdLst/>
            <a:ahLst/>
            <a:cxnLst/>
            <a:rect l="l" t="t" r="r" b="b"/>
            <a:pathLst>
              <a:path w="1489367" h="1489367">
                <a:moveTo>
                  <a:pt x="0" y="0"/>
                </a:moveTo>
                <a:lnTo>
                  <a:pt x="1489367" y="0"/>
                </a:lnTo>
                <a:lnTo>
                  <a:pt x="1489367" y="1489367"/>
                </a:lnTo>
                <a:lnTo>
                  <a:pt x="0" y="14893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Freeform 30"/>
          <p:cNvSpPr/>
          <p:nvPr/>
        </p:nvSpPr>
        <p:spPr>
          <a:xfrm rot="-1419521">
            <a:off x="7754782" y="2315138"/>
            <a:ext cx="705221" cy="412911"/>
          </a:xfrm>
          <a:custGeom>
            <a:avLst/>
            <a:gdLst/>
            <a:ahLst/>
            <a:cxnLst/>
            <a:rect l="l" t="t" r="r" b="b"/>
            <a:pathLst>
              <a:path w="705221" h="412911">
                <a:moveTo>
                  <a:pt x="0" y="0"/>
                </a:moveTo>
                <a:lnTo>
                  <a:pt x="705221" y="0"/>
                </a:lnTo>
                <a:lnTo>
                  <a:pt x="705221" y="412912"/>
                </a:lnTo>
                <a:lnTo>
                  <a:pt x="0" y="412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4997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1" name="Group 31"/>
          <p:cNvGrpSpPr/>
          <p:nvPr/>
        </p:nvGrpSpPr>
        <p:grpSpPr>
          <a:xfrm>
            <a:off x="8589415" y="1110120"/>
            <a:ext cx="8064318" cy="2743066"/>
            <a:chOff x="0" y="0"/>
            <a:chExt cx="10752425" cy="3657421"/>
          </a:xfrm>
        </p:grpSpPr>
        <p:grpSp>
          <p:nvGrpSpPr>
            <p:cNvPr id="32" name="Group 32"/>
            <p:cNvGrpSpPr/>
            <p:nvPr/>
          </p:nvGrpSpPr>
          <p:grpSpPr>
            <a:xfrm>
              <a:off x="1097638" y="389417"/>
              <a:ext cx="9654786" cy="3268004"/>
              <a:chOff x="0" y="0"/>
              <a:chExt cx="3309159" cy="1120102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309159" cy="1120102"/>
              </a:xfrm>
              <a:custGeom>
                <a:avLst/>
                <a:gdLst/>
                <a:ahLst/>
                <a:cxnLst/>
                <a:rect l="l" t="t" r="r" b="b"/>
                <a:pathLst>
                  <a:path w="3309159" h="1120102">
                    <a:moveTo>
                      <a:pt x="3105959" y="0"/>
                    </a:moveTo>
                    <a:cubicBezTo>
                      <a:pt x="3218183" y="0"/>
                      <a:pt x="3309159" y="250743"/>
                      <a:pt x="3309159" y="560051"/>
                    </a:cubicBezTo>
                    <a:cubicBezTo>
                      <a:pt x="3309159" y="869359"/>
                      <a:pt x="3218183" y="1120102"/>
                      <a:pt x="3105959" y="1120102"/>
                    </a:cubicBezTo>
                    <a:lnTo>
                      <a:pt x="203200" y="1120102"/>
                    </a:lnTo>
                    <a:cubicBezTo>
                      <a:pt x="90976" y="1120102"/>
                      <a:pt x="0" y="869359"/>
                      <a:pt x="0" y="560051"/>
                    </a:cubicBezTo>
                    <a:cubicBezTo>
                      <a:pt x="0" y="250743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309159" cy="1167727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 rot="-5400000">
              <a:off x="0" y="0"/>
              <a:ext cx="2139612" cy="2139612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C04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8" name="Freeform 38"/>
            <p:cNvSpPr/>
            <p:nvPr/>
          </p:nvSpPr>
          <p:spPr>
            <a:xfrm>
              <a:off x="387062" y="44927"/>
              <a:ext cx="1421153" cy="1704531"/>
            </a:xfrm>
            <a:custGeom>
              <a:avLst/>
              <a:gdLst/>
              <a:ahLst/>
              <a:cxnLst/>
              <a:rect l="l" t="t" r="r" b="b"/>
              <a:pathLst>
                <a:path w="1421153" h="1704531">
                  <a:moveTo>
                    <a:pt x="0" y="0"/>
                  </a:moveTo>
                  <a:lnTo>
                    <a:pt x="1421153" y="0"/>
                  </a:lnTo>
                  <a:lnTo>
                    <a:pt x="1421153" y="1704531"/>
                  </a:lnTo>
                  <a:lnTo>
                    <a:pt x="0" y="1704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2357044" y="826649"/>
              <a:ext cx="3479436" cy="501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94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Risques</a:t>
              </a:r>
            </a:p>
          </p:txBody>
        </p:sp>
      </p:grpSp>
      <p:sp>
        <p:nvSpPr>
          <p:cNvPr id="40" name="Freeform 40"/>
          <p:cNvSpPr/>
          <p:nvPr/>
        </p:nvSpPr>
        <p:spPr>
          <a:xfrm>
            <a:off x="4309741" y="5606692"/>
            <a:ext cx="861112" cy="1897768"/>
          </a:xfrm>
          <a:custGeom>
            <a:avLst/>
            <a:gdLst/>
            <a:ahLst/>
            <a:cxnLst/>
            <a:rect l="l" t="t" r="r" b="b"/>
            <a:pathLst>
              <a:path w="861112" h="1897768">
                <a:moveTo>
                  <a:pt x="0" y="0"/>
                </a:moveTo>
                <a:lnTo>
                  <a:pt x="861112" y="0"/>
                </a:lnTo>
                <a:lnTo>
                  <a:pt x="861112" y="1897768"/>
                </a:lnTo>
                <a:lnTo>
                  <a:pt x="0" y="18977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Freeform 41"/>
          <p:cNvSpPr/>
          <p:nvPr/>
        </p:nvSpPr>
        <p:spPr>
          <a:xfrm>
            <a:off x="8600728" y="6934751"/>
            <a:ext cx="1484913" cy="1466351"/>
          </a:xfrm>
          <a:custGeom>
            <a:avLst/>
            <a:gdLst/>
            <a:ahLst/>
            <a:cxnLst/>
            <a:rect l="l" t="t" r="r" b="b"/>
            <a:pathLst>
              <a:path w="1484913" h="1466351">
                <a:moveTo>
                  <a:pt x="0" y="0"/>
                </a:moveTo>
                <a:lnTo>
                  <a:pt x="1484912" y="0"/>
                </a:lnTo>
                <a:lnTo>
                  <a:pt x="1484912" y="1466351"/>
                </a:lnTo>
                <a:lnTo>
                  <a:pt x="0" y="146635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1037071" y="4504398"/>
            <a:ext cx="2676432" cy="36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8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Oswald Bold"/>
                <a:cs typeface="Oswald Bold"/>
                <a:sym typeface="Oswald Bold"/>
              </a:rPr>
              <a:t>Prévention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854804" y="3383218"/>
            <a:ext cx="5770986" cy="1054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49" b="0" i="0" u="none" strike="noStrike" kern="1200" cap="none" spc="17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Gothic"/>
                <a:ea typeface="League Gothic"/>
                <a:cs typeface="League Gothic"/>
                <a:sym typeface="League Gothic"/>
              </a:rPr>
              <a:t>LIDOCAINE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299594" y="7461020"/>
            <a:ext cx="2928371" cy="364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Oswald Bold"/>
                <a:cs typeface="Oswald Bold"/>
                <a:sym typeface="Oswald Bold"/>
              </a:rPr>
              <a:t>Rappels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625033" y="4358112"/>
            <a:ext cx="6426134" cy="470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4" b="0" i="0" u="none" strike="noStrike" kern="1200" cap="none" spc="28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Surdosage par voie IV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28700" y="4828115"/>
            <a:ext cx="7423194" cy="57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confusion entre concentration 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et quantité totale de lidocaïne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045753" y="2149345"/>
            <a:ext cx="6435769" cy="168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Confusion entre la </a:t>
            </a: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 Bold"/>
                <a:ea typeface="Balsamiq Sans Bold"/>
                <a:cs typeface="Balsamiq Sans Bold"/>
                <a:sym typeface="Balsamiq Sans Bold"/>
              </a:rPr>
              <a:t>concentration</a:t>
            </a: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principe actif indiquée en mg/ml et la </a:t>
            </a: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 Bold"/>
                <a:ea typeface="Balsamiq Sans Bold"/>
                <a:cs typeface="Balsamiq Sans Bold"/>
                <a:sym typeface="Balsamiq Sans Bold"/>
              </a:rPr>
              <a:t>quantité totale </a:t>
            </a: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de principe actif présente par flacon/ampoule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7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Surdosage massif entrainant le décès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799961" y="4987186"/>
            <a:ext cx="6284177" cy="195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Lire attentivement l’étiquette 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7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Modification des étiquettes en cours par le laboratoire : mise en avant de la quantité totale de substance active disponible (lidocaïne)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7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0" name="Bouton d’action : accueil 51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D946DCFB-51CF-3390-3189-293CB35C6CF4}"/>
              </a:ext>
            </a:extLst>
          </p:cNvPr>
          <p:cNvSpPr/>
          <p:nvPr/>
        </p:nvSpPr>
        <p:spPr>
          <a:xfrm>
            <a:off x="17085645" y="266700"/>
            <a:ext cx="838200" cy="843420"/>
          </a:xfrm>
          <a:prstGeom prst="actionButtonHom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9" name="Picture 2" descr="https://www.omeditpacacorse.fr/wp-content/uploads/2018/05/Logo-omedit-1.png">
            <a:extLst>
              <a:ext uri="{FF2B5EF4-FFF2-40B4-BE49-F238E27FC236}">
                <a16:creationId xmlns:a16="http://schemas.microsoft.com/office/drawing/2014/main" id="{E64EA5B5-4B50-7A95-4D8F-F5F3AF60A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288"/>
            <a:ext cx="2125001" cy="8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527230" y="1664055"/>
            <a:ext cx="6426134" cy="642613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61925" cap="sq">
              <a:solidFill>
                <a:srgbClr val="50546D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7005763" y="6522220"/>
            <a:ext cx="412530" cy="41253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7005763" y="2665392"/>
            <a:ext cx="412530" cy="41253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7705874" y="4920335"/>
            <a:ext cx="412530" cy="41253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5B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43184" y="7239744"/>
            <a:ext cx="7423194" cy="2824522"/>
            <a:chOff x="0" y="0"/>
            <a:chExt cx="3639893" cy="13849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39893" cy="1384977"/>
            </a:xfrm>
            <a:custGeom>
              <a:avLst/>
              <a:gdLst/>
              <a:ahLst/>
              <a:cxnLst/>
              <a:rect l="l" t="t" r="r" b="b"/>
              <a:pathLst>
                <a:path w="3639893" h="1384977">
                  <a:moveTo>
                    <a:pt x="3436693" y="0"/>
                  </a:moveTo>
                  <a:cubicBezTo>
                    <a:pt x="3548917" y="0"/>
                    <a:pt x="3639893" y="310038"/>
                    <a:pt x="3639893" y="692489"/>
                  </a:cubicBezTo>
                  <a:cubicBezTo>
                    <a:pt x="3639893" y="1074940"/>
                    <a:pt x="3548917" y="1384977"/>
                    <a:pt x="3436693" y="1384977"/>
                  </a:cubicBezTo>
                  <a:lnTo>
                    <a:pt x="203200" y="1384977"/>
                  </a:lnTo>
                  <a:cubicBezTo>
                    <a:pt x="90976" y="1384977"/>
                    <a:pt x="0" y="1074940"/>
                    <a:pt x="0" y="692489"/>
                  </a:cubicBezTo>
                  <a:cubicBezTo>
                    <a:pt x="0" y="3100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3639893" cy="1442128"/>
            </a:xfrm>
            <a:prstGeom prst="rect">
              <a:avLst/>
            </a:prstGeom>
          </p:spPr>
          <p:txBody>
            <a:bodyPr lIns="64227" tIns="64227" rIns="64227" bIns="64227" rtlCol="0" anchor="ctr"/>
            <a:lstStyle/>
            <a:p>
              <a:pPr marL="431801" marR="0" lvl="1" indent="-21590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8540830" y="6847648"/>
            <a:ext cx="1604709" cy="160470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 rot="1820444">
            <a:off x="7781777" y="6949781"/>
            <a:ext cx="673255" cy="412911"/>
          </a:xfrm>
          <a:custGeom>
            <a:avLst/>
            <a:gdLst/>
            <a:ahLst/>
            <a:cxnLst/>
            <a:rect l="l" t="t" r="r" b="b"/>
            <a:pathLst>
              <a:path w="673255" h="412911">
                <a:moveTo>
                  <a:pt x="0" y="0"/>
                </a:moveTo>
                <a:lnTo>
                  <a:pt x="673254" y="0"/>
                </a:lnTo>
                <a:lnTo>
                  <a:pt x="673254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184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9100348" y="7172544"/>
            <a:ext cx="914091" cy="991618"/>
          </a:xfrm>
          <a:custGeom>
            <a:avLst/>
            <a:gdLst/>
            <a:ahLst/>
            <a:cxnLst/>
            <a:rect l="l" t="t" r="r" b="b"/>
            <a:pathLst>
              <a:path w="914091" h="991618">
                <a:moveTo>
                  <a:pt x="0" y="0"/>
                </a:moveTo>
                <a:lnTo>
                  <a:pt x="914091" y="0"/>
                </a:lnTo>
                <a:lnTo>
                  <a:pt x="914091" y="991618"/>
                </a:lnTo>
                <a:lnTo>
                  <a:pt x="0" y="9916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8669522" y="6948799"/>
            <a:ext cx="1009901" cy="1017533"/>
          </a:xfrm>
          <a:custGeom>
            <a:avLst/>
            <a:gdLst/>
            <a:ahLst/>
            <a:cxnLst/>
            <a:rect l="l" t="t" r="r" b="b"/>
            <a:pathLst>
              <a:path w="1009901" h="1017533">
                <a:moveTo>
                  <a:pt x="0" y="0"/>
                </a:moveTo>
                <a:lnTo>
                  <a:pt x="1009901" y="0"/>
                </a:lnTo>
                <a:lnTo>
                  <a:pt x="1009901" y="1017533"/>
                </a:lnTo>
                <a:lnTo>
                  <a:pt x="0" y="10175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reeform 23"/>
          <p:cNvSpPr/>
          <p:nvPr/>
        </p:nvSpPr>
        <p:spPr>
          <a:xfrm rot="-94679">
            <a:off x="8319117" y="4909852"/>
            <a:ext cx="739433" cy="412911"/>
          </a:xfrm>
          <a:custGeom>
            <a:avLst/>
            <a:gdLst/>
            <a:ahLst/>
            <a:cxnLst/>
            <a:rect l="l" t="t" r="r" b="b"/>
            <a:pathLst>
              <a:path w="739433" h="412911">
                <a:moveTo>
                  <a:pt x="0" y="0"/>
                </a:moveTo>
                <a:lnTo>
                  <a:pt x="739433" y="0"/>
                </a:lnTo>
                <a:lnTo>
                  <a:pt x="739433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3840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9259783" y="4146835"/>
            <a:ext cx="8079832" cy="2801964"/>
            <a:chOff x="0" y="0"/>
            <a:chExt cx="10773109" cy="3735952"/>
          </a:xfrm>
        </p:grpSpPr>
        <p:grpSp>
          <p:nvGrpSpPr>
            <p:cNvPr id="25" name="Group 25"/>
            <p:cNvGrpSpPr/>
            <p:nvPr/>
          </p:nvGrpSpPr>
          <p:grpSpPr>
            <a:xfrm>
              <a:off x="648850" y="116689"/>
              <a:ext cx="10124259" cy="3619263"/>
              <a:chOff x="0" y="0"/>
              <a:chExt cx="3800869" cy="1358751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800869" cy="1358751"/>
              </a:xfrm>
              <a:custGeom>
                <a:avLst/>
                <a:gdLst/>
                <a:ahLst/>
                <a:cxnLst/>
                <a:rect l="l" t="t" r="r" b="b"/>
                <a:pathLst>
                  <a:path w="3800869" h="1358751">
                    <a:moveTo>
                      <a:pt x="3597669" y="0"/>
                    </a:moveTo>
                    <a:cubicBezTo>
                      <a:pt x="3709893" y="0"/>
                      <a:pt x="3800869" y="304167"/>
                      <a:pt x="3800869" y="679375"/>
                    </a:cubicBezTo>
                    <a:cubicBezTo>
                      <a:pt x="3800869" y="1054584"/>
                      <a:pt x="3709893" y="1358751"/>
                      <a:pt x="3597669" y="1358751"/>
                    </a:cubicBezTo>
                    <a:lnTo>
                      <a:pt x="203200" y="1358751"/>
                    </a:lnTo>
                    <a:cubicBezTo>
                      <a:pt x="90976" y="1358751"/>
                      <a:pt x="0" y="1054584"/>
                      <a:pt x="0" y="679375"/>
                    </a:cubicBezTo>
                    <a:cubicBezTo>
                      <a:pt x="0" y="304167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800869" cy="1406376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 rot="-5400000">
              <a:off x="0" y="0"/>
              <a:ext cx="2095919" cy="2095919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755B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55048" y="55048"/>
              <a:ext cx="1985822" cy="1985822"/>
            </a:xfrm>
            <a:custGeom>
              <a:avLst/>
              <a:gdLst/>
              <a:ahLst/>
              <a:cxnLst/>
              <a:rect l="l" t="t" r="r" b="b"/>
              <a:pathLst>
                <a:path w="1985822" h="1985822">
                  <a:moveTo>
                    <a:pt x="0" y="0"/>
                  </a:moveTo>
                  <a:lnTo>
                    <a:pt x="1985823" y="0"/>
                  </a:lnTo>
                  <a:lnTo>
                    <a:pt x="1985823" y="1985823"/>
                  </a:lnTo>
                  <a:lnTo>
                    <a:pt x="0" y="1985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2369719" y="464051"/>
              <a:ext cx="7229504" cy="4958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8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4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Prévention</a:t>
              </a:r>
              <a:r>
                <a:rPr kumimoji="0" lang="en-US" sz="274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 : </a:t>
              </a:r>
              <a:r>
                <a:rPr lang="en-US" sz="2000" spc="170" dirty="0" err="1">
                  <a:solidFill>
                    <a:srgbClr val="000000"/>
                  </a:solidFill>
                  <a:latin typeface="Balsamiq Sans"/>
                  <a:sym typeface="Oswald Bold"/>
                </a:rPr>
                <a:t>Dépistage</a:t>
              </a:r>
              <a:r>
                <a:rPr lang="en-US" sz="2000" spc="170" dirty="0">
                  <a:solidFill>
                    <a:srgbClr val="000000"/>
                  </a:solidFill>
                  <a:latin typeface="Balsamiq Sans"/>
                  <a:sym typeface="Oswald Bold"/>
                </a:rPr>
                <a:t> deficit </a:t>
              </a:r>
              <a:r>
                <a:rPr lang="en-US" sz="2000" spc="170" dirty="0" err="1">
                  <a:solidFill>
                    <a:srgbClr val="000000"/>
                  </a:solidFill>
                  <a:latin typeface="Balsamiq Sans"/>
                  <a:sym typeface="Oswald Bold"/>
                </a:rPr>
                <a:t>en</a:t>
              </a:r>
              <a:r>
                <a:rPr lang="en-US" sz="2000" spc="170" dirty="0">
                  <a:solidFill>
                    <a:srgbClr val="000000"/>
                  </a:solidFill>
                  <a:latin typeface="Balsamiq Sans"/>
                  <a:sym typeface="Oswald Bold"/>
                </a:rPr>
                <a:t> DPD</a:t>
              </a:r>
            </a:p>
          </p:txBody>
        </p:sp>
      </p:grpSp>
      <p:sp>
        <p:nvSpPr>
          <p:cNvPr id="33" name="Freeform 33"/>
          <p:cNvSpPr/>
          <p:nvPr/>
        </p:nvSpPr>
        <p:spPr>
          <a:xfrm rot="-1419521">
            <a:off x="7754782" y="2315138"/>
            <a:ext cx="705221" cy="412911"/>
          </a:xfrm>
          <a:custGeom>
            <a:avLst/>
            <a:gdLst/>
            <a:ahLst/>
            <a:cxnLst/>
            <a:rect l="l" t="t" r="r" b="b"/>
            <a:pathLst>
              <a:path w="705221" h="412911">
                <a:moveTo>
                  <a:pt x="0" y="0"/>
                </a:moveTo>
                <a:lnTo>
                  <a:pt x="705221" y="0"/>
                </a:lnTo>
                <a:lnTo>
                  <a:pt x="705221" y="412912"/>
                </a:lnTo>
                <a:lnTo>
                  <a:pt x="0" y="4129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4997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4" name="Group 34"/>
          <p:cNvGrpSpPr/>
          <p:nvPr/>
        </p:nvGrpSpPr>
        <p:grpSpPr>
          <a:xfrm>
            <a:off x="8589415" y="1110120"/>
            <a:ext cx="8064318" cy="2743066"/>
            <a:chOff x="0" y="0"/>
            <a:chExt cx="10752425" cy="3657421"/>
          </a:xfrm>
        </p:grpSpPr>
        <p:grpSp>
          <p:nvGrpSpPr>
            <p:cNvPr id="35" name="Group 35"/>
            <p:cNvGrpSpPr/>
            <p:nvPr/>
          </p:nvGrpSpPr>
          <p:grpSpPr>
            <a:xfrm>
              <a:off x="1097638" y="389417"/>
              <a:ext cx="9654786" cy="3268004"/>
              <a:chOff x="0" y="0"/>
              <a:chExt cx="3309159" cy="1120102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3309159" cy="1120102"/>
              </a:xfrm>
              <a:custGeom>
                <a:avLst/>
                <a:gdLst/>
                <a:ahLst/>
                <a:cxnLst/>
                <a:rect l="l" t="t" r="r" b="b"/>
                <a:pathLst>
                  <a:path w="3309159" h="1120102">
                    <a:moveTo>
                      <a:pt x="3105959" y="0"/>
                    </a:moveTo>
                    <a:cubicBezTo>
                      <a:pt x="3218183" y="0"/>
                      <a:pt x="3309159" y="250743"/>
                      <a:pt x="3309159" y="560051"/>
                    </a:cubicBezTo>
                    <a:cubicBezTo>
                      <a:pt x="3309159" y="869359"/>
                      <a:pt x="3218183" y="1120102"/>
                      <a:pt x="3105959" y="1120102"/>
                    </a:cubicBezTo>
                    <a:lnTo>
                      <a:pt x="203200" y="1120102"/>
                    </a:lnTo>
                    <a:cubicBezTo>
                      <a:pt x="90976" y="1120102"/>
                      <a:pt x="0" y="869359"/>
                      <a:pt x="0" y="560051"/>
                    </a:cubicBezTo>
                    <a:cubicBezTo>
                      <a:pt x="0" y="250743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47625"/>
                <a:ext cx="3309159" cy="1167727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 rot="-5400000">
              <a:off x="0" y="0"/>
              <a:ext cx="2139612" cy="2139612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C04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1" name="Freeform 41"/>
            <p:cNvSpPr/>
            <p:nvPr/>
          </p:nvSpPr>
          <p:spPr>
            <a:xfrm>
              <a:off x="387062" y="44927"/>
              <a:ext cx="1421153" cy="1704531"/>
            </a:xfrm>
            <a:custGeom>
              <a:avLst/>
              <a:gdLst/>
              <a:ahLst/>
              <a:cxnLst/>
              <a:rect l="l" t="t" r="r" b="b"/>
              <a:pathLst>
                <a:path w="1421153" h="1704531">
                  <a:moveTo>
                    <a:pt x="0" y="0"/>
                  </a:moveTo>
                  <a:lnTo>
                    <a:pt x="1421153" y="0"/>
                  </a:lnTo>
                  <a:lnTo>
                    <a:pt x="1421153" y="1704531"/>
                  </a:lnTo>
                  <a:lnTo>
                    <a:pt x="0" y="1704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2357044" y="826649"/>
              <a:ext cx="3479436" cy="501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94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Risques</a:t>
              </a:r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2198953" y="4982667"/>
            <a:ext cx="5278295" cy="113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administration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l’absence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recherche de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déficit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dihydropyrimidine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déshydrogénase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 Bold"/>
                <a:ea typeface="Balsamiq Sans Bold"/>
                <a:cs typeface="Balsamiq Sans Bold"/>
                <a:sym typeface="Balsamiq Sans Bold"/>
              </a:rPr>
              <a:t>DPD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854804" y="3383218"/>
            <a:ext cx="5770986" cy="1054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49" b="0" i="0" u="none" strike="noStrike" kern="1200" cap="none" spc="17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Gothic"/>
                <a:ea typeface="League Gothic"/>
                <a:cs typeface="League Gothic"/>
                <a:sym typeface="League Gothic"/>
              </a:rPr>
              <a:t>5-FU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299594" y="7461020"/>
            <a:ext cx="2928371" cy="364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Oswald Bold"/>
                <a:cs typeface="Oswald Bold"/>
                <a:sym typeface="Oswald Bold"/>
              </a:rPr>
              <a:t>Antidote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625033" y="4358112"/>
            <a:ext cx="6426134" cy="470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4" b="0" i="0" u="none" strike="noStrike" kern="1200" cap="none" spc="28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Mauvais usage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324134" y="7816021"/>
            <a:ext cx="7442244" cy="2263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9" b="0" i="0" u="none" strike="noStrike" kern="1200" cap="none" spc="16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         </a:t>
            </a:r>
            <a:r>
              <a:rPr kumimoji="0" lang="en-US" sz="1999" b="0" i="0" u="none" strike="noStrike" kern="1200" cap="none" spc="16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Vistogard</a:t>
            </a:r>
            <a:r>
              <a:rPr kumimoji="0" lang="en-US" sz="1999" b="0" i="0" u="none" strike="noStrike" kern="1200" cap="none" spc="16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® (uridine </a:t>
            </a:r>
            <a:r>
              <a:rPr kumimoji="0" lang="en-US" sz="1999" b="0" i="0" u="none" strike="noStrike" kern="1200" cap="none" spc="16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triacétate</a:t>
            </a:r>
            <a:r>
              <a:rPr kumimoji="0" lang="en-US" sz="1999" b="0" i="0" u="none" strike="noStrike" kern="1200" cap="none" spc="16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) : </a:t>
            </a:r>
            <a:r>
              <a:rPr kumimoji="0" lang="en-US" sz="1999" b="1" i="0" u="none" strike="noStrike" kern="1200" cap="none" spc="169" normalizeH="0" baseline="0" noProof="0" dirty="0">
                <a:ln>
                  <a:noFill/>
                </a:ln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sous </a:t>
            </a:r>
            <a:r>
              <a:rPr kumimoji="0" lang="en-US" sz="1999" b="1" i="0" u="none" strike="noStrike" kern="1200" cap="none" spc="169" normalizeH="0" baseline="0" noProof="0" dirty="0" err="1">
                <a:ln>
                  <a:noFill/>
                </a:ln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demande</a:t>
            </a:r>
            <a:r>
              <a:rPr kumimoji="0" lang="en-US" sz="1999" b="1" i="0" u="none" strike="noStrike" kern="1200" cap="none" spc="169" normalizeH="0" baseline="0" noProof="0" dirty="0">
                <a:ln>
                  <a:noFill/>
                </a:ln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sz="1999" b="1" i="0" u="none" strike="noStrike" kern="1200" cap="none" spc="169" normalizeH="0" baseline="0" noProof="0" dirty="0" err="1">
                <a:ln>
                  <a:noFill/>
                </a:ln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d’Autorisation</a:t>
            </a:r>
            <a:r>
              <a:rPr kumimoji="0" lang="en-US" sz="1999" b="1" i="0" u="none" strike="noStrike" kern="1200" cap="none" spc="169" normalizeH="0" baseline="0" noProof="0" dirty="0">
                <a:ln>
                  <a:noFill/>
                </a:ln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sz="1999" b="1" i="0" u="none" strike="noStrike" kern="1200" cap="none" spc="169" normalizeH="0" baseline="0" noProof="0" dirty="0" err="1">
                <a:ln>
                  <a:noFill/>
                </a:ln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d’Accès</a:t>
            </a:r>
            <a:r>
              <a:rPr kumimoji="0" lang="en-US" sz="1999" b="1" i="0" u="none" strike="noStrike" kern="1200" cap="none" spc="169" normalizeH="0" baseline="0" noProof="0" dirty="0">
                <a:ln>
                  <a:noFill/>
                </a:ln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sz="1999" b="1" i="0" u="none" strike="noStrike" kern="1200" cap="none" spc="169" normalizeH="0" baseline="0" noProof="0" dirty="0" err="1">
                <a:ln>
                  <a:noFill/>
                </a:ln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Compassionnel</a:t>
            </a:r>
            <a:r>
              <a:rPr kumimoji="0" lang="en-US" sz="1999" b="1" i="0" u="none" strike="noStrike" kern="1200" cap="none" spc="169" normalizeH="0" baseline="0" noProof="0" dirty="0">
                <a:ln>
                  <a:noFill/>
                </a:ln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(AAC)</a:t>
            </a:r>
            <a:endParaRPr kumimoji="0" lang="en-US" sz="1999" b="1" i="0" u="none" strike="noStrike" kern="1200" cap="none" spc="169" normalizeH="0" baseline="0" noProof="0" dirty="0">
              <a:ln>
                <a:noFill/>
              </a:ln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ctr" defTabSz="914400" rtl="0" eaLnBrk="1" fontAlgn="auto" latinLnBrk="0" hangingPunct="1">
              <a:lnSpc>
                <a:spcPts val="2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99" b="0" i="0" u="none" strike="noStrike" kern="1200" cap="none" spc="16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799" marR="0" lvl="1" indent="-215899" algn="l" defTabSz="914400" rtl="0" eaLnBrk="1" fontAlgn="auto" latinLnBrk="0" hangingPunct="1">
              <a:lnSpc>
                <a:spcPts val="2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999" b="0" i="0" u="none" strike="noStrike" kern="1200" cap="none" spc="16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Administration au plus tard 96h après </a:t>
            </a:r>
            <a:r>
              <a:rPr kumimoji="0" lang="en-US" sz="1999" b="0" i="0" u="none" strike="noStrike" kern="1200" cap="none" spc="16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l’intoxication</a:t>
            </a:r>
            <a:endParaRPr kumimoji="0" lang="en-US" sz="1999" b="0" i="0" u="none" strike="noStrike" kern="1200" cap="none" spc="16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799" marR="0" lvl="1" indent="-215899" algn="l" defTabSz="914400" rtl="0" eaLnBrk="1" fontAlgn="auto" latinLnBrk="0" hangingPunct="1">
              <a:lnSpc>
                <a:spcPts val="2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999" b="0" i="0" u="none" strike="noStrike" kern="1200" cap="none" spc="16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Adulte</a:t>
            </a:r>
            <a:r>
              <a:rPr kumimoji="0" lang="en-US" sz="1999" b="0" i="0" u="none" strike="noStrike" kern="1200" cap="none" spc="16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: 1 sachet (10 g) </a:t>
            </a:r>
            <a:r>
              <a:rPr kumimoji="0" lang="en-US" sz="1999" b="0" i="0" u="none" strike="noStrike" kern="1200" cap="none" spc="16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toutes</a:t>
            </a:r>
            <a:r>
              <a:rPr kumimoji="0" lang="en-US" sz="1999" b="0" i="0" u="none" strike="noStrike" kern="1200" cap="none" spc="16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les 6 </a:t>
            </a:r>
            <a:r>
              <a:rPr kumimoji="0" lang="en-US" sz="1999" b="0" i="0" u="none" strike="noStrike" kern="1200" cap="none" spc="16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heures</a:t>
            </a:r>
            <a:r>
              <a:rPr kumimoji="0" lang="en-US" sz="1999" b="0" i="0" u="none" strike="noStrike" kern="1200" cap="none" spc="16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2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9" b="0" i="0" u="none" strike="noStrike" kern="1200" cap="none" spc="16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   (20 doses au total)</a:t>
            </a:r>
          </a:p>
          <a:p>
            <a:pPr marL="431799" marR="0" lvl="1" indent="-215899" algn="l" defTabSz="914400" rtl="0" eaLnBrk="1" fontAlgn="auto" latinLnBrk="0" hangingPunct="1">
              <a:lnSpc>
                <a:spcPts val="2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999" b="0" i="0" u="none" strike="noStrike" kern="1200" cap="none" spc="16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Pédiatrie</a:t>
            </a:r>
            <a:r>
              <a:rPr kumimoji="0" lang="en-US" sz="1999" b="0" i="0" u="none" strike="noStrike" kern="1200" cap="none" spc="16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: 6.2 g/m² </a:t>
            </a:r>
            <a:r>
              <a:rPr kumimoji="0" lang="en-US" sz="1999" b="0" i="0" u="none" strike="noStrike" kern="1200" cap="none" spc="16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toutes</a:t>
            </a:r>
            <a:r>
              <a:rPr kumimoji="0" lang="en-US" sz="1999" b="0" i="0" u="none" strike="noStrike" kern="1200" cap="none" spc="16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les 6 </a:t>
            </a:r>
            <a:r>
              <a:rPr kumimoji="0" lang="en-US" sz="1999" b="0" i="0" u="none" strike="noStrike" kern="1200" cap="none" spc="16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heures</a:t>
            </a:r>
            <a:endParaRPr kumimoji="0" lang="en-US" sz="1999" b="0" i="0" u="none" strike="noStrike" kern="1200" cap="none" spc="16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2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9" b="0" i="0" u="none" strike="noStrike" kern="1200" cap="none" spc="16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   (20 doses  au total)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128677" y="2098872"/>
            <a:ext cx="6489798" cy="11349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15901" marR="0" lvl="1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Intoxications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sévères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parfois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fatales 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au 5 FU chez les patients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présentant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: 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0785044" y="5128902"/>
            <a:ext cx="6552370" cy="852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50546D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Réalisation</a:t>
            </a: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50546D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50546D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obligatoire</a:t>
            </a: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50546D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50546D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d’une</a:t>
            </a: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50546D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50546D"/>
                </a:solidFill>
                <a:effectLst/>
                <a:uLnTx/>
                <a:uFillTx/>
                <a:latin typeface="Balsamiq Sans Bold"/>
                <a:ea typeface="Balsamiq Sans Bold"/>
                <a:cs typeface="Balsamiq Sans Bold"/>
                <a:sym typeface="Balsamiq Sans Bold"/>
              </a:rPr>
              <a:t>uracilémie</a:t>
            </a: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50546D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50546D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avant</a:t>
            </a: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50546D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50546D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l’administration</a:t>
            </a: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50546D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5-FU 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854804" y="9170332"/>
            <a:ext cx="5553264" cy="659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5-FU : 5-fluorouracile (fluoropyrimidine)</a:t>
            </a:r>
          </a:p>
          <a:p>
            <a:pPr marL="0" marR="0" lvl="0" indent="0" algn="l" defTabSz="914400" rtl="0" eaLnBrk="1" fontAlgn="auto" latinLnBrk="0" hangingPunct="1">
              <a:lnSpc>
                <a:spcPts val="17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DPD :  </a:t>
            </a:r>
            <a:r>
              <a:rPr kumimoji="0" lang="en-US" sz="1600" b="0" i="0" u="none" strike="noStrike" kern="1200" cap="none" spc="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dihydropyrimidine</a:t>
            </a: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1600" b="0" i="0" u="none" strike="noStrike" kern="1200" cap="none" spc="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deshydrogénase</a:t>
            </a:r>
            <a:endParaRPr kumimoji="0" lang="en-US" sz="1600" b="0" i="0" u="none" strike="noStrike" kern="1200" cap="none" spc="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17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6" b="0" i="0" u="none" strike="noStrike" kern="1200" cap="none" spc="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2" name="Bouton d’action : accueil 51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D946DCFB-51CF-3390-3189-293CB35C6CF4}"/>
              </a:ext>
            </a:extLst>
          </p:cNvPr>
          <p:cNvSpPr/>
          <p:nvPr/>
        </p:nvSpPr>
        <p:spPr>
          <a:xfrm>
            <a:off x="17085645" y="266700"/>
            <a:ext cx="838200" cy="843420"/>
          </a:xfrm>
          <a:prstGeom prst="actionButtonHom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" name="Picture 2" descr="https://www.omeditpacacorse.fr/wp-content/uploads/2018/05/Logo-omedit-1.png">
            <a:extLst>
              <a:ext uri="{FF2B5EF4-FFF2-40B4-BE49-F238E27FC236}">
                <a16:creationId xmlns:a16="http://schemas.microsoft.com/office/drawing/2014/main" id="{86199840-2EDD-780B-ACB7-2595A8C08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288"/>
            <a:ext cx="2125001" cy="8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ZoneTexte 55">
            <a:extLst>
              <a:ext uri="{FF2B5EF4-FFF2-40B4-BE49-F238E27FC236}">
                <a16:creationId xmlns:a16="http://schemas.microsoft.com/office/drawing/2014/main" id="{0249D5EB-71C0-8A0E-288C-36A5204A3F33}"/>
              </a:ext>
            </a:extLst>
          </p:cNvPr>
          <p:cNvSpPr txBox="1"/>
          <p:nvPr/>
        </p:nvSpPr>
        <p:spPr>
          <a:xfrm>
            <a:off x="9492451" y="2736163"/>
            <a:ext cx="7593194" cy="945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un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déficit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partiel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DPD : </a:t>
            </a: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uracilémie</a:t>
            </a:r>
            <a:r>
              <a:rPr kumimoji="0" lang="fr-FR" sz="2000" b="1" i="0" u="none" strike="noStrike" kern="1200" cap="none" spc="170" normalizeH="0" baseline="0" noProof="0" dirty="0">
                <a:ln>
                  <a:noFill/>
                </a:ln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comprise entre 16 </a:t>
            </a:r>
            <a:r>
              <a:rPr kumimoji="0" lang="fr-FR" sz="2000" b="1" i="0" u="none" strike="noStrike" kern="1200" cap="none" spc="170" normalizeH="0" baseline="0" noProof="0" dirty="0" err="1">
                <a:ln>
                  <a:noFill/>
                </a:ln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ng</a:t>
            </a:r>
            <a:r>
              <a:rPr kumimoji="0" lang="fr-FR" sz="2000" b="1" i="0" u="none" strike="noStrike" kern="1200" cap="none" spc="170" normalizeH="0" baseline="0" noProof="0" dirty="0">
                <a:ln>
                  <a:noFill/>
                </a:ln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/</a:t>
            </a:r>
            <a:r>
              <a:rPr kumimoji="0" lang="fr-FR" sz="2000" b="1" i="0" u="none" strike="noStrike" kern="1200" cap="none" spc="170" normalizeH="0" baseline="0" noProof="0" dirty="0" err="1">
                <a:ln>
                  <a:noFill/>
                </a:ln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mL</a:t>
            </a:r>
            <a:r>
              <a:rPr kumimoji="0" lang="fr-FR" sz="2000" b="1" i="0" u="none" strike="noStrike" kern="1200" cap="none" spc="170" normalizeH="0" baseline="0" noProof="0" dirty="0">
                <a:ln>
                  <a:noFill/>
                </a:ln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et 150 </a:t>
            </a:r>
            <a:r>
              <a:rPr kumimoji="0" lang="fr-FR" sz="2000" b="1" i="0" u="none" strike="noStrike" kern="1200" cap="none" spc="170" normalizeH="0" baseline="0" noProof="0" dirty="0" err="1">
                <a:ln>
                  <a:noFill/>
                </a:ln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ng</a:t>
            </a:r>
            <a:r>
              <a:rPr kumimoji="0" lang="fr-FR" sz="2000" b="1" i="0" u="none" strike="noStrike" kern="1200" cap="none" spc="170" normalizeH="0" baseline="0" noProof="0" dirty="0">
                <a:ln>
                  <a:noFill/>
                </a:ln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/</a:t>
            </a:r>
            <a:r>
              <a:rPr kumimoji="0" lang="fr-FR" sz="2000" b="1" i="0" u="none" strike="noStrike" kern="1200" cap="none" spc="170" normalizeH="0" baseline="0" noProof="0" dirty="0" err="1">
                <a:ln>
                  <a:noFill/>
                </a:ln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mL</a:t>
            </a:r>
            <a:endParaRPr kumimoji="0" lang="fr-FR" sz="2000" b="1" i="0" u="none" strike="noStrike" kern="1200" cap="none" spc="170" normalizeH="0" baseline="0" noProof="0" dirty="0">
              <a:ln>
                <a:noFill/>
              </a:ln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un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déficit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total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DPD : </a:t>
            </a: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uracilémie</a:t>
            </a: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≥ 150 ng/mL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A1C76592-1187-C021-43BA-F2DC1F05EF47}"/>
              </a:ext>
            </a:extLst>
          </p:cNvPr>
          <p:cNvSpPr txBox="1"/>
          <p:nvPr/>
        </p:nvSpPr>
        <p:spPr>
          <a:xfrm>
            <a:off x="2549956" y="8270907"/>
            <a:ext cx="45762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pc="170" dirty="0">
                <a:solidFill>
                  <a:srgbClr val="50546D"/>
                </a:solidFill>
                <a:latin typeface="Balsamiq Sans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Fiche patient 5-FU</a:t>
            </a:r>
            <a:endParaRPr lang="fr-FR" spc="170" dirty="0">
              <a:solidFill>
                <a:srgbClr val="50546D"/>
              </a:solidFill>
              <a:latin typeface="Balsamiq Sans"/>
            </a:endParaRPr>
          </a:p>
          <a:p>
            <a:pPr algn="ctr"/>
            <a:r>
              <a:rPr lang="fr-FR" sz="1400" spc="170" dirty="0">
                <a:solidFill>
                  <a:srgbClr val="000000"/>
                </a:solidFill>
                <a:latin typeface="Balsamiq Sans"/>
              </a:rPr>
              <a:t>(ANSM, </a:t>
            </a:r>
            <a:r>
              <a:rPr lang="fr-FR" sz="1400" spc="170" dirty="0" err="1">
                <a:solidFill>
                  <a:srgbClr val="000000"/>
                </a:solidFill>
                <a:latin typeface="Balsamiq Sans"/>
              </a:rPr>
              <a:t>INCa</a:t>
            </a:r>
            <a:r>
              <a:rPr lang="fr-FR" sz="1400" spc="170" dirty="0">
                <a:solidFill>
                  <a:srgbClr val="000000"/>
                </a:solidFill>
                <a:latin typeface="Balsamiq Sans"/>
              </a:rPr>
              <a:t>, HAS 2019)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55D2DBFC-1CE3-35B9-AA7B-DC676512EB72}"/>
              </a:ext>
            </a:extLst>
          </p:cNvPr>
          <p:cNvSpPr txBox="1"/>
          <p:nvPr/>
        </p:nvSpPr>
        <p:spPr>
          <a:xfrm>
            <a:off x="9956998" y="5680550"/>
            <a:ext cx="7423194" cy="945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Suivi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thérapeutique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pharmacologique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(STP) </a:t>
            </a:r>
          </a:p>
          <a:p>
            <a:pPr marL="215901" marR="0" lvl="1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 du 5-FU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lors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perfusions continues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527230" y="1664055"/>
            <a:ext cx="6426134" cy="642613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61925" cap="sq">
              <a:solidFill>
                <a:srgbClr val="B06602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7005763" y="6522220"/>
            <a:ext cx="412530" cy="41253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7005763" y="2665392"/>
            <a:ext cx="412530" cy="41253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7705874" y="4920335"/>
            <a:ext cx="412530" cy="41253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5B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43184" y="7239744"/>
            <a:ext cx="7423194" cy="2824522"/>
            <a:chOff x="0" y="0"/>
            <a:chExt cx="3639893" cy="13849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39893" cy="1384977"/>
            </a:xfrm>
            <a:custGeom>
              <a:avLst/>
              <a:gdLst/>
              <a:ahLst/>
              <a:cxnLst/>
              <a:rect l="l" t="t" r="r" b="b"/>
              <a:pathLst>
                <a:path w="3639893" h="1384977">
                  <a:moveTo>
                    <a:pt x="3436693" y="0"/>
                  </a:moveTo>
                  <a:cubicBezTo>
                    <a:pt x="3548917" y="0"/>
                    <a:pt x="3639893" y="310038"/>
                    <a:pt x="3639893" y="692489"/>
                  </a:cubicBezTo>
                  <a:cubicBezTo>
                    <a:pt x="3639893" y="1074940"/>
                    <a:pt x="3548917" y="1384977"/>
                    <a:pt x="3436693" y="1384977"/>
                  </a:cubicBezTo>
                  <a:lnTo>
                    <a:pt x="203200" y="1384977"/>
                  </a:lnTo>
                  <a:cubicBezTo>
                    <a:pt x="90976" y="1384977"/>
                    <a:pt x="0" y="1074940"/>
                    <a:pt x="0" y="692489"/>
                  </a:cubicBezTo>
                  <a:cubicBezTo>
                    <a:pt x="0" y="3100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639893" cy="1432603"/>
            </a:xfrm>
            <a:prstGeom prst="rect">
              <a:avLst/>
            </a:prstGeom>
          </p:spPr>
          <p:txBody>
            <a:bodyPr lIns="64227" tIns="64227" rIns="64227" bIns="6422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8540830" y="6847648"/>
            <a:ext cx="1604709" cy="160470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 rot="1820444">
            <a:off x="7781777" y="6949781"/>
            <a:ext cx="673255" cy="412911"/>
          </a:xfrm>
          <a:custGeom>
            <a:avLst/>
            <a:gdLst/>
            <a:ahLst/>
            <a:cxnLst/>
            <a:rect l="l" t="t" r="r" b="b"/>
            <a:pathLst>
              <a:path w="673255" h="412911">
                <a:moveTo>
                  <a:pt x="0" y="0"/>
                </a:moveTo>
                <a:lnTo>
                  <a:pt x="673254" y="0"/>
                </a:lnTo>
                <a:lnTo>
                  <a:pt x="673254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184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 rot="-94679">
            <a:off x="8319117" y="4909852"/>
            <a:ext cx="739433" cy="412911"/>
          </a:xfrm>
          <a:custGeom>
            <a:avLst/>
            <a:gdLst/>
            <a:ahLst/>
            <a:cxnLst/>
            <a:rect l="l" t="t" r="r" b="b"/>
            <a:pathLst>
              <a:path w="739433" h="412911">
                <a:moveTo>
                  <a:pt x="0" y="0"/>
                </a:moveTo>
                <a:lnTo>
                  <a:pt x="739433" y="0"/>
                </a:lnTo>
                <a:lnTo>
                  <a:pt x="739433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3840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9259783" y="4146835"/>
            <a:ext cx="8079832" cy="2801964"/>
            <a:chOff x="0" y="0"/>
            <a:chExt cx="10773109" cy="3735952"/>
          </a:xfrm>
        </p:grpSpPr>
        <p:grpSp>
          <p:nvGrpSpPr>
            <p:cNvPr id="23" name="Group 23"/>
            <p:cNvGrpSpPr/>
            <p:nvPr/>
          </p:nvGrpSpPr>
          <p:grpSpPr>
            <a:xfrm>
              <a:off x="648850" y="116689"/>
              <a:ext cx="10124259" cy="3619263"/>
              <a:chOff x="0" y="0"/>
              <a:chExt cx="3800869" cy="1358751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3800869" cy="1358751"/>
              </a:xfrm>
              <a:custGeom>
                <a:avLst/>
                <a:gdLst/>
                <a:ahLst/>
                <a:cxnLst/>
                <a:rect l="l" t="t" r="r" b="b"/>
                <a:pathLst>
                  <a:path w="3800869" h="1358751">
                    <a:moveTo>
                      <a:pt x="3597669" y="0"/>
                    </a:moveTo>
                    <a:cubicBezTo>
                      <a:pt x="3709893" y="0"/>
                      <a:pt x="3800869" y="304167"/>
                      <a:pt x="3800869" y="679375"/>
                    </a:cubicBezTo>
                    <a:cubicBezTo>
                      <a:pt x="3800869" y="1054584"/>
                      <a:pt x="3709893" y="1358751"/>
                      <a:pt x="3597669" y="1358751"/>
                    </a:cubicBezTo>
                    <a:lnTo>
                      <a:pt x="203200" y="1358751"/>
                    </a:lnTo>
                    <a:cubicBezTo>
                      <a:pt x="90976" y="1358751"/>
                      <a:pt x="0" y="1054584"/>
                      <a:pt x="0" y="679375"/>
                    </a:cubicBezTo>
                    <a:cubicBezTo>
                      <a:pt x="0" y="304167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47625"/>
                <a:ext cx="3800869" cy="1406376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 rot="-5400000">
              <a:off x="0" y="0"/>
              <a:ext cx="2095919" cy="2095919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755B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9" name="Freeform 29"/>
            <p:cNvSpPr/>
            <p:nvPr/>
          </p:nvSpPr>
          <p:spPr>
            <a:xfrm>
              <a:off x="55048" y="55048"/>
              <a:ext cx="1985822" cy="1985822"/>
            </a:xfrm>
            <a:custGeom>
              <a:avLst/>
              <a:gdLst/>
              <a:ahLst/>
              <a:cxnLst/>
              <a:rect l="l" t="t" r="r" b="b"/>
              <a:pathLst>
                <a:path w="1985822" h="1985822">
                  <a:moveTo>
                    <a:pt x="0" y="0"/>
                  </a:moveTo>
                  <a:lnTo>
                    <a:pt x="1985823" y="0"/>
                  </a:lnTo>
                  <a:lnTo>
                    <a:pt x="1985823" y="1985823"/>
                  </a:lnTo>
                  <a:lnTo>
                    <a:pt x="0" y="1985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2369718" y="464051"/>
              <a:ext cx="3568576" cy="500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8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4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Prévention</a:t>
              </a:r>
            </a:p>
          </p:txBody>
        </p:sp>
      </p:grpSp>
      <p:sp>
        <p:nvSpPr>
          <p:cNvPr id="31" name="Freeform 31"/>
          <p:cNvSpPr/>
          <p:nvPr/>
        </p:nvSpPr>
        <p:spPr>
          <a:xfrm rot="-1419521">
            <a:off x="7754782" y="2315138"/>
            <a:ext cx="705221" cy="412911"/>
          </a:xfrm>
          <a:custGeom>
            <a:avLst/>
            <a:gdLst/>
            <a:ahLst/>
            <a:cxnLst/>
            <a:rect l="l" t="t" r="r" b="b"/>
            <a:pathLst>
              <a:path w="705221" h="412911">
                <a:moveTo>
                  <a:pt x="0" y="0"/>
                </a:moveTo>
                <a:lnTo>
                  <a:pt x="705221" y="0"/>
                </a:lnTo>
                <a:lnTo>
                  <a:pt x="705221" y="412912"/>
                </a:lnTo>
                <a:lnTo>
                  <a:pt x="0" y="412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4997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8589415" y="1110120"/>
            <a:ext cx="8064318" cy="2743066"/>
            <a:chOff x="0" y="0"/>
            <a:chExt cx="10752425" cy="3657421"/>
          </a:xfrm>
        </p:grpSpPr>
        <p:grpSp>
          <p:nvGrpSpPr>
            <p:cNvPr id="33" name="Group 33"/>
            <p:cNvGrpSpPr/>
            <p:nvPr/>
          </p:nvGrpSpPr>
          <p:grpSpPr>
            <a:xfrm>
              <a:off x="1097638" y="389417"/>
              <a:ext cx="9654786" cy="3268004"/>
              <a:chOff x="0" y="0"/>
              <a:chExt cx="3309159" cy="1120102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3309159" cy="1120102"/>
              </a:xfrm>
              <a:custGeom>
                <a:avLst/>
                <a:gdLst/>
                <a:ahLst/>
                <a:cxnLst/>
                <a:rect l="l" t="t" r="r" b="b"/>
                <a:pathLst>
                  <a:path w="3309159" h="1120102">
                    <a:moveTo>
                      <a:pt x="3105959" y="0"/>
                    </a:moveTo>
                    <a:cubicBezTo>
                      <a:pt x="3218183" y="0"/>
                      <a:pt x="3309159" y="250743"/>
                      <a:pt x="3309159" y="560051"/>
                    </a:cubicBezTo>
                    <a:cubicBezTo>
                      <a:pt x="3309159" y="869359"/>
                      <a:pt x="3218183" y="1120102"/>
                      <a:pt x="3105959" y="1120102"/>
                    </a:cubicBezTo>
                    <a:lnTo>
                      <a:pt x="203200" y="1120102"/>
                    </a:lnTo>
                    <a:cubicBezTo>
                      <a:pt x="90976" y="1120102"/>
                      <a:pt x="0" y="869359"/>
                      <a:pt x="0" y="560051"/>
                    </a:cubicBezTo>
                    <a:cubicBezTo>
                      <a:pt x="0" y="250743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3309159" cy="1167727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 rot="-5400000">
              <a:off x="0" y="0"/>
              <a:ext cx="2139612" cy="2139612"/>
              <a:chOff x="0" y="0"/>
              <a:chExt cx="812800" cy="812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C04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9" name="Freeform 39"/>
            <p:cNvSpPr/>
            <p:nvPr/>
          </p:nvSpPr>
          <p:spPr>
            <a:xfrm>
              <a:off x="387062" y="44927"/>
              <a:ext cx="1421153" cy="1704531"/>
            </a:xfrm>
            <a:custGeom>
              <a:avLst/>
              <a:gdLst/>
              <a:ahLst/>
              <a:cxnLst/>
              <a:rect l="l" t="t" r="r" b="b"/>
              <a:pathLst>
                <a:path w="1421153" h="1704531">
                  <a:moveTo>
                    <a:pt x="0" y="0"/>
                  </a:moveTo>
                  <a:lnTo>
                    <a:pt x="1421153" y="0"/>
                  </a:lnTo>
                  <a:lnTo>
                    <a:pt x="1421153" y="1704531"/>
                  </a:lnTo>
                  <a:lnTo>
                    <a:pt x="0" y="1704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2357044" y="826649"/>
              <a:ext cx="3479436" cy="501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94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Risques</a:t>
              </a: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2198953" y="4899749"/>
            <a:ext cx="5278295" cy="140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des petits conditionnements unidoses en plastiques notamment à la maternité ou en pédiatrie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7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7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854804" y="3383218"/>
            <a:ext cx="5770986" cy="1054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49" b="0" i="0" u="none" strike="noStrike" kern="1200" cap="none" spc="17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Gothic"/>
                <a:ea typeface="League Gothic"/>
                <a:cs typeface="League Gothic"/>
                <a:sym typeface="League Gothic"/>
              </a:rPr>
              <a:t>UNIDOSES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299594" y="7461020"/>
            <a:ext cx="2928371" cy="364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Oswald Bold"/>
                <a:cs typeface="Oswald Bold"/>
                <a:sym typeface="Oswald Bold"/>
              </a:rPr>
              <a:t>Rappels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625033" y="4358112"/>
            <a:ext cx="6426134" cy="470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4" b="0" i="0" u="none" strike="noStrike" kern="1200" cap="none" spc="28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Erreur d’utilisation</a:t>
            </a:r>
          </a:p>
        </p:txBody>
      </p:sp>
      <p:sp>
        <p:nvSpPr>
          <p:cNvPr id="45" name="Freeform 45"/>
          <p:cNvSpPr/>
          <p:nvPr/>
        </p:nvSpPr>
        <p:spPr>
          <a:xfrm>
            <a:off x="4237820" y="6221466"/>
            <a:ext cx="1200561" cy="1236099"/>
          </a:xfrm>
          <a:custGeom>
            <a:avLst/>
            <a:gdLst/>
            <a:ahLst/>
            <a:cxnLst/>
            <a:rect l="l" t="t" r="r" b="b"/>
            <a:pathLst>
              <a:path w="1200561" h="1236099">
                <a:moveTo>
                  <a:pt x="0" y="0"/>
                </a:moveTo>
                <a:lnTo>
                  <a:pt x="1200561" y="0"/>
                </a:lnTo>
                <a:lnTo>
                  <a:pt x="1200561" y="1236099"/>
                </a:lnTo>
                <a:lnTo>
                  <a:pt x="0" y="123609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9995633" y="2162418"/>
            <a:ext cx="6608132" cy="198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Similitude entre les petits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conditionnements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unidoses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matière plastique 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B06602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Confusion </a:t>
            </a: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B06602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fréquente</a:t>
            </a: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B06602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entre chlorhexidine et </a:t>
            </a: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B06602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sérum</a:t>
            </a: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B06602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B06602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physiologique</a:t>
            </a: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B06602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</a:p>
          <a:p>
            <a:pPr marL="215901" marR="0" lvl="1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Wingdings" panose="05000000000000000000" pitchFamily="2" charset="2"/>
              </a:rPr>
              <a:t>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risque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d’e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ffets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indésirables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graves : convulsions,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spasmes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laryngés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10670218" y="4956726"/>
            <a:ext cx="6608132" cy="195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Lecture attentive des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étiquettes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Lieu de stockage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différent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voies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injectables,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oculaires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nasales etc...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Unidoses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à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jeter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après administration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même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s’il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reste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du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produit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Restreindre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le choix des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médicaments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sous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forme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d’unidoses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lors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la prescription</a:t>
            </a:r>
          </a:p>
        </p:txBody>
      </p:sp>
      <p:sp>
        <p:nvSpPr>
          <p:cNvPr id="49" name="Freeform 49"/>
          <p:cNvSpPr/>
          <p:nvPr/>
        </p:nvSpPr>
        <p:spPr>
          <a:xfrm>
            <a:off x="8600728" y="6934751"/>
            <a:ext cx="1484913" cy="1466351"/>
          </a:xfrm>
          <a:custGeom>
            <a:avLst/>
            <a:gdLst/>
            <a:ahLst/>
            <a:cxnLst/>
            <a:rect l="l" t="t" r="r" b="b"/>
            <a:pathLst>
              <a:path w="1484913" h="1466351">
                <a:moveTo>
                  <a:pt x="0" y="0"/>
                </a:moveTo>
                <a:lnTo>
                  <a:pt x="1484912" y="0"/>
                </a:lnTo>
                <a:lnTo>
                  <a:pt x="1484912" y="1466351"/>
                </a:lnTo>
                <a:lnTo>
                  <a:pt x="0" y="146635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9933424" y="8004464"/>
            <a:ext cx="6608132" cy="198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Déclaration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tout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effet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indésirable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erreur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médicamenteuse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et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risque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d’erreur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médicamenteuse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(CRPV et ANSM)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Dans 95% des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cas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erreurs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ont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lieu au domicile : informer et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communiquer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sur le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risque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confusion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854804" y="9172061"/>
            <a:ext cx="5770986" cy="659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CRPV : </a:t>
            </a:r>
            <a:r>
              <a:rPr kumimoji="0" lang="en-US" sz="1600" b="0" i="0" u="none" strike="noStrike" kern="1200" cap="none" spc="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Centres</a:t>
            </a: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1600" b="0" i="0" u="none" strike="noStrike" kern="1200" cap="none" spc="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régionaux</a:t>
            </a: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pharmacovigilance</a:t>
            </a:r>
          </a:p>
          <a:p>
            <a:pPr marL="0" marR="0" lvl="0" indent="0" algn="l" defTabSz="914400" rtl="0" eaLnBrk="1" fontAlgn="auto" latinLnBrk="0" hangingPunct="1">
              <a:lnSpc>
                <a:spcPts val="17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ANSM : </a:t>
            </a:r>
            <a:r>
              <a:rPr kumimoji="0" lang="en-US" sz="1600" b="0" i="0" u="none" strike="noStrike" kern="1200" cap="none" spc="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Agence</a:t>
            </a: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1600" b="0" i="0" u="none" strike="noStrike" kern="1200" cap="none" spc="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nationale</a:t>
            </a: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</a:t>
            </a:r>
            <a:r>
              <a:rPr kumimoji="0" lang="en-US" sz="1600" b="0" i="0" u="none" strike="noStrike" kern="1200" cap="none" spc="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sécurité</a:t>
            </a: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du </a:t>
            </a:r>
            <a:r>
              <a:rPr kumimoji="0" lang="en-US" sz="1600" b="0" i="0" u="none" strike="noStrike" kern="1200" cap="none" spc="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médicament</a:t>
            </a: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et des </a:t>
            </a:r>
            <a:r>
              <a:rPr kumimoji="0" lang="en-US" sz="1600" b="0" i="0" u="none" strike="noStrike" kern="1200" cap="none" spc="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produits</a:t>
            </a: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</a:t>
            </a:r>
            <a:r>
              <a:rPr kumimoji="0" lang="en-US" sz="1600" b="0" i="0" u="none" strike="noStrike" kern="1200" cap="none" spc="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santé</a:t>
            </a:r>
            <a:endParaRPr kumimoji="0" lang="en-US" sz="1600" b="0" i="0" u="none" strike="noStrike" kern="1200" cap="none" spc="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3" name="Bouton d’action : accueil 51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D946DCFB-51CF-3390-3189-293CB35C6CF4}"/>
              </a:ext>
            </a:extLst>
          </p:cNvPr>
          <p:cNvSpPr/>
          <p:nvPr/>
        </p:nvSpPr>
        <p:spPr>
          <a:xfrm>
            <a:off x="17085645" y="266700"/>
            <a:ext cx="838200" cy="843420"/>
          </a:xfrm>
          <a:prstGeom prst="actionButtonHom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7" name="Picture 2" descr="https://www.omeditpacacorse.fr/wp-content/uploads/2018/05/Logo-omedit-1.png">
            <a:extLst>
              <a:ext uri="{FF2B5EF4-FFF2-40B4-BE49-F238E27FC236}">
                <a16:creationId xmlns:a16="http://schemas.microsoft.com/office/drawing/2014/main" id="{4DA10F48-C283-5F9F-21BD-AD42899FB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288"/>
            <a:ext cx="2125001" cy="8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46">
            <a:extLst>
              <a:ext uri="{FF2B5EF4-FFF2-40B4-BE49-F238E27FC236}">
                <a16:creationId xmlns:a16="http://schemas.microsoft.com/office/drawing/2014/main" id="{A0DD59A2-86A9-9084-93CF-1D6E22518292}"/>
              </a:ext>
            </a:extLst>
          </p:cNvPr>
          <p:cNvSpPr txBox="1"/>
          <p:nvPr/>
        </p:nvSpPr>
        <p:spPr>
          <a:xfrm>
            <a:off x="2025134" y="8413282"/>
            <a:ext cx="5505632" cy="547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170" dirty="0">
                <a:solidFill>
                  <a:srgbClr val="B06602"/>
                </a:solidFill>
                <a:latin typeface="Balsamiq Sans"/>
                <a:ea typeface="Balsamiq Sans"/>
                <a:cs typeface="Balsamiq Sans"/>
                <a:sym typeface="Balsamiq Sans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Une </a:t>
            </a:r>
            <a:r>
              <a:rPr lang="en-US" spc="170" dirty="0" err="1">
                <a:solidFill>
                  <a:srgbClr val="B06602"/>
                </a:solidFill>
                <a:latin typeface="Balsamiq Sans"/>
                <a:ea typeface="Balsamiq Sans"/>
                <a:cs typeface="Balsamiq Sans"/>
                <a:sym typeface="Balsamiq Sans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dosette</a:t>
            </a:r>
            <a:r>
              <a:rPr lang="en-US" spc="170" dirty="0">
                <a:solidFill>
                  <a:srgbClr val="B06602"/>
                </a:solidFill>
                <a:latin typeface="Balsamiq Sans"/>
                <a:ea typeface="Balsamiq Sans"/>
                <a:cs typeface="Balsamiq Sans"/>
                <a:sym typeface="Balsamiq Sans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pc="170" dirty="0" err="1">
                <a:solidFill>
                  <a:srgbClr val="B06602"/>
                </a:solidFill>
                <a:latin typeface="Balsamiq Sans"/>
                <a:ea typeface="Balsamiq Sans"/>
                <a:cs typeface="Balsamiq Sans"/>
                <a:sym typeface="Balsamiq Sans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peut</a:t>
            </a:r>
            <a:r>
              <a:rPr lang="en-US" spc="170" dirty="0">
                <a:solidFill>
                  <a:srgbClr val="B06602"/>
                </a:solidFill>
                <a:latin typeface="Balsamiq Sans"/>
                <a:ea typeface="Balsamiq Sans"/>
                <a:cs typeface="Balsamiq Sans"/>
                <a:sym typeface="Balsamiq Sans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pc="170" dirty="0" err="1">
                <a:solidFill>
                  <a:srgbClr val="B06602"/>
                </a:solidFill>
                <a:latin typeface="Balsamiq Sans"/>
                <a:ea typeface="Balsamiq Sans"/>
                <a:cs typeface="Balsamiq Sans"/>
                <a:sym typeface="Balsamiq Sans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r>
              <a:rPr lang="en-US" spc="170" dirty="0">
                <a:solidFill>
                  <a:srgbClr val="B06602"/>
                </a:solidFill>
                <a:latin typeface="Balsamiq Sans"/>
                <a:ea typeface="Balsamiq Sans"/>
                <a:cs typeface="Balsamiq Sans"/>
                <a:sym typeface="Balsamiq Sans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pc="170" dirty="0" err="1">
                <a:solidFill>
                  <a:srgbClr val="B06602"/>
                </a:solidFill>
                <a:latin typeface="Balsamiq Sans"/>
                <a:ea typeface="Balsamiq Sans"/>
                <a:cs typeface="Balsamiq Sans"/>
                <a:sym typeface="Balsamiq Sans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cacher</a:t>
            </a:r>
            <a:r>
              <a:rPr lang="en-US" spc="170" dirty="0">
                <a:solidFill>
                  <a:srgbClr val="B06602"/>
                </a:solidFill>
                <a:latin typeface="Balsamiq Sans"/>
                <a:ea typeface="Balsamiq Sans"/>
                <a:cs typeface="Balsamiq Sans"/>
                <a:sym typeface="Balsamiq Sans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pc="170" dirty="0" err="1">
                <a:solidFill>
                  <a:srgbClr val="B06602"/>
                </a:solidFill>
                <a:latin typeface="Balsamiq Sans"/>
                <a:ea typeface="Balsamiq Sans"/>
                <a:cs typeface="Balsamiq Sans"/>
                <a:sym typeface="Balsamiq Sans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une</a:t>
            </a:r>
            <a:r>
              <a:rPr lang="en-US" spc="170" dirty="0">
                <a:solidFill>
                  <a:srgbClr val="B06602"/>
                </a:solidFill>
                <a:latin typeface="Balsamiq Sans"/>
                <a:ea typeface="Balsamiq Sans"/>
                <a:cs typeface="Balsamiq Sans"/>
                <a:sym typeface="Balsamiq Sans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pc="170" dirty="0" err="1">
                <a:solidFill>
                  <a:srgbClr val="B06602"/>
                </a:solidFill>
                <a:latin typeface="Balsamiq Sans"/>
                <a:ea typeface="Balsamiq Sans"/>
                <a:cs typeface="Balsamiq Sans"/>
                <a:sym typeface="Balsamiq Sans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autre</a:t>
            </a:r>
            <a:r>
              <a:rPr lang="en-US" spc="170" dirty="0">
                <a:solidFill>
                  <a:srgbClr val="B06602"/>
                </a:solidFill>
                <a:latin typeface="Balsamiq Sans"/>
                <a:ea typeface="Balsamiq Sans"/>
                <a:cs typeface="Balsamiq Sans"/>
                <a:sym typeface="Balsamiq Sans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! 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170" dirty="0">
                <a:latin typeface="Balsamiq Sans"/>
                <a:ea typeface="Balsamiq Sans"/>
                <a:cs typeface="Balsamiq Sans"/>
                <a:sym typeface="Balsamiq Sans"/>
              </a:rPr>
              <a:t>(Fiche ANSM 2014)</a:t>
            </a:r>
            <a:endParaRPr kumimoji="0" lang="en-US" sz="1400" b="0" i="0" u="none" strike="noStrike" kern="1200" cap="none" spc="170" normalizeH="0" baseline="0" noProof="0" dirty="0">
              <a:ln>
                <a:noFill/>
              </a:ln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527230" y="1664055"/>
            <a:ext cx="6426134" cy="642613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61925" cap="sq">
              <a:solidFill>
                <a:srgbClr val="FF80F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7005763" y="6522220"/>
            <a:ext cx="412530" cy="41253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7005763" y="2665392"/>
            <a:ext cx="412530" cy="41253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7705874" y="4920335"/>
            <a:ext cx="412530" cy="41253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5B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43184" y="7239744"/>
            <a:ext cx="7423194" cy="2824522"/>
            <a:chOff x="0" y="0"/>
            <a:chExt cx="3639893" cy="13849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39893" cy="1384977"/>
            </a:xfrm>
            <a:custGeom>
              <a:avLst/>
              <a:gdLst/>
              <a:ahLst/>
              <a:cxnLst/>
              <a:rect l="l" t="t" r="r" b="b"/>
              <a:pathLst>
                <a:path w="3639893" h="1384977">
                  <a:moveTo>
                    <a:pt x="3436693" y="0"/>
                  </a:moveTo>
                  <a:cubicBezTo>
                    <a:pt x="3548917" y="0"/>
                    <a:pt x="3639893" y="310038"/>
                    <a:pt x="3639893" y="692489"/>
                  </a:cubicBezTo>
                  <a:cubicBezTo>
                    <a:pt x="3639893" y="1074940"/>
                    <a:pt x="3548917" y="1384977"/>
                    <a:pt x="3436693" y="1384977"/>
                  </a:cubicBezTo>
                  <a:lnTo>
                    <a:pt x="203200" y="1384977"/>
                  </a:lnTo>
                  <a:cubicBezTo>
                    <a:pt x="90976" y="1384977"/>
                    <a:pt x="0" y="1074940"/>
                    <a:pt x="0" y="692489"/>
                  </a:cubicBezTo>
                  <a:cubicBezTo>
                    <a:pt x="0" y="3100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639893" cy="1432603"/>
            </a:xfrm>
            <a:prstGeom prst="rect">
              <a:avLst/>
            </a:prstGeom>
          </p:spPr>
          <p:txBody>
            <a:bodyPr lIns="64227" tIns="64227" rIns="64227" bIns="6422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8540830" y="6847648"/>
            <a:ext cx="1604709" cy="160470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 rot="1820444">
            <a:off x="7781777" y="6949781"/>
            <a:ext cx="673255" cy="412911"/>
          </a:xfrm>
          <a:custGeom>
            <a:avLst/>
            <a:gdLst/>
            <a:ahLst/>
            <a:cxnLst/>
            <a:rect l="l" t="t" r="r" b="b"/>
            <a:pathLst>
              <a:path w="673255" h="412911">
                <a:moveTo>
                  <a:pt x="0" y="0"/>
                </a:moveTo>
                <a:lnTo>
                  <a:pt x="673254" y="0"/>
                </a:lnTo>
                <a:lnTo>
                  <a:pt x="673254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184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 rot="-94679">
            <a:off x="8319117" y="4909852"/>
            <a:ext cx="739433" cy="412911"/>
          </a:xfrm>
          <a:custGeom>
            <a:avLst/>
            <a:gdLst/>
            <a:ahLst/>
            <a:cxnLst/>
            <a:rect l="l" t="t" r="r" b="b"/>
            <a:pathLst>
              <a:path w="739433" h="412911">
                <a:moveTo>
                  <a:pt x="0" y="0"/>
                </a:moveTo>
                <a:lnTo>
                  <a:pt x="739433" y="0"/>
                </a:lnTo>
                <a:lnTo>
                  <a:pt x="739433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3840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9259783" y="4146835"/>
            <a:ext cx="8079832" cy="2801964"/>
            <a:chOff x="0" y="0"/>
            <a:chExt cx="10773109" cy="3735952"/>
          </a:xfrm>
        </p:grpSpPr>
        <p:grpSp>
          <p:nvGrpSpPr>
            <p:cNvPr id="23" name="Group 23"/>
            <p:cNvGrpSpPr/>
            <p:nvPr/>
          </p:nvGrpSpPr>
          <p:grpSpPr>
            <a:xfrm>
              <a:off x="648850" y="116689"/>
              <a:ext cx="10124259" cy="3619263"/>
              <a:chOff x="0" y="0"/>
              <a:chExt cx="3800869" cy="1358751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3800869" cy="1358751"/>
              </a:xfrm>
              <a:custGeom>
                <a:avLst/>
                <a:gdLst/>
                <a:ahLst/>
                <a:cxnLst/>
                <a:rect l="l" t="t" r="r" b="b"/>
                <a:pathLst>
                  <a:path w="3800869" h="1358751">
                    <a:moveTo>
                      <a:pt x="3597669" y="0"/>
                    </a:moveTo>
                    <a:cubicBezTo>
                      <a:pt x="3709893" y="0"/>
                      <a:pt x="3800869" y="304167"/>
                      <a:pt x="3800869" y="679375"/>
                    </a:cubicBezTo>
                    <a:cubicBezTo>
                      <a:pt x="3800869" y="1054584"/>
                      <a:pt x="3709893" y="1358751"/>
                      <a:pt x="3597669" y="1358751"/>
                    </a:cubicBezTo>
                    <a:lnTo>
                      <a:pt x="203200" y="1358751"/>
                    </a:lnTo>
                    <a:cubicBezTo>
                      <a:pt x="90976" y="1358751"/>
                      <a:pt x="0" y="1054584"/>
                      <a:pt x="0" y="679375"/>
                    </a:cubicBezTo>
                    <a:cubicBezTo>
                      <a:pt x="0" y="304167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47625"/>
                <a:ext cx="3800869" cy="1406376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 rot="-5400000">
              <a:off x="0" y="0"/>
              <a:ext cx="2095919" cy="2095919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755B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9" name="Freeform 29"/>
            <p:cNvSpPr/>
            <p:nvPr/>
          </p:nvSpPr>
          <p:spPr>
            <a:xfrm>
              <a:off x="55048" y="55048"/>
              <a:ext cx="1985822" cy="1985822"/>
            </a:xfrm>
            <a:custGeom>
              <a:avLst/>
              <a:gdLst/>
              <a:ahLst/>
              <a:cxnLst/>
              <a:rect l="l" t="t" r="r" b="b"/>
              <a:pathLst>
                <a:path w="1985822" h="1985822">
                  <a:moveTo>
                    <a:pt x="0" y="0"/>
                  </a:moveTo>
                  <a:lnTo>
                    <a:pt x="1985823" y="0"/>
                  </a:lnTo>
                  <a:lnTo>
                    <a:pt x="1985823" y="1985823"/>
                  </a:lnTo>
                  <a:lnTo>
                    <a:pt x="0" y="1985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2369718" y="464051"/>
              <a:ext cx="3568576" cy="500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8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4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Prévention</a:t>
              </a:r>
            </a:p>
          </p:txBody>
        </p:sp>
      </p:grpSp>
      <p:sp>
        <p:nvSpPr>
          <p:cNvPr id="31" name="Freeform 31"/>
          <p:cNvSpPr/>
          <p:nvPr/>
        </p:nvSpPr>
        <p:spPr>
          <a:xfrm rot="-1419521">
            <a:off x="7754782" y="2315138"/>
            <a:ext cx="705221" cy="412911"/>
          </a:xfrm>
          <a:custGeom>
            <a:avLst/>
            <a:gdLst/>
            <a:ahLst/>
            <a:cxnLst/>
            <a:rect l="l" t="t" r="r" b="b"/>
            <a:pathLst>
              <a:path w="705221" h="412911">
                <a:moveTo>
                  <a:pt x="0" y="0"/>
                </a:moveTo>
                <a:lnTo>
                  <a:pt x="705221" y="0"/>
                </a:lnTo>
                <a:lnTo>
                  <a:pt x="705221" y="412912"/>
                </a:lnTo>
                <a:lnTo>
                  <a:pt x="0" y="412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4997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8589415" y="1110120"/>
            <a:ext cx="8064318" cy="2743066"/>
            <a:chOff x="0" y="0"/>
            <a:chExt cx="10752425" cy="3657421"/>
          </a:xfrm>
        </p:grpSpPr>
        <p:grpSp>
          <p:nvGrpSpPr>
            <p:cNvPr id="33" name="Group 33"/>
            <p:cNvGrpSpPr/>
            <p:nvPr/>
          </p:nvGrpSpPr>
          <p:grpSpPr>
            <a:xfrm>
              <a:off x="1097638" y="389417"/>
              <a:ext cx="9654786" cy="3268004"/>
              <a:chOff x="0" y="0"/>
              <a:chExt cx="3309159" cy="1120102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3309159" cy="1120102"/>
              </a:xfrm>
              <a:custGeom>
                <a:avLst/>
                <a:gdLst/>
                <a:ahLst/>
                <a:cxnLst/>
                <a:rect l="l" t="t" r="r" b="b"/>
                <a:pathLst>
                  <a:path w="3309159" h="1120102">
                    <a:moveTo>
                      <a:pt x="3105959" y="0"/>
                    </a:moveTo>
                    <a:cubicBezTo>
                      <a:pt x="3218183" y="0"/>
                      <a:pt x="3309159" y="250743"/>
                      <a:pt x="3309159" y="560051"/>
                    </a:cubicBezTo>
                    <a:cubicBezTo>
                      <a:pt x="3309159" y="869359"/>
                      <a:pt x="3218183" y="1120102"/>
                      <a:pt x="3105959" y="1120102"/>
                    </a:cubicBezTo>
                    <a:lnTo>
                      <a:pt x="203200" y="1120102"/>
                    </a:lnTo>
                    <a:cubicBezTo>
                      <a:pt x="90976" y="1120102"/>
                      <a:pt x="0" y="869359"/>
                      <a:pt x="0" y="560051"/>
                    </a:cubicBezTo>
                    <a:cubicBezTo>
                      <a:pt x="0" y="250743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3309159" cy="1167727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 rot="-5400000">
              <a:off x="0" y="0"/>
              <a:ext cx="2139612" cy="2139612"/>
              <a:chOff x="0" y="0"/>
              <a:chExt cx="812800" cy="812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C04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9" name="Freeform 39"/>
            <p:cNvSpPr/>
            <p:nvPr/>
          </p:nvSpPr>
          <p:spPr>
            <a:xfrm>
              <a:off x="387062" y="44927"/>
              <a:ext cx="1421153" cy="1704531"/>
            </a:xfrm>
            <a:custGeom>
              <a:avLst/>
              <a:gdLst/>
              <a:ahLst/>
              <a:cxnLst/>
              <a:rect l="l" t="t" r="r" b="b"/>
              <a:pathLst>
                <a:path w="1421153" h="1704531">
                  <a:moveTo>
                    <a:pt x="0" y="0"/>
                  </a:moveTo>
                  <a:lnTo>
                    <a:pt x="1421153" y="0"/>
                  </a:lnTo>
                  <a:lnTo>
                    <a:pt x="1421153" y="1704531"/>
                  </a:lnTo>
                  <a:lnTo>
                    <a:pt x="0" y="1704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2357044" y="826649"/>
              <a:ext cx="3479436" cy="501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94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Risques</a:t>
              </a: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2198953" y="5422059"/>
            <a:ext cx="5278295" cy="30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des pompes à perfusion, PSE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930585" y="2744685"/>
            <a:ext cx="5770986" cy="2065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49" b="0" i="0" u="none" strike="noStrike" kern="1200" cap="none" spc="17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Gothic"/>
                <a:ea typeface="League Gothic"/>
                <a:cs typeface="League Gothic"/>
                <a:sym typeface="League Gothic"/>
              </a:rPr>
              <a:t>DISPOSITIFS D’ADMINISTRATION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299594" y="7461020"/>
            <a:ext cx="2928371" cy="364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Oswald Bold"/>
                <a:cs typeface="Oswald Bold"/>
                <a:sym typeface="Oswald Bold"/>
              </a:rPr>
              <a:t>Rappels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609751" y="4780733"/>
            <a:ext cx="6426134" cy="470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4" b="0" i="0" u="none" strike="noStrike" kern="1200" cap="none" spc="28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Erreur</a:t>
            </a:r>
            <a:r>
              <a:rPr kumimoji="0" lang="en-US" sz="3304" b="0" i="0" u="none" strike="noStrike" kern="1200" cap="none" spc="28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 de </a:t>
            </a:r>
            <a:r>
              <a:rPr kumimoji="0" lang="en-US" sz="3304" b="0" i="0" u="none" strike="noStrike" kern="1200" cap="none" spc="28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programmation</a:t>
            </a:r>
            <a:endParaRPr kumimoji="0" lang="en-US" sz="3304" b="0" i="0" u="none" strike="noStrike" kern="1200" cap="none" spc="28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Fors Bold"/>
              <a:ea typeface="TT Fors Bold"/>
              <a:cs typeface="TT Fors Bold"/>
              <a:sym typeface="TT Fors Bold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854804" y="8943552"/>
            <a:ext cx="5553264" cy="443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PSE : Pousse </a:t>
            </a:r>
            <a:r>
              <a:rPr kumimoji="0" lang="en-US" sz="1600" b="0" i="0" u="none" strike="noStrike" kern="1200" cap="none" spc="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seringue</a:t>
            </a: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1600" b="0" i="0" u="none" strike="noStrike" kern="1200" cap="none" spc="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électrique</a:t>
            </a:r>
            <a:endParaRPr kumimoji="0" lang="en-US" sz="1600" b="0" i="0" u="none" strike="noStrike" kern="1200" cap="none" spc="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17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MTE : Marge </a:t>
            </a:r>
            <a:r>
              <a:rPr kumimoji="0" lang="en-US" sz="1600" b="0" i="0" u="none" strike="noStrike" kern="1200" cap="none" spc="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thérapeutique</a:t>
            </a: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1600" b="0" i="0" u="none" strike="noStrike" kern="1200" cap="none" spc="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étroite</a:t>
            </a:r>
            <a:endParaRPr kumimoji="0" lang="en-US" sz="1600" b="0" i="0" u="none" strike="noStrike" kern="1200" cap="none" spc="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6" name="Freeform 46"/>
          <p:cNvSpPr/>
          <p:nvPr/>
        </p:nvSpPr>
        <p:spPr>
          <a:xfrm>
            <a:off x="8600728" y="6934751"/>
            <a:ext cx="1484913" cy="1466351"/>
          </a:xfrm>
          <a:custGeom>
            <a:avLst/>
            <a:gdLst/>
            <a:ahLst/>
            <a:cxnLst/>
            <a:rect l="l" t="t" r="r" b="b"/>
            <a:pathLst>
              <a:path w="1484913" h="1466351">
                <a:moveTo>
                  <a:pt x="0" y="0"/>
                </a:moveTo>
                <a:lnTo>
                  <a:pt x="1484912" y="0"/>
                </a:lnTo>
                <a:lnTo>
                  <a:pt x="1484912" y="1466351"/>
                </a:lnTo>
                <a:lnTo>
                  <a:pt x="0" y="146635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9995098" y="2106540"/>
            <a:ext cx="6608132" cy="1699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Surdosage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ou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sous-dosage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particulier avec les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médicaments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à MTE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Mésusage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,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mauvaise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surveillance,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méconnaissance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du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dispositif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Appareil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défectueux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Erreur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calcul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dose, concentration,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débit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10631314" y="4920335"/>
            <a:ext cx="6708302" cy="195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Vérification de l’étiquetage des produits, de l’autonomie des dispositifs d’administration,    de la cohérence entre débit horaire affiché et le volume perfusé... 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Eviter la prescription de débits horaires en décimale pour l’administration de nutriments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Surveillance clinique renforcée du patient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0045602" y="8120821"/>
            <a:ext cx="6608132" cy="1699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Matériogivilance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: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déclaration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des incidents et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risques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liés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à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l’utilisation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dispositifs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d’administrations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Formation du personnel à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l’utilisation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dispositifs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b="1" spc="170" dirty="0">
                <a:solidFill>
                  <a:srgbClr val="FF80FF"/>
                </a:solidFill>
                <a:latin typeface="Balsamiq Sans"/>
                <a:ea typeface="Balsamiq Sans"/>
                <a:cs typeface="Balsamiq Sans"/>
                <a:sym typeface="Balsamiq San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Fiche de bon usage </a:t>
            </a:r>
            <a:r>
              <a:rPr lang="en-US" sz="2000" b="1" spc="170" dirty="0" err="1">
                <a:solidFill>
                  <a:srgbClr val="FF80FF"/>
                </a:solidFill>
                <a:latin typeface="Balsamiq Sans"/>
                <a:ea typeface="Balsamiq Sans"/>
                <a:cs typeface="Balsamiq Sans"/>
                <a:sym typeface="Balsamiq San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pompe</a:t>
            </a:r>
            <a:r>
              <a:rPr lang="en-US" sz="2000" b="1" spc="170" dirty="0">
                <a:solidFill>
                  <a:srgbClr val="FF80FF"/>
                </a:solidFill>
                <a:latin typeface="Balsamiq Sans"/>
                <a:ea typeface="Balsamiq Sans"/>
                <a:cs typeface="Balsamiq Sans"/>
                <a:sym typeface="Balsamiq San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PCA </a:t>
            </a:r>
            <a:endParaRPr kumimoji="0" lang="en-US" sz="2000" b="1" i="0" u="none" strike="noStrike" kern="1200" cap="none" spc="170" normalizeH="0" baseline="0" noProof="0" dirty="0">
              <a:ln>
                <a:noFill/>
              </a:ln>
              <a:solidFill>
                <a:srgbClr val="FF80FF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0" name="Freeform 50"/>
          <p:cNvSpPr/>
          <p:nvPr/>
        </p:nvSpPr>
        <p:spPr>
          <a:xfrm>
            <a:off x="3517371" y="6064296"/>
            <a:ext cx="2641458" cy="1175449"/>
          </a:xfrm>
          <a:custGeom>
            <a:avLst/>
            <a:gdLst/>
            <a:ahLst/>
            <a:cxnLst/>
            <a:rect l="l" t="t" r="r" b="b"/>
            <a:pathLst>
              <a:path w="2641458" h="1175449">
                <a:moveTo>
                  <a:pt x="0" y="0"/>
                </a:moveTo>
                <a:lnTo>
                  <a:pt x="2641458" y="0"/>
                </a:lnTo>
                <a:lnTo>
                  <a:pt x="2641458" y="1175448"/>
                </a:lnTo>
                <a:lnTo>
                  <a:pt x="0" y="117544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Bouton d’action : accueil 51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D946DCFB-51CF-3390-3189-293CB35C6CF4}"/>
              </a:ext>
            </a:extLst>
          </p:cNvPr>
          <p:cNvSpPr/>
          <p:nvPr/>
        </p:nvSpPr>
        <p:spPr>
          <a:xfrm>
            <a:off x="17085645" y="266700"/>
            <a:ext cx="838200" cy="843420"/>
          </a:xfrm>
          <a:prstGeom prst="actionButtonHom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" name="Picture 2" descr="https://www.omeditpacacorse.fr/wp-content/uploads/2018/05/Logo-omedit-1.png">
            <a:extLst>
              <a:ext uri="{FF2B5EF4-FFF2-40B4-BE49-F238E27FC236}">
                <a16:creationId xmlns:a16="http://schemas.microsoft.com/office/drawing/2014/main" id="{6C8822AE-0933-B100-5A93-92DC8C59A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288"/>
            <a:ext cx="2125001" cy="8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527230" y="1664055"/>
            <a:ext cx="6426134" cy="642613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61925" cap="sq">
              <a:solidFill>
                <a:srgbClr val="0080F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7005763" y="6522220"/>
            <a:ext cx="412530" cy="41253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7005763" y="2665392"/>
            <a:ext cx="412530" cy="41253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7705874" y="4920335"/>
            <a:ext cx="412530" cy="41253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5B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43184" y="7239744"/>
            <a:ext cx="7423194" cy="2824522"/>
            <a:chOff x="0" y="0"/>
            <a:chExt cx="3639893" cy="13849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39893" cy="1384977"/>
            </a:xfrm>
            <a:custGeom>
              <a:avLst/>
              <a:gdLst/>
              <a:ahLst/>
              <a:cxnLst/>
              <a:rect l="l" t="t" r="r" b="b"/>
              <a:pathLst>
                <a:path w="3639893" h="1384977">
                  <a:moveTo>
                    <a:pt x="3436693" y="0"/>
                  </a:moveTo>
                  <a:cubicBezTo>
                    <a:pt x="3548917" y="0"/>
                    <a:pt x="3639893" y="310038"/>
                    <a:pt x="3639893" y="692489"/>
                  </a:cubicBezTo>
                  <a:cubicBezTo>
                    <a:pt x="3639893" y="1074940"/>
                    <a:pt x="3548917" y="1384977"/>
                    <a:pt x="3436693" y="1384977"/>
                  </a:cubicBezTo>
                  <a:lnTo>
                    <a:pt x="203200" y="1384977"/>
                  </a:lnTo>
                  <a:cubicBezTo>
                    <a:pt x="90976" y="1384977"/>
                    <a:pt x="0" y="1074940"/>
                    <a:pt x="0" y="692489"/>
                  </a:cubicBezTo>
                  <a:cubicBezTo>
                    <a:pt x="0" y="3100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639893" cy="1432603"/>
            </a:xfrm>
            <a:prstGeom prst="rect">
              <a:avLst/>
            </a:prstGeom>
          </p:spPr>
          <p:txBody>
            <a:bodyPr lIns="64227" tIns="64227" rIns="64227" bIns="6422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8540830" y="6847648"/>
            <a:ext cx="1604709" cy="160470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 rot="1820444">
            <a:off x="7781777" y="6949781"/>
            <a:ext cx="673255" cy="412911"/>
          </a:xfrm>
          <a:custGeom>
            <a:avLst/>
            <a:gdLst/>
            <a:ahLst/>
            <a:cxnLst/>
            <a:rect l="l" t="t" r="r" b="b"/>
            <a:pathLst>
              <a:path w="673255" h="412911">
                <a:moveTo>
                  <a:pt x="0" y="0"/>
                </a:moveTo>
                <a:lnTo>
                  <a:pt x="673254" y="0"/>
                </a:lnTo>
                <a:lnTo>
                  <a:pt x="673254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184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 rot="-94679">
            <a:off x="8319117" y="4909852"/>
            <a:ext cx="739433" cy="412911"/>
          </a:xfrm>
          <a:custGeom>
            <a:avLst/>
            <a:gdLst/>
            <a:ahLst/>
            <a:cxnLst/>
            <a:rect l="l" t="t" r="r" b="b"/>
            <a:pathLst>
              <a:path w="739433" h="412911">
                <a:moveTo>
                  <a:pt x="0" y="0"/>
                </a:moveTo>
                <a:lnTo>
                  <a:pt x="739433" y="0"/>
                </a:lnTo>
                <a:lnTo>
                  <a:pt x="739433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3840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9259783" y="4146835"/>
            <a:ext cx="8079832" cy="2801964"/>
            <a:chOff x="0" y="0"/>
            <a:chExt cx="10773109" cy="3735952"/>
          </a:xfrm>
        </p:grpSpPr>
        <p:grpSp>
          <p:nvGrpSpPr>
            <p:cNvPr id="23" name="Group 23"/>
            <p:cNvGrpSpPr/>
            <p:nvPr/>
          </p:nvGrpSpPr>
          <p:grpSpPr>
            <a:xfrm>
              <a:off x="648850" y="116689"/>
              <a:ext cx="10124259" cy="3619263"/>
              <a:chOff x="0" y="0"/>
              <a:chExt cx="3800869" cy="1358751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3800869" cy="1358751"/>
              </a:xfrm>
              <a:custGeom>
                <a:avLst/>
                <a:gdLst/>
                <a:ahLst/>
                <a:cxnLst/>
                <a:rect l="l" t="t" r="r" b="b"/>
                <a:pathLst>
                  <a:path w="3800869" h="1358751">
                    <a:moveTo>
                      <a:pt x="3597669" y="0"/>
                    </a:moveTo>
                    <a:cubicBezTo>
                      <a:pt x="3709893" y="0"/>
                      <a:pt x="3800869" y="304167"/>
                      <a:pt x="3800869" y="679375"/>
                    </a:cubicBezTo>
                    <a:cubicBezTo>
                      <a:pt x="3800869" y="1054584"/>
                      <a:pt x="3709893" y="1358751"/>
                      <a:pt x="3597669" y="1358751"/>
                    </a:cubicBezTo>
                    <a:lnTo>
                      <a:pt x="203200" y="1358751"/>
                    </a:lnTo>
                    <a:cubicBezTo>
                      <a:pt x="90976" y="1358751"/>
                      <a:pt x="0" y="1054584"/>
                      <a:pt x="0" y="679375"/>
                    </a:cubicBezTo>
                    <a:cubicBezTo>
                      <a:pt x="0" y="304167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47625"/>
                <a:ext cx="3800869" cy="1406376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 rot="-5400000">
              <a:off x="0" y="0"/>
              <a:ext cx="2095919" cy="2095919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755B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9" name="Freeform 29"/>
            <p:cNvSpPr/>
            <p:nvPr/>
          </p:nvSpPr>
          <p:spPr>
            <a:xfrm>
              <a:off x="55048" y="55048"/>
              <a:ext cx="1985822" cy="1985822"/>
            </a:xfrm>
            <a:custGeom>
              <a:avLst/>
              <a:gdLst/>
              <a:ahLst/>
              <a:cxnLst/>
              <a:rect l="l" t="t" r="r" b="b"/>
              <a:pathLst>
                <a:path w="1985822" h="1985822">
                  <a:moveTo>
                    <a:pt x="0" y="0"/>
                  </a:moveTo>
                  <a:lnTo>
                    <a:pt x="1985823" y="0"/>
                  </a:lnTo>
                  <a:lnTo>
                    <a:pt x="1985823" y="1985823"/>
                  </a:lnTo>
                  <a:lnTo>
                    <a:pt x="0" y="1985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2369718" y="464051"/>
              <a:ext cx="3568576" cy="500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8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4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Prévention</a:t>
              </a:r>
            </a:p>
          </p:txBody>
        </p:sp>
      </p:grpSp>
      <p:sp>
        <p:nvSpPr>
          <p:cNvPr id="31" name="Freeform 31"/>
          <p:cNvSpPr/>
          <p:nvPr/>
        </p:nvSpPr>
        <p:spPr>
          <a:xfrm rot="-1419521">
            <a:off x="7754782" y="2315138"/>
            <a:ext cx="705221" cy="412911"/>
          </a:xfrm>
          <a:custGeom>
            <a:avLst/>
            <a:gdLst/>
            <a:ahLst/>
            <a:cxnLst/>
            <a:rect l="l" t="t" r="r" b="b"/>
            <a:pathLst>
              <a:path w="705221" h="412911">
                <a:moveTo>
                  <a:pt x="0" y="0"/>
                </a:moveTo>
                <a:lnTo>
                  <a:pt x="705221" y="0"/>
                </a:lnTo>
                <a:lnTo>
                  <a:pt x="705221" y="412912"/>
                </a:lnTo>
                <a:lnTo>
                  <a:pt x="0" y="412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4997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8589415" y="1110120"/>
            <a:ext cx="8064318" cy="2743066"/>
            <a:chOff x="0" y="0"/>
            <a:chExt cx="10752425" cy="3657421"/>
          </a:xfrm>
        </p:grpSpPr>
        <p:grpSp>
          <p:nvGrpSpPr>
            <p:cNvPr id="33" name="Group 33"/>
            <p:cNvGrpSpPr/>
            <p:nvPr/>
          </p:nvGrpSpPr>
          <p:grpSpPr>
            <a:xfrm>
              <a:off x="1097638" y="389417"/>
              <a:ext cx="9654786" cy="3268004"/>
              <a:chOff x="0" y="0"/>
              <a:chExt cx="3309159" cy="1120102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3309159" cy="1120102"/>
              </a:xfrm>
              <a:custGeom>
                <a:avLst/>
                <a:gdLst/>
                <a:ahLst/>
                <a:cxnLst/>
                <a:rect l="l" t="t" r="r" b="b"/>
                <a:pathLst>
                  <a:path w="3309159" h="1120102">
                    <a:moveTo>
                      <a:pt x="3105959" y="0"/>
                    </a:moveTo>
                    <a:cubicBezTo>
                      <a:pt x="3218183" y="0"/>
                      <a:pt x="3309159" y="250743"/>
                      <a:pt x="3309159" y="560051"/>
                    </a:cubicBezTo>
                    <a:cubicBezTo>
                      <a:pt x="3309159" y="869359"/>
                      <a:pt x="3218183" y="1120102"/>
                      <a:pt x="3105959" y="1120102"/>
                    </a:cubicBezTo>
                    <a:lnTo>
                      <a:pt x="203200" y="1120102"/>
                    </a:lnTo>
                    <a:cubicBezTo>
                      <a:pt x="90976" y="1120102"/>
                      <a:pt x="0" y="869359"/>
                      <a:pt x="0" y="560051"/>
                    </a:cubicBezTo>
                    <a:cubicBezTo>
                      <a:pt x="0" y="250743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3309159" cy="1167727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 rot="-5400000">
              <a:off x="0" y="0"/>
              <a:ext cx="2139612" cy="2139612"/>
              <a:chOff x="0" y="0"/>
              <a:chExt cx="812800" cy="812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C04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9" name="Freeform 39"/>
            <p:cNvSpPr/>
            <p:nvPr/>
          </p:nvSpPr>
          <p:spPr>
            <a:xfrm>
              <a:off x="387062" y="44927"/>
              <a:ext cx="1421153" cy="1704531"/>
            </a:xfrm>
            <a:custGeom>
              <a:avLst/>
              <a:gdLst/>
              <a:ahLst/>
              <a:cxnLst/>
              <a:rect l="l" t="t" r="r" b="b"/>
              <a:pathLst>
                <a:path w="1421153" h="1704531">
                  <a:moveTo>
                    <a:pt x="0" y="0"/>
                  </a:moveTo>
                  <a:lnTo>
                    <a:pt x="1421153" y="0"/>
                  </a:lnTo>
                  <a:lnTo>
                    <a:pt x="1421153" y="1704531"/>
                  </a:lnTo>
                  <a:lnTo>
                    <a:pt x="0" y="1704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2357044" y="826649"/>
              <a:ext cx="3479436" cy="501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94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Risques</a:t>
              </a:r>
            </a:p>
          </p:txBody>
        </p:sp>
      </p:grpSp>
      <p:sp>
        <p:nvSpPr>
          <p:cNvPr id="41" name="Freeform 41"/>
          <p:cNvSpPr/>
          <p:nvPr/>
        </p:nvSpPr>
        <p:spPr>
          <a:xfrm>
            <a:off x="4308931" y="5143500"/>
            <a:ext cx="1058338" cy="2269895"/>
          </a:xfrm>
          <a:custGeom>
            <a:avLst/>
            <a:gdLst/>
            <a:ahLst/>
            <a:cxnLst/>
            <a:rect l="l" t="t" r="r" b="b"/>
            <a:pathLst>
              <a:path w="1058338" h="2269895">
                <a:moveTo>
                  <a:pt x="0" y="0"/>
                </a:moveTo>
                <a:lnTo>
                  <a:pt x="1058338" y="0"/>
                </a:lnTo>
                <a:lnTo>
                  <a:pt x="1058338" y="2269895"/>
                </a:lnTo>
                <a:lnTo>
                  <a:pt x="0" y="22698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Freeform 42"/>
          <p:cNvSpPr/>
          <p:nvPr/>
        </p:nvSpPr>
        <p:spPr>
          <a:xfrm>
            <a:off x="8600728" y="6934751"/>
            <a:ext cx="1484913" cy="1466351"/>
          </a:xfrm>
          <a:custGeom>
            <a:avLst/>
            <a:gdLst/>
            <a:ahLst/>
            <a:cxnLst/>
            <a:rect l="l" t="t" r="r" b="b"/>
            <a:pathLst>
              <a:path w="1484913" h="1466351">
                <a:moveTo>
                  <a:pt x="0" y="0"/>
                </a:moveTo>
                <a:lnTo>
                  <a:pt x="1484912" y="0"/>
                </a:lnTo>
                <a:lnTo>
                  <a:pt x="1484912" y="1466351"/>
                </a:lnTo>
                <a:lnTo>
                  <a:pt x="0" y="146635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Freeform 43"/>
          <p:cNvSpPr/>
          <p:nvPr/>
        </p:nvSpPr>
        <p:spPr>
          <a:xfrm>
            <a:off x="10356744" y="7835572"/>
            <a:ext cx="6004026" cy="2228694"/>
          </a:xfrm>
          <a:custGeom>
            <a:avLst/>
            <a:gdLst/>
            <a:ahLst/>
            <a:cxnLst/>
            <a:rect l="l" t="t" r="r" b="b"/>
            <a:pathLst>
              <a:path w="6004026" h="2228694">
                <a:moveTo>
                  <a:pt x="0" y="0"/>
                </a:moveTo>
                <a:lnTo>
                  <a:pt x="6004026" y="0"/>
                </a:lnTo>
                <a:lnTo>
                  <a:pt x="6004026" y="2228694"/>
                </a:lnTo>
                <a:lnTo>
                  <a:pt x="0" y="2228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854804" y="3383218"/>
            <a:ext cx="5770986" cy="1054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49" b="0" i="0" u="none" strike="noStrike" kern="1200" cap="none" spc="17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Gothic"/>
                <a:ea typeface="League Gothic"/>
                <a:cs typeface="League Gothic"/>
                <a:sym typeface="League Gothic"/>
              </a:rPr>
              <a:t>GAZ MEDICAL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299594" y="7461020"/>
            <a:ext cx="2928371" cy="364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Oswald Bold"/>
                <a:cs typeface="Oswald Bold"/>
                <a:sym typeface="Oswald Bold"/>
              </a:rPr>
              <a:t>Rappels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625033" y="4358112"/>
            <a:ext cx="6426134" cy="470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4" b="0" i="0" u="none" strike="noStrike" kern="1200" cap="none" spc="28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Erreur d’administration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356744" y="2168395"/>
            <a:ext cx="6608132" cy="168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Liés à la nature et stockage du gaz : 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Intoxication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Asphyxie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Explosion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Incendie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7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10731483" y="5052699"/>
            <a:ext cx="6608132" cy="1699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Lire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attentivement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l’étiquette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pour identifier et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s’assurer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la nature du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gaz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Formation des équipes au bon usage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Local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aménagé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séparé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pour le stockage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En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cas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fuite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gaz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: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éliminer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toute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possibilité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d’étincelle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0" name="Bouton d’action : accueil 51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D946DCFB-51CF-3390-3189-293CB35C6CF4}"/>
              </a:ext>
            </a:extLst>
          </p:cNvPr>
          <p:cNvSpPr/>
          <p:nvPr/>
        </p:nvSpPr>
        <p:spPr>
          <a:xfrm>
            <a:off x="17085645" y="266700"/>
            <a:ext cx="838200" cy="843420"/>
          </a:xfrm>
          <a:prstGeom prst="actionButtonHom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9" name="Picture 2" descr="https://www.omeditpacacorse.fr/wp-content/uploads/2018/05/Logo-omedit-1.png">
            <a:extLst>
              <a:ext uri="{FF2B5EF4-FFF2-40B4-BE49-F238E27FC236}">
                <a16:creationId xmlns:a16="http://schemas.microsoft.com/office/drawing/2014/main" id="{08B3257F-9EDB-B883-1031-0306FB6F8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288"/>
            <a:ext cx="2125001" cy="8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527230" y="1664055"/>
            <a:ext cx="6426134" cy="642613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61925" cap="sq">
              <a:solidFill>
                <a:srgbClr val="009381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7005763" y="6522220"/>
            <a:ext cx="412530" cy="41253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7005763" y="2665392"/>
            <a:ext cx="412530" cy="41253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7705874" y="4920335"/>
            <a:ext cx="412530" cy="41253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5B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43184" y="7239744"/>
            <a:ext cx="7423194" cy="2824522"/>
            <a:chOff x="0" y="0"/>
            <a:chExt cx="3639893" cy="13849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39893" cy="1384977"/>
            </a:xfrm>
            <a:custGeom>
              <a:avLst/>
              <a:gdLst/>
              <a:ahLst/>
              <a:cxnLst/>
              <a:rect l="l" t="t" r="r" b="b"/>
              <a:pathLst>
                <a:path w="3639893" h="1384977">
                  <a:moveTo>
                    <a:pt x="3436693" y="0"/>
                  </a:moveTo>
                  <a:cubicBezTo>
                    <a:pt x="3548917" y="0"/>
                    <a:pt x="3639893" y="310038"/>
                    <a:pt x="3639893" y="692489"/>
                  </a:cubicBezTo>
                  <a:cubicBezTo>
                    <a:pt x="3639893" y="1074940"/>
                    <a:pt x="3548917" y="1384977"/>
                    <a:pt x="3436693" y="1384977"/>
                  </a:cubicBezTo>
                  <a:lnTo>
                    <a:pt x="203200" y="1384977"/>
                  </a:lnTo>
                  <a:cubicBezTo>
                    <a:pt x="90976" y="1384977"/>
                    <a:pt x="0" y="1074940"/>
                    <a:pt x="0" y="692489"/>
                  </a:cubicBezTo>
                  <a:cubicBezTo>
                    <a:pt x="0" y="3100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639893" cy="1432603"/>
            </a:xfrm>
            <a:prstGeom prst="rect">
              <a:avLst/>
            </a:prstGeom>
          </p:spPr>
          <p:txBody>
            <a:bodyPr lIns="64227" tIns="64227" rIns="64227" bIns="6422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8540830" y="6847648"/>
            <a:ext cx="1604709" cy="160470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 rot="1820444">
            <a:off x="7781777" y="6949781"/>
            <a:ext cx="673255" cy="412911"/>
          </a:xfrm>
          <a:custGeom>
            <a:avLst/>
            <a:gdLst/>
            <a:ahLst/>
            <a:cxnLst/>
            <a:rect l="l" t="t" r="r" b="b"/>
            <a:pathLst>
              <a:path w="673255" h="412911">
                <a:moveTo>
                  <a:pt x="0" y="0"/>
                </a:moveTo>
                <a:lnTo>
                  <a:pt x="673254" y="0"/>
                </a:lnTo>
                <a:lnTo>
                  <a:pt x="673254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184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 rot="-94679">
            <a:off x="8319117" y="4909852"/>
            <a:ext cx="739433" cy="412911"/>
          </a:xfrm>
          <a:custGeom>
            <a:avLst/>
            <a:gdLst/>
            <a:ahLst/>
            <a:cxnLst/>
            <a:rect l="l" t="t" r="r" b="b"/>
            <a:pathLst>
              <a:path w="739433" h="412911">
                <a:moveTo>
                  <a:pt x="0" y="0"/>
                </a:moveTo>
                <a:lnTo>
                  <a:pt x="739433" y="0"/>
                </a:lnTo>
                <a:lnTo>
                  <a:pt x="739433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3840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9259783" y="4146835"/>
            <a:ext cx="8079832" cy="2801964"/>
            <a:chOff x="0" y="0"/>
            <a:chExt cx="10773109" cy="3735952"/>
          </a:xfrm>
        </p:grpSpPr>
        <p:grpSp>
          <p:nvGrpSpPr>
            <p:cNvPr id="23" name="Group 23"/>
            <p:cNvGrpSpPr/>
            <p:nvPr/>
          </p:nvGrpSpPr>
          <p:grpSpPr>
            <a:xfrm>
              <a:off x="648850" y="116689"/>
              <a:ext cx="10124259" cy="3619263"/>
              <a:chOff x="0" y="0"/>
              <a:chExt cx="3800869" cy="1358751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3800869" cy="1358751"/>
              </a:xfrm>
              <a:custGeom>
                <a:avLst/>
                <a:gdLst/>
                <a:ahLst/>
                <a:cxnLst/>
                <a:rect l="l" t="t" r="r" b="b"/>
                <a:pathLst>
                  <a:path w="3800869" h="1358751">
                    <a:moveTo>
                      <a:pt x="3597669" y="0"/>
                    </a:moveTo>
                    <a:cubicBezTo>
                      <a:pt x="3709893" y="0"/>
                      <a:pt x="3800869" y="304167"/>
                      <a:pt x="3800869" y="679375"/>
                    </a:cubicBezTo>
                    <a:cubicBezTo>
                      <a:pt x="3800869" y="1054584"/>
                      <a:pt x="3709893" y="1358751"/>
                      <a:pt x="3597669" y="1358751"/>
                    </a:cubicBezTo>
                    <a:lnTo>
                      <a:pt x="203200" y="1358751"/>
                    </a:lnTo>
                    <a:cubicBezTo>
                      <a:pt x="90976" y="1358751"/>
                      <a:pt x="0" y="1054584"/>
                      <a:pt x="0" y="679375"/>
                    </a:cubicBezTo>
                    <a:cubicBezTo>
                      <a:pt x="0" y="304167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47625"/>
                <a:ext cx="3800869" cy="1406376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 rot="-5400000">
              <a:off x="0" y="0"/>
              <a:ext cx="2095919" cy="2095919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755B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9" name="Freeform 29"/>
            <p:cNvSpPr/>
            <p:nvPr/>
          </p:nvSpPr>
          <p:spPr>
            <a:xfrm>
              <a:off x="55048" y="55048"/>
              <a:ext cx="1985822" cy="1985822"/>
            </a:xfrm>
            <a:custGeom>
              <a:avLst/>
              <a:gdLst/>
              <a:ahLst/>
              <a:cxnLst/>
              <a:rect l="l" t="t" r="r" b="b"/>
              <a:pathLst>
                <a:path w="1985822" h="1985822">
                  <a:moveTo>
                    <a:pt x="0" y="0"/>
                  </a:moveTo>
                  <a:lnTo>
                    <a:pt x="1985823" y="0"/>
                  </a:lnTo>
                  <a:lnTo>
                    <a:pt x="1985823" y="1985823"/>
                  </a:lnTo>
                  <a:lnTo>
                    <a:pt x="0" y="1985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2369718" y="464051"/>
              <a:ext cx="3568576" cy="500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8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4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Prévention</a:t>
              </a:r>
            </a:p>
          </p:txBody>
        </p:sp>
      </p:grpSp>
      <p:sp>
        <p:nvSpPr>
          <p:cNvPr id="31" name="Freeform 31"/>
          <p:cNvSpPr/>
          <p:nvPr/>
        </p:nvSpPr>
        <p:spPr>
          <a:xfrm rot="-1419521">
            <a:off x="7754782" y="2315138"/>
            <a:ext cx="705221" cy="412911"/>
          </a:xfrm>
          <a:custGeom>
            <a:avLst/>
            <a:gdLst/>
            <a:ahLst/>
            <a:cxnLst/>
            <a:rect l="l" t="t" r="r" b="b"/>
            <a:pathLst>
              <a:path w="705221" h="412911">
                <a:moveTo>
                  <a:pt x="0" y="0"/>
                </a:moveTo>
                <a:lnTo>
                  <a:pt x="705221" y="0"/>
                </a:lnTo>
                <a:lnTo>
                  <a:pt x="705221" y="412912"/>
                </a:lnTo>
                <a:lnTo>
                  <a:pt x="0" y="412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4997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8589415" y="1110120"/>
            <a:ext cx="8064318" cy="2743066"/>
            <a:chOff x="0" y="0"/>
            <a:chExt cx="10752425" cy="3657421"/>
          </a:xfrm>
        </p:grpSpPr>
        <p:grpSp>
          <p:nvGrpSpPr>
            <p:cNvPr id="33" name="Group 33"/>
            <p:cNvGrpSpPr/>
            <p:nvPr/>
          </p:nvGrpSpPr>
          <p:grpSpPr>
            <a:xfrm>
              <a:off x="1097638" y="389417"/>
              <a:ext cx="9654786" cy="3268004"/>
              <a:chOff x="0" y="0"/>
              <a:chExt cx="3309159" cy="1120102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3309159" cy="1120102"/>
              </a:xfrm>
              <a:custGeom>
                <a:avLst/>
                <a:gdLst/>
                <a:ahLst/>
                <a:cxnLst/>
                <a:rect l="l" t="t" r="r" b="b"/>
                <a:pathLst>
                  <a:path w="3309159" h="1120102">
                    <a:moveTo>
                      <a:pt x="3105959" y="0"/>
                    </a:moveTo>
                    <a:cubicBezTo>
                      <a:pt x="3218183" y="0"/>
                      <a:pt x="3309159" y="250743"/>
                      <a:pt x="3309159" y="560051"/>
                    </a:cubicBezTo>
                    <a:cubicBezTo>
                      <a:pt x="3309159" y="869359"/>
                      <a:pt x="3218183" y="1120102"/>
                      <a:pt x="3105959" y="1120102"/>
                    </a:cubicBezTo>
                    <a:lnTo>
                      <a:pt x="203200" y="1120102"/>
                    </a:lnTo>
                    <a:cubicBezTo>
                      <a:pt x="90976" y="1120102"/>
                      <a:pt x="0" y="869359"/>
                      <a:pt x="0" y="560051"/>
                    </a:cubicBezTo>
                    <a:cubicBezTo>
                      <a:pt x="0" y="250743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3309159" cy="1167727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 rot="-5400000">
              <a:off x="0" y="0"/>
              <a:ext cx="2139612" cy="2139612"/>
              <a:chOff x="0" y="0"/>
              <a:chExt cx="812800" cy="812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C04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9" name="Freeform 39"/>
            <p:cNvSpPr/>
            <p:nvPr/>
          </p:nvSpPr>
          <p:spPr>
            <a:xfrm>
              <a:off x="387062" y="44927"/>
              <a:ext cx="1421153" cy="1704531"/>
            </a:xfrm>
            <a:custGeom>
              <a:avLst/>
              <a:gdLst/>
              <a:ahLst/>
              <a:cxnLst/>
              <a:rect l="l" t="t" r="r" b="b"/>
              <a:pathLst>
                <a:path w="1421153" h="1704531">
                  <a:moveTo>
                    <a:pt x="0" y="0"/>
                  </a:moveTo>
                  <a:lnTo>
                    <a:pt x="1421153" y="0"/>
                  </a:lnTo>
                  <a:lnTo>
                    <a:pt x="1421153" y="1704531"/>
                  </a:lnTo>
                  <a:lnTo>
                    <a:pt x="0" y="1704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2357044" y="826649"/>
              <a:ext cx="3479436" cy="501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94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Risques</a:t>
              </a: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2198953" y="4982667"/>
            <a:ext cx="5278295" cy="57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Médicaments utilisés au bloc opératoire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854804" y="3383218"/>
            <a:ext cx="5770986" cy="1054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49" b="0" i="0" u="none" strike="noStrike" kern="1200" cap="none" spc="17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Gothic"/>
                <a:ea typeface="League Gothic"/>
                <a:cs typeface="League Gothic"/>
                <a:sym typeface="League Gothic"/>
              </a:rPr>
              <a:t>ANESTHESIE - REA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299594" y="7461020"/>
            <a:ext cx="2928371" cy="364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Oswald Bold"/>
                <a:cs typeface="Oswald Bold"/>
                <a:sym typeface="Oswald Bold"/>
              </a:rPr>
              <a:t>Rappels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625033" y="4358112"/>
            <a:ext cx="6426134" cy="470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4" b="0" i="0" u="none" strike="noStrike" kern="1200" cap="none" spc="28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Erreur d’administration</a:t>
            </a:r>
          </a:p>
        </p:txBody>
      </p:sp>
      <p:sp>
        <p:nvSpPr>
          <p:cNvPr id="45" name="Freeform 45"/>
          <p:cNvSpPr/>
          <p:nvPr/>
        </p:nvSpPr>
        <p:spPr>
          <a:xfrm>
            <a:off x="3266384" y="5712917"/>
            <a:ext cx="1392492" cy="1719126"/>
          </a:xfrm>
          <a:custGeom>
            <a:avLst/>
            <a:gdLst/>
            <a:ahLst/>
            <a:cxnLst/>
            <a:rect l="l" t="t" r="r" b="b"/>
            <a:pathLst>
              <a:path w="1392492" h="1719126">
                <a:moveTo>
                  <a:pt x="0" y="0"/>
                </a:moveTo>
                <a:lnTo>
                  <a:pt x="1392492" y="0"/>
                </a:lnTo>
                <a:lnTo>
                  <a:pt x="1392492" y="1719126"/>
                </a:lnTo>
                <a:lnTo>
                  <a:pt x="0" y="17191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Freeform 46"/>
          <p:cNvSpPr/>
          <p:nvPr/>
        </p:nvSpPr>
        <p:spPr>
          <a:xfrm>
            <a:off x="4838100" y="5753689"/>
            <a:ext cx="1495402" cy="1486056"/>
          </a:xfrm>
          <a:custGeom>
            <a:avLst/>
            <a:gdLst/>
            <a:ahLst/>
            <a:cxnLst/>
            <a:rect l="l" t="t" r="r" b="b"/>
            <a:pathLst>
              <a:path w="1495402" h="1486056">
                <a:moveTo>
                  <a:pt x="0" y="0"/>
                </a:moveTo>
                <a:lnTo>
                  <a:pt x="1495402" y="0"/>
                </a:lnTo>
                <a:lnTo>
                  <a:pt x="1495402" y="1486055"/>
                </a:lnTo>
                <a:lnTo>
                  <a:pt x="0" y="148605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9966303" y="2158885"/>
            <a:ext cx="6742634" cy="1699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009381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Confusion entre 2 </a:t>
            </a: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009381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conditionnements</a:t>
            </a: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009381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: 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009381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éphédrine</a:t>
            </a: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009381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/</a:t>
            </a: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009381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épinéphrine</a:t>
            </a:r>
            <a:r>
              <a:rPr lang="en-US" sz="2000" b="1" spc="170" dirty="0">
                <a:solidFill>
                  <a:srgbClr val="009381"/>
                </a:solidFill>
                <a:latin typeface="Balsamiq Sans"/>
                <a:ea typeface="Balsamiq Sans"/>
                <a:cs typeface="Balsamiq Sans"/>
                <a:sym typeface="Balsamiq Sans"/>
              </a:rPr>
              <a:t>,</a:t>
            </a: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009381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009381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kétamine</a:t>
            </a: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009381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/</a:t>
            </a: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009381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eskétamine</a:t>
            </a:r>
            <a:r>
              <a:rPr lang="en-US" sz="2000" b="1" spc="170" dirty="0">
                <a:solidFill>
                  <a:srgbClr val="009381"/>
                </a:solidFill>
                <a:latin typeface="Balsamiq Sans"/>
                <a:ea typeface="Balsamiq Sans"/>
                <a:cs typeface="Balsamiq Sans"/>
                <a:sym typeface="Balsamiq Sans"/>
              </a:rPr>
              <a:t>, atropine/adrenaline </a:t>
            </a:r>
            <a:r>
              <a:rPr lang="en-US" sz="2000" b="1" spc="170" dirty="0" err="1">
                <a:solidFill>
                  <a:srgbClr val="009381"/>
                </a:solidFill>
                <a:latin typeface="Balsamiq Sans"/>
                <a:ea typeface="Balsamiq Sans"/>
                <a:cs typeface="Balsamiq Sans"/>
                <a:sym typeface="Balsamiq Sans"/>
              </a:rPr>
              <a:t>etc</a:t>
            </a:r>
            <a:r>
              <a:rPr lang="en-US" sz="2000" b="1" spc="170" dirty="0">
                <a:solidFill>
                  <a:srgbClr val="009381"/>
                </a:solidFill>
                <a:latin typeface="Balsamiq Sans"/>
                <a:ea typeface="Balsamiq Sans"/>
                <a:cs typeface="Balsamiq Sans"/>
                <a:sym typeface="Balsamiq Sans"/>
              </a:rPr>
              <a:t>…</a:t>
            </a:r>
            <a:endParaRPr kumimoji="0" lang="en-US" sz="2000" b="1" i="0" u="none" strike="noStrike" kern="1200" cap="none" spc="170" normalizeH="0" baseline="0" noProof="0" dirty="0">
              <a:ln>
                <a:noFill/>
              </a:ln>
              <a:solidFill>
                <a:srgbClr val="009381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Mauvaise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lecture de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l’étiquetage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Erreurs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dilution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Médicaments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utilisés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en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anesthésie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= 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MTE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632177" y="4916264"/>
            <a:ext cx="6751939" cy="198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Vigilance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lors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la manipulation des petits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conditionnements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solutions injectables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Seringues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systématiquement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étiquetées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</a:p>
          <a:p>
            <a:pPr marL="215901" marR="0" lvl="1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 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(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anesthésie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: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voir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code couleur de la SFAR)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Stockage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clair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et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organisé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Elaboration de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protocoles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thérapeutiques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médicamenteux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informatisés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9" name="Freeform 49"/>
          <p:cNvSpPr/>
          <p:nvPr/>
        </p:nvSpPr>
        <p:spPr>
          <a:xfrm>
            <a:off x="8600728" y="6934751"/>
            <a:ext cx="1484913" cy="1466351"/>
          </a:xfrm>
          <a:custGeom>
            <a:avLst/>
            <a:gdLst/>
            <a:ahLst/>
            <a:cxnLst/>
            <a:rect l="l" t="t" r="r" b="b"/>
            <a:pathLst>
              <a:path w="1484913" h="1466351">
                <a:moveTo>
                  <a:pt x="0" y="0"/>
                </a:moveTo>
                <a:lnTo>
                  <a:pt x="1484912" y="0"/>
                </a:lnTo>
                <a:lnTo>
                  <a:pt x="1484912" y="1466351"/>
                </a:lnTo>
                <a:lnTo>
                  <a:pt x="0" y="146635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9995098" y="8329495"/>
            <a:ext cx="6751939" cy="1134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Surveillance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étroite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lors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l’utilisation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dans un </a:t>
            </a: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contexte</a:t>
            </a: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d’urgence</a:t>
            </a:r>
            <a:endParaRPr kumimoji="0" lang="en-US" sz="2000" b="1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Vigilance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renforcée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: </a:t>
            </a: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identitovigilance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du patient</a:t>
            </a:r>
          </a:p>
        </p:txBody>
      </p:sp>
      <p:sp>
        <p:nvSpPr>
          <p:cNvPr id="52" name="Bouton d’action : accueil 51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D946DCFB-51CF-3390-3189-293CB35C6CF4}"/>
              </a:ext>
            </a:extLst>
          </p:cNvPr>
          <p:cNvSpPr/>
          <p:nvPr/>
        </p:nvSpPr>
        <p:spPr>
          <a:xfrm>
            <a:off x="17085645" y="266700"/>
            <a:ext cx="838200" cy="843420"/>
          </a:xfrm>
          <a:prstGeom prst="actionButtonHom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" name="Picture 2" descr="https://www.omeditpacacorse.fr/wp-content/uploads/2018/05/Logo-omedit-1.png">
            <a:extLst>
              <a:ext uri="{FF2B5EF4-FFF2-40B4-BE49-F238E27FC236}">
                <a16:creationId xmlns:a16="http://schemas.microsoft.com/office/drawing/2014/main" id="{61ABE913-DB53-04B0-E70F-4F069ABC2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288"/>
            <a:ext cx="2125001" cy="8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2">
            <a:extLst>
              <a:ext uri="{FF2B5EF4-FFF2-40B4-BE49-F238E27FC236}">
                <a16:creationId xmlns:a16="http://schemas.microsoft.com/office/drawing/2014/main" id="{FC1816C6-6A71-5E89-EAA9-372FBDFF0B62}"/>
              </a:ext>
            </a:extLst>
          </p:cNvPr>
          <p:cNvSpPr txBox="1"/>
          <p:nvPr/>
        </p:nvSpPr>
        <p:spPr>
          <a:xfrm>
            <a:off x="1854803" y="8943552"/>
            <a:ext cx="6098561" cy="6610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MTE : Marge </a:t>
            </a:r>
            <a:r>
              <a:rPr kumimoji="0" lang="en-US" sz="1600" b="0" i="0" u="none" strike="noStrike" kern="1200" cap="none" spc="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thérapeutique</a:t>
            </a: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1600" b="0" i="0" u="none" strike="noStrike" kern="1200" cap="none" spc="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étroite</a:t>
            </a:r>
            <a:endParaRPr kumimoji="0" lang="en-US" sz="1600" b="0" i="0" u="none" strike="noStrike" kern="1200" cap="none" spc="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17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pc="133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SFAR : Société Française </a:t>
            </a:r>
            <a:r>
              <a:rPr lang="en-US" sz="1600" spc="133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d’Anesthésie</a:t>
            </a:r>
            <a:r>
              <a:rPr lang="en-US" sz="1600" spc="133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17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pc="133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et de </a:t>
            </a:r>
            <a:r>
              <a:rPr lang="en-US" sz="1600" spc="133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Réanimation</a:t>
            </a:r>
            <a:endParaRPr kumimoji="0" lang="en-US" sz="1600" b="0" i="0" u="none" strike="noStrike" kern="1200" cap="none" spc="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527230" y="1664055"/>
            <a:ext cx="6426134" cy="642613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61925" cap="sq">
              <a:solidFill>
                <a:srgbClr val="D1EFF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7005763" y="6522220"/>
            <a:ext cx="412530" cy="41253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7005763" y="2665392"/>
            <a:ext cx="412530" cy="41253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7705874" y="4920335"/>
            <a:ext cx="412530" cy="41253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5B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43184" y="7239744"/>
            <a:ext cx="7423194" cy="2824522"/>
            <a:chOff x="0" y="0"/>
            <a:chExt cx="3639893" cy="13849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39893" cy="1384977"/>
            </a:xfrm>
            <a:custGeom>
              <a:avLst/>
              <a:gdLst/>
              <a:ahLst/>
              <a:cxnLst/>
              <a:rect l="l" t="t" r="r" b="b"/>
              <a:pathLst>
                <a:path w="3639893" h="1384977">
                  <a:moveTo>
                    <a:pt x="3436693" y="0"/>
                  </a:moveTo>
                  <a:cubicBezTo>
                    <a:pt x="3548917" y="0"/>
                    <a:pt x="3639893" y="310038"/>
                    <a:pt x="3639893" y="692489"/>
                  </a:cubicBezTo>
                  <a:cubicBezTo>
                    <a:pt x="3639893" y="1074940"/>
                    <a:pt x="3548917" y="1384977"/>
                    <a:pt x="3436693" y="1384977"/>
                  </a:cubicBezTo>
                  <a:lnTo>
                    <a:pt x="203200" y="1384977"/>
                  </a:lnTo>
                  <a:cubicBezTo>
                    <a:pt x="90976" y="1384977"/>
                    <a:pt x="0" y="1074940"/>
                    <a:pt x="0" y="692489"/>
                  </a:cubicBezTo>
                  <a:cubicBezTo>
                    <a:pt x="0" y="3100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639893" cy="1432603"/>
            </a:xfrm>
            <a:prstGeom prst="rect">
              <a:avLst/>
            </a:prstGeom>
          </p:spPr>
          <p:txBody>
            <a:bodyPr lIns="64227" tIns="64227" rIns="64227" bIns="6422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8540830" y="6847648"/>
            <a:ext cx="1604709" cy="160470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 rot="1820444">
            <a:off x="7781777" y="6949781"/>
            <a:ext cx="673255" cy="412911"/>
          </a:xfrm>
          <a:custGeom>
            <a:avLst/>
            <a:gdLst/>
            <a:ahLst/>
            <a:cxnLst/>
            <a:rect l="l" t="t" r="r" b="b"/>
            <a:pathLst>
              <a:path w="673255" h="412911">
                <a:moveTo>
                  <a:pt x="0" y="0"/>
                </a:moveTo>
                <a:lnTo>
                  <a:pt x="673254" y="0"/>
                </a:lnTo>
                <a:lnTo>
                  <a:pt x="673254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184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9100348" y="7172544"/>
            <a:ext cx="914091" cy="991618"/>
          </a:xfrm>
          <a:custGeom>
            <a:avLst/>
            <a:gdLst/>
            <a:ahLst/>
            <a:cxnLst/>
            <a:rect l="l" t="t" r="r" b="b"/>
            <a:pathLst>
              <a:path w="914091" h="991618">
                <a:moveTo>
                  <a:pt x="0" y="0"/>
                </a:moveTo>
                <a:lnTo>
                  <a:pt x="914091" y="0"/>
                </a:lnTo>
                <a:lnTo>
                  <a:pt x="914091" y="991618"/>
                </a:lnTo>
                <a:lnTo>
                  <a:pt x="0" y="9916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8669522" y="6948799"/>
            <a:ext cx="1009901" cy="1017533"/>
          </a:xfrm>
          <a:custGeom>
            <a:avLst/>
            <a:gdLst/>
            <a:ahLst/>
            <a:cxnLst/>
            <a:rect l="l" t="t" r="r" b="b"/>
            <a:pathLst>
              <a:path w="1009901" h="1017533">
                <a:moveTo>
                  <a:pt x="0" y="0"/>
                </a:moveTo>
                <a:lnTo>
                  <a:pt x="1009901" y="0"/>
                </a:lnTo>
                <a:lnTo>
                  <a:pt x="1009901" y="1017533"/>
                </a:lnTo>
                <a:lnTo>
                  <a:pt x="0" y="10175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reeform 23"/>
          <p:cNvSpPr/>
          <p:nvPr/>
        </p:nvSpPr>
        <p:spPr>
          <a:xfrm rot="-94679">
            <a:off x="8319117" y="4909852"/>
            <a:ext cx="739433" cy="412911"/>
          </a:xfrm>
          <a:custGeom>
            <a:avLst/>
            <a:gdLst/>
            <a:ahLst/>
            <a:cxnLst/>
            <a:rect l="l" t="t" r="r" b="b"/>
            <a:pathLst>
              <a:path w="739433" h="412911">
                <a:moveTo>
                  <a:pt x="0" y="0"/>
                </a:moveTo>
                <a:lnTo>
                  <a:pt x="739433" y="0"/>
                </a:lnTo>
                <a:lnTo>
                  <a:pt x="739433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3840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9259783" y="4146835"/>
            <a:ext cx="8079832" cy="2801964"/>
            <a:chOff x="0" y="0"/>
            <a:chExt cx="10773109" cy="3735952"/>
          </a:xfrm>
        </p:grpSpPr>
        <p:grpSp>
          <p:nvGrpSpPr>
            <p:cNvPr id="25" name="Group 25"/>
            <p:cNvGrpSpPr/>
            <p:nvPr/>
          </p:nvGrpSpPr>
          <p:grpSpPr>
            <a:xfrm>
              <a:off x="648850" y="116689"/>
              <a:ext cx="10124259" cy="3619263"/>
              <a:chOff x="0" y="0"/>
              <a:chExt cx="3800869" cy="1358751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800869" cy="1358751"/>
              </a:xfrm>
              <a:custGeom>
                <a:avLst/>
                <a:gdLst/>
                <a:ahLst/>
                <a:cxnLst/>
                <a:rect l="l" t="t" r="r" b="b"/>
                <a:pathLst>
                  <a:path w="3800869" h="1358751">
                    <a:moveTo>
                      <a:pt x="3597669" y="0"/>
                    </a:moveTo>
                    <a:cubicBezTo>
                      <a:pt x="3709893" y="0"/>
                      <a:pt x="3800869" y="304167"/>
                      <a:pt x="3800869" y="679375"/>
                    </a:cubicBezTo>
                    <a:cubicBezTo>
                      <a:pt x="3800869" y="1054584"/>
                      <a:pt x="3709893" y="1358751"/>
                      <a:pt x="3597669" y="1358751"/>
                    </a:cubicBezTo>
                    <a:lnTo>
                      <a:pt x="203200" y="1358751"/>
                    </a:lnTo>
                    <a:cubicBezTo>
                      <a:pt x="90976" y="1358751"/>
                      <a:pt x="0" y="1054584"/>
                      <a:pt x="0" y="679375"/>
                    </a:cubicBezTo>
                    <a:cubicBezTo>
                      <a:pt x="0" y="304167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800869" cy="1406376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 rot="-5400000">
              <a:off x="0" y="0"/>
              <a:ext cx="2095919" cy="2095919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755B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55048" y="55048"/>
              <a:ext cx="1985822" cy="1985822"/>
            </a:xfrm>
            <a:custGeom>
              <a:avLst/>
              <a:gdLst/>
              <a:ahLst/>
              <a:cxnLst/>
              <a:rect l="l" t="t" r="r" b="b"/>
              <a:pathLst>
                <a:path w="1985822" h="1985822">
                  <a:moveTo>
                    <a:pt x="0" y="0"/>
                  </a:moveTo>
                  <a:lnTo>
                    <a:pt x="1985823" y="0"/>
                  </a:lnTo>
                  <a:lnTo>
                    <a:pt x="1985823" y="1985823"/>
                  </a:lnTo>
                  <a:lnTo>
                    <a:pt x="0" y="1985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2369718" y="464051"/>
              <a:ext cx="3568576" cy="500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8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4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Surveillance</a:t>
              </a:r>
            </a:p>
          </p:txBody>
        </p:sp>
      </p:grpSp>
      <p:sp>
        <p:nvSpPr>
          <p:cNvPr id="33" name="Freeform 33"/>
          <p:cNvSpPr/>
          <p:nvPr/>
        </p:nvSpPr>
        <p:spPr>
          <a:xfrm rot="-1419521">
            <a:off x="7754782" y="2315138"/>
            <a:ext cx="705221" cy="412911"/>
          </a:xfrm>
          <a:custGeom>
            <a:avLst/>
            <a:gdLst/>
            <a:ahLst/>
            <a:cxnLst/>
            <a:rect l="l" t="t" r="r" b="b"/>
            <a:pathLst>
              <a:path w="705221" h="412911">
                <a:moveTo>
                  <a:pt x="0" y="0"/>
                </a:moveTo>
                <a:lnTo>
                  <a:pt x="705221" y="0"/>
                </a:lnTo>
                <a:lnTo>
                  <a:pt x="705221" y="412912"/>
                </a:lnTo>
                <a:lnTo>
                  <a:pt x="0" y="4129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4997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4" name="Group 34"/>
          <p:cNvGrpSpPr/>
          <p:nvPr/>
        </p:nvGrpSpPr>
        <p:grpSpPr>
          <a:xfrm>
            <a:off x="8589415" y="1110120"/>
            <a:ext cx="8064318" cy="2743066"/>
            <a:chOff x="0" y="0"/>
            <a:chExt cx="10752425" cy="3657421"/>
          </a:xfrm>
        </p:grpSpPr>
        <p:grpSp>
          <p:nvGrpSpPr>
            <p:cNvPr id="35" name="Group 35"/>
            <p:cNvGrpSpPr/>
            <p:nvPr/>
          </p:nvGrpSpPr>
          <p:grpSpPr>
            <a:xfrm>
              <a:off x="1097638" y="389417"/>
              <a:ext cx="9654786" cy="3268004"/>
              <a:chOff x="0" y="0"/>
              <a:chExt cx="3309159" cy="1120102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3309159" cy="1120102"/>
              </a:xfrm>
              <a:custGeom>
                <a:avLst/>
                <a:gdLst/>
                <a:ahLst/>
                <a:cxnLst/>
                <a:rect l="l" t="t" r="r" b="b"/>
                <a:pathLst>
                  <a:path w="3309159" h="1120102">
                    <a:moveTo>
                      <a:pt x="3105959" y="0"/>
                    </a:moveTo>
                    <a:cubicBezTo>
                      <a:pt x="3218183" y="0"/>
                      <a:pt x="3309159" y="250743"/>
                      <a:pt x="3309159" y="560051"/>
                    </a:cubicBezTo>
                    <a:cubicBezTo>
                      <a:pt x="3309159" y="869359"/>
                      <a:pt x="3218183" y="1120102"/>
                      <a:pt x="3105959" y="1120102"/>
                    </a:cubicBezTo>
                    <a:lnTo>
                      <a:pt x="203200" y="1120102"/>
                    </a:lnTo>
                    <a:cubicBezTo>
                      <a:pt x="90976" y="1120102"/>
                      <a:pt x="0" y="869359"/>
                      <a:pt x="0" y="560051"/>
                    </a:cubicBezTo>
                    <a:cubicBezTo>
                      <a:pt x="0" y="250743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47625"/>
                <a:ext cx="3309159" cy="1167727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 rot="-5400000">
              <a:off x="0" y="0"/>
              <a:ext cx="2139612" cy="2139612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C04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1" name="Freeform 41"/>
            <p:cNvSpPr/>
            <p:nvPr/>
          </p:nvSpPr>
          <p:spPr>
            <a:xfrm>
              <a:off x="387062" y="44927"/>
              <a:ext cx="1421153" cy="1704531"/>
            </a:xfrm>
            <a:custGeom>
              <a:avLst/>
              <a:gdLst/>
              <a:ahLst/>
              <a:cxnLst/>
              <a:rect l="l" t="t" r="r" b="b"/>
              <a:pathLst>
                <a:path w="1421153" h="1704531">
                  <a:moveTo>
                    <a:pt x="0" y="0"/>
                  </a:moveTo>
                  <a:lnTo>
                    <a:pt x="1421153" y="0"/>
                  </a:lnTo>
                  <a:lnTo>
                    <a:pt x="1421153" y="1704531"/>
                  </a:lnTo>
                  <a:lnTo>
                    <a:pt x="0" y="1704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2357044" y="826649"/>
              <a:ext cx="3479436" cy="501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94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Risques</a:t>
              </a:r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2198953" y="4982667"/>
            <a:ext cx="5278295" cy="30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notamment en pédiatrie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854804" y="3383218"/>
            <a:ext cx="5770986" cy="1054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49" b="0" i="0" u="none" strike="noStrike" kern="1200" cap="none" spc="17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Gothic"/>
                <a:ea typeface="League Gothic"/>
                <a:cs typeface="League Gothic"/>
                <a:sym typeface="League Gothic"/>
              </a:rPr>
              <a:t>ANTICANCEREUX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299594" y="7461020"/>
            <a:ext cx="2928371" cy="364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Oswald Bold"/>
                <a:cs typeface="Oswald Bold"/>
                <a:sym typeface="Oswald Bold"/>
              </a:rPr>
              <a:t>Antidote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625033" y="4358112"/>
            <a:ext cx="6426134" cy="470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4" b="0" i="0" u="none" strike="noStrike" kern="1200" cap="none" spc="28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Erreur d’administration</a:t>
            </a:r>
          </a:p>
        </p:txBody>
      </p:sp>
      <p:sp>
        <p:nvSpPr>
          <p:cNvPr id="47" name="Freeform 47"/>
          <p:cNvSpPr/>
          <p:nvPr/>
        </p:nvSpPr>
        <p:spPr>
          <a:xfrm>
            <a:off x="4838100" y="5797462"/>
            <a:ext cx="1337184" cy="1615933"/>
          </a:xfrm>
          <a:custGeom>
            <a:avLst/>
            <a:gdLst/>
            <a:ahLst/>
            <a:cxnLst/>
            <a:rect l="l" t="t" r="r" b="b"/>
            <a:pathLst>
              <a:path w="1337184" h="1615933">
                <a:moveTo>
                  <a:pt x="0" y="0"/>
                </a:moveTo>
                <a:lnTo>
                  <a:pt x="1337185" y="0"/>
                </a:lnTo>
                <a:lnTo>
                  <a:pt x="1337185" y="1615933"/>
                </a:lnTo>
                <a:lnTo>
                  <a:pt x="0" y="161593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reeform 48"/>
          <p:cNvSpPr/>
          <p:nvPr/>
        </p:nvSpPr>
        <p:spPr>
          <a:xfrm>
            <a:off x="3196162" y="5532479"/>
            <a:ext cx="1641938" cy="1925086"/>
          </a:xfrm>
          <a:custGeom>
            <a:avLst/>
            <a:gdLst/>
            <a:ahLst/>
            <a:cxnLst/>
            <a:rect l="l" t="t" r="r" b="b"/>
            <a:pathLst>
              <a:path w="1641938" h="1925086">
                <a:moveTo>
                  <a:pt x="0" y="0"/>
                </a:moveTo>
                <a:lnTo>
                  <a:pt x="1641938" y="0"/>
                </a:lnTo>
                <a:lnTo>
                  <a:pt x="1641938" y="1925086"/>
                </a:lnTo>
                <a:lnTo>
                  <a:pt x="0" y="192508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9945576" y="2407354"/>
            <a:ext cx="6742634" cy="852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Surdosage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: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toxicités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aigues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/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chroniques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Extravasation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Choc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septique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9856648" y="8164162"/>
            <a:ext cx="6742634" cy="1417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En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cas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surdosage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: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arrêter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la perfusion et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prévenir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le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médecin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lvl="1" indent="-215900">
              <a:lnSpc>
                <a:spcPts val="2200"/>
              </a:lnSpc>
              <a:buFont typeface="Arial"/>
              <a:buChar char="•"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En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cas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d’extravasation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: </a:t>
            </a: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URGENCE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Wingdings" panose="05000000000000000000" pitchFamily="2" charset="2"/>
              </a:rPr>
              <a:t>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appeler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le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médecin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+ 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référer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au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protocole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défini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selon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l’anticancéreux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administré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0704237" y="5031241"/>
            <a:ext cx="6555063" cy="198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Paramètres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cliniques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: T°, TA, FC, ECG,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diurèse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Durée et conditions de conservation des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chimiothérapies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Prescription des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traitements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adjuvants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protecteurs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prévention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1854804" y="8943552"/>
            <a:ext cx="5553264" cy="443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TA : Tension </a:t>
            </a:r>
            <a:r>
              <a:rPr kumimoji="0" lang="en-US" sz="1600" b="0" i="0" u="none" strike="noStrike" kern="1200" cap="none" spc="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artérielle</a:t>
            </a:r>
            <a:endParaRPr kumimoji="0" lang="en-US" sz="1600" b="0" i="0" u="none" strike="noStrike" kern="1200" cap="none" spc="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17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FC : </a:t>
            </a:r>
            <a:r>
              <a:rPr kumimoji="0" lang="en-US" sz="1600" b="0" i="0" u="none" strike="noStrike" kern="1200" cap="none" spc="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Fréquence</a:t>
            </a: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1600" b="0" i="0" u="none" strike="noStrike" kern="1200" cap="none" spc="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cardiaque</a:t>
            </a:r>
            <a:endParaRPr kumimoji="0" lang="en-US" sz="1600" b="0" i="0" u="none" strike="noStrike" kern="1200" cap="none" spc="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4" name="Bouton d’action : accueil 51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D946DCFB-51CF-3390-3189-293CB35C6CF4}"/>
              </a:ext>
            </a:extLst>
          </p:cNvPr>
          <p:cNvSpPr/>
          <p:nvPr/>
        </p:nvSpPr>
        <p:spPr>
          <a:xfrm>
            <a:off x="17085645" y="266700"/>
            <a:ext cx="838200" cy="843420"/>
          </a:xfrm>
          <a:prstGeom prst="actionButtonHom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3" name="Picture 2" descr="https://www.omeditpacacorse.fr/wp-content/uploads/2018/05/Logo-omedit-1.png">
            <a:extLst>
              <a:ext uri="{FF2B5EF4-FFF2-40B4-BE49-F238E27FC236}">
                <a16:creationId xmlns:a16="http://schemas.microsoft.com/office/drawing/2014/main" id="{6FA9D05B-9B34-FD72-3222-FFBD826CD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288"/>
            <a:ext cx="2125001" cy="8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527230" y="1664055"/>
            <a:ext cx="6426134" cy="642613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61925" cap="sq">
              <a:solidFill>
                <a:srgbClr val="04CE0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7005763" y="6522220"/>
            <a:ext cx="412530" cy="41253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7005763" y="2665392"/>
            <a:ext cx="412530" cy="41253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7705874" y="4920335"/>
            <a:ext cx="412530" cy="41253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5B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43184" y="7239744"/>
            <a:ext cx="7423194" cy="2824522"/>
            <a:chOff x="0" y="0"/>
            <a:chExt cx="3639893" cy="13849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39893" cy="1384977"/>
            </a:xfrm>
            <a:custGeom>
              <a:avLst/>
              <a:gdLst/>
              <a:ahLst/>
              <a:cxnLst/>
              <a:rect l="l" t="t" r="r" b="b"/>
              <a:pathLst>
                <a:path w="3639893" h="1384977">
                  <a:moveTo>
                    <a:pt x="3436693" y="0"/>
                  </a:moveTo>
                  <a:cubicBezTo>
                    <a:pt x="3548917" y="0"/>
                    <a:pt x="3639893" y="310038"/>
                    <a:pt x="3639893" y="692489"/>
                  </a:cubicBezTo>
                  <a:cubicBezTo>
                    <a:pt x="3639893" y="1074940"/>
                    <a:pt x="3548917" y="1384977"/>
                    <a:pt x="3436693" y="1384977"/>
                  </a:cubicBezTo>
                  <a:lnTo>
                    <a:pt x="203200" y="1384977"/>
                  </a:lnTo>
                  <a:cubicBezTo>
                    <a:pt x="90976" y="1384977"/>
                    <a:pt x="0" y="1074940"/>
                    <a:pt x="0" y="692489"/>
                  </a:cubicBezTo>
                  <a:cubicBezTo>
                    <a:pt x="0" y="3100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639893" cy="1432603"/>
            </a:xfrm>
            <a:prstGeom prst="rect">
              <a:avLst/>
            </a:prstGeom>
          </p:spPr>
          <p:txBody>
            <a:bodyPr lIns="64227" tIns="64227" rIns="64227" bIns="6422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8540830" y="6847648"/>
            <a:ext cx="1604709" cy="160470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 rot="1820444">
            <a:off x="7781777" y="6949781"/>
            <a:ext cx="673255" cy="412911"/>
          </a:xfrm>
          <a:custGeom>
            <a:avLst/>
            <a:gdLst/>
            <a:ahLst/>
            <a:cxnLst/>
            <a:rect l="l" t="t" r="r" b="b"/>
            <a:pathLst>
              <a:path w="673255" h="412911">
                <a:moveTo>
                  <a:pt x="0" y="0"/>
                </a:moveTo>
                <a:lnTo>
                  <a:pt x="673254" y="0"/>
                </a:lnTo>
                <a:lnTo>
                  <a:pt x="673254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184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 rot="-94679">
            <a:off x="8319117" y="4909852"/>
            <a:ext cx="739433" cy="412911"/>
          </a:xfrm>
          <a:custGeom>
            <a:avLst/>
            <a:gdLst/>
            <a:ahLst/>
            <a:cxnLst/>
            <a:rect l="l" t="t" r="r" b="b"/>
            <a:pathLst>
              <a:path w="739433" h="412911">
                <a:moveTo>
                  <a:pt x="0" y="0"/>
                </a:moveTo>
                <a:lnTo>
                  <a:pt x="739433" y="0"/>
                </a:lnTo>
                <a:lnTo>
                  <a:pt x="739433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3840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9259783" y="4146835"/>
            <a:ext cx="8079832" cy="2801964"/>
            <a:chOff x="0" y="0"/>
            <a:chExt cx="10773109" cy="3735952"/>
          </a:xfrm>
        </p:grpSpPr>
        <p:grpSp>
          <p:nvGrpSpPr>
            <p:cNvPr id="23" name="Group 23"/>
            <p:cNvGrpSpPr/>
            <p:nvPr/>
          </p:nvGrpSpPr>
          <p:grpSpPr>
            <a:xfrm>
              <a:off x="648850" y="116689"/>
              <a:ext cx="10124259" cy="3619263"/>
              <a:chOff x="0" y="0"/>
              <a:chExt cx="3800869" cy="1358751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3800869" cy="1358751"/>
              </a:xfrm>
              <a:custGeom>
                <a:avLst/>
                <a:gdLst/>
                <a:ahLst/>
                <a:cxnLst/>
                <a:rect l="l" t="t" r="r" b="b"/>
                <a:pathLst>
                  <a:path w="3800869" h="1358751">
                    <a:moveTo>
                      <a:pt x="3597669" y="0"/>
                    </a:moveTo>
                    <a:cubicBezTo>
                      <a:pt x="3709893" y="0"/>
                      <a:pt x="3800869" y="304167"/>
                      <a:pt x="3800869" y="679375"/>
                    </a:cubicBezTo>
                    <a:cubicBezTo>
                      <a:pt x="3800869" y="1054584"/>
                      <a:pt x="3709893" y="1358751"/>
                      <a:pt x="3597669" y="1358751"/>
                    </a:cubicBezTo>
                    <a:lnTo>
                      <a:pt x="203200" y="1358751"/>
                    </a:lnTo>
                    <a:cubicBezTo>
                      <a:pt x="90976" y="1358751"/>
                      <a:pt x="0" y="1054584"/>
                      <a:pt x="0" y="679375"/>
                    </a:cubicBezTo>
                    <a:cubicBezTo>
                      <a:pt x="0" y="304167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47625"/>
                <a:ext cx="3800869" cy="1406376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 rot="-5400000">
              <a:off x="0" y="0"/>
              <a:ext cx="2095919" cy="2095919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755B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9" name="Freeform 29"/>
            <p:cNvSpPr/>
            <p:nvPr/>
          </p:nvSpPr>
          <p:spPr>
            <a:xfrm>
              <a:off x="55048" y="55048"/>
              <a:ext cx="1985822" cy="1985822"/>
            </a:xfrm>
            <a:custGeom>
              <a:avLst/>
              <a:gdLst/>
              <a:ahLst/>
              <a:cxnLst/>
              <a:rect l="l" t="t" r="r" b="b"/>
              <a:pathLst>
                <a:path w="1985822" h="1985822">
                  <a:moveTo>
                    <a:pt x="0" y="0"/>
                  </a:moveTo>
                  <a:lnTo>
                    <a:pt x="1985823" y="0"/>
                  </a:lnTo>
                  <a:lnTo>
                    <a:pt x="1985823" y="1985823"/>
                  </a:lnTo>
                  <a:lnTo>
                    <a:pt x="0" y="1985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2369718" y="464051"/>
              <a:ext cx="3568576" cy="500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8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4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Prévention</a:t>
              </a:r>
            </a:p>
          </p:txBody>
        </p:sp>
      </p:grpSp>
      <p:sp>
        <p:nvSpPr>
          <p:cNvPr id="31" name="Freeform 31"/>
          <p:cNvSpPr/>
          <p:nvPr/>
        </p:nvSpPr>
        <p:spPr>
          <a:xfrm rot="-1419521">
            <a:off x="7754782" y="2315138"/>
            <a:ext cx="705221" cy="412911"/>
          </a:xfrm>
          <a:custGeom>
            <a:avLst/>
            <a:gdLst/>
            <a:ahLst/>
            <a:cxnLst/>
            <a:rect l="l" t="t" r="r" b="b"/>
            <a:pathLst>
              <a:path w="705221" h="412911">
                <a:moveTo>
                  <a:pt x="0" y="0"/>
                </a:moveTo>
                <a:lnTo>
                  <a:pt x="705221" y="0"/>
                </a:lnTo>
                <a:lnTo>
                  <a:pt x="705221" y="412912"/>
                </a:lnTo>
                <a:lnTo>
                  <a:pt x="0" y="412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4997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8589415" y="1110120"/>
            <a:ext cx="8064318" cy="2743066"/>
            <a:chOff x="0" y="0"/>
            <a:chExt cx="10752425" cy="3657421"/>
          </a:xfrm>
        </p:grpSpPr>
        <p:grpSp>
          <p:nvGrpSpPr>
            <p:cNvPr id="33" name="Group 33"/>
            <p:cNvGrpSpPr/>
            <p:nvPr/>
          </p:nvGrpSpPr>
          <p:grpSpPr>
            <a:xfrm>
              <a:off x="1097638" y="389417"/>
              <a:ext cx="9654786" cy="3268004"/>
              <a:chOff x="0" y="0"/>
              <a:chExt cx="3309159" cy="1120102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3309159" cy="1120102"/>
              </a:xfrm>
              <a:custGeom>
                <a:avLst/>
                <a:gdLst/>
                <a:ahLst/>
                <a:cxnLst/>
                <a:rect l="l" t="t" r="r" b="b"/>
                <a:pathLst>
                  <a:path w="3309159" h="1120102">
                    <a:moveTo>
                      <a:pt x="3105959" y="0"/>
                    </a:moveTo>
                    <a:cubicBezTo>
                      <a:pt x="3218183" y="0"/>
                      <a:pt x="3309159" y="250743"/>
                      <a:pt x="3309159" y="560051"/>
                    </a:cubicBezTo>
                    <a:cubicBezTo>
                      <a:pt x="3309159" y="869359"/>
                      <a:pt x="3218183" y="1120102"/>
                      <a:pt x="3105959" y="1120102"/>
                    </a:cubicBezTo>
                    <a:lnTo>
                      <a:pt x="203200" y="1120102"/>
                    </a:lnTo>
                    <a:cubicBezTo>
                      <a:pt x="90976" y="1120102"/>
                      <a:pt x="0" y="869359"/>
                      <a:pt x="0" y="560051"/>
                    </a:cubicBezTo>
                    <a:cubicBezTo>
                      <a:pt x="0" y="250743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3309159" cy="1167727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 rot="-5400000">
              <a:off x="0" y="0"/>
              <a:ext cx="2139612" cy="2139612"/>
              <a:chOff x="0" y="0"/>
              <a:chExt cx="812800" cy="812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C04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9" name="Freeform 39"/>
            <p:cNvSpPr/>
            <p:nvPr/>
          </p:nvSpPr>
          <p:spPr>
            <a:xfrm>
              <a:off x="387062" y="44927"/>
              <a:ext cx="1421153" cy="1704531"/>
            </a:xfrm>
            <a:custGeom>
              <a:avLst/>
              <a:gdLst/>
              <a:ahLst/>
              <a:cxnLst/>
              <a:rect l="l" t="t" r="r" b="b"/>
              <a:pathLst>
                <a:path w="1421153" h="1704531">
                  <a:moveTo>
                    <a:pt x="0" y="0"/>
                  </a:moveTo>
                  <a:lnTo>
                    <a:pt x="1421153" y="0"/>
                  </a:lnTo>
                  <a:lnTo>
                    <a:pt x="1421153" y="1704531"/>
                  </a:lnTo>
                  <a:lnTo>
                    <a:pt x="0" y="1704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2357044" y="826649"/>
              <a:ext cx="3479436" cy="501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94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Risques</a:t>
              </a: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2198953" y="4982667"/>
            <a:ext cx="5278295" cy="57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pour les spécialités dont les modes de préparation sont à risques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854804" y="3383218"/>
            <a:ext cx="5770986" cy="1054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49" b="0" i="0" u="none" strike="noStrike" kern="1200" cap="none" spc="17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Gothic"/>
                <a:ea typeface="League Gothic"/>
                <a:cs typeface="League Gothic"/>
                <a:sym typeface="League Gothic"/>
              </a:rPr>
              <a:t>INJECTABLES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299594" y="7461020"/>
            <a:ext cx="2928371" cy="364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Oswald Bold"/>
                <a:cs typeface="Oswald Bold"/>
                <a:sym typeface="Oswald Bold"/>
              </a:rPr>
              <a:t>Rappels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625033" y="4358112"/>
            <a:ext cx="6426134" cy="470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4" b="0" i="0" u="none" strike="noStrike" kern="1200" cap="none" spc="28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Erreur de préparation</a:t>
            </a:r>
          </a:p>
        </p:txBody>
      </p:sp>
      <p:sp>
        <p:nvSpPr>
          <p:cNvPr id="45" name="Freeform 45"/>
          <p:cNvSpPr/>
          <p:nvPr/>
        </p:nvSpPr>
        <p:spPr>
          <a:xfrm>
            <a:off x="4076964" y="5999585"/>
            <a:ext cx="1522272" cy="1413810"/>
          </a:xfrm>
          <a:custGeom>
            <a:avLst/>
            <a:gdLst/>
            <a:ahLst/>
            <a:cxnLst/>
            <a:rect l="l" t="t" r="r" b="b"/>
            <a:pathLst>
              <a:path w="1522272" h="1413810">
                <a:moveTo>
                  <a:pt x="0" y="0"/>
                </a:moveTo>
                <a:lnTo>
                  <a:pt x="1522272" y="0"/>
                </a:lnTo>
                <a:lnTo>
                  <a:pt x="1522272" y="1413810"/>
                </a:lnTo>
                <a:lnTo>
                  <a:pt x="0" y="14138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9911100" y="2273585"/>
            <a:ext cx="6742634" cy="140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Erreurs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calculs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dose / de concentration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Exemple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préparations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injectables à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risques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: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anticancéreux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certains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antiviraux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et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antiparasitaires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immunosuppresseurs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0632177" y="4921937"/>
            <a:ext cx="6742634" cy="198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Mentions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obligatoires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sur la prescription : 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DCI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volume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diluant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durée,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voie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d’administration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Port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d’équipements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protection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individuelle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lors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la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préparation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substances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cancérogènes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/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tératogènes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/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irritantes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10299594" y="8120821"/>
            <a:ext cx="6742634" cy="168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Règles des 5B :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Bon médicament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Bon patient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Bonne dose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Bonne voie d'administration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Bon moment</a:t>
            </a:r>
          </a:p>
        </p:txBody>
      </p:sp>
      <p:sp>
        <p:nvSpPr>
          <p:cNvPr id="49" name="Freeform 49"/>
          <p:cNvSpPr/>
          <p:nvPr/>
        </p:nvSpPr>
        <p:spPr>
          <a:xfrm>
            <a:off x="8600728" y="6934751"/>
            <a:ext cx="1484913" cy="1466351"/>
          </a:xfrm>
          <a:custGeom>
            <a:avLst/>
            <a:gdLst/>
            <a:ahLst/>
            <a:cxnLst/>
            <a:rect l="l" t="t" r="r" b="b"/>
            <a:pathLst>
              <a:path w="1484913" h="1466351">
                <a:moveTo>
                  <a:pt x="0" y="0"/>
                </a:moveTo>
                <a:lnTo>
                  <a:pt x="1484912" y="0"/>
                </a:lnTo>
                <a:lnTo>
                  <a:pt x="1484912" y="1466351"/>
                </a:lnTo>
                <a:lnTo>
                  <a:pt x="0" y="146635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Bouton d’action : accueil 51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D946DCFB-51CF-3390-3189-293CB35C6CF4}"/>
              </a:ext>
            </a:extLst>
          </p:cNvPr>
          <p:cNvSpPr/>
          <p:nvPr/>
        </p:nvSpPr>
        <p:spPr>
          <a:xfrm>
            <a:off x="17085645" y="266700"/>
            <a:ext cx="838200" cy="843420"/>
          </a:xfrm>
          <a:prstGeom prst="actionButtonHom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0" name="Picture 2" descr="https://www.omeditpacacorse.fr/wp-content/uploads/2018/05/Logo-omedit-1.png">
            <a:extLst>
              <a:ext uri="{FF2B5EF4-FFF2-40B4-BE49-F238E27FC236}">
                <a16:creationId xmlns:a16="http://schemas.microsoft.com/office/drawing/2014/main" id="{84451EE4-D4FB-5B0A-8E3B-4D083D936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288"/>
            <a:ext cx="2125001" cy="8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527230" y="1664055"/>
            <a:ext cx="6426134" cy="642613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61925" cap="sq">
              <a:solidFill>
                <a:srgbClr val="FF80C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7005763" y="6522220"/>
            <a:ext cx="412530" cy="41253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7005763" y="2665392"/>
            <a:ext cx="412530" cy="41253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7705874" y="4920335"/>
            <a:ext cx="412530" cy="41253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5B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43184" y="7239744"/>
            <a:ext cx="7423194" cy="2824522"/>
            <a:chOff x="0" y="0"/>
            <a:chExt cx="3639893" cy="13849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39893" cy="1384977"/>
            </a:xfrm>
            <a:custGeom>
              <a:avLst/>
              <a:gdLst/>
              <a:ahLst/>
              <a:cxnLst/>
              <a:rect l="l" t="t" r="r" b="b"/>
              <a:pathLst>
                <a:path w="3639893" h="1384977">
                  <a:moveTo>
                    <a:pt x="3436693" y="0"/>
                  </a:moveTo>
                  <a:cubicBezTo>
                    <a:pt x="3548917" y="0"/>
                    <a:pt x="3639893" y="310038"/>
                    <a:pt x="3639893" y="692489"/>
                  </a:cubicBezTo>
                  <a:cubicBezTo>
                    <a:pt x="3639893" y="1074940"/>
                    <a:pt x="3548917" y="1384977"/>
                    <a:pt x="3436693" y="1384977"/>
                  </a:cubicBezTo>
                  <a:lnTo>
                    <a:pt x="203200" y="1384977"/>
                  </a:lnTo>
                  <a:cubicBezTo>
                    <a:pt x="90976" y="1384977"/>
                    <a:pt x="0" y="1074940"/>
                    <a:pt x="0" y="692489"/>
                  </a:cubicBezTo>
                  <a:cubicBezTo>
                    <a:pt x="0" y="3100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639893" cy="1432603"/>
            </a:xfrm>
            <a:prstGeom prst="rect">
              <a:avLst/>
            </a:prstGeom>
          </p:spPr>
          <p:txBody>
            <a:bodyPr lIns="64227" tIns="64227" rIns="64227" bIns="6422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8540830" y="6847648"/>
            <a:ext cx="1604709" cy="160470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 rot="1820444">
            <a:off x="7781777" y="6949781"/>
            <a:ext cx="673255" cy="412911"/>
          </a:xfrm>
          <a:custGeom>
            <a:avLst/>
            <a:gdLst/>
            <a:ahLst/>
            <a:cxnLst/>
            <a:rect l="l" t="t" r="r" b="b"/>
            <a:pathLst>
              <a:path w="673255" h="412911">
                <a:moveTo>
                  <a:pt x="0" y="0"/>
                </a:moveTo>
                <a:lnTo>
                  <a:pt x="673254" y="0"/>
                </a:lnTo>
                <a:lnTo>
                  <a:pt x="673254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184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 rot="-94679">
            <a:off x="8319117" y="4909852"/>
            <a:ext cx="739433" cy="412911"/>
          </a:xfrm>
          <a:custGeom>
            <a:avLst/>
            <a:gdLst/>
            <a:ahLst/>
            <a:cxnLst/>
            <a:rect l="l" t="t" r="r" b="b"/>
            <a:pathLst>
              <a:path w="739433" h="412911">
                <a:moveTo>
                  <a:pt x="0" y="0"/>
                </a:moveTo>
                <a:lnTo>
                  <a:pt x="739433" y="0"/>
                </a:lnTo>
                <a:lnTo>
                  <a:pt x="739433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3840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9259783" y="4146835"/>
            <a:ext cx="8079832" cy="2801964"/>
            <a:chOff x="0" y="0"/>
            <a:chExt cx="10773109" cy="3735952"/>
          </a:xfrm>
        </p:grpSpPr>
        <p:grpSp>
          <p:nvGrpSpPr>
            <p:cNvPr id="23" name="Group 23"/>
            <p:cNvGrpSpPr/>
            <p:nvPr/>
          </p:nvGrpSpPr>
          <p:grpSpPr>
            <a:xfrm>
              <a:off x="648850" y="116689"/>
              <a:ext cx="10124259" cy="3619263"/>
              <a:chOff x="0" y="0"/>
              <a:chExt cx="3800869" cy="1358751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3800869" cy="1358751"/>
              </a:xfrm>
              <a:custGeom>
                <a:avLst/>
                <a:gdLst/>
                <a:ahLst/>
                <a:cxnLst/>
                <a:rect l="l" t="t" r="r" b="b"/>
                <a:pathLst>
                  <a:path w="3800869" h="1358751">
                    <a:moveTo>
                      <a:pt x="3597669" y="0"/>
                    </a:moveTo>
                    <a:cubicBezTo>
                      <a:pt x="3709893" y="0"/>
                      <a:pt x="3800869" y="304167"/>
                      <a:pt x="3800869" y="679375"/>
                    </a:cubicBezTo>
                    <a:cubicBezTo>
                      <a:pt x="3800869" y="1054584"/>
                      <a:pt x="3709893" y="1358751"/>
                      <a:pt x="3597669" y="1358751"/>
                    </a:cubicBezTo>
                    <a:lnTo>
                      <a:pt x="203200" y="1358751"/>
                    </a:lnTo>
                    <a:cubicBezTo>
                      <a:pt x="90976" y="1358751"/>
                      <a:pt x="0" y="1054584"/>
                      <a:pt x="0" y="679375"/>
                    </a:cubicBezTo>
                    <a:cubicBezTo>
                      <a:pt x="0" y="304167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47625"/>
                <a:ext cx="3800869" cy="1406376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 rot="-5400000">
              <a:off x="0" y="0"/>
              <a:ext cx="2095919" cy="2095919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755B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9" name="Freeform 29"/>
            <p:cNvSpPr/>
            <p:nvPr/>
          </p:nvSpPr>
          <p:spPr>
            <a:xfrm>
              <a:off x="55048" y="55048"/>
              <a:ext cx="1985822" cy="1985822"/>
            </a:xfrm>
            <a:custGeom>
              <a:avLst/>
              <a:gdLst/>
              <a:ahLst/>
              <a:cxnLst/>
              <a:rect l="l" t="t" r="r" b="b"/>
              <a:pathLst>
                <a:path w="1985822" h="1985822">
                  <a:moveTo>
                    <a:pt x="0" y="0"/>
                  </a:moveTo>
                  <a:lnTo>
                    <a:pt x="1985823" y="0"/>
                  </a:lnTo>
                  <a:lnTo>
                    <a:pt x="1985823" y="1985823"/>
                  </a:lnTo>
                  <a:lnTo>
                    <a:pt x="0" y="1985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2369718" y="464051"/>
              <a:ext cx="3568576" cy="500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8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4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Prévention</a:t>
              </a:r>
            </a:p>
          </p:txBody>
        </p:sp>
      </p:grpSp>
      <p:sp>
        <p:nvSpPr>
          <p:cNvPr id="31" name="Freeform 31"/>
          <p:cNvSpPr/>
          <p:nvPr/>
        </p:nvSpPr>
        <p:spPr>
          <a:xfrm rot="-1419521">
            <a:off x="7754782" y="2315138"/>
            <a:ext cx="705221" cy="412911"/>
          </a:xfrm>
          <a:custGeom>
            <a:avLst/>
            <a:gdLst/>
            <a:ahLst/>
            <a:cxnLst/>
            <a:rect l="l" t="t" r="r" b="b"/>
            <a:pathLst>
              <a:path w="705221" h="412911">
                <a:moveTo>
                  <a:pt x="0" y="0"/>
                </a:moveTo>
                <a:lnTo>
                  <a:pt x="705221" y="0"/>
                </a:lnTo>
                <a:lnTo>
                  <a:pt x="705221" y="412912"/>
                </a:lnTo>
                <a:lnTo>
                  <a:pt x="0" y="412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4997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8589415" y="1110120"/>
            <a:ext cx="8064318" cy="2743066"/>
            <a:chOff x="0" y="0"/>
            <a:chExt cx="10752425" cy="3657421"/>
          </a:xfrm>
        </p:grpSpPr>
        <p:grpSp>
          <p:nvGrpSpPr>
            <p:cNvPr id="33" name="Group 33"/>
            <p:cNvGrpSpPr/>
            <p:nvPr/>
          </p:nvGrpSpPr>
          <p:grpSpPr>
            <a:xfrm>
              <a:off x="1097638" y="389417"/>
              <a:ext cx="9654786" cy="3268004"/>
              <a:chOff x="0" y="0"/>
              <a:chExt cx="3309159" cy="1120102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3309159" cy="1120102"/>
              </a:xfrm>
              <a:custGeom>
                <a:avLst/>
                <a:gdLst/>
                <a:ahLst/>
                <a:cxnLst/>
                <a:rect l="l" t="t" r="r" b="b"/>
                <a:pathLst>
                  <a:path w="3309159" h="1120102">
                    <a:moveTo>
                      <a:pt x="3105959" y="0"/>
                    </a:moveTo>
                    <a:cubicBezTo>
                      <a:pt x="3218183" y="0"/>
                      <a:pt x="3309159" y="250743"/>
                      <a:pt x="3309159" y="560051"/>
                    </a:cubicBezTo>
                    <a:cubicBezTo>
                      <a:pt x="3309159" y="869359"/>
                      <a:pt x="3218183" y="1120102"/>
                      <a:pt x="3105959" y="1120102"/>
                    </a:cubicBezTo>
                    <a:lnTo>
                      <a:pt x="203200" y="1120102"/>
                    </a:lnTo>
                    <a:cubicBezTo>
                      <a:pt x="90976" y="1120102"/>
                      <a:pt x="0" y="869359"/>
                      <a:pt x="0" y="560051"/>
                    </a:cubicBezTo>
                    <a:cubicBezTo>
                      <a:pt x="0" y="250743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3309159" cy="1167727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 rot="-5400000">
              <a:off x="0" y="0"/>
              <a:ext cx="2139612" cy="2139612"/>
              <a:chOff x="0" y="0"/>
              <a:chExt cx="812800" cy="812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C04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9" name="Freeform 39"/>
            <p:cNvSpPr/>
            <p:nvPr/>
          </p:nvSpPr>
          <p:spPr>
            <a:xfrm>
              <a:off x="387062" y="44927"/>
              <a:ext cx="1421153" cy="1704531"/>
            </a:xfrm>
            <a:custGeom>
              <a:avLst/>
              <a:gdLst/>
              <a:ahLst/>
              <a:cxnLst/>
              <a:rect l="l" t="t" r="r" b="b"/>
              <a:pathLst>
                <a:path w="1421153" h="1704531">
                  <a:moveTo>
                    <a:pt x="0" y="0"/>
                  </a:moveTo>
                  <a:lnTo>
                    <a:pt x="1421153" y="0"/>
                  </a:lnTo>
                  <a:lnTo>
                    <a:pt x="1421153" y="1704531"/>
                  </a:lnTo>
                  <a:lnTo>
                    <a:pt x="0" y="1704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2357044" y="826649"/>
              <a:ext cx="3479436" cy="501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94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Risques</a:t>
              </a: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2198953" y="4960442"/>
            <a:ext cx="5278295" cy="57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injection intrathécale au lieu de 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la voie intraveineuse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299594" y="7461020"/>
            <a:ext cx="2928371" cy="364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Oswald Bold"/>
                <a:cs typeface="Oswald Bold"/>
                <a:sym typeface="Oswald Bold"/>
              </a:rPr>
              <a:t>Rappels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625033" y="3881761"/>
            <a:ext cx="6426134" cy="92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4" b="0" i="0" u="none" strike="noStrike" kern="1200" cap="none" spc="28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Erreur de voie </a:t>
            </a:r>
          </a:p>
          <a:p>
            <a:pPr marL="0" marR="0" lvl="0" indent="0" algn="ctr" defTabSz="914400" rtl="0" eaLnBrk="1" fontAlgn="auto" latinLnBrk="0" hangingPunct="1">
              <a:lnSpc>
                <a:spcPts val="36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4" b="0" i="0" u="none" strike="noStrike" kern="1200" cap="none" spc="28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d’administration</a:t>
            </a:r>
          </a:p>
        </p:txBody>
      </p:sp>
      <p:sp>
        <p:nvSpPr>
          <p:cNvPr id="44" name="Freeform 44"/>
          <p:cNvSpPr/>
          <p:nvPr/>
        </p:nvSpPr>
        <p:spPr>
          <a:xfrm>
            <a:off x="4092809" y="5643067"/>
            <a:ext cx="1789004" cy="2145732"/>
          </a:xfrm>
          <a:custGeom>
            <a:avLst/>
            <a:gdLst/>
            <a:ahLst/>
            <a:cxnLst/>
            <a:rect l="l" t="t" r="r" b="b"/>
            <a:pathLst>
              <a:path w="1789004" h="2145732">
                <a:moveTo>
                  <a:pt x="0" y="0"/>
                </a:moveTo>
                <a:lnTo>
                  <a:pt x="1789004" y="0"/>
                </a:lnTo>
                <a:lnTo>
                  <a:pt x="1789004" y="2145731"/>
                </a:lnTo>
                <a:lnTo>
                  <a:pt x="0" y="214573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0145539" y="2219969"/>
            <a:ext cx="6742634" cy="57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Toxicité ou inefficacité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Décès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673310" y="4932804"/>
            <a:ext cx="6690117" cy="198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Préciser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la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voie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d’administration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sur la prescription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Ne jamais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mélanger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sur le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même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plateau de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soins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les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préparations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IV et IT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Dissocier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dans le temps les administrations IV et IT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Etiquetage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différent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(couleurs)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2210679" y="8876790"/>
            <a:ext cx="5553264" cy="441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IT : </a:t>
            </a:r>
            <a:r>
              <a:rPr lang="en-US" sz="1600" spc="133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I</a:t>
            </a:r>
            <a:r>
              <a:rPr kumimoji="0" lang="en-US" sz="1600" b="0" i="0" u="none" strike="noStrike" kern="1200" cap="none" spc="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ntrathécale</a:t>
            </a:r>
            <a:endParaRPr kumimoji="0" lang="en-US" sz="1600" b="0" i="0" u="none" strike="noStrike" kern="1200" cap="none" spc="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17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SNC : Système </a:t>
            </a:r>
            <a:r>
              <a:rPr kumimoji="0" lang="en-US" sz="1600" b="0" i="0" u="none" strike="noStrike" kern="1200" cap="none" spc="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nerveux</a:t>
            </a: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central</a:t>
            </a:r>
          </a:p>
        </p:txBody>
      </p:sp>
      <p:sp>
        <p:nvSpPr>
          <p:cNvPr id="48" name="Freeform 48"/>
          <p:cNvSpPr/>
          <p:nvPr/>
        </p:nvSpPr>
        <p:spPr>
          <a:xfrm>
            <a:off x="8600728" y="6934751"/>
            <a:ext cx="1484913" cy="1466351"/>
          </a:xfrm>
          <a:custGeom>
            <a:avLst/>
            <a:gdLst/>
            <a:ahLst/>
            <a:cxnLst/>
            <a:rect l="l" t="t" r="r" b="b"/>
            <a:pathLst>
              <a:path w="1484913" h="1466351">
                <a:moveTo>
                  <a:pt x="0" y="0"/>
                </a:moveTo>
                <a:lnTo>
                  <a:pt x="1484912" y="0"/>
                </a:lnTo>
                <a:lnTo>
                  <a:pt x="1484912" y="1466351"/>
                </a:lnTo>
                <a:lnTo>
                  <a:pt x="0" y="14663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9964493" y="7954540"/>
            <a:ext cx="6923680" cy="195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Voie IT = contact direct avec le SNC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Seuls certains médicaments peuvent être administrés par voie IT 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7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7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Contre-indication : alcaloides dérivés de la pervenche, anthracyclines (anticancéreux)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9452099" y="8783215"/>
            <a:ext cx="7205365" cy="30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Exemples : morphine, prednisolone, MTX, amikacine...</a:t>
            </a:r>
          </a:p>
        </p:txBody>
      </p:sp>
      <p:sp>
        <p:nvSpPr>
          <p:cNvPr id="52" name="Bouton d’action : accueil 51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D946DCFB-51CF-3390-3189-293CB35C6CF4}"/>
              </a:ext>
            </a:extLst>
          </p:cNvPr>
          <p:cNvSpPr/>
          <p:nvPr/>
        </p:nvSpPr>
        <p:spPr>
          <a:xfrm>
            <a:off x="17085645" y="266700"/>
            <a:ext cx="838200" cy="843420"/>
          </a:xfrm>
          <a:prstGeom prst="actionButtonHom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" name="Picture 2" descr="https://www.omeditpacacorse.fr/wp-content/uploads/2018/05/Logo-omedit-1.png">
            <a:extLst>
              <a:ext uri="{FF2B5EF4-FFF2-40B4-BE49-F238E27FC236}">
                <a16:creationId xmlns:a16="http://schemas.microsoft.com/office/drawing/2014/main" id="{20A5687F-BA9E-4F75-B3D5-B071F101E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288"/>
            <a:ext cx="2125001" cy="8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527230" y="1664055"/>
            <a:ext cx="6426134" cy="642613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61925" cap="sq">
              <a:solidFill>
                <a:srgbClr val="FE007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7005763" y="6522220"/>
            <a:ext cx="412530" cy="41253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7005763" y="2665392"/>
            <a:ext cx="412530" cy="41253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7705874" y="4920335"/>
            <a:ext cx="412530" cy="41253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5B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43184" y="7239744"/>
            <a:ext cx="7423194" cy="2824522"/>
            <a:chOff x="0" y="0"/>
            <a:chExt cx="3639893" cy="13849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39893" cy="1384977"/>
            </a:xfrm>
            <a:custGeom>
              <a:avLst/>
              <a:gdLst/>
              <a:ahLst/>
              <a:cxnLst/>
              <a:rect l="l" t="t" r="r" b="b"/>
              <a:pathLst>
                <a:path w="3639893" h="1384977">
                  <a:moveTo>
                    <a:pt x="3436693" y="0"/>
                  </a:moveTo>
                  <a:cubicBezTo>
                    <a:pt x="3548917" y="0"/>
                    <a:pt x="3639893" y="310038"/>
                    <a:pt x="3639893" y="692489"/>
                  </a:cubicBezTo>
                  <a:cubicBezTo>
                    <a:pt x="3639893" y="1074940"/>
                    <a:pt x="3548917" y="1384977"/>
                    <a:pt x="3436693" y="1384977"/>
                  </a:cubicBezTo>
                  <a:lnTo>
                    <a:pt x="203200" y="1384977"/>
                  </a:lnTo>
                  <a:cubicBezTo>
                    <a:pt x="90976" y="1384977"/>
                    <a:pt x="0" y="1074940"/>
                    <a:pt x="0" y="692489"/>
                  </a:cubicBezTo>
                  <a:cubicBezTo>
                    <a:pt x="0" y="3100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639893" cy="1432603"/>
            </a:xfrm>
            <a:prstGeom prst="rect">
              <a:avLst/>
            </a:prstGeom>
          </p:spPr>
          <p:txBody>
            <a:bodyPr lIns="64227" tIns="64227" rIns="64227" bIns="6422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8540830" y="6847648"/>
            <a:ext cx="1604709" cy="160470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 rot="1820444">
            <a:off x="7781777" y="6949781"/>
            <a:ext cx="673255" cy="412911"/>
          </a:xfrm>
          <a:custGeom>
            <a:avLst/>
            <a:gdLst/>
            <a:ahLst/>
            <a:cxnLst/>
            <a:rect l="l" t="t" r="r" b="b"/>
            <a:pathLst>
              <a:path w="673255" h="412911">
                <a:moveTo>
                  <a:pt x="0" y="0"/>
                </a:moveTo>
                <a:lnTo>
                  <a:pt x="673254" y="0"/>
                </a:lnTo>
                <a:lnTo>
                  <a:pt x="673254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184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 rot="-94679">
            <a:off x="8319117" y="4909852"/>
            <a:ext cx="739433" cy="412911"/>
          </a:xfrm>
          <a:custGeom>
            <a:avLst/>
            <a:gdLst/>
            <a:ahLst/>
            <a:cxnLst/>
            <a:rect l="l" t="t" r="r" b="b"/>
            <a:pathLst>
              <a:path w="739433" h="412911">
                <a:moveTo>
                  <a:pt x="0" y="0"/>
                </a:moveTo>
                <a:lnTo>
                  <a:pt x="739433" y="0"/>
                </a:lnTo>
                <a:lnTo>
                  <a:pt x="739433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3840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9259783" y="4146835"/>
            <a:ext cx="8079832" cy="2801964"/>
            <a:chOff x="0" y="0"/>
            <a:chExt cx="10773109" cy="3735952"/>
          </a:xfrm>
        </p:grpSpPr>
        <p:grpSp>
          <p:nvGrpSpPr>
            <p:cNvPr id="23" name="Group 23"/>
            <p:cNvGrpSpPr/>
            <p:nvPr/>
          </p:nvGrpSpPr>
          <p:grpSpPr>
            <a:xfrm>
              <a:off x="648850" y="116689"/>
              <a:ext cx="10124259" cy="3619263"/>
              <a:chOff x="0" y="0"/>
              <a:chExt cx="3800869" cy="1358751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3800869" cy="1358751"/>
              </a:xfrm>
              <a:custGeom>
                <a:avLst/>
                <a:gdLst/>
                <a:ahLst/>
                <a:cxnLst/>
                <a:rect l="l" t="t" r="r" b="b"/>
                <a:pathLst>
                  <a:path w="3800869" h="1358751">
                    <a:moveTo>
                      <a:pt x="3597669" y="0"/>
                    </a:moveTo>
                    <a:cubicBezTo>
                      <a:pt x="3709893" y="0"/>
                      <a:pt x="3800869" y="304167"/>
                      <a:pt x="3800869" y="679375"/>
                    </a:cubicBezTo>
                    <a:cubicBezTo>
                      <a:pt x="3800869" y="1054584"/>
                      <a:pt x="3709893" y="1358751"/>
                      <a:pt x="3597669" y="1358751"/>
                    </a:cubicBezTo>
                    <a:lnTo>
                      <a:pt x="203200" y="1358751"/>
                    </a:lnTo>
                    <a:cubicBezTo>
                      <a:pt x="90976" y="1358751"/>
                      <a:pt x="0" y="1054584"/>
                      <a:pt x="0" y="679375"/>
                    </a:cubicBezTo>
                    <a:cubicBezTo>
                      <a:pt x="0" y="304167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47625"/>
                <a:ext cx="3800869" cy="1406376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 rot="-5400000">
              <a:off x="0" y="0"/>
              <a:ext cx="2095919" cy="2095919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755B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9" name="Freeform 29"/>
            <p:cNvSpPr/>
            <p:nvPr/>
          </p:nvSpPr>
          <p:spPr>
            <a:xfrm>
              <a:off x="55048" y="55048"/>
              <a:ext cx="1985822" cy="1985822"/>
            </a:xfrm>
            <a:custGeom>
              <a:avLst/>
              <a:gdLst/>
              <a:ahLst/>
              <a:cxnLst/>
              <a:rect l="l" t="t" r="r" b="b"/>
              <a:pathLst>
                <a:path w="1985822" h="1985822">
                  <a:moveTo>
                    <a:pt x="0" y="0"/>
                  </a:moveTo>
                  <a:lnTo>
                    <a:pt x="1985823" y="0"/>
                  </a:lnTo>
                  <a:lnTo>
                    <a:pt x="1985823" y="1985823"/>
                  </a:lnTo>
                  <a:lnTo>
                    <a:pt x="0" y="1985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2369718" y="464051"/>
              <a:ext cx="3568576" cy="500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8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4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Prévention</a:t>
              </a:r>
            </a:p>
          </p:txBody>
        </p:sp>
      </p:grpSp>
      <p:sp>
        <p:nvSpPr>
          <p:cNvPr id="31" name="Freeform 31"/>
          <p:cNvSpPr/>
          <p:nvPr/>
        </p:nvSpPr>
        <p:spPr>
          <a:xfrm rot="-1419521">
            <a:off x="7754782" y="2315138"/>
            <a:ext cx="705221" cy="412911"/>
          </a:xfrm>
          <a:custGeom>
            <a:avLst/>
            <a:gdLst/>
            <a:ahLst/>
            <a:cxnLst/>
            <a:rect l="l" t="t" r="r" b="b"/>
            <a:pathLst>
              <a:path w="705221" h="412911">
                <a:moveTo>
                  <a:pt x="0" y="0"/>
                </a:moveTo>
                <a:lnTo>
                  <a:pt x="705221" y="0"/>
                </a:lnTo>
                <a:lnTo>
                  <a:pt x="705221" y="412912"/>
                </a:lnTo>
                <a:lnTo>
                  <a:pt x="0" y="412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4997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8589415" y="1110120"/>
            <a:ext cx="8064318" cy="2743066"/>
            <a:chOff x="0" y="0"/>
            <a:chExt cx="10752425" cy="3657421"/>
          </a:xfrm>
        </p:grpSpPr>
        <p:grpSp>
          <p:nvGrpSpPr>
            <p:cNvPr id="33" name="Group 33"/>
            <p:cNvGrpSpPr/>
            <p:nvPr/>
          </p:nvGrpSpPr>
          <p:grpSpPr>
            <a:xfrm>
              <a:off x="1097638" y="389417"/>
              <a:ext cx="9654786" cy="3268004"/>
              <a:chOff x="0" y="0"/>
              <a:chExt cx="3309159" cy="1120102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3309159" cy="1120102"/>
              </a:xfrm>
              <a:custGeom>
                <a:avLst/>
                <a:gdLst/>
                <a:ahLst/>
                <a:cxnLst/>
                <a:rect l="l" t="t" r="r" b="b"/>
                <a:pathLst>
                  <a:path w="3309159" h="1120102">
                    <a:moveTo>
                      <a:pt x="3105959" y="0"/>
                    </a:moveTo>
                    <a:cubicBezTo>
                      <a:pt x="3218183" y="0"/>
                      <a:pt x="3309159" y="250743"/>
                      <a:pt x="3309159" y="560051"/>
                    </a:cubicBezTo>
                    <a:cubicBezTo>
                      <a:pt x="3309159" y="869359"/>
                      <a:pt x="3218183" y="1120102"/>
                      <a:pt x="3105959" y="1120102"/>
                    </a:cubicBezTo>
                    <a:lnTo>
                      <a:pt x="203200" y="1120102"/>
                    </a:lnTo>
                    <a:cubicBezTo>
                      <a:pt x="90976" y="1120102"/>
                      <a:pt x="0" y="869359"/>
                      <a:pt x="0" y="560051"/>
                    </a:cubicBezTo>
                    <a:cubicBezTo>
                      <a:pt x="0" y="250743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3309159" cy="1167727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 rot="-5400000">
              <a:off x="0" y="0"/>
              <a:ext cx="2139612" cy="2139612"/>
              <a:chOff x="0" y="0"/>
              <a:chExt cx="812800" cy="812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C04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9" name="Freeform 39"/>
            <p:cNvSpPr/>
            <p:nvPr/>
          </p:nvSpPr>
          <p:spPr>
            <a:xfrm>
              <a:off x="387062" y="44927"/>
              <a:ext cx="1421153" cy="1704531"/>
            </a:xfrm>
            <a:custGeom>
              <a:avLst/>
              <a:gdLst/>
              <a:ahLst/>
              <a:cxnLst/>
              <a:rect l="l" t="t" r="r" b="b"/>
              <a:pathLst>
                <a:path w="1421153" h="1704531">
                  <a:moveTo>
                    <a:pt x="0" y="0"/>
                  </a:moveTo>
                  <a:lnTo>
                    <a:pt x="1421153" y="0"/>
                  </a:lnTo>
                  <a:lnTo>
                    <a:pt x="1421153" y="1704531"/>
                  </a:lnTo>
                  <a:lnTo>
                    <a:pt x="0" y="1704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2357044" y="826649"/>
              <a:ext cx="3479436" cy="501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94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Risques</a:t>
              </a: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2038924" y="4973335"/>
            <a:ext cx="5612615" cy="570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injection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parentérale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(IV, IM, SC) au lieu de la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voie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orale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ou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entérale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(via sonde)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299594" y="7461020"/>
            <a:ext cx="2928371" cy="364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Oswald Bold"/>
                <a:cs typeface="Oswald Bold"/>
                <a:sym typeface="Oswald Bold"/>
              </a:rPr>
              <a:t>Rappels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625033" y="3931463"/>
            <a:ext cx="6426134" cy="92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4" b="0" i="0" u="none" strike="noStrike" kern="1200" cap="none" spc="28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Erreur</a:t>
            </a:r>
            <a:r>
              <a:rPr kumimoji="0" lang="en-US" sz="3304" b="0" i="0" u="none" strike="noStrike" kern="1200" cap="none" spc="28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 de </a:t>
            </a:r>
            <a:r>
              <a:rPr kumimoji="0" lang="en-US" sz="3304" b="0" i="0" u="none" strike="noStrike" kern="1200" cap="none" spc="28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voie</a:t>
            </a:r>
            <a:r>
              <a:rPr kumimoji="0" lang="en-US" sz="3304" b="0" i="0" u="none" strike="noStrike" kern="1200" cap="none" spc="28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36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4" b="0" i="0" u="none" strike="noStrike" kern="1200" cap="none" spc="28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d’administration</a:t>
            </a:r>
            <a:endParaRPr kumimoji="0" lang="en-US" sz="3304" b="0" i="0" u="none" strike="noStrike" kern="1200" cap="none" spc="28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Fors Bold"/>
              <a:ea typeface="TT Fors Bold"/>
              <a:cs typeface="TT Fors Bold"/>
              <a:sym typeface="TT Fors Bold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9919984" y="8163432"/>
            <a:ext cx="6570288" cy="168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Les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médicaments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injectables ne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sont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pas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tous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administrables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par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voie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orale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Tous les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comprimés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ne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sont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pas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écrasables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Toutes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les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gélules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ne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sont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pas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ouvrables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Ne pas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écraser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plusieurs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comprimés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même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temps</a:t>
            </a:r>
          </a:p>
        </p:txBody>
      </p:sp>
      <p:sp>
        <p:nvSpPr>
          <p:cNvPr id="45" name="Freeform 45"/>
          <p:cNvSpPr/>
          <p:nvPr/>
        </p:nvSpPr>
        <p:spPr>
          <a:xfrm rot="2357899">
            <a:off x="3897664" y="5249011"/>
            <a:ext cx="1668821" cy="2607533"/>
          </a:xfrm>
          <a:custGeom>
            <a:avLst/>
            <a:gdLst/>
            <a:ahLst/>
            <a:cxnLst/>
            <a:rect l="l" t="t" r="r" b="b"/>
            <a:pathLst>
              <a:path w="1668821" h="2607533">
                <a:moveTo>
                  <a:pt x="0" y="0"/>
                </a:moveTo>
                <a:lnTo>
                  <a:pt x="1668820" y="0"/>
                </a:lnTo>
                <a:lnTo>
                  <a:pt x="1668820" y="2607533"/>
                </a:lnTo>
                <a:lnTo>
                  <a:pt x="0" y="260753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9995098" y="1810451"/>
            <a:ext cx="6742634" cy="226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lvl="1" indent="-215900">
              <a:lnSpc>
                <a:spcPts val="2200"/>
              </a:lnSpc>
              <a:buFont typeface="Arial"/>
              <a:buChar char="•"/>
              <a:defRPr/>
            </a:pP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E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rreur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connexion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entre abords </a:t>
            </a:r>
          </a:p>
          <a:p>
            <a:pPr marL="431801" lvl="1" indent="-215900">
              <a:lnSpc>
                <a:spcPts val="2200"/>
              </a:lnSpc>
              <a:buFont typeface="Arial"/>
              <a:buChar char="•"/>
              <a:defRPr/>
            </a:pP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E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Wingdings" panose="05000000000000000000" pitchFamily="2" charset="2"/>
              </a:rPr>
              <a:t>rreur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Wingdings" panose="05000000000000000000" pitchFamily="2" charset="2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Wingdings" panose="05000000000000000000" pitchFamily="2" charset="2"/>
              </a:rPr>
              <a:t>d’administration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Wingdings" panose="05000000000000000000" pitchFamily="2" charset="2"/>
              </a:rPr>
              <a:t> de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Wingdings" panose="05000000000000000000" pitchFamily="2" charset="2"/>
              </a:rPr>
              <a:t>médicaments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Wingdings" panose="05000000000000000000" pitchFamily="2" charset="2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Wingdings" panose="05000000000000000000" pitchFamily="2" charset="2"/>
              </a:rPr>
              <a:t>pouvant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Wingdings" panose="05000000000000000000" pitchFamily="2" charset="2"/>
              </a:rPr>
              <a:t> entrainer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Wingdings" panose="05000000000000000000" pitchFamily="2" charset="2"/>
              </a:rPr>
              <a:t>une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Wingdings" panose="05000000000000000000" pitchFamily="2" charset="2"/>
              </a:rPr>
              <a:t> </a:t>
            </a: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Wingdings" panose="05000000000000000000" pitchFamily="2" charset="2"/>
              </a:rPr>
              <a:t>toxicité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Wingdings" panose="05000000000000000000" pitchFamily="2" charset="2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Wingdings" panose="05000000000000000000" pitchFamily="2" charset="2"/>
              </a:rPr>
              <a:t>voir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Wingdings" panose="05000000000000000000" pitchFamily="2" charset="2"/>
              </a:rPr>
              <a:t> le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écès</a:t>
            </a:r>
            <a:endParaRPr lang="en-US" sz="2000" spc="170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lvl="1" indent="-215900">
              <a:lnSpc>
                <a:spcPts val="2200"/>
              </a:lnSpc>
              <a:buFont typeface="Arial"/>
              <a:buChar char="•"/>
              <a:defRPr/>
            </a:pPr>
            <a:endParaRPr lang="en-US" sz="2000" spc="170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lvl="1" indent="-215900">
              <a:lnSpc>
                <a:spcPts val="2200"/>
              </a:lnSpc>
              <a:buFont typeface="Arial"/>
              <a:buChar char="•"/>
              <a:defRPr/>
            </a:pP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Exemple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: nutrition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entérale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ou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solutions non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stériles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par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voie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intravasculaire</a:t>
            </a:r>
            <a:endParaRPr lang="en-US" sz="2000" spc="170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7" name="Freeform 47"/>
          <p:cNvSpPr/>
          <p:nvPr/>
        </p:nvSpPr>
        <p:spPr>
          <a:xfrm>
            <a:off x="8600728" y="6934751"/>
            <a:ext cx="1484913" cy="1466351"/>
          </a:xfrm>
          <a:custGeom>
            <a:avLst/>
            <a:gdLst/>
            <a:ahLst/>
            <a:cxnLst/>
            <a:rect l="l" t="t" r="r" b="b"/>
            <a:pathLst>
              <a:path w="1484913" h="1466351">
                <a:moveTo>
                  <a:pt x="0" y="0"/>
                </a:moveTo>
                <a:lnTo>
                  <a:pt x="1484912" y="0"/>
                </a:lnTo>
                <a:lnTo>
                  <a:pt x="1484912" y="1466351"/>
                </a:lnTo>
                <a:lnTo>
                  <a:pt x="0" y="14663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10630966" y="4981591"/>
            <a:ext cx="6742634" cy="1699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5901" marR="0" lvl="1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Utilisation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dispositifs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spécifiques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exemples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: </a:t>
            </a:r>
          </a:p>
          <a:p>
            <a:pPr marL="558801" marR="0" lvl="1" indent="-342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Système </a:t>
            </a: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ENFit</a:t>
            </a:r>
            <a:r>
              <a:rPr kumimoji="0" lang="en-US" sz="2000" b="1" i="0" u="none" strike="noStrike" kern="1200" cap="none" spc="17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®</a:t>
            </a:r>
            <a:r>
              <a:rPr lang="en-US" sz="2000" b="1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: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connecteur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pour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l’alimentation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b="1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entérale</a:t>
            </a:r>
            <a:r>
              <a:rPr lang="en-US" sz="2000" b="1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non interchangeable avec la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voie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IV</a:t>
            </a:r>
          </a:p>
          <a:p>
            <a:pPr marL="558801" marR="0" lvl="1" indent="-342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spc="170" dirty="0">
                <a:solidFill>
                  <a:srgbClr val="000000"/>
                </a:solidFill>
                <a:latin typeface="Balsamiq Sans"/>
                <a:sym typeface="Balsamiq Sans"/>
              </a:rPr>
              <a:t>Système </a:t>
            </a:r>
            <a:r>
              <a:rPr lang="en-US" sz="2000" b="1" spc="170" dirty="0" err="1">
                <a:solidFill>
                  <a:srgbClr val="000000"/>
                </a:solidFill>
                <a:latin typeface="Balsamiq Sans"/>
                <a:sym typeface="Balsamiq Sans"/>
              </a:rPr>
              <a:t>NRFit</a:t>
            </a:r>
            <a:r>
              <a:rPr lang="en-US" sz="2000" b="1" spc="170" dirty="0">
                <a:solidFill>
                  <a:srgbClr val="000000"/>
                </a:solidFill>
                <a:latin typeface="Balsamiq Sans"/>
                <a:sym typeface="Balsamiq Sans"/>
              </a:rPr>
              <a:t>® 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sym typeface="Balsamiq Sans"/>
              </a:rPr>
              <a:t>: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sym typeface="Balsamiq Sans"/>
              </a:rPr>
              <a:t>connecteur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sym typeface="Balsamiq Sans"/>
              </a:rPr>
              <a:t> pour la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sym typeface="Balsamiq Sans"/>
              </a:rPr>
              <a:t>voie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sym typeface="Balsamiq Sans"/>
              </a:rPr>
              <a:t>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sym typeface="Balsamiq Sans"/>
              </a:rPr>
              <a:t>neuraxiale</a:t>
            </a:r>
            <a:endParaRPr lang="en-US" sz="2000" spc="170" dirty="0">
              <a:solidFill>
                <a:srgbClr val="000000"/>
              </a:solidFill>
              <a:latin typeface="Balsamiq Sans"/>
              <a:sym typeface="Balsamiq Sans"/>
            </a:endParaRPr>
          </a:p>
        </p:txBody>
      </p:sp>
      <p:sp>
        <p:nvSpPr>
          <p:cNvPr id="50" name="Bouton d’action : accueil 51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D946DCFB-51CF-3390-3189-293CB35C6CF4}"/>
              </a:ext>
            </a:extLst>
          </p:cNvPr>
          <p:cNvSpPr/>
          <p:nvPr/>
        </p:nvSpPr>
        <p:spPr>
          <a:xfrm>
            <a:off x="17085645" y="266700"/>
            <a:ext cx="838200" cy="843420"/>
          </a:xfrm>
          <a:prstGeom prst="actionButtonHom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9" name="Picture 2" descr="https://www.omeditpacacorse.fr/wp-content/uploads/2018/05/Logo-omedit-1.png">
            <a:extLst>
              <a:ext uri="{FF2B5EF4-FFF2-40B4-BE49-F238E27FC236}">
                <a16:creationId xmlns:a16="http://schemas.microsoft.com/office/drawing/2014/main" id="{C72A37DB-D1A0-C339-4444-9630FA9D6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288"/>
            <a:ext cx="2125001" cy="8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D23E96C4-668E-044A-93AE-8E474DE5C41B}"/>
              </a:ext>
            </a:extLst>
          </p:cNvPr>
          <p:cNvSpPr txBox="1"/>
          <p:nvPr/>
        </p:nvSpPr>
        <p:spPr>
          <a:xfrm>
            <a:off x="2284185" y="8401102"/>
            <a:ext cx="5107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pc="170" dirty="0">
                <a:solidFill>
                  <a:srgbClr val="FE007E"/>
                </a:solidFill>
                <a:latin typeface="Balsamiq Sans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Liste</a:t>
            </a:r>
            <a:r>
              <a:rPr lang="fr-FR" dirty="0">
                <a:solidFill>
                  <a:srgbClr val="FE007E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FR" spc="170" dirty="0">
                <a:solidFill>
                  <a:srgbClr val="FE007E"/>
                </a:solidFill>
                <a:latin typeface="Balsamiq Sans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</a:t>
            </a:r>
            <a:r>
              <a:rPr lang="fr-FR" dirty="0">
                <a:solidFill>
                  <a:srgbClr val="FE007E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FR" spc="170" dirty="0">
                <a:solidFill>
                  <a:srgbClr val="FE007E"/>
                </a:solidFill>
                <a:latin typeface="Balsamiq Sans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médicaments</a:t>
            </a:r>
            <a:r>
              <a:rPr lang="fr-FR" dirty="0">
                <a:solidFill>
                  <a:srgbClr val="FE007E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FR" spc="170" dirty="0">
                <a:solidFill>
                  <a:srgbClr val="FE007E"/>
                </a:solidFill>
                <a:latin typeface="Balsamiq Sans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écrasables</a:t>
            </a:r>
            <a:endParaRPr lang="fr-FR" spc="170" dirty="0">
              <a:solidFill>
                <a:srgbClr val="FE007E"/>
              </a:solidFill>
              <a:latin typeface="Balsamiq Sans"/>
            </a:endParaRPr>
          </a:p>
          <a:p>
            <a:pPr algn="ctr"/>
            <a:r>
              <a:rPr lang="fr-FR" spc="170" dirty="0">
                <a:solidFill>
                  <a:srgbClr val="000000"/>
                </a:solidFill>
                <a:latin typeface="Balsamiq Sans"/>
              </a:rPr>
              <a:t>(</a:t>
            </a:r>
            <a:r>
              <a:rPr lang="fr-FR" spc="170" dirty="0" err="1">
                <a:solidFill>
                  <a:srgbClr val="000000"/>
                </a:solidFill>
                <a:latin typeface="Balsamiq Sans"/>
              </a:rPr>
              <a:t>OMéDIT</a:t>
            </a:r>
            <a:r>
              <a:rPr lang="fr-FR" spc="170" dirty="0">
                <a:solidFill>
                  <a:srgbClr val="000000"/>
                </a:solidFill>
                <a:latin typeface="Balsamiq Sans"/>
              </a:rPr>
              <a:t> Normandie, SFPC)</a:t>
            </a:r>
          </a:p>
        </p:txBody>
      </p:sp>
      <p:sp>
        <p:nvSpPr>
          <p:cNvPr id="53" name="TextBox 47">
            <a:extLst>
              <a:ext uri="{FF2B5EF4-FFF2-40B4-BE49-F238E27FC236}">
                <a16:creationId xmlns:a16="http://schemas.microsoft.com/office/drawing/2014/main" id="{8FB25716-F952-472E-1768-13B254E6DC04}"/>
              </a:ext>
            </a:extLst>
          </p:cNvPr>
          <p:cNvSpPr txBox="1"/>
          <p:nvPr/>
        </p:nvSpPr>
        <p:spPr>
          <a:xfrm>
            <a:off x="2276798" y="9344474"/>
            <a:ext cx="5553264" cy="441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IM : </a:t>
            </a:r>
            <a:r>
              <a:rPr kumimoji="0" lang="en-US" sz="1600" b="0" i="0" u="none" strike="noStrike" kern="1200" cap="none" spc="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Intramusculaire</a:t>
            </a:r>
            <a:endParaRPr kumimoji="0" lang="en-US" sz="1600" b="0" i="0" u="none" strike="noStrike" kern="1200" cap="none" spc="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17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pc="133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SC : Sous-</a:t>
            </a:r>
            <a:r>
              <a:rPr lang="en-US" sz="1600" spc="133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cutanée</a:t>
            </a:r>
            <a:endParaRPr kumimoji="0" lang="en-US" sz="1600" b="0" i="0" u="none" strike="noStrike" kern="1200" cap="none" spc="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7543801" y="8572500"/>
            <a:ext cx="3200399" cy="837301"/>
            <a:chOff x="4320654" y="6013341"/>
            <a:chExt cx="3200399" cy="837301"/>
          </a:xfrm>
        </p:grpSpPr>
        <p:sp>
          <p:nvSpPr>
            <p:cNvPr id="5" name="Bouton d’action : Suivant 4">
              <a:hlinkClick r:id="" action="ppaction://hlinkshowjump?jump=nextslide" highlightClick="1"/>
            </p:cNvPr>
            <p:cNvSpPr/>
            <p:nvPr/>
          </p:nvSpPr>
          <p:spPr>
            <a:xfrm>
              <a:off x="6683752" y="6013341"/>
              <a:ext cx="837301" cy="837301"/>
            </a:xfrm>
            <a:prstGeom prst="actionButtonForwardNex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2800" dirty="0">
                <a:latin typeface="Marianne" panose="02000000000000000000" pitchFamily="2" charset="0"/>
              </a:endParaRPr>
            </a:p>
          </p:txBody>
        </p:sp>
        <p:sp>
          <p:nvSpPr>
            <p:cNvPr id="6" name="ZoneTexte 5">
              <a:hlinkClick r:id="" action="ppaction://noaction"/>
            </p:cNvPr>
            <p:cNvSpPr txBox="1"/>
            <p:nvPr/>
          </p:nvSpPr>
          <p:spPr>
            <a:xfrm>
              <a:off x="4320654" y="6262714"/>
              <a:ext cx="19607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i="1" dirty="0">
                  <a:latin typeface="Marianne" panose="02000000000000000000" pitchFamily="2" charset="0"/>
                </a:rPr>
                <a:t>Accéder au puzzle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1378166" y="1847320"/>
            <a:ext cx="15531668" cy="6035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u="sng" dirty="0">
                <a:solidFill>
                  <a:srgbClr val="6284AF"/>
                </a:solidFill>
                <a:latin typeface="Marianne" panose="02000000000000000000" pitchFamily="2" charset="0"/>
              </a:rPr>
              <a:t>Définition :</a:t>
            </a:r>
            <a:r>
              <a:rPr lang="fr-FR" sz="2000" dirty="0">
                <a:solidFill>
                  <a:srgbClr val="6284AF"/>
                </a:solidFill>
                <a:latin typeface="Marianne" panose="02000000000000000000" pitchFamily="2" charset="0"/>
              </a:rPr>
              <a:t> </a:t>
            </a:r>
            <a:r>
              <a:rPr lang="fr-FR" sz="2000" dirty="0">
                <a:latin typeface="Marianne" panose="02000000000000000000" pitchFamily="2" charset="0"/>
              </a:rPr>
              <a:t>Les « </a:t>
            </a:r>
            <a:r>
              <a:rPr lang="fr-FR" sz="2000" dirty="0" err="1">
                <a:latin typeface="Marianne" panose="02000000000000000000" pitchFamily="2" charset="0"/>
              </a:rPr>
              <a:t>never</a:t>
            </a:r>
            <a:r>
              <a:rPr lang="fr-FR" sz="2000" dirty="0">
                <a:latin typeface="Marianne" panose="02000000000000000000" pitchFamily="2" charset="0"/>
              </a:rPr>
              <a:t> </a:t>
            </a:r>
            <a:r>
              <a:rPr lang="fr-FR" sz="2000" dirty="0" err="1">
                <a:latin typeface="Marianne" panose="02000000000000000000" pitchFamily="2" charset="0"/>
              </a:rPr>
              <a:t>events</a:t>
            </a:r>
            <a:r>
              <a:rPr lang="fr-FR" sz="2000" dirty="0">
                <a:latin typeface="Marianne" panose="02000000000000000000" pitchFamily="2" charset="0"/>
              </a:rPr>
              <a:t> » sont 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Marianne" panose="02000000000000000000" pitchFamily="2" charset="0"/>
              </a:rPr>
              <a:t>des </a:t>
            </a:r>
            <a:r>
              <a:rPr lang="fr-FR" sz="2000" b="1" i="0" dirty="0">
                <a:solidFill>
                  <a:srgbClr val="000000"/>
                </a:solidFill>
                <a:effectLst/>
                <a:latin typeface="Marianne" panose="02000000000000000000" pitchFamily="2" charset="0"/>
              </a:rPr>
              <a:t>incidents graves 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Marianne" panose="02000000000000000000" pitchFamily="2" charset="0"/>
              </a:rPr>
              <a:t>généralement liés à des erreurs humaines et/ou pratiques, </a:t>
            </a:r>
            <a:r>
              <a:rPr lang="fr-FR" sz="2000" b="1" i="0" dirty="0">
                <a:solidFill>
                  <a:srgbClr val="000000"/>
                </a:solidFill>
                <a:effectLst/>
                <a:latin typeface="Marianne" panose="02000000000000000000" pitchFamily="2" charset="0"/>
              </a:rPr>
              <a:t>qui ne devraient jamais se produire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Marianne" panose="02000000000000000000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fr-FR" sz="2000" u="sng" dirty="0">
              <a:solidFill>
                <a:srgbClr val="6284AF"/>
              </a:solidFill>
              <a:latin typeface="Marianne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2000" u="sng" dirty="0">
                <a:solidFill>
                  <a:srgbClr val="6284AF"/>
                </a:solidFill>
                <a:latin typeface="Marianne" panose="02000000000000000000" pitchFamily="2" charset="0"/>
              </a:rPr>
              <a:t>Objectif :</a:t>
            </a:r>
            <a:r>
              <a:rPr lang="fr-FR" sz="2000" dirty="0">
                <a:solidFill>
                  <a:srgbClr val="6284AF"/>
                </a:solidFill>
                <a:latin typeface="Marianne" panose="02000000000000000000" pitchFamily="2" charset="0"/>
              </a:rPr>
              <a:t> </a:t>
            </a:r>
            <a:r>
              <a:rPr lang="fr-FR" sz="2000" dirty="0">
                <a:latin typeface="Marianne" panose="02000000000000000000" pitchFamily="2" charset="0"/>
              </a:rPr>
              <a:t>Informer et sensibiliser les professionnels de santé, ainsi que les autres acteurs impliqués dans les soins, 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Marianne" panose="02000000000000000000" pitchFamily="2" charset="0"/>
              </a:rPr>
              <a:t>sur les 16 « never events » identifiés, afin de comprendre l'importance de la prévention de ces incidents.</a:t>
            </a:r>
          </a:p>
          <a:p>
            <a:pPr>
              <a:lnSpc>
                <a:spcPct val="150000"/>
              </a:lnSpc>
            </a:pPr>
            <a:endParaRPr lang="fr-FR" sz="2000" u="sng" dirty="0">
              <a:solidFill>
                <a:srgbClr val="6284AF"/>
              </a:solidFill>
              <a:latin typeface="Marianne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2000" u="sng" dirty="0">
                <a:solidFill>
                  <a:srgbClr val="6284AF"/>
                </a:solidFill>
                <a:latin typeface="Marianne" panose="02000000000000000000" pitchFamily="2" charset="0"/>
              </a:rPr>
              <a:t>Mode d’emploi :</a:t>
            </a:r>
          </a:p>
          <a:p>
            <a:pPr marL="54000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latin typeface="Marianne" panose="02000000000000000000" pitchFamily="2" charset="0"/>
              </a:rPr>
              <a:t>Téléchargement </a:t>
            </a:r>
            <a:r>
              <a:rPr lang="fr-FR" sz="2000" b="1" dirty="0">
                <a:latin typeface="Marianne" panose="02000000000000000000" pitchFamily="2" charset="0"/>
              </a:rPr>
              <a:t>gratuit</a:t>
            </a:r>
            <a:r>
              <a:rPr lang="fr-FR" sz="2000" dirty="0">
                <a:latin typeface="Marianne" panose="02000000000000000000" pitchFamily="2" charset="0"/>
              </a:rPr>
              <a:t> du puzzle interactif </a:t>
            </a:r>
          </a:p>
          <a:p>
            <a:pPr marL="54000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latin typeface="Marianne" panose="02000000000000000000" pitchFamily="2" charset="0"/>
              </a:rPr>
              <a:t>Mettez-vous en </a:t>
            </a:r>
            <a:r>
              <a:rPr lang="fr-FR" sz="2000" b="1" dirty="0">
                <a:latin typeface="Marianne" panose="02000000000000000000" pitchFamily="2" charset="0"/>
              </a:rPr>
              <a:t>mode présentation.</a:t>
            </a:r>
          </a:p>
          <a:p>
            <a:pPr marL="54000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b="1" dirty="0">
                <a:latin typeface="Marianne" panose="02000000000000000000" pitchFamily="2" charset="0"/>
              </a:rPr>
              <a:t>Cliquez</a:t>
            </a:r>
            <a:r>
              <a:rPr lang="fr-FR" sz="2000" dirty="0">
                <a:latin typeface="Marianne" panose="02000000000000000000" pitchFamily="2" charset="0"/>
              </a:rPr>
              <a:t> sur chaque pièce pour les faire apparaître sur la carte, puis cliquez à nouveau dessus pour dévoiler la fiche relative au </a:t>
            </a:r>
            <a:r>
              <a:rPr lang="fr-FR" sz="2000" i="1" dirty="0">
                <a:latin typeface="Marianne" panose="02000000000000000000" pitchFamily="2" charset="0"/>
              </a:rPr>
              <a:t>Never Event </a:t>
            </a:r>
            <a:r>
              <a:rPr lang="fr-FR" sz="2000" dirty="0">
                <a:latin typeface="Marianne" panose="02000000000000000000" pitchFamily="2" charset="0"/>
              </a:rPr>
              <a:t>concerné.</a:t>
            </a:r>
          </a:p>
          <a:p>
            <a:pPr marL="54000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latin typeface="Marianne" panose="02000000000000000000" pitchFamily="2" charset="0"/>
              </a:rPr>
              <a:t>Cliquer sur la case          pour retourner sur la carte.</a:t>
            </a:r>
          </a:p>
          <a:p>
            <a:pPr marL="54000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latin typeface="Marianne" panose="02000000000000000000" pitchFamily="2" charset="0"/>
              </a:rPr>
              <a:t>Ne vous servez </a:t>
            </a:r>
            <a:r>
              <a:rPr lang="fr-FR" sz="2000" b="1" dirty="0">
                <a:latin typeface="Marianne" panose="02000000000000000000" pitchFamily="2" charset="0"/>
              </a:rPr>
              <a:t>pas</a:t>
            </a:r>
            <a:r>
              <a:rPr lang="fr-FR" sz="2000" dirty="0">
                <a:latin typeface="Marianne" panose="02000000000000000000" pitchFamily="2" charset="0"/>
              </a:rPr>
              <a:t> du clavier, uniquement du clic.</a:t>
            </a:r>
          </a:p>
        </p:txBody>
      </p:sp>
      <p:pic>
        <p:nvPicPr>
          <p:cNvPr id="8" name="Picture 2" descr="https://www.omeditpacacorse.fr/wp-content/uploads/2018/05/Logo-omedit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500" y="576227"/>
            <a:ext cx="2125001" cy="8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outon d’action : accueil 2">
            <a:extLst>
              <a:ext uri="{FF2B5EF4-FFF2-40B4-BE49-F238E27FC236}">
                <a16:creationId xmlns:a16="http://schemas.microsoft.com/office/drawing/2014/main" id="{AA9E706E-94AD-EC74-D82B-1F1E18D3B5FE}"/>
              </a:ext>
            </a:extLst>
          </p:cNvPr>
          <p:cNvSpPr/>
          <p:nvPr/>
        </p:nvSpPr>
        <p:spPr>
          <a:xfrm>
            <a:off x="4343400" y="6896100"/>
            <a:ext cx="457200" cy="444633"/>
          </a:xfrm>
          <a:prstGeom prst="actionButtonHom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033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66800" y="1257300"/>
            <a:ext cx="151638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Marianne" panose="02000000000000000000" pitchFamily="2" charset="0"/>
              </a:rPr>
              <a:t>Sources : </a:t>
            </a:r>
          </a:p>
          <a:p>
            <a:endParaRPr lang="fr-FR" dirty="0">
              <a:latin typeface="Marianne" panose="02000000000000000000" pitchFamily="2" charset="0"/>
            </a:endParaRPr>
          </a:p>
          <a:p>
            <a:r>
              <a:rPr lang="fr-FR" dirty="0">
                <a:latin typeface="Marianne" panose="02000000000000000000" pitchFamily="2" charset="0"/>
                <a:hlinkClick r:id="rId2"/>
              </a:rPr>
              <a:t>https://ansm.sante.fr/actualites/la-liste-des-never-events-est-actualisee</a:t>
            </a:r>
            <a:endParaRPr lang="fr-FR" dirty="0">
              <a:latin typeface="Marianne" panose="02000000000000000000" pitchFamily="2" charset="0"/>
            </a:endParaRPr>
          </a:p>
          <a:p>
            <a:r>
              <a:rPr lang="fr-FR" dirty="0">
                <a:latin typeface="Marianne" panose="02000000000000000000" pitchFamily="2" charset="0"/>
                <a:hlinkClick r:id="rId3"/>
              </a:rPr>
              <a:t>https://ansm.sante.fr/documents/reference/never-events</a:t>
            </a:r>
            <a:endParaRPr lang="fr-FR" dirty="0">
              <a:latin typeface="Marianne" panose="02000000000000000000" pitchFamily="2" charset="0"/>
            </a:endParaRPr>
          </a:p>
          <a:p>
            <a:r>
              <a:rPr lang="fr-FR" dirty="0" err="1">
                <a:latin typeface="Marianne" panose="02000000000000000000" pitchFamily="2" charset="0"/>
                <a:hlinkClick r:id="rId4"/>
              </a:rPr>
              <a:t>OMéDIT</a:t>
            </a:r>
            <a:r>
              <a:rPr lang="fr-FR" dirty="0">
                <a:latin typeface="Marianne" panose="02000000000000000000" pitchFamily="2" charset="0"/>
                <a:hlinkClick r:id="rId4"/>
              </a:rPr>
              <a:t> Normandie - Boite à outils</a:t>
            </a:r>
            <a:endParaRPr lang="fr-FR" dirty="0">
              <a:latin typeface="Marianne" panose="02000000000000000000" pitchFamily="2" charset="0"/>
            </a:endParaRPr>
          </a:p>
          <a:p>
            <a:r>
              <a:rPr lang="fr-FR" dirty="0" err="1">
                <a:latin typeface="Marianne" panose="02000000000000000000" pitchFamily="2" charset="0"/>
                <a:hlinkClick r:id="rId5"/>
              </a:rPr>
              <a:t>OMéDIT</a:t>
            </a:r>
            <a:r>
              <a:rPr lang="fr-FR" dirty="0">
                <a:latin typeface="Marianne" panose="02000000000000000000" pitchFamily="2" charset="0"/>
                <a:hlinkClick r:id="rId5"/>
              </a:rPr>
              <a:t> IDF - Puzzle</a:t>
            </a:r>
            <a:endParaRPr lang="fr-FR" dirty="0">
              <a:latin typeface="Marianne" panose="02000000000000000000" pitchFamily="2" charset="0"/>
            </a:endParaRPr>
          </a:p>
          <a:p>
            <a:endParaRPr lang="fr-FR" dirty="0">
              <a:latin typeface="Marianne" panose="02000000000000000000" pitchFamily="2" charset="0"/>
            </a:endParaRPr>
          </a:p>
          <a:p>
            <a:r>
              <a:rPr lang="fr-FR" dirty="0">
                <a:latin typeface="Marianne" panose="02000000000000000000" pitchFamily="2" charset="0"/>
              </a:rPr>
              <a:t>Flash sécurité patient :</a:t>
            </a:r>
          </a:p>
          <a:p>
            <a:r>
              <a:rPr lang="fr-FR" dirty="0">
                <a:latin typeface="Marianne" panose="02000000000000000000" pitchFamily="2" charset="0"/>
                <a:hlinkClick r:id="rId6"/>
              </a:rPr>
              <a:t>https://www.has-sante.fr/upload/docs/application/pdf/2023-10/fsp_surveillance_biologique_anticoagulants.pdf</a:t>
            </a:r>
            <a:endParaRPr lang="fr-FR" dirty="0">
              <a:latin typeface="Marianne" panose="02000000000000000000" pitchFamily="2" charset="0"/>
            </a:endParaRPr>
          </a:p>
          <a:p>
            <a:r>
              <a:rPr lang="fr-FR" dirty="0">
                <a:latin typeface="Marianne" panose="02000000000000000000" pitchFamily="2" charset="0"/>
                <a:hlinkClick r:id="rId7"/>
              </a:rPr>
              <a:t>https://www.has-sante.fr/upload/docs/application/pdf/2021-11/flash_dispositifs_medicaux_18_nov_vd.pdf</a:t>
            </a:r>
            <a:endParaRPr lang="fr-FR" dirty="0">
              <a:latin typeface="Marianne" panose="02000000000000000000" pitchFamily="2" charset="0"/>
            </a:endParaRPr>
          </a:p>
          <a:p>
            <a:r>
              <a:rPr lang="fr-FR" dirty="0">
                <a:latin typeface="Marianne" panose="02000000000000000000" pitchFamily="2" charset="0"/>
                <a:hlinkClick r:id="rId8"/>
              </a:rPr>
              <a:t>https://www.has-sante.fr/upload/docs/application/pdf/2021-06/fsp_kcl_2021_06_24_vf_suite_cd.pdf</a:t>
            </a:r>
            <a:endParaRPr lang="fr-FR" dirty="0">
              <a:latin typeface="Marianne" panose="02000000000000000000" pitchFamily="2" charset="0"/>
            </a:endParaRPr>
          </a:p>
          <a:p>
            <a:r>
              <a:rPr lang="fr-FR" dirty="0">
                <a:latin typeface="Marianne" panose="02000000000000000000" pitchFamily="2" charset="0"/>
                <a:hlinkClick r:id="rId9"/>
              </a:rPr>
              <a:t>https://www.has-sante.fr/upload/docs/application/pdf/2021-07/flash_medicament_risque_sous-estimer_le_risque_cest_risque.pdf</a:t>
            </a:r>
            <a:endParaRPr lang="fr-FR" dirty="0">
              <a:latin typeface="Marianne" panose="02000000000000000000" pitchFamily="2" charset="0"/>
            </a:endParaRPr>
          </a:p>
          <a:p>
            <a:endParaRPr lang="fr-FR" dirty="0">
              <a:latin typeface="Marianne" panose="02000000000000000000" pitchFamily="2" charset="0"/>
            </a:endParaRPr>
          </a:p>
          <a:p>
            <a:r>
              <a:rPr lang="fr-FR" u="sng" dirty="0">
                <a:solidFill>
                  <a:srgbClr val="006699"/>
                </a:solidFill>
                <a:latin typeface="Marianne" panose="02000000000000000000" pitchFamily="2" charset="0"/>
              </a:rPr>
              <a:t>Rédacteurs : </a:t>
            </a:r>
          </a:p>
          <a:p>
            <a:endParaRPr lang="fr-FR" dirty="0">
              <a:latin typeface="Marianne" panose="02000000000000000000" pitchFamily="2" charset="0"/>
            </a:endParaRPr>
          </a:p>
          <a:p>
            <a:r>
              <a:rPr lang="fr-FR" dirty="0">
                <a:latin typeface="Marianne" panose="02000000000000000000" pitchFamily="2" charset="0"/>
              </a:rPr>
              <a:t>BOUCARD Marine – Docteur Junior en pharmacie hospitalière</a:t>
            </a:r>
          </a:p>
          <a:p>
            <a:r>
              <a:rPr lang="fr-FR" dirty="0">
                <a:latin typeface="Marianne" panose="02000000000000000000" pitchFamily="2" charset="0"/>
              </a:rPr>
              <a:t>BRACCINI Julie – Interne en pharmacie hospitalière</a:t>
            </a:r>
          </a:p>
          <a:p>
            <a:r>
              <a:rPr lang="fr-FR" dirty="0">
                <a:latin typeface="Marianne" panose="02000000000000000000" pitchFamily="2" charset="0"/>
              </a:rPr>
              <a:t>DHO Lucile – Interne en pharmacie hospitalière</a:t>
            </a:r>
          </a:p>
          <a:p>
            <a:r>
              <a:rPr lang="fr-FR">
                <a:latin typeface="Marianne" panose="02000000000000000000" pitchFamily="2" charset="0"/>
              </a:rPr>
              <a:t>GARD Claudine, Pharmacien PH</a:t>
            </a:r>
          </a:p>
          <a:p>
            <a:endParaRPr lang="fr-FR" dirty="0">
              <a:latin typeface="Marianne" panose="02000000000000000000" pitchFamily="2" charset="0"/>
            </a:endParaRPr>
          </a:p>
          <a:p>
            <a:endParaRPr lang="fr-FR" dirty="0">
              <a:latin typeface="Marianne" panose="02000000000000000000" pitchFamily="2" charset="0"/>
            </a:endParaRPr>
          </a:p>
          <a:p>
            <a:r>
              <a:rPr lang="fr-FR" u="sng" dirty="0">
                <a:solidFill>
                  <a:srgbClr val="006699"/>
                </a:solidFill>
                <a:latin typeface="Marianne" panose="02000000000000000000" pitchFamily="2" charset="0"/>
              </a:rPr>
              <a:t>Relecteurs : </a:t>
            </a:r>
          </a:p>
          <a:p>
            <a:endParaRPr lang="fr-FR" dirty="0">
              <a:latin typeface="Marianne" panose="02000000000000000000" pitchFamily="2" charset="0"/>
            </a:endParaRPr>
          </a:p>
          <a:p>
            <a:r>
              <a:rPr lang="fr-FR" dirty="0">
                <a:latin typeface="Marianne" panose="02000000000000000000" pitchFamily="2" charset="0"/>
              </a:rPr>
              <a:t>BEAUGER Davy, Ingénieur épidémiologiste</a:t>
            </a:r>
          </a:p>
          <a:p>
            <a:r>
              <a:rPr lang="fr-FR" dirty="0">
                <a:latin typeface="Marianne" panose="02000000000000000000" pitchFamily="2" charset="0"/>
              </a:rPr>
              <a:t>FELKER Gwendoline, Pharmacien assistant spécialiste</a:t>
            </a:r>
          </a:p>
          <a:p>
            <a:r>
              <a:rPr lang="fr-FR" dirty="0">
                <a:latin typeface="Marianne" panose="02000000000000000000" pitchFamily="2" charset="0"/>
              </a:rPr>
              <a:t>HONORE Stéphane, PU-PH, responsable de l’OMéDIT PACA-Corse</a:t>
            </a:r>
          </a:p>
          <a:p>
            <a:r>
              <a:rPr lang="fr-FR" dirty="0">
                <a:latin typeface="Marianne" panose="02000000000000000000" pitchFamily="2" charset="0"/>
              </a:rPr>
              <a:t>LABAT Carole, Pharmacien PH</a:t>
            </a:r>
          </a:p>
          <a:p>
            <a:endParaRPr lang="fr-FR" dirty="0">
              <a:latin typeface="Marianne" panose="02000000000000000000" pitchFamily="2" charset="0"/>
            </a:endParaRPr>
          </a:p>
          <a:p>
            <a:r>
              <a:rPr lang="fr-FR" dirty="0">
                <a:solidFill>
                  <a:srgbClr val="006699"/>
                </a:solidFill>
                <a:latin typeface="Marianne" panose="02000000000000000000" pitchFamily="2" charset="0"/>
              </a:rPr>
              <a:t>OMEDIT-PACA-CORSE@sante.gouv.fr</a:t>
            </a:r>
          </a:p>
          <a:p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3" name="Bouton d’action : accueil 51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D946DCFB-51CF-3390-3189-293CB35C6CF4}"/>
              </a:ext>
            </a:extLst>
          </p:cNvPr>
          <p:cNvSpPr/>
          <p:nvPr/>
        </p:nvSpPr>
        <p:spPr>
          <a:xfrm>
            <a:off x="17085645" y="266700"/>
            <a:ext cx="838200" cy="843420"/>
          </a:xfrm>
          <a:prstGeom prst="actionButtonHom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Bouton d’action : Suivant 3">
            <a:hlinkClick r:id="" action="ppaction://hlinkshowjump?jump=endshow" highlightClick="1"/>
          </p:cNvPr>
          <p:cNvSpPr/>
          <p:nvPr/>
        </p:nvSpPr>
        <p:spPr>
          <a:xfrm>
            <a:off x="9601200" y="8724900"/>
            <a:ext cx="914400" cy="914400"/>
          </a:xfrm>
          <a:prstGeom prst="actionButtonForwardNex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772400" y="8997434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>
                <a:latin typeface="Marianne" panose="02000000000000000000" pitchFamily="2" charset="0"/>
              </a:rPr>
              <a:t>FIN</a:t>
            </a:r>
          </a:p>
        </p:txBody>
      </p:sp>
      <p:pic>
        <p:nvPicPr>
          <p:cNvPr id="6" name="Picture 2" descr="https://www.omeditpacacorse.fr/wp-content/uploads/2018/05/Logo-omedit-1.png">
            <a:extLst>
              <a:ext uri="{FF2B5EF4-FFF2-40B4-BE49-F238E27FC236}">
                <a16:creationId xmlns:a16="http://schemas.microsoft.com/office/drawing/2014/main" id="{34C345C1-3FCD-8D9B-08E9-99F61BF77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98" y="226196"/>
            <a:ext cx="2984402" cy="11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555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EEF0F6"/>
            </a:gs>
            <a:gs pos="42000">
              <a:srgbClr val="F4F9E7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" descr="https://www.omeditpacacorse.fr/wp-content/uploads/2018/05/Logo-omedit-1.png">
            <a:extLst>
              <a:ext uri="{FF2B5EF4-FFF2-40B4-BE49-F238E27FC236}">
                <a16:creationId xmlns:a16="http://schemas.microsoft.com/office/drawing/2014/main" id="{BF1D15D6-3B3D-235F-5B32-3618C15A7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288"/>
            <a:ext cx="2125001" cy="8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Forme libre 97"/>
          <p:cNvSpPr/>
          <p:nvPr/>
        </p:nvSpPr>
        <p:spPr>
          <a:xfrm>
            <a:off x="4139444" y="901478"/>
            <a:ext cx="9995036" cy="8511756"/>
          </a:xfrm>
          <a:custGeom>
            <a:avLst/>
            <a:gdLst>
              <a:gd name="connsiteX0" fmla="*/ 709684 w 5977719"/>
              <a:gd name="connsiteY0" fmla="*/ 3603009 h 5090615"/>
              <a:gd name="connsiteX1" fmla="*/ 709684 w 5977719"/>
              <a:gd name="connsiteY1" fmla="*/ 3370997 h 5090615"/>
              <a:gd name="connsiteX2" fmla="*/ 750627 w 5977719"/>
              <a:gd name="connsiteY2" fmla="*/ 3207224 h 5090615"/>
              <a:gd name="connsiteX3" fmla="*/ 1064525 w 5977719"/>
              <a:gd name="connsiteY3" fmla="*/ 2879678 h 5090615"/>
              <a:gd name="connsiteX4" fmla="*/ 1037230 w 5977719"/>
              <a:gd name="connsiteY4" fmla="*/ 2674961 h 5090615"/>
              <a:gd name="connsiteX5" fmla="*/ 818866 w 5977719"/>
              <a:gd name="connsiteY5" fmla="*/ 2565779 h 5090615"/>
              <a:gd name="connsiteX6" fmla="*/ 873457 w 5977719"/>
              <a:gd name="connsiteY6" fmla="*/ 2374711 h 5090615"/>
              <a:gd name="connsiteX7" fmla="*/ 777922 w 5977719"/>
              <a:gd name="connsiteY7" fmla="*/ 2183642 h 5090615"/>
              <a:gd name="connsiteX8" fmla="*/ 736979 w 5977719"/>
              <a:gd name="connsiteY8" fmla="*/ 2033517 h 5090615"/>
              <a:gd name="connsiteX9" fmla="*/ 982639 w 5977719"/>
              <a:gd name="connsiteY9" fmla="*/ 1992573 h 5090615"/>
              <a:gd name="connsiteX10" fmla="*/ 1064525 w 5977719"/>
              <a:gd name="connsiteY10" fmla="*/ 2129051 h 5090615"/>
              <a:gd name="connsiteX11" fmla="*/ 1023582 w 5977719"/>
              <a:gd name="connsiteY11" fmla="*/ 2265528 h 5090615"/>
              <a:gd name="connsiteX12" fmla="*/ 1323833 w 5977719"/>
              <a:gd name="connsiteY12" fmla="*/ 2129051 h 5090615"/>
              <a:gd name="connsiteX13" fmla="*/ 1583140 w 5977719"/>
              <a:gd name="connsiteY13" fmla="*/ 2088108 h 5090615"/>
              <a:gd name="connsiteX14" fmla="*/ 1665027 w 5977719"/>
              <a:gd name="connsiteY14" fmla="*/ 2047164 h 5090615"/>
              <a:gd name="connsiteX15" fmla="*/ 1624084 w 5977719"/>
              <a:gd name="connsiteY15" fmla="*/ 2279176 h 5090615"/>
              <a:gd name="connsiteX16" fmla="*/ 2019869 w 5977719"/>
              <a:gd name="connsiteY16" fmla="*/ 2306472 h 5090615"/>
              <a:gd name="connsiteX17" fmla="*/ 2238233 w 5977719"/>
              <a:gd name="connsiteY17" fmla="*/ 2524836 h 5090615"/>
              <a:gd name="connsiteX18" fmla="*/ 2470245 w 5977719"/>
              <a:gd name="connsiteY18" fmla="*/ 2456597 h 5090615"/>
              <a:gd name="connsiteX19" fmla="*/ 2538484 w 5977719"/>
              <a:gd name="connsiteY19" fmla="*/ 2224585 h 5090615"/>
              <a:gd name="connsiteX20" fmla="*/ 2361063 w 5977719"/>
              <a:gd name="connsiteY20" fmla="*/ 1951630 h 5090615"/>
              <a:gd name="connsiteX21" fmla="*/ 2074460 w 5977719"/>
              <a:gd name="connsiteY21" fmla="*/ 1924334 h 5090615"/>
              <a:gd name="connsiteX22" fmla="*/ 2060812 w 5977719"/>
              <a:gd name="connsiteY22" fmla="*/ 1774209 h 5090615"/>
              <a:gd name="connsiteX23" fmla="*/ 2169994 w 5977719"/>
              <a:gd name="connsiteY23" fmla="*/ 1569493 h 5090615"/>
              <a:gd name="connsiteX24" fmla="*/ 2470245 w 5977719"/>
              <a:gd name="connsiteY24" fmla="*/ 1624084 h 5090615"/>
              <a:gd name="connsiteX25" fmla="*/ 2497540 w 5977719"/>
              <a:gd name="connsiteY25" fmla="*/ 1528549 h 5090615"/>
              <a:gd name="connsiteX26" fmla="*/ 2388358 w 5977719"/>
              <a:gd name="connsiteY26" fmla="*/ 1446663 h 5090615"/>
              <a:gd name="connsiteX27" fmla="*/ 2429302 w 5977719"/>
              <a:gd name="connsiteY27" fmla="*/ 1160060 h 5090615"/>
              <a:gd name="connsiteX28" fmla="*/ 2634018 w 5977719"/>
              <a:gd name="connsiteY28" fmla="*/ 1160060 h 5090615"/>
              <a:gd name="connsiteX29" fmla="*/ 2770496 w 5977719"/>
              <a:gd name="connsiteY29" fmla="*/ 1064525 h 5090615"/>
              <a:gd name="connsiteX30" fmla="*/ 2797791 w 5977719"/>
              <a:gd name="connsiteY30" fmla="*/ 955343 h 5090615"/>
              <a:gd name="connsiteX31" fmla="*/ 2961564 w 5977719"/>
              <a:gd name="connsiteY31" fmla="*/ 941696 h 5090615"/>
              <a:gd name="connsiteX32" fmla="*/ 3111690 w 5977719"/>
              <a:gd name="connsiteY32" fmla="*/ 736979 h 5090615"/>
              <a:gd name="connsiteX33" fmla="*/ 3370997 w 5977719"/>
              <a:gd name="connsiteY33" fmla="*/ 709684 h 5090615"/>
              <a:gd name="connsiteX34" fmla="*/ 3575713 w 5977719"/>
              <a:gd name="connsiteY34" fmla="*/ 696036 h 5090615"/>
              <a:gd name="connsiteX35" fmla="*/ 3657600 w 5977719"/>
              <a:gd name="connsiteY35" fmla="*/ 696036 h 5090615"/>
              <a:gd name="connsiteX36" fmla="*/ 3684896 w 5977719"/>
              <a:gd name="connsiteY36" fmla="*/ 518615 h 5090615"/>
              <a:gd name="connsiteX37" fmla="*/ 3562066 w 5977719"/>
              <a:gd name="connsiteY37" fmla="*/ 354842 h 5090615"/>
              <a:gd name="connsiteX38" fmla="*/ 3384645 w 5977719"/>
              <a:gd name="connsiteY38" fmla="*/ 300251 h 5090615"/>
              <a:gd name="connsiteX39" fmla="*/ 3480179 w 5977719"/>
              <a:gd name="connsiteY39" fmla="*/ 27296 h 5090615"/>
              <a:gd name="connsiteX40" fmla="*/ 3725839 w 5977719"/>
              <a:gd name="connsiteY40" fmla="*/ 27296 h 5090615"/>
              <a:gd name="connsiteX41" fmla="*/ 3739487 w 5977719"/>
              <a:gd name="connsiteY41" fmla="*/ 191069 h 5090615"/>
              <a:gd name="connsiteX42" fmla="*/ 3889612 w 5977719"/>
              <a:gd name="connsiteY42" fmla="*/ 191069 h 5090615"/>
              <a:gd name="connsiteX43" fmla="*/ 3985146 w 5977719"/>
              <a:gd name="connsiteY43" fmla="*/ 0 h 5090615"/>
              <a:gd name="connsiteX44" fmla="*/ 4148919 w 5977719"/>
              <a:gd name="connsiteY44" fmla="*/ 54591 h 5090615"/>
              <a:gd name="connsiteX45" fmla="*/ 4271749 w 5977719"/>
              <a:gd name="connsiteY45" fmla="*/ 286603 h 5090615"/>
              <a:gd name="connsiteX46" fmla="*/ 4394579 w 5977719"/>
              <a:gd name="connsiteY46" fmla="*/ 477672 h 5090615"/>
              <a:gd name="connsiteX47" fmla="*/ 4339988 w 5977719"/>
              <a:gd name="connsiteY47" fmla="*/ 573206 h 5090615"/>
              <a:gd name="connsiteX48" fmla="*/ 4612943 w 5977719"/>
              <a:gd name="connsiteY48" fmla="*/ 709684 h 5090615"/>
              <a:gd name="connsiteX49" fmla="*/ 4790364 w 5977719"/>
              <a:gd name="connsiteY49" fmla="*/ 736979 h 5090615"/>
              <a:gd name="connsiteX50" fmla="*/ 4790364 w 5977719"/>
              <a:gd name="connsiteY50" fmla="*/ 900752 h 5090615"/>
              <a:gd name="connsiteX51" fmla="*/ 4913194 w 5977719"/>
              <a:gd name="connsiteY51" fmla="*/ 1132764 h 5090615"/>
              <a:gd name="connsiteX52" fmla="*/ 4681182 w 5977719"/>
              <a:gd name="connsiteY52" fmla="*/ 1146412 h 5090615"/>
              <a:gd name="connsiteX53" fmla="*/ 4572000 w 5977719"/>
              <a:gd name="connsiteY53" fmla="*/ 1487606 h 5090615"/>
              <a:gd name="connsiteX54" fmla="*/ 4694830 w 5977719"/>
              <a:gd name="connsiteY54" fmla="*/ 1760561 h 5090615"/>
              <a:gd name="connsiteX55" fmla="*/ 4599296 w 5977719"/>
              <a:gd name="connsiteY55" fmla="*/ 1883391 h 5090615"/>
              <a:gd name="connsiteX56" fmla="*/ 4817660 w 5977719"/>
              <a:gd name="connsiteY56" fmla="*/ 2279176 h 5090615"/>
              <a:gd name="connsiteX57" fmla="*/ 5459105 w 5977719"/>
              <a:gd name="connsiteY57" fmla="*/ 2538484 h 5090615"/>
              <a:gd name="connsiteX58" fmla="*/ 5936776 w 5977719"/>
              <a:gd name="connsiteY58" fmla="*/ 2361063 h 5090615"/>
              <a:gd name="connsiteX59" fmla="*/ 5977719 w 5977719"/>
              <a:gd name="connsiteY59" fmla="*/ 2497540 h 5090615"/>
              <a:gd name="connsiteX60" fmla="*/ 5977719 w 5977719"/>
              <a:gd name="connsiteY60" fmla="*/ 2593075 h 5090615"/>
              <a:gd name="connsiteX61" fmla="*/ 5868537 w 5977719"/>
              <a:gd name="connsiteY61" fmla="*/ 2825087 h 5090615"/>
              <a:gd name="connsiteX62" fmla="*/ 5622878 w 5977719"/>
              <a:gd name="connsiteY62" fmla="*/ 3166281 h 5090615"/>
              <a:gd name="connsiteX63" fmla="*/ 5677469 w 5977719"/>
              <a:gd name="connsiteY63" fmla="*/ 3357349 h 5090615"/>
              <a:gd name="connsiteX64" fmla="*/ 5022376 w 5977719"/>
              <a:gd name="connsiteY64" fmla="*/ 3739487 h 5090615"/>
              <a:gd name="connsiteX65" fmla="*/ 5008728 w 5977719"/>
              <a:gd name="connsiteY65" fmla="*/ 3944203 h 5090615"/>
              <a:gd name="connsiteX66" fmla="*/ 4708478 w 5977719"/>
              <a:gd name="connsiteY66" fmla="*/ 4012442 h 5090615"/>
              <a:gd name="connsiteX67" fmla="*/ 4572000 w 5977719"/>
              <a:gd name="connsiteY67" fmla="*/ 4217158 h 5090615"/>
              <a:gd name="connsiteX68" fmla="*/ 4299045 w 5977719"/>
              <a:gd name="connsiteY68" fmla="*/ 4353636 h 5090615"/>
              <a:gd name="connsiteX69" fmla="*/ 4067033 w 5977719"/>
              <a:gd name="connsiteY69" fmla="*/ 4653887 h 5090615"/>
              <a:gd name="connsiteX70" fmla="*/ 4244454 w 5977719"/>
              <a:gd name="connsiteY70" fmla="*/ 4667534 h 5090615"/>
              <a:gd name="connsiteX71" fmla="*/ 4094328 w 5977719"/>
              <a:gd name="connsiteY71" fmla="*/ 4940490 h 5090615"/>
              <a:gd name="connsiteX72" fmla="*/ 3957851 w 5977719"/>
              <a:gd name="connsiteY72" fmla="*/ 4940490 h 5090615"/>
              <a:gd name="connsiteX73" fmla="*/ 3671248 w 5977719"/>
              <a:gd name="connsiteY73" fmla="*/ 5008728 h 5090615"/>
              <a:gd name="connsiteX74" fmla="*/ 3275463 w 5977719"/>
              <a:gd name="connsiteY74" fmla="*/ 5090615 h 5090615"/>
              <a:gd name="connsiteX75" fmla="*/ 2565779 w 5977719"/>
              <a:gd name="connsiteY75" fmla="*/ 5022376 h 5090615"/>
              <a:gd name="connsiteX76" fmla="*/ 2210937 w 5977719"/>
              <a:gd name="connsiteY76" fmla="*/ 4844955 h 5090615"/>
              <a:gd name="connsiteX77" fmla="*/ 1897039 w 5977719"/>
              <a:gd name="connsiteY77" fmla="*/ 4844955 h 5090615"/>
              <a:gd name="connsiteX78" fmla="*/ 1937982 w 5977719"/>
              <a:gd name="connsiteY78" fmla="*/ 4517409 h 5090615"/>
              <a:gd name="connsiteX79" fmla="*/ 1856096 w 5977719"/>
              <a:gd name="connsiteY79" fmla="*/ 4408227 h 5090615"/>
              <a:gd name="connsiteX80" fmla="*/ 1487606 w 5977719"/>
              <a:gd name="connsiteY80" fmla="*/ 4476466 h 5090615"/>
              <a:gd name="connsiteX81" fmla="*/ 1378424 w 5977719"/>
              <a:gd name="connsiteY81" fmla="*/ 4476466 h 5090615"/>
              <a:gd name="connsiteX82" fmla="*/ 1323833 w 5977719"/>
              <a:gd name="connsiteY82" fmla="*/ 4258102 h 5090615"/>
              <a:gd name="connsiteX83" fmla="*/ 1228299 w 5977719"/>
              <a:gd name="connsiteY83" fmla="*/ 4230806 h 5090615"/>
              <a:gd name="connsiteX84" fmla="*/ 1091821 w 5977719"/>
              <a:gd name="connsiteY84" fmla="*/ 4299045 h 5090615"/>
              <a:gd name="connsiteX85" fmla="*/ 1119116 w 5977719"/>
              <a:gd name="connsiteY85" fmla="*/ 4380931 h 5090615"/>
              <a:gd name="connsiteX86" fmla="*/ 1119116 w 5977719"/>
              <a:gd name="connsiteY86" fmla="*/ 4490114 h 5090615"/>
              <a:gd name="connsiteX87" fmla="*/ 968991 w 5977719"/>
              <a:gd name="connsiteY87" fmla="*/ 4435522 h 5090615"/>
              <a:gd name="connsiteX88" fmla="*/ 696036 w 5977719"/>
              <a:gd name="connsiteY88" fmla="*/ 4449170 h 5090615"/>
              <a:gd name="connsiteX89" fmla="*/ 573206 w 5977719"/>
              <a:gd name="connsiteY89" fmla="*/ 4380931 h 5090615"/>
              <a:gd name="connsiteX90" fmla="*/ 668740 w 5977719"/>
              <a:gd name="connsiteY90" fmla="*/ 4312693 h 5090615"/>
              <a:gd name="connsiteX91" fmla="*/ 655093 w 5977719"/>
              <a:gd name="connsiteY91" fmla="*/ 4217158 h 5090615"/>
              <a:gd name="connsiteX92" fmla="*/ 477672 w 5977719"/>
              <a:gd name="connsiteY92" fmla="*/ 4176215 h 5090615"/>
              <a:gd name="connsiteX93" fmla="*/ 300251 w 5977719"/>
              <a:gd name="connsiteY93" fmla="*/ 4176215 h 5090615"/>
              <a:gd name="connsiteX94" fmla="*/ 0 w 5977719"/>
              <a:gd name="connsiteY94" fmla="*/ 4162567 h 5090615"/>
              <a:gd name="connsiteX95" fmla="*/ 27296 w 5977719"/>
              <a:gd name="connsiteY95" fmla="*/ 4107976 h 5090615"/>
              <a:gd name="connsiteX96" fmla="*/ 354842 w 5977719"/>
              <a:gd name="connsiteY96" fmla="*/ 3875964 h 5090615"/>
              <a:gd name="connsiteX97" fmla="*/ 491319 w 5977719"/>
              <a:gd name="connsiteY97" fmla="*/ 3794078 h 5090615"/>
              <a:gd name="connsiteX98" fmla="*/ 354842 w 5977719"/>
              <a:gd name="connsiteY98" fmla="*/ 3712191 h 5090615"/>
              <a:gd name="connsiteX99" fmla="*/ 491319 w 5977719"/>
              <a:gd name="connsiteY99" fmla="*/ 3562066 h 5090615"/>
              <a:gd name="connsiteX100" fmla="*/ 709684 w 5977719"/>
              <a:gd name="connsiteY100" fmla="*/ 3603009 h 5090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5977719" h="5090615">
                <a:moveTo>
                  <a:pt x="709684" y="3603009"/>
                </a:moveTo>
                <a:lnTo>
                  <a:pt x="709684" y="3370997"/>
                </a:lnTo>
                <a:lnTo>
                  <a:pt x="750627" y="3207224"/>
                </a:lnTo>
                <a:lnTo>
                  <a:pt x="1064525" y="2879678"/>
                </a:lnTo>
                <a:lnTo>
                  <a:pt x="1037230" y="2674961"/>
                </a:lnTo>
                <a:lnTo>
                  <a:pt x="818866" y="2565779"/>
                </a:lnTo>
                <a:lnTo>
                  <a:pt x="873457" y="2374711"/>
                </a:lnTo>
                <a:lnTo>
                  <a:pt x="777922" y="2183642"/>
                </a:lnTo>
                <a:lnTo>
                  <a:pt x="736979" y="2033517"/>
                </a:lnTo>
                <a:lnTo>
                  <a:pt x="982639" y="1992573"/>
                </a:lnTo>
                <a:lnTo>
                  <a:pt x="1064525" y="2129051"/>
                </a:lnTo>
                <a:lnTo>
                  <a:pt x="1023582" y="2265528"/>
                </a:lnTo>
                <a:lnTo>
                  <a:pt x="1323833" y="2129051"/>
                </a:lnTo>
                <a:lnTo>
                  <a:pt x="1583140" y="2088108"/>
                </a:lnTo>
                <a:lnTo>
                  <a:pt x="1665027" y="2047164"/>
                </a:lnTo>
                <a:lnTo>
                  <a:pt x="1624084" y="2279176"/>
                </a:lnTo>
                <a:lnTo>
                  <a:pt x="2019869" y="2306472"/>
                </a:lnTo>
                <a:lnTo>
                  <a:pt x="2238233" y="2524836"/>
                </a:lnTo>
                <a:lnTo>
                  <a:pt x="2470245" y="2456597"/>
                </a:lnTo>
                <a:lnTo>
                  <a:pt x="2538484" y="2224585"/>
                </a:lnTo>
                <a:lnTo>
                  <a:pt x="2361063" y="1951630"/>
                </a:lnTo>
                <a:lnTo>
                  <a:pt x="2074460" y="1924334"/>
                </a:lnTo>
                <a:lnTo>
                  <a:pt x="2060812" y="1774209"/>
                </a:lnTo>
                <a:lnTo>
                  <a:pt x="2169994" y="1569493"/>
                </a:lnTo>
                <a:lnTo>
                  <a:pt x="2470245" y="1624084"/>
                </a:lnTo>
                <a:lnTo>
                  <a:pt x="2497540" y="1528549"/>
                </a:lnTo>
                <a:lnTo>
                  <a:pt x="2388358" y="1446663"/>
                </a:lnTo>
                <a:lnTo>
                  <a:pt x="2429302" y="1160060"/>
                </a:lnTo>
                <a:lnTo>
                  <a:pt x="2634018" y="1160060"/>
                </a:lnTo>
                <a:lnTo>
                  <a:pt x="2770496" y="1064525"/>
                </a:lnTo>
                <a:lnTo>
                  <a:pt x="2797791" y="955343"/>
                </a:lnTo>
                <a:lnTo>
                  <a:pt x="2961564" y="941696"/>
                </a:lnTo>
                <a:lnTo>
                  <a:pt x="3111690" y="736979"/>
                </a:lnTo>
                <a:lnTo>
                  <a:pt x="3370997" y="709684"/>
                </a:lnTo>
                <a:lnTo>
                  <a:pt x="3575713" y="696036"/>
                </a:lnTo>
                <a:lnTo>
                  <a:pt x="3657600" y="696036"/>
                </a:lnTo>
                <a:lnTo>
                  <a:pt x="3684896" y="518615"/>
                </a:lnTo>
                <a:lnTo>
                  <a:pt x="3562066" y="354842"/>
                </a:lnTo>
                <a:lnTo>
                  <a:pt x="3384645" y="300251"/>
                </a:lnTo>
                <a:lnTo>
                  <a:pt x="3480179" y="27296"/>
                </a:lnTo>
                <a:lnTo>
                  <a:pt x="3725839" y="27296"/>
                </a:lnTo>
                <a:lnTo>
                  <a:pt x="3739487" y="191069"/>
                </a:lnTo>
                <a:lnTo>
                  <a:pt x="3889612" y="191069"/>
                </a:lnTo>
                <a:lnTo>
                  <a:pt x="3985146" y="0"/>
                </a:lnTo>
                <a:lnTo>
                  <a:pt x="4148919" y="54591"/>
                </a:lnTo>
                <a:lnTo>
                  <a:pt x="4271749" y="286603"/>
                </a:lnTo>
                <a:lnTo>
                  <a:pt x="4394579" y="477672"/>
                </a:lnTo>
                <a:lnTo>
                  <a:pt x="4339988" y="573206"/>
                </a:lnTo>
                <a:lnTo>
                  <a:pt x="4612943" y="709684"/>
                </a:lnTo>
                <a:lnTo>
                  <a:pt x="4790364" y="736979"/>
                </a:lnTo>
                <a:lnTo>
                  <a:pt x="4790364" y="900752"/>
                </a:lnTo>
                <a:lnTo>
                  <a:pt x="4913194" y="1132764"/>
                </a:lnTo>
                <a:lnTo>
                  <a:pt x="4681182" y="1146412"/>
                </a:lnTo>
                <a:lnTo>
                  <a:pt x="4572000" y="1487606"/>
                </a:lnTo>
                <a:lnTo>
                  <a:pt x="4694830" y="1760561"/>
                </a:lnTo>
                <a:lnTo>
                  <a:pt x="4599296" y="1883391"/>
                </a:lnTo>
                <a:lnTo>
                  <a:pt x="4817660" y="2279176"/>
                </a:lnTo>
                <a:lnTo>
                  <a:pt x="5459105" y="2538484"/>
                </a:lnTo>
                <a:lnTo>
                  <a:pt x="5936776" y="2361063"/>
                </a:lnTo>
                <a:lnTo>
                  <a:pt x="5977719" y="2497540"/>
                </a:lnTo>
                <a:lnTo>
                  <a:pt x="5977719" y="2593075"/>
                </a:lnTo>
                <a:lnTo>
                  <a:pt x="5868537" y="2825087"/>
                </a:lnTo>
                <a:lnTo>
                  <a:pt x="5622878" y="3166281"/>
                </a:lnTo>
                <a:lnTo>
                  <a:pt x="5677469" y="3357349"/>
                </a:lnTo>
                <a:lnTo>
                  <a:pt x="5022376" y="3739487"/>
                </a:lnTo>
                <a:lnTo>
                  <a:pt x="5008728" y="3944203"/>
                </a:lnTo>
                <a:lnTo>
                  <a:pt x="4708478" y="4012442"/>
                </a:lnTo>
                <a:lnTo>
                  <a:pt x="4572000" y="4217158"/>
                </a:lnTo>
                <a:lnTo>
                  <a:pt x="4299045" y="4353636"/>
                </a:lnTo>
                <a:lnTo>
                  <a:pt x="4067033" y="4653887"/>
                </a:lnTo>
                <a:lnTo>
                  <a:pt x="4244454" y="4667534"/>
                </a:lnTo>
                <a:lnTo>
                  <a:pt x="4094328" y="4940490"/>
                </a:lnTo>
                <a:lnTo>
                  <a:pt x="3957851" y="4940490"/>
                </a:lnTo>
                <a:lnTo>
                  <a:pt x="3671248" y="5008728"/>
                </a:lnTo>
                <a:lnTo>
                  <a:pt x="3275463" y="5090615"/>
                </a:lnTo>
                <a:lnTo>
                  <a:pt x="2565779" y="5022376"/>
                </a:lnTo>
                <a:lnTo>
                  <a:pt x="2210937" y="4844955"/>
                </a:lnTo>
                <a:lnTo>
                  <a:pt x="1897039" y="4844955"/>
                </a:lnTo>
                <a:lnTo>
                  <a:pt x="1937982" y="4517409"/>
                </a:lnTo>
                <a:lnTo>
                  <a:pt x="1856096" y="4408227"/>
                </a:lnTo>
                <a:lnTo>
                  <a:pt x="1487606" y="4476466"/>
                </a:lnTo>
                <a:lnTo>
                  <a:pt x="1378424" y="4476466"/>
                </a:lnTo>
                <a:lnTo>
                  <a:pt x="1323833" y="4258102"/>
                </a:lnTo>
                <a:lnTo>
                  <a:pt x="1228299" y="4230806"/>
                </a:lnTo>
                <a:lnTo>
                  <a:pt x="1091821" y="4299045"/>
                </a:lnTo>
                <a:lnTo>
                  <a:pt x="1119116" y="4380931"/>
                </a:lnTo>
                <a:lnTo>
                  <a:pt x="1119116" y="4490114"/>
                </a:lnTo>
                <a:lnTo>
                  <a:pt x="968991" y="4435522"/>
                </a:lnTo>
                <a:lnTo>
                  <a:pt x="696036" y="4449170"/>
                </a:lnTo>
                <a:lnTo>
                  <a:pt x="573206" y="4380931"/>
                </a:lnTo>
                <a:lnTo>
                  <a:pt x="668740" y="4312693"/>
                </a:lnTo>
                <a:lnTo>
                  <a:pt x="655093" y="4217158"/>
                </a:lnTo>
                <a:lnTo>
                  <a:pt x="477672" y="4176215"/>
                </a:lnTo>
                <a:lnTo>
                  <a:pt x="300251" y="4176215"/>
                </a:lnTo>
                <a:lnTo>
                  <a:pt x="0" y="4162567"/>
                </a:lnTo>
                <a:lnTo>
                  <a:pt x="27296" y="4107976"/>
                </a:lnTo>
                <a:lnTo>
                  <a:pt x="354842" y="3875964"/>
                </a:lnTo>
                <a:lnTo>
                  <a:pt x="491319" y="3794078"/>
                </a:lnTo>
                <a:lnTo>
                  <a:pt x="354842" y="3712191"/>
                </a:lnTo>
                <a:lnTo>
                  <a:pt x="491319" y="3562066"/>
                </a:lnTo>
                <a:lnTo>
                  <a:pt x="709684" y="3603009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sp>
        <p:nvSpPr>
          <p:cNvPr id="62" name="Forme libre 61"/>
          <p:cNvSpPr/>
          <p:nvPr/>
        </p:nvSpPr>
        <p:spPr>
          <a:xfrm>
            <a:off x="4139444" y="901478"/>
            <a:ext cx="9995036" cy="8511756"/>
          </a:xfrm>
          <a:custGeom>
            <a:avLst/>
            <a:gdLst>
              <a:gd name="connsiteX0" fmla="*/ 709684 w 5977719"/>
              <a:gd name="connsiteY0" fmla="*/ 3603009 h 5090615"/>
              <a:gd name="connsiteX1" fmla="*/ 709684 w 5977719"/>
              <a:gd name="connsiteY1" fmla="*/ 3370997 h 5090615"/>
              <a:gd name="connsiteX2" fmla="*/ 750627 w 5977719"/>
              <a:gd name="connsiteY2" fmla="*/ 3207224 h 5090615"/>
              <a:gd name="connsiteX3" fmla="*/ 1064525 w 5977719"/>
              <a:gd name="connsiteY3" fmla="*/ 2879678 h 5090615"/>
              <a:gd name="connsiteX4" fmla="*/ 1037230 w 5977719"/>
              <a:gd name="connsiteY4" fmla="*/ 2674961 h 5090615"/>
              <a:gd name="connsiteX5" fmla="*/ 818866 w 5977719"/>
              <a:gd name="connsiteY5" fmla="*/ 2565779 h 5090615"/>
              <a:gd name="connsiteX6" fmla="*/ 873457 w 5977719"/>
              <a:gd name="connsiteY6" fmla="*/ 2374711 h 5090615"/>
              <a:gd name="connsiteX7" fmla="*/ 777922 w 5977719"/>
              <a:gd name="connsiteY7" fmla="*/ 2183642 h 5090615"/>
              <a:gd name="connsiteX8" fmla="*/ 736979 w 5977719"/>
              <a:gd name="connsiteY8" fmla="*/ 2033517 h 5090615"/>
              <a:gd name="connsiteX9" fmla="*/ 982639 w 5977719"/>
              <a:gd name="connsiteY9" fmla="*/ 1992573 h 5090615"/>
              <a:gd name="connsiteX10" fmla="*/ 1064525 w 5977719"/>
              <a:gd name="connsiteY10" fmla="*/ 2129051 h 5090615"/>
              <a:gd name="connsiteX11" fmla="*/ 1023582 w 5977719"/>
              <a:gd name="connsiteY11" fmla="*/ 2265528 h 5090615"/>
              <a:gd name="connsiteX12" fmla="*/ 1323833 w 5977719"/>
              <a:gd name="connsiteY12" fmla="*/ 2129051 h 5090615"/>
              <a:gd name="connsiteX13" fmla="*/ 1583140 w 5977719"/>
              <a:gd name="connsiteY13" fmla="*/ 2088108 h 5090615"/>
              <a:gd name="connsiteX14" fmla="*/ 1665027 w 5977719"/>
              <a:gd name="connsiteY14" fmla="*/ 2047164 h 5090615"/>
              <a:gd name="connsiteX15" fmla="*/ 1624084 w 5977719"/>
              <a:gd name="connsiteY15" fmla="*/ 2279176 h 5090615"/>
              <a:gd name="connsiteX16" fmla="*/ 2019869 w 5977719"/>
              <a:gd name="connsiteY16" fmla="*/ 2306472 h 5090615"/>
              <a:gd name="connsiteX17" fmla="*/ 2238233 w 5977719"/>
              <a:gd name="connsiteY17" fmla="*/ 2524836 h 5090615"/>
              <a:gd name="connsiteX18" fmla="*/ 2470245 w 5977719"/>
              <a:gd name="connsiteY18" fmla="*/ 2456597 h 5090615"/>
              <a:gd name="connsiteX19" fmla="*/ 2538484 w 5977719"/>
              <a:gd name="connsiteY19" fmla="*/ 2224585 h 5090615"/>
              <a:gd name="connsiteX20" fmla="*/ 2361063 w 5977719"/>
              <a:gd name="connsiteY20" fmla="*/ 1951630 h 5090615"/>
              <a:gd name="connsiteX21" fmla="*/ 2074460 w 5977719"/>
              <a:gd name="connsiteY21" fmla="*/ 1924334 h 5090615"/>
              <a:gd name="connsiteX22" fmla="*/ 2060812 w 5977719"/>
              <a:gd name="connsiteY22" fmla="*/ 1774209 h 5090615"/>
              <a:gd name="connsiteX23" fmla="*/ 2169994 w 5977719"/>
              <a:gd name="connsiteY23" fmla="*/ 1569493 h 5090615"/>
              <a:gd name="connsiteX24" fmla="*/ 2470245 w 5977719"/>
              <a:gd name="connsiteY24" fmla="*/ 1624084 h 5090615"/>
              <a:gd name="connsiteX25" fmla="*/ 2497540 w 5977719"/>
              <a:gd name="connsiteY25" fmla="*/ 1528549 h 5090615"/>
              <a:gd name="connsiteX26" fmla="*/ 2388358 w 5977719"/>
              <a:gd name="connsiteY26" fmla="*/ 1446663 h 5090615"/>
              <a:gd name="connsiteX27" fmla="*/ 2429302 w 5977719"/>
              <a:gd name="connsiteY27" fmla="*/ 1160060 h 5090615"/>
              <a:gd name="connsiteX28" fmla="*/ 2634018 w 5977719"/>
              <a:gd name="connsiteY28" fmla="*/ 1160060 h 5090615"/>
              <a:gd name="connsiteX29" fmla="*/ 2770496 w 5977719"/>
              <a:gd name="connsiteY29" fmla="*/ 1064525 h 5090615"/>
              <a:gd name="connsiteX30" fmla="*/ 2797791 w 5977719"/>
              <a:gd name="connsiteY30" fmla="*/ 955343 h 5090615"/>
              <a:gd name="connsiteX31" fmla="*/ 2961564 w 5977719"/>
              <a:gd name="connsiteY31" fmla="*/ 941696 h 5090615"/>
              <a:gd name="connsiteX32" fmla="*/ 3111690 w 5977719"/>
              <a:gd name="connsiteY32" fmla="*/ 736979 h 5090615"/>
              <a:gd name="connsiteX33" fmla="*/ 3370997 w 5977719"/>
              <a:gd name="connsiteY33" fmla="*/ 709684 h 5090615"/>
              <a:gd name="connsiteX34" fmla="*/ 3575713 w 5977719"/>
              <a:gd name="connsiteY34" fmla="*/ 696036 h 5090615"/>
              <a:gd name="connsiteX35" fmla="*/ 3657600 w 5977719"/>
              <a:gd name="connsiteY35" fmla="*/ 696036 h 5090615"/>
              <a:gd name="connsiteX36" fmla="*/ 3684896 w 5977719"/>
              <a:gd name="connsiteY36" fmla="*/ 518615 h 5090615"/>
              <a:gd name="connsiteX37" fmla="*/ 3562066 w 5977719"/>
              <a:gd name="connsiteY37" fmla="*/ 354842 h 5090615"/>
              <a:gd name="connsiteX38" fmla="*/ 3384645 w 5977719"/>
              <a:gd name="connsiteY38" fmla="*/ 300251 h 5090615"/>
              <a:gd name="connsiteX39" fmla="*/ 3480179 w 5977719"/>
              <a:gd name="connsiteY39" fmla="*/ 27296 h 5090615"/>
              <a:gd name="connsiteX40" fmla="*/ 3725839 w 5977719"/>
              <a:gd name="connsiteY40" fmla="*/ 27296 h 5090615"/>
              <a:gd name="connsiteX41" fmla="*/ 3739487 w 5977719"/>
              <a:gd name="connsiteY41" fmla="*/ 191069 h 5090615"/>
              <a:gd name="connsiteX42" fmla="*/ 3889612 w 5977719"/>
              <a:gd name="connsiteY42" fmla="*/ 191069 h 5090615"/>
              <a:gd name="connsiteX43" fmla="*/ 3985146 w 5977719"/>
              <a:gd name="connsiteY43" fmla="*/ 0 h 5090615"/>
              <a:gd name="connsiteX44" fmla="*/ 4148919 w 5977719"/>
              <a:gd name="connsiteY44" fmla="*/ 54591 h 5090615"/>
              <a:gd name="connsiteX45" fmla="*/ 4271749 w 5977719"/>
              <a:gd name="connsiteY45" fmla="*/ 286603 h 5090615"/>
              <a:gd name="connsiteX46" fmla="*/ 4394579 w 5977719"/>
              <a:gd name="connsiteY46" fmla="*/ 477672 h 5090615"/>
              <a:gd name="connsiteX47" fmla="*/ 4339988 w 5977719"/>
              <a:gd name="connsiteY47" fmla="*/ 573206 h 5090615"/>
              <a:gd name="connsiteX48" fmla="*/ 4612943 w 5977719"/>
              <a:gd name="connsiteY48" fmla="*/ 709684 h 5090615"/>
              <a:gd name="connsiteX49" fmla="*/ 4790364 w 5977719"/>
              <a:gd name="connsiteY49" fmla="*/ 736979 h 5090615"/>
              <a:gd name="connsiteX50" fmla="*/ 4790364 w 5977719"/>
              <a:gd name="connsiteY50" fmla="*/ 900752 h 5090615"/>
              <a:gd name="connsiteX51" fmla="*/ 4913194 w 5977719"/>
              <a:gd name="connsiteY51" fmla="*/ 1132764 h 5090615"/>
              <a:gd name="connsiteX52" fmla="*/ 4681182 w 5977719"/>
              <a:gd name="connsiteY52" fmla="*/ 1146412 h 5090615"/>
              <a:gd name="connsiteX53" fmla="*/ 4572000 w 5977719"/>
              <a:gd name="connsiteY53" fmla="*/ 1487606 h 5090615"/>
              <a:gd name="connsiteX54" fmla="*/ 4694830 w 5977719"/>
              <a:gd name="connsiteY54" fmla="*/ 1760561 h 5090615"/>
              <a:gd name="connsiteX55" fmla="*/ 4599296 w 5977719"/>
              <a:gd name="connsiteY55" fmla="*/ 1883391 h 5090615"/>
              <a:gd name="connsiteX56" fmla="*/ 4817660 w 5977719"/>
              <a:gd name="connsiteY56" fmla="*/ 2279176 h 5090615"/>
              <a:gd name="connsiteX57" fmla="*/ 5459105 w 5977719"/>
              <a:gd name="connsiteY57" fmla="*/ 2538484 h 5090615"/>
              <a:gd name="connsiteX58" fmla="*/ 5936776 w 5977719"/>
              <a:gd name="connsiteY58" fmla="*/ 2361063 h 5090615"/>
              <a:gd name="connsiteX59" fmla="*/ 5977719 w 5977719"/>
              <a:gd name="connsiteY59" fmla="*/ 2497540 h 5090615"/>
              <a:gd name="connsiteX60" fmla="*/ 5977719 w 5977719"/>
              <a:gd name="connsiteY60" fmla="*/ 2593075 h 5090615"/>
              <a:gd name="connsiteX61" fmla="*/ 5868537 w 5977719"/>
              <a:gd name="connsiteY61" fmla="*/ 2825087 h 5090615"/>
              <a:gd name="connsiteX62" fmla="*/ 5622878 w 5977719"/>
              <a:gd name="connsiteY62" fmla="*/ 3166281 h 5090615"/>
              <a:gd name="connsiteX63" fmla="*/ 5677469 w 5977719"/>
              <a:gd name="connsiteY63" fmla="*/ 3357349 h 5090615"/>
              <a:gd name="connsiteX64" fmla="*/ 5022376 w 5977719"/>
              <a:gd name="connsiteY64" fmla="*/ 3739487 h 5090615"/>
              <a:gd name="connsiteX65" fmla="*/ 5008728 w 5977719"/>
              <a:gd name="connsiteY65" fmla="*/ 3944203 h 5090615"/>
              <a:gd name="connsiteX66" fmla="*/ 4708478 w 5977719"/>
              <a:gd name="connsiteY66" fmla="*/ 4012442 h 5090615"/>
              <a:gd name="connsiteX67" fmla="*/ 4572000 w 5977719"/>
              <a:gd name="connsiteY67" fmla="*/ 4217158 h 5090615"/>
              <a:gd name="connsiteX68" fmla="*/ 4299045 w 5977719"/>
              <a:gd name="connsiteY68" fmla="*/ 4353636 h 5090615"/>
              <a:gd name="connsiteX69" fmla="*/ 4067033 w 5977719"/>
              <a:gd name="connsiteY69" fmla="*/ 4653887 h 5090615"/>
              <a:gd name="connsiteX70" fmla="*/ 4244454 w 5977719"/>
              <a:gd name="connsiteY70" fmla="*/ 4667534 h 5090615"/>
              <a:gd name="connsiteX71" fmla="*/ 4094328 w 5977719"/>
              <a:gd name="connsiteY71" fmla="*/ 4940490 h 5090615"/>
              <a:gd name="connsiteX72" fmla="*/ 3957851 w 5977719"/>
              <a:gd name="connsiteY72" fmla="*/ 4940490 h 5090615"/>
              <a:gd name="connsiteX73" fmla="*/ 3671248 w 5977719"/>
              <a:gd name="connsiteY73" fmla="*/ 5008728 h 5090615"/>
              <a:gd name="connsiteX74" fmla="*/ 3275463 w 5977719"/>
              <a:gd name="connsiteY74" fmla="*/ 5090615 h 5090615"/>
              <a:gd name="connsiteX75" fmla="*/ 2565779 w 5977719"/>
              <a:gd name="connsiteY75" fmla="*/ 5022376 h 5090615"/>
              <a:gd name="connsiteX76" fmla="*/ 2210937 w 5977719"/>
              <a:gd name="connsiteY76" fmla="*/ 4844955 h 5090615"/>
              <a:gd name="connsiteX77" fmla="*/ 1897039 w 5977719"/>
              <a:gd name="connsiteY77" fmla="*/ 4844955 h 5090615"/>
              <a:gd name="connsiteX78" fmla="*/ 1937982 w 5977719"/>
              <a:gd name="connsiteY78" fmla="*/ 4517409 h 5090615"/>
              <a:gd name="connsiteX79" fmla="*/ 1856096 w 5977719"/>
              <a:gd name="connsiteY79" fmla="*/ 4408227 h 5090615"/>
              <a:gd name="connsiteX80" fmla="*/ 1487606 w 5977719"/>
              <a:gd name="connsiteY80" fmla="*/ 4476466 h 5090615"/>
              <a:gd name="connsiteX81" fmla="*/ 1378424 w 5977719"/>
              <a:gd name="connsiteY81" fmla="*/ 4476466 h 5090615"/>
              <a:gd name="connsiteX82" fmla="*/ 1323833 w 5977719"/>
              <a:gd name="connsiteY82" fmla="*/ 4258102 h 5090615"/>
              <a:gd name="connsiteX83" fmla="*/ 1228299 w 5977719"/>
              <a:gd name="connsiteY83" fmla="*/ 4230806 h 5090615"/>
              <a:gd name="connsiteX84" fmla="*/ 1091821 w 5977719"/>
              <a:gd name="connsiteY84" fmla="*/ 4299045 h 5090615"/>
              <a:gd name="connsiteX85" fmla="*/ 1119116 w 5977719"/>
              <a:gd name="connsiteY85" fmla="*/ 4380931 h 5090615"/>
              <a:gd name="connsiteX86" fmla="*/ 1119116 w 5977719"/>
              <a:gd name="connsiteY86" fmla="*/ 4490114 h 5090615"/>
              <a:gd name="connsiteX87" fmla="*/ 968991 w 5977719"/>
              <a:gd name="connsiteY87" fmla="*/ 4435522 h 5090615"/>
              <a:gd name="connsiteX88" fmla="*/ 696036 w 5977719"/>
              <a:gd name="connsiteY88" fmla="*/ 4449170 h 5090615"/>
              <a:gd name="connsiteX89" fmla="*/ 573206 w 5977719"/>
              <a:gd name="connsiteY89" fmla="*/ 4380931 h 5090615"/>
              <a:gd name="connsiteX90" fmla="*/ 668740 w 5977719"/>
              <a:gd name="connsiteY90" fmla="*/ 4312693 h 5090615"/>
              <a:gd name="connsiteX91" fmla="*/ 655093 w 5977719"/>
              <a:gd name="connsiteY91" fmla="*/ 4217158 h 5090615"/>
              <a:gd name="connsiteX92" fmla="*/ 477672 w 5977719"/>
              <a:gd name="connsiteY92" fmla="*/ 4176215 h 5090615"/>
              <a:gd name="connsiteX93" fmla="*/ 300251 w 5977719"/>
              <a:gd name="connsiteY93" fmla="*/ 4176215 h 5090615"/>
              <a:gd name="connsiteX94" fmla="*/ 0 w 5977719"/>
              <a:gd name="connsiteY94" fmla="*/ 4162567 h 5090615"/>
              <a:gd name="connsiteX95" fmla="*/ 27296 w 5977719"/>
              <a:gd name="connsiteY95" fmla="*/ 4107976 h 5090615"/>
              <a:gd name="connsiteX96" fmla="*/ 354842 w 5977719"/>
              <a:gd name="connsiteY96" fmla="*/ 3875964 h 5090615"/>
              <a:gd name="connsiteX97" fmla="*/ 491319 w 5977719"/>
              <a:gd name="connsiteY97" fmla="*/ 3794078 h 5090615"/>
              <a:gd name="connsiteX98" fmla="*/ 354842 w 5977719"/>
              <a:gd name="connsiteY98" fmla="*/ 3712191 h 5090615"/>
              <a:gd name="connsiteX99" fmla="*/ 491319 w 5977719"/>
              <a:gd name="connsiteY99" fmla="*/ 3562066 h 5090615"/>
              <a:gd name="connsiteX100" fmla="*/ 709684 w 5977719"/>
              <a:gd name="connsiteY100" fmla="*/ 3603009 h 5090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5977719" h="5090615">
                <a:moveTo>
                  <a:pt x="709684" y="3603009"/>
                </a:moveTo>
                <a:lnTo>
                  <a:pt x="709684" y="3370997"/>
                </a:lnTo>
                <a:lnTo>
                  <a:pt x="750627" y="3207224"/>
                </a:lnTo>
                <a:lnTo>
                  <a:pt x="1064525" y="2879678"/>
                </a:lnTo>
                <a:lnTo>
                  <a:pt x="1037230" y="2674961"/>
                </a:lnTo>
                <a:lnTo>
                  <a:pt x="818866" y="2565779"/>
                </a:lnTo>
                <a:lnTo>
                  <a:pt x="873457" y="2374711"/>
                </a:lnTo>
                <a:lnTo>
                  <a:pt x="777922" y="2183642"/>
                </a:lnTo>
                <a:lnTo>
                  <a:pt x="736979" y="2033517"/>
                </a:lnTo>
                <a:lnTo>
                  <a:pt x="982639" y="1992573"/>
                </a:lnTo>
                <a:lnTo>
                  <a:pt x="1064525" y="2129051"/>
                </a:lnTo>
                <a:lnTo>
                  <a:pt x="1023582" y="2265528"/>
                </a:lnTo>
                <a:lnTo>
                  <a:pt x="1323833" y="2129051"/>
                </a:lnTo>
                <a:lnTo>
                  <a:pt x="1583140" y="2088108"/>
                </a:lnTo>
                <a:lnTo>
                  <a:pt x="1665027" y="2047164"/>
                </a:lnTo>
                <a:lnTo>
                  <a:pt x="1624084" y="2279176"/>
                </a:lnTo>
                <a:lnTo>
                  <a:pt x="2019869" y="2306472"/>
                </a:lnTo>
                <a:lnTo>
                  <a:pt x="2238233" y="2524836"/>
                </a:lnTo>
                <a:lnTo>
                  <a:pt x="2470245" y="2456597"/>
                </a:lnTo>
                <a:lnTo>
                  <a:pt x="2538484" y="2224585"/>
                </a:lnTo>
                <a:lnTo>
                  <a:pt x="2361063" y="1951630"/>
                </a:lnTo>
                <a:lnTo>
                  <a:pt x="2074460" y="1924334"/>
                </a:lnTo>
                <a:lnTo>
                  <a:pt x="2060812" y="1774209"/>
                </a:lnTo>
                <a:lnTo>
                  <a:pt x="2169994" y="1569493"/>
                </a:lnTo>
                <a:lnTo>
                  <a:pt x="2470245" y="1624084"/>
                </a:lnTo>
                <a:lnTo>
                  <a:pt x="2497540" y="1528549"/>
                </a:lnTo>
                <a:lnTo>
                  <a:pt x="2388358" y="1446663"/>
                </a:lnTo>
                <a:lnTo>
                  <a:pt x="2429302" y="1160060"/>
                </a:lnTo>
                <a:lnTo>
                  <a:pt x="2634018" y="1160060"/>
                </a:lnTo>
                <a:lnTo>
                  <a:pt x="2770496" y="1064525"/>
                </a:lnTo>
                <a:lnTo>
                  <a:pt x="2797791" y="955343"/>
                </a:lnTo>
                <a:lnTo>
                  <a:pt x="2961564" y="941696"/>
                </a:lnTo>
                <a:lnTo>
                  <a:pt x="3111690" y="736979"/>
                </a:lnTo>
                <a:lnTo>
                  <a:pt x="3370997" y="709684"/>
                </a:lnTo>
                <a:lnTo>
                  <a:pt x="3575713" y="696036"/>
                </a:lnTo>
                <a:lnTo>
                  <a:pt x="3657600" y="696036"/>
                </a:lnTo>
                <a:lnTo>
                  <a:pt x="3684896" y="518615"/>
                </a:lnTo>
                <a:lnTo>
                  <a:pt x="3562066" y="354842"/>
                </a:lnTo>
                <a:lnTo>
                  <a:pt x="3384645" y="300251"/>
                </a:lnTo>
                <a:lnTo>
                  <a:pt x="3480179" y="27296"/>
                </a:lnTo>
                <a:lnTo>
                  <a:pt x="3725839" y="27296"/>
                </a:lnTo>
                <a:lnTo>
                  <a:pt x="3739487" y="191069"/>
                </a:lnTo>
                <a:lnTo>
                  <a:pt x="3889612" y="191069"/>
                </a:lnTo>
                <a:lnTo>
                  <a:pt x="3985146" y="0"/>
                </a:lnTo>
                <a:lnTo>
                  <a:pt x="4148919" y="54591"/>
                </a:lnTo>
                <a:lnTo>
                  <a:pt x="4271749" y="286603"/>
                </a:lnTo>
                <a:lnTo>
                  <a:pt x="4394579" y="477672"/>
                </a:lnTo>
                <a:lnTo>
                  <a:pt x="4339988" y="573206"/>
                </a:lnTo>
                <a:lnTo>
                  <a:pt x="4612943" y="709684"/>
                </a:lnTo>
                <a:lnTo>
                  <a:pt x="4790364" y="736979"/>
                </a:lnTo>
                <a:lnTo>
                  <a:pt x="4790364" y="900752"/>
                </a:lnTo>
                <a:lnTo>
                  <a:pt x="4913194" y="1132764"/>
                </a:lnTo>
                <a:lnTo>
                  <a:pt x="4681182" y="1146412"/>
                </a:lnTo>
                <a:lnTo>
                  <a:pt x="4572000" y="1487606"/>
                </a:lnTo>
                <a:lnTo>
                  <a:pt x="4694830" y="1760561"/>
                </a:lnTo>
                <a:lnTo>
                  <a:pt x="4599296" y="1883391"/>
                </a:lnTo>
                <a:lnTo>
                  <a:pt x="4817660" y="2279176"/>
                </a:lnTo>
                <a:lnTo>
                  <a:pt x="5459105" y="2538484"/>
                </a:lnTo>
                <a:lnTo>
                  <a:pt x="5936776" y="2361063"/>
                </a:lnTo>
                <a:lnTo>
                  <a:pt x="5977719" y="2497540"/>
                </a:lnTo>
                <a:lnTo>
                  <a:pt x="5977719" y="2593075"/>
                </a:lnTo>
                <a:lnTo>
                  <a:pt x="5868537" y="2825087"/>
                </a:lnTo>
                <a:lnTo>
                  <a:pt x="5622878" y="3166281"/>
                </a:lnTo>
                <a:lnTo>
                  <a:pt x="5677469" y="3357349"/>
                </a:lnTo>
                <a:lnTo>
                  <a:pt x="5022376" y="3739487"/>
                </a:lnTo>
                <a:lnTo>
                  <a:pt x="5008728" y="3944203"/>
                </a:lnTo>
                <a:lnTo>
                  <a:pt x="4708478" y="4012442"/>
                </a:lnTo>
                <a:lnTo>
                  <a:pt x="4572000" y="4217158"/>
                </a:lnTo>
                <a:lnTo>
                  <a:pt x="4299045" y="4353636"/>
                </a:lnTo>
                <a:lnTo>
                  <a:pt x="4067033" y="4653887"/>
                </a:lnTo>
                <a:lnTo>
                  <a:pt x="4244454" y="4667534"/>
                </a:lnTo>
                <a:lnTo>
                  <a:pt x="4094328" y="4940490"/>
                </a:lnTo>
                <a:lnTo>
                  <a:pt x="3957851" y="4940490"/>
                </a:lnTo>
                <a:lnTo>
                  <a:pt x="3671248" y="5008728"/>
                </a:lnTo>
                <a:lnTo>
                  <a:pt x="3275463" y="5090615"/>
                </a:lnTo>
                <a:lnTo>
                  <a:pt x="2565779" y="5022376"/>
                </a:lnTo>
                <a:lnTo>
                  <a:pt x="2210937" y="4844955"/>
                </a:lnTo>
                <a:lnTo>
                  <a:pt x="1897039" y="4844955"/>
                </a:lnTo>
                <a:lnTo>
                  <a:pt x="1937982" y="4517409"/>
                </a:lnTo>
                <a:lnTo>
                  <a:pt x="1856096" y="4408227"/>
                </a:lnTo>
                <a:lnTo>
                  <a:pt x="1487606" y="4476466"/>
                </a:lnTo>
                <a:lnTo>
                  <a:pt x="1378424" y="4476466"/>
                </a:lnTo>
                <a:lnTo>
                  <a:pt x="1323833" y="4258102"/>
                </a:lnTo>
                <a:lnTo>
                  <a:pt x="1228299" y="4230806"/>
                </a:lnTo>
                <a:lnTo>
                  <a:pt x="1091821" y="4299045"/>
                </a:lnTo>
                <a:lnTo>
                  <a:pt x="1119116" y="4380931"/>
                </a:lnTo>
                <a:lnTo>
                  <a:pt x="1119116" y="4490114"/>
                </a:lnTo>
                <a:lnTo>
                  <a:pt x="968991" y="4435522"/>
                </a:lnTo>
                <a:lnTo>
                  <a:pt x="696036" y="4449170"/>
                </a:lnTo>
                <a:lnTo>
                  <a:pt x="573206" y="4380931"/>
                </a:lnTo>
                <a:lnTo>
                  <a:pt x="668740" y="4312693"/>
                </a:lnTo>
                <a:lnTo>
                  <a:pt x="655093" y="4217158"/>
                </a:lnTo>
                <a:lnTo>
                  <a:pt x="477672" y="4176215"/>
                </a:lnTo>
                <a:lnTo>
                  <a:pt x="300251" y="4176215"/>
                </a:lnTo>
                <a:lnTo>
                  <a:pt x="0" y="4162567"/>
                </a:lnTo>
                <a:lnTo>
                  <a:pt x="27296" y="4107976"/>
                </a:lnTo>
                <a:lnTo>
                  <a:pt x="354842" y="3875964"/>
                </a:lnTo>
                <a:lnTo>
                  <a:pt x="491319" y="3794078"/>
                </a:lnTo>
                <a:lnTo>
                  <a:pt x="354842" y="3712191"/>
                </a:lnTo>
                <a:lnTo>
                  <a:pt x="491319" y="3562066"/>
                </a:lnTo>
                <a:lnTo>
                  <a:pt x="709684" y="3603009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sp>
        <p:nvSpPr>
          <p:cNvPr id="80" name="Bouton d'action : Suivant 79">
            <a:hlinkClick r:id="" action="ppaction://hlinkshowjump?jump=nextslide" highlightClick="1"/>
          </p:cNvPr>
          <p:cNvSpPr/>
          <p:nvPr/>
        </p:nvSpPr>
        <p:spPr>
          <a:xfrm>
            <a:off x="16776848" y="9031932"/>
            <a:ext cx="1008112" cy="1008112"/>
          </a:xfrm>
          <a:prstGeom prst="actionButtonForwardNex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sp>
        <p:nvSpPr>
          <p:cNvPr id="81" name="ZoneTexte 80"/>
          <p:cNvSpPr txBox="1"/>
          <p:nvPr/>
        </p:nvSpPr>
        <p:spPr>
          <a:xfrm>
            <a:off x="13896528" y="9197434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latin typeface="Marianne" pitchFamily="50" charset="0"/>
              </a:rPr>
              <a:t>TERMINER</a:t>
            </a:r>
          </a:p>
        </p:txBody>
      </p:sp>
      <p:grpSp>
        <p:nvGrpSpPr>
          <p:cNvPr id="3" name="méthadone"/>
          <p:cNvGrpSpPr/>
          <p:nvPr/>
        </p:nvGrpSpPr>
        <p:grpSpPr>
          <a:xfrm>
            <a:off x="15624720" y="6295629"/>
            <a:ext cx="2203656" cy="2145666"/>
            <a:chOff x="7812360" y="3147814"/>
            <a:chExt cx="1101828" cy="1072833"/>
          </a:xfrm>
          <a:effectLst/>
        </p:grpSpPr>
        <p:sp>
          <p:nvSpPr>
            <p:cNvPr id="71" name="Forme libre 70"/>
            <p:cNvSpPr/>
            <p:nvPr/>
          </p:nvSpPr>
          <p:spPr>
            <a:xfrm>
              <a:off x="7812360" y="3147814"/>
              <a:ext cx="1101828" cy="1072833"/>
            </a:xfrm>
            <a:custGeom>
              <a:avLst/>
              <a:gdLst>
                <a:gd name="connsiteX0" fmla="*/ 40944 w 1555845"/>
                <a:gd name="connsiteY0" fmla="*/ 1514902 h 1514902"/>
                <a:gd name="connsiteX1" fmla="*/ 668741 w 1555845"/>
                <a:gd name="connsiteY1" fmla="*/ 1514902 h 1514902"/>
                <a:gd name="connsiteX2" fmla="*/ 709684 w 1555845"/>
                <a:gd name="connsiteY2" fmla="*/ 1296538 h 1514902"/>
                <a:gd name="connsiteX3" fmla="*/ 859809 w 1555845"/>
                <a:gd name="connsiteY3" fmla="*/ 1201003 h 1514902"/>
                <a:gd name="connsiteX4" fmla="*/ 1064526 w 1555845"/>
                <a:gd name="connsiteY4" fmla="*/ 1214651 h 1514902"/>
                <a:gd name="connsiteX5" fmla="*/ 1091821 w 1555845"/>
                <a:gd name="connsiteY5" fmla="*/ 1501254 h 1514902"/>
                <a:gd name="connsiteX6" fmla="*/ 1555845 w 1555845"/>
                <a:gd name="connsiteY6" fmla="*/ 1501254 h 1514902"/>
                <a:gd name="connsiteX7" fmla="*/ 1528550 w 1555845"/>
                <a:gd name="connsiteY7" fmla="*/ 27296 h 1514902"/>
                <a:gd name="connsiteX8" fmla="*/ 1119117 w 1555845"/>
                <a:gd name="connsiteY8" fmla="*/ 0 h 1514902"/>
                <a:gd name="connsiteX9" fmla="*/ 1119117 w 1555845"/>
                <a:gd name="connsiteY9" fmla="*/ 150126 h 1514902"/>
                <a:gd name="connsiteX10" fmla="*/ 1064526 w 1555845"/>
                <a:gd name="connsiteY10" fmla="*/ 259308 h 1514902"/>
                <a:gd name="connsiteX11" fmla="*/ 982639 w 1555845"/>
                <a:gd name="connsiteY11" fmla="*/ 354842 h 1514902"/>
                <a:gd name="connsiteX12" fmla="*/ 846162 w 1555845"/>
                <a:gd name="connsiteY12" fmla="*/ 354842 h 1514902"/>
                <a:gd name="connsiteX13" fmla="*/ 627797 w 1555845"/>
                <a:gd name="connsiteY13" fmla="*/ 286603 h 1514902"/>
                <a:gd name="connsiteX14" fmla="*/ 559559 w 1555845"/>
                <a:gd name="connsiteY14" fmla="*/ 40944 h 1514902"/>
                <a:gd name="connsiteX15" fmla="*/ 0 w 1555845"/>
                <a:gd name="connsiteY15" fmla="*/ 68239 h 1514902"/>
                <a:gd name="connsiteX16" fmla="*/ 40944 w 1555845"/>
                <a:gd name="connsiteY16" fmla="*/ 818866 h 1514902"/>
                <a:gd name="connsiteX17" fmla="*/ 163773 w 1555845"/>
                <a:gd name="connsiteY17" fmla="*/ 750627 h 1514902"/>
                <a:gd name="connsiteX18" fmla="*/ 327547 w 1555845"/>
                <a:gd name="connsiteY18" fmla="*/ 832514 h 1514902"/>
                <a:gd name="connsiteX19" fmla="*/ 382138 w 1555845"/>
                <a:gd name="connsiteY19" fmla="*/ 1009935 h 1514902"/>
                <a:gd name="connsiteX20" fmla="*/ 245660 w 1555845"/>
                <a:gd name="connsiteY20" fmla="*/ 1201003 h 1514902"/>
                <a:gd name="connsiteX21" fmla="*/ 13648 w 1555845"/>
                <a:gd name="connsiteY21" fmla="*/ 1214651 h 1514902"/>
                <a:gd name="connsiteX22" fmla="*/ 40944 w 1555845"/>
                <a:gd name="connsiteY22" fmla="*/ 1514902 h 151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55845" h="1514902">
                  <a:moveTo>
                    <a:pt x="40944" y="1514902"/>
                  </a:moveTo>
                  <a:lnTo>
                    <a:pt x="668741" y="1514902"/>
                  </a:lnTo>
                  <a:lnTo>
                    <a:pt x="709684" y="1296538"/>
                  </a:lnTo>
                  <a:lnTo>
                    <a:pt x="859809" y="1201003"/>
                  </a:lnTo>
                  <a:lnTo>
                    <a:pt x="1064526" y="1214651"/>
                  </a:lnTo>
                  <a:lnTo>
                    <a:pt x="1091821" y="1501254"/>
                  </a:lnTo>
                  <a:lnTo>
                    <a:pt x="1555845" y="1501254"/>
                  </a:lnTo>
                  <a:lnTo>
                    <a:pt x="1528550" y="27296"/>
                  </a:lnTo>
                  <a:lnTo>
                    <a:pt x="1119117" y="0"/>
                  </a:lnTo>
                  <a:lnTo>
                    <a:pt x="1119117" y="150126"/>
                  </a:lnTo>
                  <a:lnTo>
                    <a:pt x="1064526" y="259308"/>
                  </a:lnTo>
                  <a:lnTo>
                    <a:pt x="982639" y="354842"/>
                  </a:lnTo>
                  <a:lnTo>
                    <a:pt x="846162" y="354842"/>
                  </a:lnTo>
                  <a:lnTo>
                    <a:pt x="627797" y="286603"/>
                  </a:lnTo>
                  <a:lnTo>
                    <a:pt x="559559" y="40944"/>
                  </a:lnTo>
                  <a:lnTo>
                    <a:pt x="0" y="68239"/>
                  </a:lnTo>
                  <a:lnTo>
                    <a:pt x="40944" y="818866"/>
                  </a:lnTo>
                  <a:lnTo>
                    <a:pt x="163773" y="750627"/>
                  </a:lnTo>
                  <a:lnTo>
                    <a:pt x="327547" y="832514"/>
                  </a:lnTo>
                  <a:lnTo>
                    <a:pt x="382138" y="1009935"/>
                  </a:lnTo>
                  <a:lnTo>
                    <a:pt x="245660" y="1201003"/>
                  </a:lnTo>
                  <a:lnTo>
                    <a:pt x="13648" y="1214651"/>
                  </a:lnTo>
                  <a:lnTo>
                    <a:pt x="40944" y="1514902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600"/>
            </a:p>
          </p:txBody>
        </p:sp>
        <p:grpSp>
          <p:nvGrpSpPr>
            <p:cNvPr id="2" name="Groupe 1"/>
            <p:cNvGrpSpPr/>
            <p:nvPr/>
          </p:nvGrpSpPr>
          <p:grpSpPr>
            <a:xfrm>
              <a:off x="8028384" y="3507855"/>
              <a:ext cx="730332" cy="386919"/>
              <a:chOff x="7791641" y="3396088"/>
              <a:chExt cx="1080450" cy="572406"/>
            </a:xfrm>
          </p:grpSpPr>
          <p:pic>
            <p:nvPicPr>
              <p:cNvPr id="22" name="Image 21">
                <a:extLst>
                  <a:ext uri="{FF2B5EF4-FFF2-40B4-BE49-F238E27FC236}">
                    <a16:creationId xmlns:a16="http://schemas.microsoft.com/office/drawing/2014/main" id="{B3A64351-594A-5211-8CBB-D5AB76A4AC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91641" y="3396088"/>
                <a:ext cx="1080450" cy="232043"/>
              </a:xfrm>
              <a:prstGeom prst="rect">
                <a:avLst/>
              </a:prstGeom>
            </p:spPr>
          </p:pic>
          <p:pic>
            <p:nvPicPr>
              <p:cNvPr id="23" name="Image 22">
                <a:extLst>
                  <a:ext uri="{FF2B5EF4-FFF2-40B4-BE49-F238E27FC236}">
                    <a16:creationId xmlns:a16="http://schemas.microsoft.com/office/drawing/2014/main" id="{53751306-0B13-8834-4394-79707FDBF4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66877" y="3701681"/>
                <a:ext cx="661962" cy="266813"/>
              </a:xfrm>
              <a:prstGeom prst="rect">
                <a:avLst/>
              </a:prstGeom>
            </p:spPr>
          </p:pic>
        </p:grpSp>
      </p:grpSp>
      <p:grpSp>
        <p:nvGrpSpPr>
          <p:cNvPr id="4" name="insuline"/>
          <p:cNvGrpSpPr/>
          <p:nvPr/>
        </p:nvGrpSpPr>
        <p:grpSpPr>
          <a:xfrm>
            <a:off x="3671392" y="8023821"/>
            <a:ext cx="1546424" cy="1933034"/>
            <a:chOff x="1835696" y="4011910"/>
            <a:chExt cx="773212" cy="966517"/>
          </a:xfrm>
          <a:effectLst/>
        </p:grpSpPr>
        <p:sp>
          <p:nvSpPr>
            <p:cNvPr id="68" name="Forme libre 67"/>
            <p:cNvSpPr/>
            <p:nvPr/>
          </p:nvSpPr>
          <p:spPr>
            <a:xfrm>
              <a:off x="1835696" y="4011910"/>
              <a:ext cx="773212" cy="966517"/>
            </a:xfrm>
            <a:custGeom>
              <a:avLst/>
              <a:gdLst>
                <a:gd name="connsiteX0" fmla="*/ 614149 w 1091820"/>
                <a:gd name="connsiteY0" fmla="*/ 0 h 1364777"/>
                <a:gd name="connsiteX1" fmla="*/ 982638 w 1091820"/>
                <a:gd name="connsiteY1" fmla="*/ 996287 h 1364777"/>
                <a:gd name="connsiteX2" fmla="*/ 832513 w 1091820"/>
                <a:gd name="connsiteY2" fmla="*/ 1023582 h 1364777"/>
                <a:gd name="connsiteX3" fmla="*/ 832513 w 1091820"/>
                <a:gd name="connsiteY3" fmla="*/ 1132765 h 1364777"/>
                <a:gd name="connsiteX4" fmla="*/ 900752 w 1091820"/>
                <a:gd name="connsiteY4" fmla="*/ 1173708 h 1364777"/>
                <a:gd name="connsiteX5" fmla="*/ 1037229 w 1091820"/>
                <a:gd name="connsiteY5" fmla="*/ 1173708 h 1364777"/>
                <a:gd name="connsiteX6" fmla="*/ 1091820 w 1091820"/>
                <a:gd name="connsiteY6" fmla="*/ 1337481 h 1364777"/>
                <a:gd name="connsiteX7" fmla="*/ 914400 w 1091820"/>
                <a:gd name="connsiteY7" fmla="*/ 1364777 h 1364777"/>
                <a:gd name="connsiteX8" fmla="*/ 109182 w 1091820"/>
                <a:gd name="connsiteY8" fmla="*/ 1296538 h 1364777"/>
                <a:gd name="connsiteX9" fmla="*/ 232011 w 1091820"/>
                <a:gd name="connsiteY9" fmla="*/ 900753 h 1364777"/>
                <a:gd name="connsiteX10" fmla="*/ 68238 w 1091820"/>
                <a:gd name="connsiteY10" fmla="*/ 887105 h 1364777"/>
                <a:gd name="connsiteX11" fmla="*/ 0 w 1091820"/>
                <a:gd name="connsiteY11" fmla="*/ 655093 h 1364777"/>
                <a:gd name="connsiteX12" fmla="*/ 54591 w 1091820"/>
                <a:gd name="connsiteY12" fmla="*/ 477672 h 1364777"/>
                <a:gd name="connsiteX13" fmla="*/ 163773 w 1091820"/>
                <a:gd name="connsiteY13" fmla="*/ 423081 h 1364777"/>
                <a:gd name="connsiteX14" fmla="*/ 313898 w 1091820"/>
                <a:gd name="connsiteY14" fmla="*/ 423081 h 1364777"/>
                <a:gd name="connsiteX15" fmla="*/ 409432 w 1091820"/>
                <a:gd name="connsiteY15" fmla="*/ 518615 h 1364777"/>
                <a:gd name="connsiteX16" fmla="*/ 614149 w 1091820"/>
                <a:gd name="connsiteY16" fmla="*/ 0 h 136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1820" h="1364777">
                  <a:moveTo>
                    <a:pt x="614149" y="0"/>
                  </a:moveTo>
                  <a:lnTo>
                    <a:pt x="982638" y="996287"/>
                  </a:lnTo>
                  <a:lnTo>
                    <a:pt x="832513" y="1023582"/>
                  </a:lnTo>
                  <a:lnTo>
                    <a:pt x="832513" y="1132765"/>
                  </a:lnTo>
                  <a:lnTo>
                    <a:pt x="900752" y="1173708"/>
                  </a:lnTo>
                  <a:lnTo>
                    <a:pt x="1037229" y="1173708"/>
                  </a:lnTo>
                  <a:lnTo>
                    <a:pt x="1091820" y="1337481"/>
                  </a:lnTo>
                  <a:lnTo>
                    <a:pt x="914400" y="1364777"/>
                  </a:lnTo>
                  <a:lnTo>
                    <a:pt x="109182" y="1296538"/>
                  </a:lnTo>
                  <a:lnTo>
                    <a:pt x="232011" y="900753"/>
                  </a:lnTo>
                  <a:lnTo>
                    <a:pt x="68238" y="887105"/>
                  </a:lnTo>
                  <a:lnTo>
                    <a:pt x="0" y="655093"/>
                  </a:lnTo>
                  <a:lnTo>
                    <a:pt x="54591" y="477672"/>
                  </a:lnTo>
                  <a:lnTo>
                    <a:pt x="163773" y="423081"/>
                  </a:lnTo>
                  <a:lnTo>
                    <a:pt x="313898" y="423081"/>
                  </a:lnTo>
                  <a:lnTo>
                    <a:pt x="409432" y="518615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0033C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600"/>
            </a:p>
          </p:txBody>
        </p: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18BA8985-EEC4-0D24-FF72-473387AB7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93"/>
                </a:clrFrom>
                <a:clrTo>
                  <a:srgbClr val="FFFF9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717843">
              <a:off x="2103393" y="4237016"/>
              <a:ext cx="159648" cy="72340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8" name="potassium"/>
          <p:cNvGrpSpPr/>
          <p:nvPr/>
        </p:nvGrpSpPr>
        <p:grpSpPr>
          <a:xfrm>
            <a:off x="481898" y="521029"/>
            <a:ext cx="3483456" cy="1853378"/>
            <a:chOff x="323528" y="267494"/>
            <a:chExt cx="1741728" cy="926689"/>
          </a:xfrm>
          <a:effectLst/>
        </p:grpSpPr>
        <p:sp>
          <p:nvSpPr>
            <p:cNvPr id="63" name="Forme libre 62"/>
            <p:cNvSpPr/>
            <p:nvPr/>
          </p:nvSpPr>
          <p:spPr>
            <a:xfrm>
              <a:off x="323528" y="267494"/>
              <a:ext cx="1741728" cy="926689"/>
            </a:xfrm>
            <a:custGeom>
              <a:avLst/>
              <a:gdLst>
                <a:gd name="connsiteX0" fmla="*/ 362606 w 2459420"/>
                <a:gd name="connsiteY0" fmla="*/ 993228 h 1308538"/>
                <a:gd name="connsiteX1" fmla="*/ 1040524 w 2459420"/>
                <a:gd name="connsiteY1" fmla="*/ 993228 h 1308538"/>
                <a:gd name="connsiteX2" fmla="*/ 1087820 w 2459420"/>
                <a:gd name="connsiteY2" fmla="*/ 1213945 h 1308538"/>
                <a:gd name="connsiteX3" fmla="*/ 1277006 w 2459420"/>
                <a:gd name="connsiteY3" fmla="*/ 1308538 h 1308538"/>
                <a:gd name="connsiteX4" fmla="*/ 1513489 w 2459420"/>
                <a:gd name="connsiteY4" fmla="*/ 1308538 h 1308538"/>
                <a:gd name="connsiteX5" fmla="*/ 1639613 w 2459420"/>
                <a:gd name="connsiteY5" fmla="*/ 1166648 h 1308538"/>
                <a:gd name="connsiteX6" fmla="*/ 1718441 w 2459420"/>
                <a:gd name="connsiteY6" fmla="*/ 993228 h 1308538"/>
                <a:gd name="connsiteX7" fmla="*/ 2459420 w 2459420"/>
                <a:gd name="connsiteY7" fmla="*/ 993228 h 1308538"/>
                <a:gd name="connsiteX8" fmla="*/ 2065282 w 2459420"/>
                <a:gd name="connsiteY8" fmla="*/ 536028 h 1308538"/>
                <a:gd name="connsiteX9" fmla="*/ 1813034 w 2459420"/>
                <a:gd name="connsiteY9" fmla="*/ 630621 h 1308538"/>
                <a:gd name="connsiteX10" fmla="*/ 1529255 w 2459420"/>
                <a:gd name="connsiteY10" fmla="*/ 378372 h 1308538"/>
                <a:gd name="connsiteX11" fmla="*/ 1040524 w 2459420"/>
                <a:gd name="connsiteY11" fmla="*/ 331076 h 1308538"/>
                <a:gd name="connsiteX12" fmla="*/ 1150882 w 2459420"/>
                <a:gd name="connsiteY12" fmla="*/ 63062 h 1308538"/>
                <a:gd name="connsiteX13" fmla="*/ 709448 w 2459420"/>
                <a:gd name="connsiteY13" fmla="*/ 157655 h 1308538"/>
                <a:gd name="connsiteX14" fmla="*/ 346841 w 2459420"/>
                <a:gd name="connsiteY14" fmla="*/ 331076 h 1308538"/>
                <a:gd name="connsiteX15" fmla="*/ 378372 w 2459420"/>
                <a:gd name="connsiteY15" fmla="*/ 141890 h 1308538"/>
                <a:gd name="connsiteX16" fmla="*/ 299544 w 2459420"/>
                <a:gd name="connsiteY16" fmla="*/ 0 h 1308538"/>
                <a:gd name="connsiteX17" fmla="*/ 0 w 2459420"/>
                <a:gd name="connsiteY17" fmla="*/ 15766 h 1308538"/>
                <a:gd name="connsiteX18" fmla="*/ 157655 w 2459420"/>
                <a:gd name="connsiteY18" fmla="*/ 457200 h 1308538"/>
                <a:gd name="connsiteX19" fmla="*/ 94593 w 2459420"/>
                <a:gd name="connsiteY19" fmla="*/ 677917 h 1308538"/>
                <a:gd name="connsiteX20" fmla="*/ 394138 w 2459420"/>
                <a:gd name="connsiteY20" fmla="*/ 819807 h 1308538"/>
                <a:gd name="connsiteX21" fmla="*/ 362606 w 2459420"/>
                <a:gd name="connsiteY21" fmla="*/ 993228 h 130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59420" h="1308538">
                  <a:moveTo>
                    <a:pt x="362606" y="993228"/>
                  </a:moveTo>
                  <a:lnTo>
                    <a:pt x="1040524" y="993228"/>
                  </a:lnTo>
                  <a:lnTo>
                    <a:pt x="1087820" y="1213945"/>
                  </a:lnTo>
                  <a:lnTo>
                    <a:pt x="1277006" y="1308538"/>
                  </a:lnTo>
                  <a:lnTo>
                    <a:pt x="1513489" y="1308538"/>
                  </a:lnTo>
                  <a:lnTo>
                    <a:pt x="1639613" y="1166648"/>
                  </a:lnTo>
                  <a:lnTo>
                    <a:pt x="1718441" y="993228"/>
                  </a:lnTo>
                  <a:lnTo>
                    <a:pt x="2459420" y="993228"/>
                  </a:lnTo>
                  <a:lnTo>
                    <a:pt x="2065282" y="536028"/>
                  </a:lnTo>
                  <a:lnTo>
                    <a:pt x="1813034" y="630621"/>
                  </a:lnTo>
                  <a:lnTo>
                    <a:pt x="1529255" y="378372"/>
                  </a:lnTo>
                  <a:lnTo>
                    <a:pt x="1040524" y="331076"/>
                  </a:lnTo>
                  <a:lnTo>
                    <a:pt x="1150882" y="63062"/>
                  </a:lnTo>
                  <a:lnTo>
                    <a:pt x="709448" y="157655"/>
                  </a:lnTo>
                  <a:lnTo>
                    <a:pt x="346841" y="331076"/>
                  </a:lnTo>
                  <a:lnTo>
                    <a:pt x="378372" y="141890"/>
                  </a:lnTo>
                  <a:lnTo>
                    <a:pt x="299544" y="0"/>
                  </a:lnTo>
                  <a:lnTo>
                    <a:pt x="0" y="15766"/>
                  </a:lnTo>
                  <a:lnTo>
                    <a:pt x="157655" y="457200"/>
                  </a:lnTo>
                  <a:lnTo>
                    <a:pt x="94593" y="677917"/>
                  </a:lnTo>
                  <a:lnTo>
                    <a:pt x="394138" y="819807"/>
                  </a:lnTo>
                  <a:lnTo>
                    <a:pt x="362606" y="993228"/>
                  </a:lnTo>
                  <a:close/>
                </a:path>
              </a:pathLst>
            </a:custGeom>
            <a:solidFill>
              <a:srgbClr val="F5C29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600"/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C40DBF30-2D8D-907D-860B-4C9B0C190B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91" t="2320" r="2410" b="4021"/>
            <a:stretch/>
          </p:blipFill>
          <p:spPr>
            <a:xfrm>
              <a:off x="755869" y="529184"/>
              <a:ext cx="509729" cy="40330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" name="méthadone"/>
          <p:cNvGrpSpPr/>
          <p:nvPr/>
        </p:nvGrpSpPr>
        <p:grpSpPr>
          <a:xfrm>
            <a:off x="12600384" y="2695228"/>
            <a:ext cx="2164996" cy="2010352"/>
            <a:chOff x="6300192" y="1347614"/>
            <a:chExt cx="1082498" cy="1005176"/>
          </a:xfrm>
          <a:effectLst/>
        </p:grpSpPr>
        <p:sp>
          <p:nvSpPr>
            <p:cNvPr id="72" name="Forme libre 71"/>
            <p:cNvSpPr/>
            <p:nvPr/>
          </p:nvSpPr>
          <p:spPr>
            <a:xfrm>
              <a:off x="6300192" y="1347614"/>
              <a:ext cx="1082498" cy="1005176"/>
            </a:xfrm>
            <a:custGeom>
              <a:avLst/>
              <a:gdLst>
                <a:gd name="connsiteX0" fmla="*/ 0 w 1528549"/>
                <a:gd name="connsiteY0" fmla="*/ 341194 h 1419367"/>
                <a:gd name="connsiteX1" fmla="*/ 450376 w 1528549"/>
                <a:gd name="connsiteY1" fmla="*/ 941695 h 1419367"/>
                <a:gd name="connsiteX2" fmla="*/ 232012 w 1528549"/>
                <a:gd name="connsiteY2" fmla="*/ 968991 h 1419367"/>
                <a:gd name="connsiteX3" fmla="*/ 204716 w 1528549"/>
                <a:gd name="connsiteY3" fmla="*/ 1214650 h 1419367"/>
                <a:gd name="connsiteX4" fmla="*/ 313898 w 1528549"/>
                <a:gd name="connsiteY4" fmla="*/ 1323832 h 1419367"/>
                <a:gd name="connsiteX5" fmla="*/ 573206 w 1528549"/>
                <a:gd name="connsiteY5" fmla="*/ 1337480 h 1419367"/>
                <a:gd name="connsiteX6" fmla="*/ 627797 w 1528549"/>
                <a:gd name="connsiteY6" fmla="*/ 1160059 h 1419367"/>
                <a:gd name="connsiteX7" fmla="*/ 777922 w 1528549"/>
                <a:gd name="connsiteY7" fmla="*/ 1419367 h 1419367"/>
                <a:gd name="connsiteX8" fmla="*/ 1433015 w 1528549"/>
                <a:gd name="connsiteY8" fmla="*/ 1392071 h 1419367"/>
                <a:gd name="connsiteX9" fmla="*/ 1528549 w 1528549"/>
                <a:gd name="connsiteY9" fmla="*/ 777922 h 1419367"/>
                <a:gd name="connsiteX10" fmla="*/ 1528549 w 1528549"/>
                <a:gd name="connsiteY10" fmla="*/ 286603 h 1419367"/>
                <a:gd name="connsiteX11" fmla="*/ 1105469 w 1528549"/>
                <a:gd name="connsiteY11" fmla="*/ 300250 h 1419367"/>
                <a:gd name="connsiteX12" fmla="*/ 1064525 w 1528549"/>
                <a:gd name="connsiteY12" fmla="*/ 109182 h 1419367"/>
                <a:gd name="connsiteX13" fmla="*/ 941695 w 1528549"/>
                <a:gd name="connsiteY13" fmla="*/ 13647 h 1419367"/>
                <a:gd name="connsiteX14" fmla="*/ 805218 w 1528549"/>
                <a:gd name="connsiteY14" fmla="*/ 0 h 1419367"/>
                <a:gd name="connsiteX15" fmla="*/ 696036 w 1528549"/>
                <a:gd name="connsiteY15" fmla="*/ 40943 h 1419367"/>
                <a:gd name="connsiteX16" fmla="*/ 641445 w 1528549"/>
                <a:gd name="connsiteY16" fmla="*/ 272955 h 1419367"/>
                <a:gd name="connsiteX17" fmla="*/ 641445 w 1528549"/>
                <a:gd name="connsiteY17" fmla="*/ 327546 h 1419367"/>
                <a:gd name="connsiteX18" fmla="*/ 0 w 1528549"/>
                <a:gd name="connsiteY18" fmla="*/ 341194 h 141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8549" h="1419367">
                  <a:moveTo>
                    <a:pt x="0" y="341194"/>
                  </a:moveTo>
                  <a:lnTo>
                    <a:pt x="450376" y="941695"/>
                  </a:lnTo>
                  <a:lnTo>
                    <a:pt x="232012" y="968991"/>
                  </a:lnTo>
                  <a:lnTo>
                    <a:pt x="204716" y="1214650"/>
                  </a:lnTo>
                  <a:lnTo>
                    <a:pt x="313898" y="1323832"/>
                  </a:lnTo>
                  <a:lnTo>
                    <a:pt x="573206" y="1337480"/>
                  </a:lnTo>
                  <a:lnTo>
                    <a:pt x="627797" y="1160059"/>
                  </a:lnTo>
                  <a:lnTo>
                    <a:pt x="777922" y="1419367"/>
                  </a:lnTo>
                  <a:lnTo>
                    <a:pt x="1433015" y="1392071"/>
                  </a:lnTo>
                  <a:lnTo>
                    <a:pt x="1528549" y="777922"/>
                  </a:lnTo>
                  <a:lnTo>
                    <a:pt x="1528549" y="286603"/>
                  </a:lnTo>
                  <a:lnTo>
                    <a:pt x="1105469" y="300250"/>
                  </a:lnTo>
                  <a:lnTo>
                    <a:pt x="1064525" y="109182"/>
                  </a:lnTo>
                  <a:lnTo>
                    <a:pt x="941695" y="13647"/>
                  </a:lnTo>
                  <a:lnTo>
                    <a:pt x="805218" y="0"/>
                  </a:lnTo>
                  <a:lnTo>
                    <a:pt x="696036" y="40943"/>
                  </a:lnTo>
                  <a:lnTo>
                    <a:pt x="641445" y="272955"/>
                  </a:lnTo>
                  <a:lnTo>
                    <a:pt x="641445" y="327546"/>
                  </a:lnTo>
                  <a:lnTo>
                    <a:pt x="0" y="341194"/>
                  </a:lnTo>
                  <a:close/>
                </a:path>
              </a:pathLst>
            </a:custGeom>
            <a:solidFill>
              <a:srgbClr val="FC790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600"/>
            </a:p>
          </p:txBody>
        </p:sp>
        <p:pic>
          <p:nvPicPr>
            <p:cNvPr id="30" name="Picture 16" descr="Image illustrative de l’article Méthadon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7967" y="1728443"/>
              <a:ext cx="558546" cy="577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245869A5-350C-4FEC-C802-2DFD07771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15982" y="1605012"/>
              <a:ext cx="510746" cy="246861"/>
            </a:xfrm>
            <a:prstGeom prst="rect">
              <a:avLst/>
            </a:prstGeom>
          </p:spPr>
        </p:pic>
      </p:grpSp>
      <p:grpSp>
        <p:nvGrpSpPr>
          <p:cNvPr id="7" name="préparations"/>
          <p:cNvGrpSpPr/>
          <p:nvPr/>
        </p:nvGrpSpPr>
        <p:grpSpPr>
          <a:xfrm>
            <a:off x="14723686" y="391366"/>
            <a:ext cx="3148508" cy="2440344"/>
            <a:chOff x="7380312" y="195486"/>
            <a:chExt cx="1574254" cy="1220172"/>
          </a:xfrm>
          <a:effectLst/>
        </p:grpSpPr>
        <p:sp>
          <p:nvSpPr>
            <p:cNvPr id="64" name="Forme libre 63"/>
            <p:cNvSpPr/>
            <p:nvPr/>
          </p:nvSpPr>
          <p:spPr>
            <a:xfrm>
              <a:off x="7380312" y="195486"/>
              <a:ext cx="1574254" cy="1220172"/>
            </a:xfrm>
            <a:custGeom>
              <a:avLst/>
              <a:gdLst>
                <a:gd name="connsiteX0" fmla="*/ 0 w 2222938"/>
                <a:gd name="connsiteY0" fmla="*/ 977463 h 1655380"/>
                <a:gd name="connsiteX1" fmla="*/ 78827 w 2222938"/>
                <a:gd name="connsiteY1" fmla="*/ 882869 h 1655380"/>
                <a:gd name="connsiteX2" fmla="*/ 740979 w 2222938"/>
                <a:gd name="connsiteY2" fmla="*/ 819807 h 1655380"/>
                <a:gd name="connsiteX3" fmla="*/ 756744 w 2222938"/>
                <a:gd name="connsiteY3" fmla="*/ 567559 h 1655380"/>
                <a:gd name="connsiteX4" fmla="*/ 425669 w 2222938"/>
                <a:gd name="connsiteY4" fmla="*/ 362607 h 1655380"/>
                <a:gd name="connsiteX5" fmla="*/ 520262 w 2222938"/>
                <a:gd name="connsiteY5" fmla="*/ 31531 h 1655380"/>
                <a:gd name="connsiteX6" fmla="*/ 772510 w 2222938"/>
                <a:gd name="connsiteY6" fmla="*/ 31531 h 1655380"/>
                <a:gd name="connsiteX7" fmla="*/ 788275 w 2222938"/>
                <a:gd name="connsiteY7" fmla="*/ 252249 h 1655380"/>
                <a:gd name="connsiteX8" fmla="*/ 1008993 w 2222938"/>
                <a:gd name="connsiteY8" fmla="*/ 252249 h 1655380"/>
                <a:gd name="connsiteX9" fmla="*/ 1135117 w 2222938"/>
                <a:gd name="connsiteY9" fmla="*/ 0 h 1655380"/>
                <a:gd name="connsiteX10" fmla="*/ 1340069 w 2222938"/>
                <a:gd name="connsiteY10" fmla="*/ 78828 h 1655380"/>
                <a:gd name="connsiteX11" fmla="*/ 1592317 w 2222938"/>
                <a:gd name="connsiteY11" fmla="*/ 599090 h 1655380"/>
                <a:gd name="connsiteX12" fmla="*/ 1497724 w 2222938"/>
                <a:gd name="connsiteY12" fmla="*/ 693683 h 1655380"/>
                <a:gd name="connsiteX13" fmla="*/ 1923393 w 2222938"/>
                <a:gd name="connsiteY13" fmla="*/ 898635 h 1655380"/>
                <a:gd name="connsiteX14" fmla="*/ 2096813 w 2222938"/>
                <a:gd name="connsiteY14" fmla="*/ 882869 h 1655380"/>
                <a:gd name="connsiteX15" fmla="*/ 2081048 w 2222938"/>
                <a:gd name="connsiteY15" fmla="*/ 1056290 h 1655380"/>
                <a:gd name="connsiteX16" fmla="*/ 2222938 w 2222938"/>
                <a:gd name="connsiteY16" fmla="*/ 1355835 h 1655380"/>
                <a:gd name="connsiteX17" fmla="*/ 1923393 w 2222938"/>
                <a:gd name="connsiteY17" fmla="*/ 1355835 h 1655380"/>
                <a:gd name="connsiteX18" fmla="*/ 1072055 w 2222938"/>
                <a:gd name="connsiteY18" fmla="*/ 1371600 h 1655380"/>
                <a:gd name="connsiteX19" fmla="*/ 1008993 w 2222938"/>
                <a:gd name="connsiteY19" fmla="*/ 1655380 h 1655380"/>
                <a:gd name="connsiteX20" fmla="*/ 756744 w 2222938"/>
                <a:gd name="connsiteY20" fmla="*/ 1655380 h 1655380"/>
                <a:gd name="connsiteX21" fmla="*/ 599089 w 2222938"/>
                <a:gd name="connsiteY21" fmla="*/ 1481959 h 1655380"/>
                <a:gd name="connsiteX22" fmla="*/ 583324 w 2222938"/>
                <a:gd name="connsiteY22" fmla="*/ 1371600 h 1655380"/>
                <a:gd name="connsiteX23" fmla="*/ 0 w 2222938"/>
                <a:gd name="connsiteY23" fmla="*/ 1403131 h 1655380"/>
                <a:gd name="connsiteX24" fmla="*/ 0 w 2222938"/>
                <a:gd name="connsiteY24" fmla="*/ 977463 h 1655380"/>
                <a:gd name="connsiteX0" fmla="*/ 0 w 2222938"/>
                <a:gd name="connsiteY0" fmla="*/ 977463 h 1655380"/>
                <a:gd name="connsiteX1" fmla="*/ 78827 w 2222938"/>
                <a:gd name="connsiteY1" fmla="*/ 882869 h 1655380"/>
                <a:gd name="connsiteX2" fmla="*/ 740979 w 2222938"/>
                <a:gd name="connsiteY2" fmla="*/ 819807 h 1655380"/>
                <a:gd name="connsiteX3" fmla="*/ 756744 w 2222938"/>
                <a:gd name="connsiteY3" fmla="*/ 567559 h 1655380"/>
                <a:gd name="connsiteX4" fmla="*/ 425669 w 2222938"/>
                <a:gd name="connsiteY4" fmla="*/ 362607 h 1655380"/>
                <a:gd name="connsiteX5" fmla="*/ 520262 w 2222938"/>
                <a:gd name="connsiteY5" fmla="*/ 31531 h 1655380"/>
                <a:gd name="connsiteX6" fmla="*/ 772510 w 2222938"/>
                <a:gd name="connsiteY6" fmla="*/ 31531 h 1655380"/>
                <a:gd name="connsiteX7" fmla="*/ 788275 w 2222938"/>
                <a:gd name="connsiteY7" fmla="*/ 252249 h 1655380"/>
                <a:gd name="connsiteX8" fmla="*/ 1008993 w 2222938"/>
                <a:gd name="connsiteY8" fmla="*/ 252249 h 1655380"/>
                <a:gd name="connsiteX9" fmla="*/ 1135117 w 2222938"/>
                <a:gd name="connsiteY9" fmla="*/ 0 h 1655380"/>
                <a:gd name="connsiteX10" fmla="*/ 1340069 w 2222938"/>
                <a:gd name="connsiteY10" fmla="*/ 78828 h 1655380"/>
                <a:gd name="connsiteX11" fmla="*/ 1592317 w 2222938"/>
                <a:gd name="connsiteY11" fmla="*/ 599090 h 1655380"/>
                <a:gd name="connsiteX12" fmla="*/ 1497724 w 2222938"/>
                <a:gd name="connsiteY12" fmla="*/ 693683 h 1655380"/>
                <a:gd name="connsiteX13" fmla="*/ 1923393 w 2222938"/>
                <a:gd name="connsiteY13" fmla="*/ 898635 h 1655380"/>
                <a:gd name="connsiteX14" fmla="*/ 2096813 w 2222938"/>
                <a:gd name="connsiteY14" fmla="*/ 882869 h 1655380"/>
                <a:gd name="connsiteX15" fmla="*/ 2081048 w 2222938"/>
                <a:gd name="connsiteY15" fmla="*/ 1056290 h 1655380"/>
                <a:gd name="connsiteX16" fmla="*/ 2222938 w 2222938"/>
                <a:gd name="connsiteY16" fmla="*/ 1355835 h 1655380"/>
                <a:gd name="connsiteX17" fmla="*/ 1923393 w 2222938"/>
                <a:gd name="connsiteY17" fmla="*/ 1355835 h 1655380"/>
                <a:gd name="connsiteX18" fmla="*/ 1145308 w 2222938"/>
                <a:gd name="connsiteY18" fmla="*/ 1362913 h 1655380"/>
                <a:gd name="connsiteX19" fmla="*/ 1008993 w 2222938"/>
                <a:gd name="connsiteY19" fmla="*/ 1655380 h 1655380"/>
                <a:gd name="connsiteX20" fmla="*/ 756744 w 2222938"/>
                <a:gd name="connsiteY20" fmla="*/ 1655380 h 1655380"/>
                <a:gd name="connsiteX21" fmla="*/ 599089 w 2222938"/>
                <a:gd name="connsiteY21" fmla="*/ 1481959 h 1655380"/>
                <a:gd name="connsiteX22" fmla="*/ 583324 w 2222938"/>
                <a:gd name="connsiteY22" fmla="*/ 1371600 h 1655380"/>
                <a:gd name="connsiteX23" fmla="*/ 0 w 2222938"/>
                <a:gd name="connsiteY23" fmla="*/ 1403131 h 1655380"/>
                <a:gd name="connsiteX24" fmla="*/ 0 w 2222938"/>
                <a:gd name="connsiteY24" fmla="*/ 977463 h 1655380"/>
                <a:gd name="connsiteX0" fmla="*/ 0 w 2222938"/>
                <a:gd name="connsiteY0" fmla="*/ 977463 h 1655380"/>
                <a:gd name="connsiteX1" fmla="*/ 78827 w 2222938"/>
                <a:gd name="connsiteY1" fmla="*/ 882869 h 1655380"/>
                <a:gd name="connsiteX2" fmla="*/ 740979 w 2222938"/>
                <a:gd name="connsiteY2" fmla="*/ 819807 h 1655380"/>
                <a:gd name="connsiteX3" fmla="*/ 756744 w 2222938"/>
                <a:gd name="connsiteY3" fmla="*/ 567559 h 1655380"/>
                <a:gd name="connsiteX4" fmla="*/ 425669 w 2222938"/>
                <a:gd name="connsiteY4" fmla="*/ 362607 h 1655380"/>
                <a:gd name="connsiteX5" fmla="*/ 520262 w 2222938"/>
                <a:gd name="connsiteY5" fmla="*/ 31531 h 1655380"/>
                <a:gd name="connsiteX6" fmla="*/ 772510 w 2222938"/>
                <a:gd name="connsiteY6" fmla="*/ 31531 h 1655380"/>
                <a:gd name="connsiteX7" fmla="*/ 788275 w 2222938"/>
                <a:gd name="connsiteY7" fmla="*/ 252249 h 1655380"/>
                <a:gd name="connsiteX8" fmla="*/ 1008993 w 2222938"/>
                <a:gd name="connsiteY8" fmla="*/ 252249 h 1655380"/>
                <a:gd name="connsiteX9" fmla="*/ 1135117 w 2222938"/>
                <a:gd name="connsiteY9" fmla="*/ 0 h 1655380"/>
                <a:gd name="connsiteX10" fmla="*/ 1340069 w 2222938"/>
                <a:gd name="connsiteY10" fmla="*/ 78828 h 1655380"/>
                <a:gd name="connsiteX11" fmla="*/ 1592317 w 2222938"/>
                <a:gd name="connsiteY11" fmla="*/ 599090 h 1655380"/>
                <a:gd name="connsiteX12" fmla="*/ 1497724 w 2222938"/>
                <a:gd name="connsiteY12" fmla="*/ 693683 h 1655380"/>
                <a:gd name="connsiteX13" fmla="*/ 1923393 w 2222938"/>
                <a:gd name="connsiteY13" fmla="*/ 898635 h 1655380"/>
                <a:gd name="connsiteX14" fmla="*/ 2096813 w 2222938"/>
                <a:gd name="connsiteY14" fmla="*/ 882869 h 1655380"/>
                <a:gd name="connsiteX15" fmla="*/ 2081048 w 2222938"/>
                <a:gd name="connsiteY15" fmla="*/ 1056290 h 1655380"/>
                <a:gd name="connsiteX16" fmla="*/ 2222938 w 2222938"/>
                <a:gd name="connsiteY16" fmla="*/ 1355835 h 1655380"/>
                <a:gd name="connsiteX17" fmla="*/ 1923393 w 2222938"/>
                <a:gd name="connsiteY17" fmla="*/ 1355835 h 1655380"/>
                <a:gd name="connsiteX18" fmla="*/ 1145308 w 2222938"/>
                <a:gd name="connsiteY18" fmla="*/ 1362913 h 1655380"/>
                <a:gd name="connsiteX19" fmla="*/ 1073300 w 2222938"/>
                <a:gd name="connsiteY19" fmla="*/ 1578937 h 1655380"/>
                <a:gd name="connsiteX20" fmla="*/ 756744 w 2222938"/>
                <a:gd name="connsiteY20" fmla="*/ 1655380 h 1655380"/>
                <a:gd name="connsiteX21" fmla="*/ 599089 w 2222938"/>
                <a:gd name="connsiteY21" fmla="*/ 1481959 h 1655380"/>
                <a:gd name="connsiteX22" fmla="*/ 583324 w 2222938"/>
                <a:gd name="connsiteY22" fmla="*/ 1371600 h 1655380"/>
                <a:gd name="connsiteX23" fmla="*/ 0 w 2222938"/>
                <a:gd name="connsiteY23" fmla="*/ 1403131 h 1655380"/>
                <a:gd name="connsiteX24" fmla="*/ 0 w 2222938"/>
                <a:gd name="connsiteY24" fmla="*/ 977463 h 1655380"/>
                <a:gd name="connsiteX0" fmla="*/ 0 w 2222938"/>
                <a:gd name="connsiteY0" fmla="*/ 977463 h 1655380"/>
                <a:gd name="connsiteX1" fmla="*/ 78827 w 2222938"/>
                <a:gd name="connsiteY1" fmla="*/ 882869 h 1655380"/>
                <a:gd name="connsiteX2" fmla="*/ 740979 w 2222938"/>
                <a:gd name="connsiteY2" fmla="*/ 819807 h 1655380"/>
                <a:gd name="connsiteX3" fmla="*/ 756744 w 2222938"/>
                <a:gd name="connsiteY3" fmla="*/ 567559 h 1655380"/>
                <a:gd name="connsiteX4" fmla="*/ 425669 w 2222938"/>
                <a:gd name="connsiteY4" fmla="*/ 362607 h 1655380"/>
                <a:gd name="connsiteX5" fmla="*/ 520262 w 2222938"/>
                <a:gd name="connsiteY5" fmla="*/ 31531 h 1655380"/>
                <a:gd name="connsiteX6" fmla="*/ 772510 w 2222938"/>
                <a:gd name="connsiteY6" fmla="*/ 31531 h 1655380"/>
                <a:gd name="connsiteX7" fmla="*/ 788275 w 2222938"/>
                <a:gd name="connsiteY7" fmla="*/ 252249 h 1655380"/>
                <a:gd name="connsiteX8" fmla="*/ 1008993 w 2222938"/>
                <a:gd name="connsiteY8" fmla="*/ 252249 h 1655380"/>
                <a:gd name="connsiteX9" fmla="*/ 1135117 w 2222938"/>
                <a:gd name="connsiteY9" fmla="*/ 0 h 1655380"/>
                <a:gd name="connsiteX10" fmla="*/ 1340069 w 2222938"/>
                <a:gd name="connsiteY10" fmla="*/ 78828 h 1655380"/>
                <a:gd name="connsiteX11" fmla="*/ 1592317 w 2222938"/>
                <a:gd name="connsiteY11" fmla="*/ 599090 h 1655380"/>
                <a:gd name="connsiteX12" fmla="*/ 1497724 w 2222938"/>
                <a:gd name="connsiteY12" fmla="*/ 693683 h 1655380"/>
                <a:gd name="connsiteX13" fmla="*/ 1923393 w 2222938"/>
                <a:gd name="connsiteY13" fmla="*/ 898635 h 1655380"/>
                <a:gd name="connsiteX14" fmla="*/ 2096813 w 2222938"/>
                <a:gd name="connsiteY14" fmla="*/ 882869 h 1655380"/>
                <a:gd name="connsiteX15" fmla="*/ 2081048 w 2222938"/>
                <a:gd name="connsiteY15" fmla="*/ 1056290 h 1655380"/>
                <a:gd name="connsiteX16" fmla="*/ 2222938 w 2222938"/>
                <a:gd name="connsiteY16" fmla="*/ 1355835 h 1655380"/>
                <a:gd name="connsiteX17" fmla="*/ 1923393 w 2222938"/>
                <a:gd name="connsiteY17" fmla="*/ 1355835 h 1655380"/>
                <a:gd name="connsiteX18" fmla="*/ 1145308 w 2222938"/>
                <a:gd name="connsiteY18" fmla="*/ 1362913 h 1655380"/>
                <a:gd name="connsiteX19" fmla="*/ 1073300 w 2222938"/>
                <a:gd name="connsiteY19" fmla="*/ 1650945 h 1655380"/>
                <a:gd name="connsiteX20" fmla="*/ 756744 w 2222938"/>
                <a:gd name="connsiteY20" fmla="*/ 1655380 h 1655380"/>
                <a:gd name="connsiteX21" fmla="*/ 599089 w 2222938"/>
                <a:gd name="connsiteY21" fmla="*/ 1481959 h 1655380"/>
                <a:gd name="connsiteX22" fmla="*/ 583324 w 2222938"/>
                <a:gd name="connsiteY22" fmla="*/ 1371600 h 1655380"/>
                <a:gd name="connsiteX23" fmla="*/ 0 w 2222938"/>
                <a:gd name="connsiteY23" fmla="*/ 1403131 h 1655380"/>
                <a:gd name="connsiteX24" fmla="*/ 0 w 2222938"/>
                <a:gd name="connsiteY24" fmla="*/ 977463 h 1655380"/>
                <a:gd name="connsiteX0" fmla="*/ 0 w 2222938"/>
                <a:gd name="connsiteY0" fmla="*/ 977463 h 1655380"/>
                <a:gd name="connsiteX1" fmla="*/ 78827 w 2222938"/>
                <a:gd name="connsiteY1" fmla="*/ 882869 h 1655380"/>
                <a:gd name="connsiteX2" fmla="*/ 740979 w 2222938"/>
                <a:gd name="connsiteY2" fmla="*/ 819807 h 1655380"/>
                <a:gd name="connsiteX3" fmla="*/ 756744 w 2222938"/>
                <a:gd name="connsiteY3" fmla="*/ 567559 h 1655380"/>
                <a:gd name="connsiteX4" fmla="*/ 425669 w 2222938"/>
                <a:gd name="connsiteY4" fmla="*/ 362607 h 1655380"/>
                <a:gd name="connsiteX5" fmla="*/ 520262 w 2222938"/>
                <a:gd name="connsiteY5" fmla="*/ 31531 h 1655380"/>
                <a:gd name="connsiteX6" fmla="*/ 772510 w 2222938"/>
                <a:gd name="connsiteY6" fmla="*/ 31531 h 1655380"/>
                <a:gd name="connsiteX7" fmla="*/ 788275 w 2222938"/>
                <a:gd name="connsiteY7" fmla="*/ 252249 h 1655380"/>
                <a:gd name="connsiteX8" fmla="*/ 1008993 w 2222938"/>
                <a:gd name="connsiteY8" fmla="*/ 252249 h 1655380"/>
                <a:gd name="connsiteX9" fmla="*/ 1135117 w 2222938"/>
                <a:gd name="connsiteY9" fmla="*/ 0 h 1655380"/>
                <a:gd name="connsiteX10" fmla="*/ 1340069 w 2222938"/>
                <a:gd name="connsiteY10" fmla="*/ 78828 h 1655380"/>
                <a:gd name="connsiteX11" fmla="*/ 1592317 w 2222938"/>
                <a:gd name="connsiteY11" fmla="*/ 599090 h 1655380"/>
                <a:gd name="connsiteX12" fmla="*/ 1497724 w 2222938"/>
                <a:gd name="connsiteY12" fmla="*/ 693683 h 1655380"/>
                <a:gd name="connsiteX13" fmla="*/ 1923393 w 2222938"/>
                <a:gd name="connsiteY13" fmla="*/ 898635 h 1655380"/>
                <a:gd name="connsiteX14" fmla="*/ 2096813 w 2222938"/>
                <a:gd name="connsiteY14" fmla="*/ 882869 h 1655380"/>
                <a:gd name="connsiteX15" fmla="*/ 2081048 w 2222938"/>
                <a:gd name="connsiteY15" fmla="*/ 1056290 h 1655380"/>
                <a:gd name="connsiteX16" fmla="*/ 2222938 w 2222938"/>
                <a:gd name="connsiteY16" fmla="*/ 1355835 h 1655380"/>
                <a:gd name="connsiteX17" fmla="*/ 1923393 w 2222938"/>
                <a:gd name="connsiteY17" fmla="*/ 1355835 h 1655380"/>
                <a:gd name="connsiteX18" fmla="*/ 1145308 w 2222938"/>
                <a:gd name="connsiteY18" fmla="*/ 1362913 h 1655380"/>
                <a:gd name="connsiteX19" fmla="*/ 1073300 w 2222938"/>
                <a:gd name="connsiteY19" fmla="*/ 1650945 h 1655380"/>
                <a:gd name="connsiteX20" fmla="*/ 756744 w 2222938"/>
                <a:gd name="connsiteY20" fmla="*/ 1655380 h 1655380"/>
                <a:gd name="connsiteX21" fmla="*/ 641252 w 2222938"/>
                <a:gd name="connsiteY21" fmla="*/ 1578937 h 1655380"/>
                <a:gd name="connsiteX22" fmla="*/ 599089 w 2222938"/>
                <a:gd name="connsiteY22" fmla="*/ 1481959 h 1655380"/>
                <a:gd name="connsiteX23" fmla="*/ 583324 w 2222938"/>
                <a:gd name="connsiteY23" fmla="*/ 1371600 h 1655380"/>
                <a:gd name="connsiteX24" fmla="*/ 0 w 2222938"/>
                <a:gd name="connsiteY24" fmla="*/ 1403131 h 1655380"/>
                <a:gd name="connsiteX25" fmla="*/ 0 w 2222938"/>
                <a:gd name="connsiteY25" fmla="*/ 977463 h 1655380"/>
                <a:gd name="connsiteX0" fmla="*/ 0 w 2222938"/>
                <a:gd name="connsiteY0" fmla="*/ 977463 h 1655380"/>
                <a:gd name="connsiteX1" fmla="*/ 78827 w 2222938"/>
                <a:gd name="connsiteY1" fmla="*/ 882869 h 1655380"/>
                <a:gd name="connsiteX2" fmla="*/ 740979 w 2222938"/>
                <a:gd name="connsiteY2" fmla="*/ 819807 h 1655380"/>
                <a:gd name="connsiteX3" fmla="*/ 756744 w 2222938"/>
                <a:gd name="connsiteY3" fmla="*/ 567559 h 1655380"/>
                <a:gd name="connsiteX4" fmla="*/ 425669 w 2222938"/>
                <a:gd name="connsiteY4" fmla="*/ 362607 h 1655380"/>
                <a:gd name="connsiteX5" fmla="*/ 520262 w 2222938"/>
                <a:gd name="connsiteY5" fmla="*/ 31531 h 1655380"/>
                <a:gd name="connsiteX6" fmla="*/ 772510 w 2222938"/>
                <a:gd name="connsiteY6" fmla="*/ 31531 h 1655380"/>
                <a:gd name="connsiteX7" fmla="*/ 788275 w 2222938"/>
                <a:gd name="connsiteY7" fmla="*/ 252249 h 1655380"/>
                <a:gd name="connsiteX8" fmla="*/ 1008993 w 2222938"/>
                <a:gd name="connsiteY8" fmla="*/ 252249 h 1655380"/>
                <a:gd name="connsiteX9" fmla="*/ 1135117 w 2222938"/>
                <a:gd name="connsiteY9" fmla="*/ 0 h 1655380"/>
                <a:gd name="connsiteX10" fmla="*/ 1340069 w 2222938"/>
                <a:gd name="connsiteY10" fmla="*/ 78828 h 1655380"/>
                <a:gd name="connsiteX11" fmla="*/ 1592317 w 2222938"/>
                <a:gd name="connsiteY11" fmla="*/ 599090 h 1655380"/>
                <a:gd name="connsiteX12" fmla="*/ 1497724 w 2222938"/>
                <a:gd name="connsiteY12" fmla="*/ 693683 h 1655380"/>
                <a:gd name="connsiteX13" fmla="*/ 1923393 w 2222938"/>
                <a:gd name="connsiteY13" fmla="*/ 898635 h 1655380"/>
                <a:gd name="connsiteX14" fmla="*/ 2096813 w 2222938"/>
                <a:gd name="connsiteY14" fmla="*/ 882869 h 1655380"/>
                <a:gd name="connsiteX15" fmla="*/ 2081048 w 2222938"/>
                <a:gd name="connsiteY15" fmla="*/ 1056290 h 1655380"/>
                <a:gd name="connsiteX16" fmla="*/ 2222938 w 2222938"/>
                <a:gd name="connsiteY16" fmla="*/ 1355835 h 1655380"/>
                <a:gd name="connsiteX17" fmla="*/ 1923393 w 2222938"/>
                <a:gd name="connsiteY17" fmla="*/ 1355835 h 1655380"/>
                <a:gd name="connsiteX18" fmla="*/ 1145308 w 2222938"/>
                <a:gd name="connsiteY18" fmla="*/ 1362913 h 1655380"/>
                <a:gd name="connsiteX19" fmla="*/ 1145308 w 2222938"/>
                <a:gd name="connsiteY19" fmla="*/ 1506929 h 1655380"/>
                <a:gd name="connsiteX20" fmla="*/ 1073300 w 2222938"/>
                <a:gd name="connsiteY20" fmla="*/ 1650945 h 1655380"/>
                <a:gd name="connsiteX21" fmla="*/ 756744 w 2222938"/>
                <a:gd name="connsiteY21" fmla="*/ 1655380 h 1655380"/>
                <a:gd name="connsiteX22" fmla="*/ 641252 w 2222938"/>
                <a:gd name="connsiteY22" fmla="*/ 1578937 h 1655380"/>
                <a:gd name="connsiteX23" fmla="*/ 599089 w 2222938"/>
                <a:gd name="connsiteY23" fmla="*/ 1481959 h 1655380"/>
                <a:gd name="connsiteX24" fmla="*/ 583324 w 2222938"/>
                <a:gd name="connsiteY24" fmla="*/ 1371600 h 1655380"/>
                <a:gd name="connsiteX25" fmla="*/ 0 w 2222938"/>
                <a:gd name="connsiteY25" fmla="*/ 1403131 h 1655380"/>
                <a:gd name="connsiteX26" fmla="*/ 0 w 2222938"/>
                <a:gd name="connsiteY26" fmla="*/ 977463 h 1655380"/>
                <a:gd name="connsiteX0" fmla="*/ 0 w 2222938"/>
                <a:gd name="connsiteY0" fmla="*/ 977463 h 1655380"/>
                <a:gd name="connsiteX1" fmla="*/ 78827 w 2222938"/>
                <a:gd name="connsiteY1" fmla="*/ 882869 h 1655380"/>
                <a:gd name="connsiteX2" fmla="*/ 740979 w 2222938"/>
                <a:gd name="connsiteY2" fmla="*/ 819807 h 1655380"/>
                <a:gd name="connsiteX3" fmla="*/ 756744 w 2222938"/>
                <a:gd name="connsiteY3" fmla="*/ 567559 h 1655380"/>
                <a:gd name="connsiteX4" fmla="*/ 425669 w 2222938"/>
                <a:gd name="connsiteY4" fmla="*/ 362607 h 1655380"/>
                <a:gd name="connsiteX5" fmla="*/ 520262 w 2222938"/>
                <a:gd name="connsiteY5" fmla="*/ 31531 h 1655380"/>
                <a:gd name="connsiteX6" fmla="*/ 772510 w 2222938"/>
                <a:gd name="connsiteY6" fmla="*/ 31531 h 1655380"/>
                <a:gd name="connsiteX7" fmla="*/ 788275 w 2222938"/>
                <a:gd name="connsiteY7" fmla="*/ 252249 h 1655380"/>
                <a:gd name="connsiteX8" fmla="*/ 1008993 w 2222938"/>
                <a:gd name="connsiteY8" fmla="*/ 252249 h 1655380"/>
                <a:gd name="connsiteX9" fmla="*/ 1135117 w 2222938"/>
                <a:gd name="connsiteY9" fmla="*/ 0 h 1655380"/>
                <a:gd name="connsiteX10" fmla="*/ 1340069 w 2222938"/>
                <a:gd name="connsiteY10" fmla="*/ 78828 h 1655380"/>
                <a:gd name="connsiteX11" fmla="*/ 1592317 w 2222938"/>
                <a:gd name="connsiteY11" fmla="*/ 599090 h 1655380"/>
                <a:gd name="connsiteX12" fmla="*/ 1497724 w 2222938"/>
                <a:gd name="connsiteY12" fmla="*/ 693683 h 1655380"/>
                <a:gd name="connsiteX13" fmla="*/ 1923393 w 2222938"/>
                <a:gd name="connsiteY13" fmla="*/ 898635 h 1655380"/>
                <a:gd name="connsiteX14" fmla="*/ 2096813 w 2222938"/>
                <a:gd name="connsiteY14" fmla="*/ 882869 h 1655380"/>
                <a:gd name="connsiteX15" fmla="*/ 2081048 w 2222938"/>
                <a:gd name="connsiteY15" fmla="*/ 1056290 h 1655380"/>
                <a:gd name="connsiteX16" fmla="*/ 2222938 w 2222938"/>
                <a:gd name="connsiteY16" fmla="*/ 1355835 h 1655380"/>
                <a:gd name="connsiteX17" fmla="*/ 1923393 w 2222938"/>
                <a:gd name="connsiteY17" fmla="*/ 1355835 h 1655380"/>
                <a:gd name="connsiteX18" fmla="*/ 1145308 w 2222938"/>
                <a:gd name="connsiteY18" fmla="*/ 1362913 h 1655380"/>
                <a:gd name="connsiteX19" fmla="*/ 1145308 w 2222938"/>
                <a:gd name="connsiteY19" fmla="*/ 1506929 h 1655380"/>
                <a:gd name="connsiteX20" fmla="*/ 1073300 w 2222938"/>
                <a:gd name="connsiteY20" fmla="*/ 1650945 h 1655380"/>
                <a:gd name="connsiteX21" fmla="*/ 756744 w 2222938"/>
                <a:gd name="connsiteY21" fmla="*/ 1655380 h 1655380"/>
                <a:gd name="connsiteX22" fmla="*/ 641252 w 2222938"/>
                <a:gd name="connsiteY22" fmla="*/ 1578937 h 1655380"/>
                <a:gd name="connsiteX23" fmla="*/ 599089 w 2222938"/>
                <a:gd name="connsiteY23" fmla="*/ 1481959 h 1655380"/>
                <a:gd name="connsiteX24" fmla="*/ 583324 w 2222938"/>
                <a:gd name="connsiteY24" fmla="*/ 1371600 h 1655380"/>
                <a:gd name="connsiteX25" fmla="*/ 0 w 2222938"/>
                <a:gd name="connsiteY25" fmla="*/ 1403131 h 1655380"/>
                <a:gd name="connsiteX26" fmla="*/ 0 w 2222938"/>
                <a:gd name="connsiteY26" fmla="*/ 977463 h 1655380"/>
                <a:gd name="connsiteX0" fmla="*/ 0 w 2222938"/>
                <a:gd name="connsiteY0" fmla="*/ 977463 h 1722953"/>
                <a:gd name="connsiteX1" fmla="*/ 78827 w 2222938"/>
                <a:gd name="connsiteY1" fmla="*/ 882869 h 1722953"/>
                <a:gd name="connsiteX2" fmla="*/ 740979 w 2222938"/>
                <a:gd name="connsiteY2" fmla="*/ 819807 h 1722953"/>
                <a:gd name="connsiteX3" fmla="*/ 756744 w 2222938"/>
                <a:gd name="connsiteY3" fmla="*/ 567559 h 1722953"/>
                <a:gd name="connsiteX4" fmla="*/ 425669 w 2222938"/>
                <a:gd name="connsiteY4" fmla="*/ 362607 h 1722953"/>
                <a:gd name="connsiteX5" fmla="*/ 520262 w 2222938"/>
                <a:gd name="connsiteY5" fmla="*/ 31531 h 1722953"/>
                <a:gd name="connsiteX6" fmla="*/ 772510 w 2222938"/>
                <a:gd name="connsiteY6" fmla="*/ 31531 h 1722953"/>
                <a:gd name="connsiteX7" fmla="*/ 788275 w 2222938"/>
                <a:gd name="connsiteY7" fmla="*/ 252249 h 1722953"/>
                <a:gd name="connsiteX8" fmla="*/ 1008993 w 2222938"/>
                <a:gd name="connsiteY8" fmla="*/ 252249 h 1722953"/>
                <a:gd name="connsiteX9" fmla="*/ 1135117 w 2222938"/>
                <a:gd name="connsiteY9" fmla="*/ 0 h 1722953"/>
                <a:gd name="connsiteX10" fmla="*/ 1340069 w 2222938"/>
                <a:gd name="connsiteY10" fmla="*/ 78828 h 1722953"/>
                <a:gd name="connsiteX11" fmla="*/ 1592317 w 2222938"/>
                <a:gd name="connsiteY11" fmla="*/ 599090 h 1722953"/>
                <a:gd name="connsiteX12" fmla="*/ 1497724 w 2222938"/>
                <a:gd name="connsiteY12" fmla="*/ 693683 h 1722953"/>
                <a:gd name="connsiteX13" fmla="*/ 1923393 w 2222938"/>
                <a:gd name="connsiteY13" fmla="*/ 898635 h 1722953"/>
                <a:gd name="connsiteX14" fmla="*/ 2096813 w 2222938"/>
                <a:gd name="connsiteY14" fmla="*/ 882869 h 1722953"/>
                <a:gd name="connsiteX15" fmla="*/ 2081048 w 2222938"/>
                <a:gd name="connsiteY15" fmla="*/ 1056290 h 1722953"/>
                <a:gd name="connsiteX16" fmla="*/ 2222938 w 2222938"/>
                <a:gd name="connsiteY16" fmla="*/ 1355835 h 1722953"/>
                <a:gd name="connsiteX17" fmla="*/ 1923393 w 2222938"/>
                <a:gd name="connsiteY17" fmla="*/ 1355835 h 1722953"/>
                <a:gd name="connsiteX18" fmla="*/ 1145308 w 2222938"/>
                <a:gd name="connsiteY18" fmla="*/ 1362913 h 1722953"/>
                <a:gd name="connsiteX19" fmla="*/ 1145308 w 2222938"/>
                <a:gd name="connsiteY19" fmla="*/ 1506929 h 1722953"/>
                <a:gd name="connsiteX20" fmla="*/ 1073300 w 2222938"/>
                <a:gd name="connsiteY20" fmla="*/ 1650945 h 1722953"/>
                <a:gd name="connsiteX21" fmla="*/ 857276 w 2222938"/>
                <a:gd name="connsiteY21" fmla="*/ 1722953 h 1722953"/>
                <a:gd name="connsiteX22" fmla="*/ 756744 w 2222938"/>
                <a:gd name="connsiteY22" fmla="*/ 1655380 h 1722953"/>
                <a:gd name="connsiteX23" fmla="*/ 641252 w 2222938"/>
                <a:gd name="connsiteY23" fmla="*/ 1578937 h 1722953"/>
                <a:gd name="connsiteX24" fmla="*/ 599089 w 2222938"/>
                <a:gd name="connsiteY24" fmla="*/ 1481959 h 1722953"/>
                <a:gd name="connsiteX25" fmla="*/ 583324 w 2222938"/>
                <a:gd name="connsiteY25" fmla="*/ 1371600 h 1722953"/>
                <a:gd name="connsiteX26" fmla="*/ 0 w 2222938"/>
                <a:gd name="connsiteY26" fmla="*/ 1403131 h 1722953"/>
                <a:gd name="connsiteX27" fmla="*/ 0 w 2222938"/>
                <a:gd name="connsiteY27" fmla="*/ 977463 h 1722953"/>
                <a:gd name="connsiteX0" fmla="*/ 0 w 2222938"/>
                <a:gd name="connsiteY0" fmla="*/ 977463 h 1722953"/>
                <a:gd name="connsiteX1" fmla="*/ 78827 w 2222938"/>
                <a:gd name="connsiteY1" fmla="*/ 882869 h 1722953"/>
                <a:gd name="connsiteX2" fmla="*/ 740979 w 2222938"/>
                <a:gd name="connsiteY2" fmla="*/ 819807 h 1722953"/>
                <a:gd name="connsiteX3" fmla="*/ 756744 w 2222938"/>
                <a:gd name="connsiteY3" fmla="*/ 567559 h 1722953"/>
                <a:gd name="connsiteX4" fmla="*/ 425669 w 2222938"/>
                <a:gd name="connsiteY4" fmla="*/ 362607 h 1722953"/>
                <a:gd name="connsiteX5" fmla="*/ 520262 w 2222938"/>
                <a:gd name="connsiteY5" fmla="*/ 31531 h 1722953"/>
                <a:gd name="connsiteX6" fmla="*/ 772510 w 2222938"/>
                <a:gd name="connsiteY6" fmla="*/ 31531 h 1722953"/>
                <a:gd name="connsiteX7" fmla="*/ 788275 w 2222938"/>
                <a:gd name="connsiteY7" fmla="*/ 252249 h 1722953"/>
                <a:gd name="connsiteX8" fmla="*/ 1008993 w 2222938"/>
                <a:gd name="connsiteY8" fmla="*/ 252249 h 1722953"/>
                <a:gd name="connsiteX9" fmla="*/ 1135117 w 2222938"/>
                <a:gd name="connsiteY9" fmla="*/ 0 h 1722953"/>
                <a:gd name="connsiteX10" fmla="*/ 1340069 w 2222938"/>
                <a:gd name="connsiteY10" fmla="*/ 78828 h 1722953"/>
                <a:gd name="connsiteX11" fmla="*/ 1592317 w 2222938"/>
                <a:gd name="connsiteY11" fmla="*/ 599090 h 1722953"/>
                <a:gd name="connsiteX12" fmla="*/ 1497724 w 2222938"/>
                <a:gd name="connsiteY12" fmla="*/ 693683 h 1722953"/>
                <a:gd name="connsiteX13" fmla="*/ 1923393 w 2222938"/>
                <a:gd name="connsiteY13" fmla="*/ 898635 h 1722953"/>
                <a:gd name="connsiteX14" fmla="*/ 2096813 w 2222938"/>
                <a:gd name="connsiteY14" fmla="*/ 882869 h 1722953"/>
                <a:gd name="connsiteX15" fmla="*/ 2081048 w 2222938"/>
                <a:gd name="connsiteY15" fmla="*/ 1056290 h 1722953"/>
                <a:gd name="connsiteX16" fmla="*/ 2222938 w 2222938"/>
                <a:gd name="connsiteY16" fmla="*/ 1355835 h 1722953"/>
                <a:gd name="connsiteX17" fmla="*/ 1923393 w 2222938"/>
                <a:gd name="connsiteY17" fmla="*/ 1355835 h 1722953"/>
                <a:gd name="connsiteX18" fmla="*/ 1145308 w 2222938"/>
                <a:gd name="connsiteY18" fmla="*/ 1362913 h 1722953"/>
                <a:gd name="connsiteX19" fmla="*/ 1145308 w 2222938"/>
                <a:gd name="connsiteY19" fmla="*/ 1506929 h 1722953"/>
                <a:gd name="connsiteX20" fmla="*/ 1073300 w 2222938"/>
                <a:gd name="connsiteY20" fmla="*/ 1650945 h 1722953"/>
                <a:gd name="connsiteX21" fmla="*/ 929284 w 2222938"/>
                <a:gd name="connsiteY21" fmla="*/ 1722953 h 1722953"/>
                <a:gd name="connsiteX22" fmla="*/ 756744 w 2222938"/>
                <a:gd name="connsiteY22" fmla="*/ 1655380 h 1722953"/>
                <a:gd name="connsiteX23" fmla="*/ 641252 w 2222938"/>
                <a:gd name="connsiteY23" fmla="*/ 1578937 h 1722953"/>
                <a:gd name="connsiteX24" fmla="*/ 599089 w 2222938"/>
                <a:gd name="connsiteY24" fmla="*/ 1481959 h 1722953"/>
                <a:gd name="connsiteX25" fmla="*/ 583324 w 2222938"/>
                <a:gd name="connsiteY25" fmla="*/ 1371600 h 1722953"/>
                <a:gd name="connsiteX26" fmla="*/ 0 w 2222938"/>
                <a:gd name="connsiteY26" fmla="*/ 1403131 h 1722953"/>
                <a:gd name="connsiteX27" fmla="*/ 0 w 2222938"/>
                <a:gd name="connsiteY27" fmla="*/ 977463 h 1722953"/>
                <a:gd name="connsiteX0" fmla="*/ 0 w 2222938"/>
                <a:gd name="connsiteY0" fmla="*/ 977463 h 1722953"/>
                <a:gd name="connsiteX1" fmla="*/ 78827 w 2222938"/>
                <a:gd name="connsiteY1" fmla="*/ 882869 h 1722953"/>
                <a:gd name="connsiteX2" fmla="*/ 740979 w 2222938"/>
                <a:gd name="connsiteY2" fmla="*/ 819807 h 1722953"/>
                <a:gd name="connsiteX3" fmla="*/ 756744 w 2222938"/>
                <a:gd name="connsiteY3" fmla="*/ 567559 h 1722953"/>
                <a:gd name="connsiteX4" fmla="*/ 425669 w 2222938"/>
                <a:gd name="connsiteY4" fmla="*/ 362607 h 1722953"/>
                <a:gd name="connsiteX5" fmla="*/ 520262 w 2222938"/>
                <a:gd name="connsiteY5" fmla="*/ 31531 h 1722953"/>
                <a:gd name="connsiteX6" fmla="*/ 772510 w 2222938"/>
                <a:gd name="connsiteY6" fmla="*/ 31531 h 1722953"/>
                <a:gd name="connsiteX7" fmla="*/ 788275 w 2222938"/>
                <a:gd name="connsiteY7" fmla="*/ 252249 h 1722953"/>
                <a:gd name="connsiteX8" fmla="*/ 1008993 w 2222938"/>
                <a:gd name="connsiteY8" fmla="*/ 252249 h 1722953"/>
                <a:gd name="connsiteX9" fmla="*/ 1135117 w 2222938"/>
                <a:gd name="connsiteY9" fmla="*/ 0 h 1722953"/>
                <a:gd name="connsiteX10" fmla="*/ 1340069 w 2222938"/>
                <a:gd name="connsiteY10" fmla="*/ 78828 h 1722953"/>
                <a:gd name="connsiteX11" fmla="*/ 1592317 w 2222938"/>
                <a:gd name="connsiteY11" fmla="*/ 599090 h 1722953"/>
                <a:gd name="connsiteX12" fmla="*/ 1497724 w 2222938"/>
                <a:gd name="connsiteY12" fmla="*/ 693683 h 1722953"/>
                <a:gd name="connsiteX13" fmla="*/ 1923393 w 2222938"/>
                <a:gd name="connsiteY13" fmla="*/ 898635 h 1722953"/>
                <a:gd name="connsiteX14" fmla="*/ 2096813 w 2222938"/>
                <a:gd name="connsiteY14" fmla="*/ 882869 h 1722953"/>
                <a:gd name="connsiteX15" fmla="*/ 2081048 w 2222938"/>
                <a:gd name="connsiteY15" fmla="*/ 1056290 h 1722953"/>
                <a:gd name="connsiteX16" fmla="*/ 2222938 w 2222938"/>
                <a:gd name="connsiteY16" fmla="*/ 1355835 h 1722953"/>
                <a:gd name="connsiteX17" fmla="*/ 1923393 w 2222938"/>
                <a:gd name="connsiteY17" fmla="*/ 1355835 h 1722953"/>
                <a:gd name="connsiteX18" fmla="*/ 1145308 w 2222938"/>
                <a:gd name="connsiteY18" fmla="*/ 1362913 h 1722953"/>
                <a:gd name="connsiteX19" fmla="*/ 1145308 w 2222938"/>
                <a:gd name="connsiteY19" fmla="*/ 1506929 h 1722953"/>
                <a:gd name="connsiteX20" fmla="*/ 1073300 w 2222938"/>
                <a:gd name="connsiteY20" fmla="*/ 1650945 h 1722953"/>
                <a:gd name="connsiteX21" fmla="*/ 929284 w 2222938"/>
                <a:gd name="connsiteY21" fmla="*/ 1722953 h 1722953"/>
                <a:gd name="connsiteX22" fmla="*/ 756744 w 2222938"/>
                <a:gd name="connsiteY22" fmla="*/ 1655380 h 1722953"/>
                <a:gd name="connsiteX23" fmla="*/ 641252 w 2222938"/>
                <a:gd name="connsiteY23" fmla="*/ 1578937 h 1722953"/>
                <a:gd name="connsiteX24" fmla="*/ 599089 w 2222938"/>
                <a:gd name="connsiteY24" fmla="*/ 1481959 h 1722953"/>
                <a:gd name="connsiteX25" fmla="*/ 583324 w 2222938"/>
                <a:gd name="connsiteY25" fmla="*/ 1371600 h 1722953"/>
                <a:gd name="connsiteX26" fmla="*/ 0 w 2222938"/>
                <a:gd name="connsiteY26" fmla="*/ 1403131 h 1722953"/>
                <a:gd name="connsiteX27" fmla="*/ 0 w 2222938"/>
                <a:gd name="connsiteY27" fmla="*/ 977463 h 1722953"/>
                <a:gd name="connsiteX0" fmla="*/ 0 w 2222938"/>
                <a:gd name="connsiteY0" fmla="*/ 977463 h 1655380"/>
                <a:gd name="connsiteX1" fmla="*/ 78827 w 2222938"/>
                <a:gd name="connsiteY1" fmla="*/ 882869 h 1655380"/>
                <a:gd name="connsiteX2" fmla="*/ 740979 w 2222938"/>
                <a:gd name="connsiteY2" fmla="*/ 819807 h 1655380"/>
                <a:gd name="connsiteX3" fmla="*/ 756744 w 2222938"/>
                <a:gd name="connsiteY3" fmla="*/ 567559 h 1655380"/>
                <a:gd name="connsiteX4" fmla="*/ 425669 w 2222938"/>
                <a:gd name="connsiteY4" fmla="*/ 362607 h 1655380"/>
                <a:gd name="connsiteX5" fmla="*/ 520262 w 2222938"/>
                <a:gd name="connsiteY5" fmla="*/ 31531 h 1655380"/>
                <a:gd name="connsiteX6" fmla="*/ 772510 w 2222938"/>
                <a:gd name="connsiteY6" fmla="*/ 31531 h 1655380"/>
                <a:gd name="connsiteX7" fmla="*/ 788275 w 2222938"/>
                <a:gd name="connsiteY7" fmla="*/ 252249 h 1655380"/>
                <a:gd name="connsiteX8" fmla="*/ 1008993 w 2222938"/>
                <a:gd name="connsiteY8" fmla="*/ 252249 h 1655380"/>
                <a:gd name="connsiteX9" fmla="*/ 1135117 w 2222938"/>
                <a:gd name="connsiteY9" fmla="*/ 0 h 1655380"/>
                <a:gd name="connsiteX10" fmla="*/ 1340069 w 2222938"/>
                <a:gd name="connsiteY10" fmla="*/ 78828 h 1655380"/>
                <a:gd name="connsiteX11" fmla="*/ 1592317 w 2222938"/>
                <a:gd name="connsiteY11" fmla="*/ 599090 h 1655380"/>
                <a:gd name="connsiteX12" fmla="*/ 1497724 w 2222938"/>
                <a:gd name="connsiteY12" fmla="*/ 693683 h 1655380"/>
                <a:gd name="connsiteX13" fmla="*/ 1923393 w 2222938"/>
                <a:gd name="connsiteY13" fmla="*/ 898635 h 1655380"/>
                <a:gd name="connsiteX14" fmla="*/ 2096813 w 2222938"/>
                <a:gd name="connsiteY14" fmla="*/ 882869 h 1655380"/>
                <a:gd name="connsiteX15" fmla="*/ 2081048 w 2222938"/>
                <a:gd name="connsiteY15" fmla="*/ 1056290 h 1655380"/>
                <a:gd name="connsiteX16" fmla="*/ 2222938 w 2222938"/>
                <a:gd name="connsiteY16" fmla="*/ 1355835 h 1655380"/>
                <a:gd name="connsiteX17" fmla="*/ 1923393 w 2222938"/>
                <a:gd name="connsiteY17" fmla="*/ 1355835 h 1655380"/>
                <a:gd name="connsiteX18" fmla="*/ 1145308 w 2222938"/>
                <a:gd name="connsiteY18" fmla="*/ 1362913 h 1655380"/>
                <a:gd name="connsiteX19" fmla="*/ 1145308 w 2222938"/>
                <a:gd name="connsiteY19" fmla="*/ 1506929 h 1655380"/>
                <a:gd name="connsiteX20" fmla="*/ 1073300 w 2222938"/>
                <a:gd name="connsiteY20" fmla="*/ 1650945 h 1655380"/>
                <a:gd name="connsiteX21" fmla="*/ 929284 w 2222938"/>
                <a:gd name="connsiteY21" fmla="*/ 1650945 h 1655380"/>
                <a:gd name="connsiteX22" fmla="*/ 756744 w 2222938"/>
                <a:gd name="connsiteY22" fmla="*/ 1655380 h 1655380"/>
                <a:gd name="connsiteX23" fmla="*/ 641252 w 2222938"/>
                <a:gd name="connsiteY23" fmla="*/ 1578937 h 1655380"/>
                <a:gd name="connsiteX24" fmla="*/ 599089 w 2222938"/>
                <a:gd name="connsiteY24" fmla="*/ 1481959 h 1655380"/>
                <a:gd name="connsiteX25" fmla="*/ 583324 w 2222938"/>
                <a:gd name="connsiteY25" fmla="*/ 1371600 h 1655380"/>
                <a:gd name="connsiteX26" fmla="*/ 0 w 2222938"/>
                <a:gd name="connsiteY26" fmla="*/ 1403131 h 1655380"/>
                <a:gd name="connsiteX27" fmla="*/ 0 w 2222938"/>
                <a:gd name="connsiteY27" fmla="*/ 977463 h 1655380"/>
                <a:gd name="connsiteX0" fmla="*/ 0 w 2222938"/>
                <a:gd name="connsiteY0" fmla="*/ 977463 h 1655380"/>
                <a:gd name="connsiteX1" fmla="*/ 78827 w 2222938"/>
                <a:gd name="connsiteY1" fmla="*/ 882869 h 1655380"/>
                <a:gd name="connsiteX2" fmla="*/ 740979 w 2222938"/>
                <a:gd name="connsiteY2" fmla="*/ 819807 h 1655380"/>
                <a:gd name="connsiteX3" fmla="*/ 756744 w 2222938"/>
                <a:gd name="connsiteY3" fmla="*/ 567559 h 1655380"/>
                <a:gd name="connsiteX4" fmla="*/ 425669 w 2222938"/>
                <a:gd name="connsiteY4" fmla="*/ 362607 h 1655380"/>
                <a:gd name="connsiteX5" fmla="*/ 520262 w 2222938"/>
                <a:gd name="connsiteY5" fmla="*/ 31531 h 1655380"/>
                <a:gd name="connsiteX6" fmla="*/ 772510 w 2222938"/>
                <a:gd name="connsiteY6" fmla="*/ 31531 h 1655380"/>
                <a:gd name="connsiteX7" fmla="*/ 788275 w 2222938"/>
                <a:gd name="connsiteY7" fmla="*/ 252249 h 1655380"/>
                <a:gd name="connsiteX8" fmla="*/ 1008993 w 2222938"/>
                <a:gd name="connsiteY8" fmla="*/ 252249 h 1655380"/>
                <a:gd name="connsiteX9" fmla="*/ 1135117 w 2222938"/>
                <a:gd name="connsiteY9" fmla="*/ 0 h 1655380"/>
                <a:gd name="connsiteX10" fmla="*/ 1340069 w 2222938"/>
                <a:gd name="connsiteY10" fmla="*/ 78828 h 1655380"/>
                <a:gd name="connsiteX11" fmla="*/ 1592317 w 2222938"/>
                <a:gd name="connsiteY11" fmla="*/ 599090 h 1655380"/>
                <a:gd name="connsiteX12" fmla="*/ 1497724 w 2222938"/>
                <a:gd name="connsiteY12" fmla="*/ 693683 h 1655380"/>
                <a:gd name="connsiteX13" fmla="*/ 1923393 w 2222938"/>
                <a:gd name="connsiteY13" fmla="*/ 898635 h 1655380"/>
                <a:gd name="connsiteX14" fmla="*/ 2096813 w 2222938"/>
                <a:gd name="connsiteY14" fmla="*/ 882869 h 1655380"/>
                <a:gd name="connsiteX15" fmla="*/ 2081048 w 2222938"/>
                <a:gd name="connsiteY15" fmla="*/ 1056290 h 1655380"/>
                <a:gd name="connsiteX16" fmla="*/ 2222938 w 2222938"/>
                <a:gd name="connsiteY16" fmla="*/ 1355835 h 1655380"/>
                <a:gd name="connsiteX17" fmla="*/ 1923393 w 2222938"/>
                <a:gd name="connsiteY17" fmla="*/ 1355835 h 1655380"/>
                <a:gd name="connsiteX18" fmla="*/ 1145308 w 2222938"/>
                <a:gd name="connsiteY18" fmla="*/ 1362913 h 1655380"/>
                <a:gd name="connsiteX19" fmla="*/ 1145308 w 2222938"/>
                <a:gd name="connsiteY19" fmla="*/ 1506929 h 1655380"/>
                <a:gd name="connsiteX20" fmla="*/ 1073300 w 2222938"/>
                <a:gd name="connsiteY20" fmla="*/ 1578937 h 1655380"/>
                <a:gd name="connsiteX21" fmla="*/ 929284 w 2222938"/>
                <a:gd name="connsiteY21" fmla="*/ 1650945 h 1655380"/>
                <a:gd name="connsiteX22" fmla="*/ 756744 w 2222938"/>
                <a:gd name="connsiteY22" fmla="*/ 1655380 h 1655380"/>
                <a:gd name="connsiteX23" fmla="*/ 641252 w 2222938"/>
                <a:gd name="connsiteY23" fmla="*/ 1578937 h 1655380"/>
                <a:gd name="connsiteX24" fmla="*/ 599089 w 2222938"/>
                <a:gd name="connsiteY24" fmla="*/ 1481959 h 1655380"/>
                <a:gd name="connsiteX25" fmla="*/ 583324 w 2222938"/>
                <a:gd name="connsiteY25" fmla="*/ 1371600 h 1655380"/>
                <a:gd name="connsiteX26" fmla="*/ 0 w 2222938"/>
                <a:gd name="connsiteY26" fmla="*/ 1403131 h 1655380"/>
                <a:gd name="connsiteX27" fmla="*/ 0 w 2222938"/>
                <a:gd name="connsiteY27" fmla="*/ 977463 h 1655380"/>
                <a:gd name="connsiteX0" fmla="*/ 0 w 2222938"/>
                <a:gd name="connsiteY0" fmla="*/ 977463 h 1655380"/>
                <a:gd name="connsiteX1" fmla="*/ 78827 w 2222938"/>
                <a:gd name="connsiteY1" fmla="*/ 882869 h 1655380"/>
                <a:gd name="connsiteX2" fmla="*/ 740979 w 2222938"/>
                <a:gd name="connsiteY2" fmla="*/ 819807 h 1655380"/>
                <a:gd name="connsiteX3" fmla="*/ 756744 w 2222938"/>
                <a:gd name="connsiteY3" fmla="*/ 567559 h 1655380"/>
                <a:gd name="connsiteX4" fmla="*/ 425669 w 2222938"/>
                <a:gd name="connsiteY4" fmla="*/ 362607 h 1655380"/>
                <a:gd name="connsiteX5" fmla="*/ 520262 w 2222938"/>
                <a:gd name="connsiteY5" fmla="*/ 31531 h 1655380"/>
                <a:gd name="connsiteX6" fmla="*/ 772510 w 2222938"/>
                <a:gd name="connsiteY6" fmla="*/ 31531 h 1655380"/>
                <a:gd name="connsiteX7" fmla="*/ 788275 w 2222938"/>
                <a:gd name="connsiteY7" fmla="*/ 252249 h 1655380"/>
                <a:gd name="connsiteX8" fmla="*/ 1008993 w 2222938"/>
                <a:gd name="connsiteY8" fmla="*/ 252249 h 1655380"/>
                <a:gd name="connsiteX9" fmla="*/ 1135117 w 2222938"/>
                <a:gd name="connsiteY9" fmla="*/ 0 h 1655380"/>
                <a:gd name="connsiteX10" fmla="*/ 1340069 w 2222938"/>
                <a:gd name="connsiteY10" fmla="*/ 78828 h 1655380"/>
                <a:gd name="connsiteX11" fmla="*/ 1592317 w 2222938"/>
                <a:gd name="connsiteY11" fmla="*/ 599090 h 1655380"/>
                <a:gd name="connsiteX12" fmla="*/ 1497724 w 2222938"/>
                <a:gd name="connsiteY12" fmla="*/ 693683 h 1655380"/>
                <a:gd name="connsiteX13" fmla="*/ 1923393 w 2222938"/>
                <a:gd name="connsiteY13" fmla="*/ 898635 h 1655380"/>
                <a:gd name="connsiteX14" fmla="*/ 2096813 w 2222938"/>
                <a:gd name="connsiteY14" fmla="*/ 882869 h 1655380"/>
                <a:gd name="connsiteX15" fmla="*/ 2081048 w 2222938"/>
                <a:gd name="connsiteY15" fmla="*/ 1056290 h 1655380"/>
                <a:gd name="connsiteX16" fmla="*/ 2222938 w 2222938"/>
                <a:gd name="connsiteY16" fmla="*/ 1355835 h 1655380"/>
                <a:gd name="connsiteX17" fmla="*/ 1923393 w 2222938"/>
                <a:gd name="connsiteY17" fmla="*/ 1355835 h 1655380"/>
                <a:gd name="connsiteX18" fmla="*/ 1145308 w 2222938"/>
                <a:gd name="connsiteY18" fmla="*/ 1362913 h 1655380"/>
                <a:gd name="connsiteX19" fmla="*/ 1145308 w 2222938"/>
                <a:gd name="connsiteY19" fmla="*/ 1506929 h 1655380"/>
                <a:gd name="connsiteX20" fmla="*/ 1073300 w 2222938"/>
                <a:gd name="connsiteY20" fmla="*/ 1578937 h 1655380"/>
                <a:gd name="connsiteX21" fmla="*/ 1001292 w 2222938"/>
                <a:gd name="connsiteY21" fmla="*/ 1650945 h 1655380"/>
                <a:gd name="connsiteX22" fmla="*/ 756744 w 2222938"/>
                <a:gd name="connsiteY22" fmla="*/ 1655380 h 1655380"/>
                <a:gd name="connsiteX23" fmla="*/ 641252 w 2222938"/>
                <a:gd name="connsiteY23" fmla="*/ 1578937 h 1655380"/>
                <a:gd name="connsiteX24" fmla="*/ 599089 w 2222938"/>
                <a:gd name="connsiteY24" fmla="*/ 1481959 h 1655380"/>
                <a:gd name="connsiteX25" fmla="*/ 583324 w 2222938"/>
                <a:gd name="connsiteY25" fmla="*/ 1371600 h 1655380"/>
                <a:gd name="connsiteX26" fmla="*/ 0 w 2222938"/>
                <a:gd name="connsiteY26" fmla="*/ 1403131 h 1655380"/>
                <a:gd name="connsiteX27" fmla="*/ 0 w 2222938"/>
                <a:gd name="connsiteY27" fmla="*/ 977463 h 1655380"/>
                <a:gd name="connsiteX0" fmla="*/ 0 w 2222938"/>
                <a:gd name="connsiteY0" fmla="*/ 977463 h 1655380"/>
                <a:gd name="connsiteX1" fmla="*/ 78827 w 2222938"/>
                <a:gd name="connsiteY1" fmla="*/ 882869 h 1655380"/>
                <a:gd name="connsiteX2" fmla="*/ 740979 w 2222938"/>
                <a:gd name="connsiteY2" fmla="*/ 819807 h 1655380"/>
                <a:gd name="connsiteX3" fmla="*/ 756744 w 2222938"/>
                <a:gd name="connsiteY3" fmla="*/ 567559 h 1655380"/>
                <a:gd name="connsiteX4" fmla="*/ 425669 w 2222938"/>
                <a:gd name="connsiteY4" fmla="*/ 362607 h 1655380"/>
                <a:gd name="connsiteX5" fmla="*/ 520262 w 2222938"/>
                <a:gd name="connsiteY5" fmla="*/ 31531 h 1655380"/>
                <a:gd name="connsiteX6" fmla="*/ 772510 w 2222938"/>
                <a:gd name="connsiteY6" fmla="*/ 31531 h 1655380"/>
                <a:gd name="connsiteX7" fmla="*/ 788275 w 2222938"/>
                <a:gd name="connsiteY7" fmla="*/ 252249 h 1655380"/>
                <a:gd name="connsiteX8" fmla="*/ 1008993 w 2222938"/>
                <a:gd name="connsiteY8" fmla="*/ 252249 h 1655380"/>
                <a:gd name="connsiteX9" fmla="*/ 1135117 w 2222938"/>
                <a:gd name="connsiteY9" fmla="*/ 0 h 1655380"/>
                <a:gd name="connsiteX10" fmla="*/ 1340069 w 2222938"/>
                <a:gd name="connsiteY10" fmla="*/ 78828 h 1655380"/>
                <a:gd name="connsiteX11" fmla="*/ 1592317 w 2222938"/>
                <a:gd name="connsiteY11" fmla="*/ 599090 h 1655380"/>
                <a:gd name="connsiteX12" fmla="*/ 1497724 w 2222938"/>
                <a:gd name="connsiteY12" fmla="*/ 693683 h 1655380"/>
                <a:gd name="connsiteX13" fmla="*/ 1923393 w 2222938"/>
                <a:gd name="connsiteY13" fmla="*/ 898635 h 1655380"/>
                <a:gd name="connsiteX14" fmla="*/ 2096813 w 2222938"/>
                <a:gd name="connsiteY14" fmla="*/ 882869 h 1655380"/>
                <a:gd name="connsiteX15" fmla="*/ 2081048 w 2222938"/>
                <a:gd name="connsiteY15" fmla="*/ 1056290 h 1655380"/>
                <a:gd name="connsiteX16" fmla="*/ 2222938 w 2222938"/>
                <a:gd name="connsiteY16" fmla="*/ 1355835 h 1655380"/>
                <a:gd name="connsiteX17" fmla="*/ 1923393 w 2222938"/>
                <a:gd name="connsiteY17" fmla="*/ 1355835 h 1655380"/>
                <a:gd name="connsiteX18" fmla="*/ 1145308 w 2222938"/>
                <a:gd name="connsiteY18" fmla="*/ 1362913 h 1655380"/>
                <a:gd name="connsiteX19" fmla="*/ 1145308 w 2222938"/>
                <a:gd name="connsiteY19" fmla="*/ 1506929 h 1655380"/>
                <a:gd name="connsiteX20" fmla="*/ 1073300 w 2222938"/>
                <a:gd name="connsiteY20" fmla="*/ 1578937 h 1655380"/>
                <a:gd name="connsiteX21" fmla="*/ 1001292 w 2222938"/>
                <a:gd name="connsiteY21" fmla="*/ 1650945 h 1655380"/>
                <a:gd name="connsiteX22" fmla="*/ 756744 w 2222938"/>
                <a:gd name="connsiteY22" fmla="*/ 1655380 h 1655380"/>
                <a:gd name="connsiteX23" fmla="*/ 641252 w 2222938"/>
                <a:gd name="connsiteY23" fmla="*/ 1578937 h 1655380"/>
                <a:gd name="connsiteX24" fmla="*/ 599089 w 2222938"/>
                <a:gd name="connsiteY24" fmla="*/ 1481959 h 1655380"/>
                <a:gd name="connsiteX25" fmla="*/ 583324 w 2222938"/>
                <a:gd name="connsiteY25" fmla="*/ 1371600 h 1655380"/>
                <a:gd name="connsiteX26" fmla="*/ 0 w 2222938"/>
                <a:gd name="connsiteY26" fmla="*/ 1403131 h 1655380"/>
                <a:gd name="connsiteX27" fmla="*/ 0 w 2222938"/>
                <a:gd name="connsiteY27" fmla="*/ 977463 h 1655380"/>
                <a:gd name="connsiteX0" fmla="*/ 0 w 2222938"/>
                <a:gd name="connsiteY0" fmla="*/ 977463 h 1722953"/>
                <a:gd name="connsiteX1" fmla="*/ 78827 w 2222938"/>
                <a:gd name="connsiteY1" fmla="*/ 882869 h 1722953"/>
                <a:gd name="connsiteX2" fmla="*/ 740979 w 2222938"/>
                <a:gd name="connsiteY2" fmla="*/ 819807 h 1722953"/>
                <a:gd name="connsiteX3" fmla="*/ 756744 w 2222938"/>
                <a:gd name="connsiteY3" fmla="*/ 567559 h 1722953"/>
                <a:gd name="connsiteX4" fmla="*/ 425669 w 2222938"/>
                <a:gd name="connsiteY4" fmla="*/ 362607 h 1722953"/>
                <a:gd name="connsiteX5" fmla="*/ 520262 w 2222938"/>
                <a:gd name="connsiteY5" fmla="*/ 31531 h 1722953"/>
                <a:gd name="connsiteX6" fmla="*/ 772510 w 2222938"/>
                <a:gd name="connsiteY6" fmla="*/ 31531 h 1722953"/>
                <a:gd name="connsiteX7" fmla="*/ 788275 w 2222938"/>
                <a:gd name="connsiteY7" fmla="*/ 252249 h 1722953"/>
                <a:gd name="connsiteX8" fmla="*/ 1008993 w 2222938"/>
                <a:gd name="connsiteY8" fmla="*/ 252249 h 1722953"/>
                <a:gd name="connsiteX9" fmla="*/ 1135117 w 2222938"/>
                <a:gd name="connsiteY9" fmla="*/ 0 h 1722953"/>
                <a:gd name="connsiteX10" fmla="*/ 1340069 w 2222938"/>
                <a:gd name="connsiteY10" fmla="*/ 78828 h 1722953"/>
                <a:gd name="connsiteX11" fmla="*/ 1592317 w 2222938"/>
                <a:gd name="connsiteY11" fmla="*/ 599090 h 1722953"/>
                <a:gd name="connsiteX12" fmla="*/ 1497724 w 2222938"/>
                <a:gd name="connsiteY12" fmla="*/ 693683 h 1722953"/>
                <a:gd name="connsiteX13" fmla="*/ 1923393 w 2222938"/>
                <a:gd name="connsiteY13" fmla="*/ 898635 h 1722953"/>
                <a:gd name="connsiteX14" fmla="*/ 2096813 w 2222938"/>
                <a:gd name="connsiteY14" fmla="*/ 882869 h 1722953"/>
                <a:gd name="connsiteX15" fmla="*/ 2081048 w 2222938"/>
                <a:gd name="connsiteY15" fmla="*/ 1056290 h 1722953"/>
                <a:gd name="connsiteX16" fmla="*/ 2222938 w 2222938"/>
                <a:gd name="connsiteY16" fmla="*/ 1355835 h 1722953"/>
                <a:gd name="connsiteX17" fmla="*/ 1923393 w 2222938"/>
                <a:gd name="connsiteY17" fmla="*/ 1355835 h 1722953"/>
                <a:gd name="connsiteX18" fmla="*/ 1145308 w 2222938"/>
                <a:gd name="connsiteY18" fmla="*/ 1362913 h 1722953"/>
                <a:gd name="connsiteX19" fmla="*/ 1145308 w 2222938"/>
                <a:gd name="connsiteY19" fmla="*/ 1506929 h 1722953"/>
                <a:gd name="connsiteX20" fmla="*/ 1073300 w 2222938"/>
                <a:gd name="connsiteY20" fmla="*/ 1578937 h 1722953"/>
                <a:gd name="connsiteX21" fmla="*/ 929284 w 2222938"/>
                <a:gd name="connsiteY21" fmla="*/ 1722953 h 1722953"/>
                <a:gd name="connsiteX22" fmla="*/ 756744 w 2222938"/>
                <a:gd name="connsiteY22" fmla="*/ 1655380 h 1722953"/>
                <a:gd name="connsiteX23" fmla="*/ 641252 w 2222938"/>
                <a:gd name="connsiteY23" fmla="*/ 1578937 h 1722953"/>
                <a:gd name="connsiteX24" fmla="*/ 599089 w 2222938"/>
                <a:gd name="connsiteY24" fmla="*/ 1481959 h 1722953"/>
                <a:gd name="connsiteX25" fmla="*/ 583324 w 2222938"/>
                <a:gd name="connsiteY25" fmla="*/ 1371600 h 1722953"/>
                <a:gd name="connsiteX26" fmla="*/ 0 w 2222938"/>
                <a:gd name="connsiteY26" fmla="*/ 1403131 h 1722953"/>
                <a:gd name="connsiteX27" fmla="*/ 0 w 2222938"/>
                <a:gd name="connsiteY27" fmla="*/ 977463 h 1722953"/>
                <a:gd name="connsiteX0" fmla="*/ 0 w 2222938"/>
                <a:gd name="connsiteY0" fmla="*/ 977463 h 1722953"/>
                <a:gd name="connsiteX1" fmla="*/ 78827 w 2222938"/>
                <a:gd name="connsiteY1" fmla="*/ 882869 h 1722953"/>
                <a:gd name="connsiteX2" fmla="*/ 740979 w 2222938"/>
                <a:gd name="connsiteY2" fmla="*/ 819807 h 1722953"/>
                <a:gd name="connsiteX3" fmla="*/ 756744 w 2222938"/>
                <a:gd name="connsiteY3" fmla="*/ 567559 h 1722953"/>
                <a:gd name="connsiteX4" fmla="*/ 425669 w 2222938"/>
                <a:gd name="connsiteY4" fmla="*/ 362607 h 1722953"/>
                <a:gd name="connsiteX5" fmla="*/ 520262 w 2222938"/>
                <a:gd name="connsiteY5" fmla="*/ 31531 h 1722953"/>
                <a:gd name="connsiteX6" fmla="*/ 772510 w 2222938"/>
                <a:gd name="connsiteY6" fmla="*/ 31531 h 1722953"/>
                <a:gd name="connsiteX7" fmla="*/ 788275 w 2222938"/>
                <a:gd name="connsiteY7" fmla="*/ 252249 h 1722953"/>
                <a:gd name="connsiteX8" fmla="*/ 1008993 w 2222938"/>
                <a:gd name="connsiteY8" fmla="*/ 252249 h 1722953"/>
                <a:gd name="connsiteX9" fmla="*/ 1135117 w 2222938"/>
                <a:gd name="connsiteY9" fmla="*/ 0 h 1722953"/>
                <a:gd name="connsiteX10" fmla="*/ 1340069 w 2222938"/>
                <a:gd name="connsiteY10" fmla="*/ 78828 h 1722953"/>
                <a:gd name="connsiteX11" fmla="*/ 1592317 w 2222938"/>
                <a:gd name="connsiteY11" fmla="*/ 599090 h 1722953"/>
                <a:gd name="connsiteX12" fmla="*/ 1497724 w 2222938"/>
                <a:gd name="connsiteY12" fmla="*/ 693683 h 1722953"/>
                <a:gd name="connsiteX13" fmla="*/ 1923393 w 2222938"/>
                <a:gd name="connsiteY13" fmla="*/ 898635 h 1722953"/>
                <a:gd name="connsiteX14" fmla="*/ 2096813 w 2222938"/>
                <a:gd name="connsiteY14" fmla="*/ 882869 h 1722953"/>
                <a:gd name="connsiteX15" fmla="*/ 2081048 w 2222938"/>
                <a:gd name="connsiteY15" fmla="*/ 1056290 h 1722953"/>
                <a:gd name="connsiteX16" fmla="*/ 2222938 w 2222938"/>
                <a:gd name="connsiteY16" fmla="*/ 1355835 h 1722953"/>
                <a:gd name="connsiteX17" fmla="*/ 1923393 w 2222938"/>
                <a:gd name="connsiteY17" fmla="*/ 1355835 h 1722953"/>
                <a:gd name="connsiteX18" fmla="*/ 1145308 w 2222938"/>
                <a:gd name="connsiteY18" fmla="*/ 1362913 h 1722953"/>
                <a:gd name="connsiteX19" fmla="*/ 1145308 w 2222938"/>
                <a:gd name="connsiteY19" fmla="*/ 1506929 h 1722953"/>
                <a:gd name="connsiteX20" fmla="*/ 1073300 w 2222938"/>
                <a:gd name="connsiteY20" fmla="*/ 1578937 h 1722953"/>
                <a:gd name="connsiteX21" fmla="*/ 929284 w 2222938"/>
                <a:gd name="connsiteY21" fmla="*/ 1722953 h 1722953"/>
                <a:gd name="connsiteX22" fmla="*/ 756744 w 2222938"/>
                <a:gd name="connsiteY22" fmla="*/ 1655380 h 1722953"/>
                <a:gd name="connsiteX23" fmla="*/ 641252 w 2222938"/>
                <a:gd name="connsiteY23" fmla="*/ 1578937 h 1722953"/>
                <a:gd name="connsiteX24" fmla="*/ 599089 w 2222938"/>
                <a:gd name="connsiteY24" fmla="*/ 1481959 h 1722953"/>
                <a:gd name="connsiteX25" fmla="*/ 583324 w 2222938"/>
                <a:gd name="connsiteY25" fmla="*/ 1371600 h 1722953"/>
                <a:gd name="connsiteX26" fmla="*/ 0 w 2222938"/>
                <a:gd name="connsiteY26" fmla="*/ 1403131 h 1722953"/>
                <a:gd name="connsiteX27" fmla="*/ 0 w 2222938"/>
                <a:gd name="connsiteY27" fmla="*/ 977463 h 1722953"/>
                <a:gd name="connsiteX0" fmla="*/ 0 w 2222938"/>
                <a:gd name="connsiteY0" fmla="*/ 977463 h 1722953"/>
                <a:gd name="connsiteX1" fmla="*/ 78827 w 2222938"/>
                <a:gd name="connsiteY1" fmla="*/ 882869 h 1722953"/>
                <a:gd name="connsiteX2" fmla="*/ 740979 w 2222938"/>
                <a:gd name="connsiteY2" fmla="*/ 819807 h 1722953"/>
                <a:gd name="connsiteX3" fmla="*/ 756744 w 2222938"/>
                <a:gd name="connsiteY3" fmla="*/ 567559 h 1722953"/>
                <a:gd name="connsiteX4" fmla="*/ 425669 w 2222938"/>
                <a:gd name="connsiteY4" fmla="*/ 362607 h 1722953"/>
                <a:gd name="connsiteX5" fmla="*/ 520262 w 2222938"/>
                <a:gd name="connsiteY5" fmla="*/ 31531 h 1722953"/>
                <a:gd name="connsiteX6" fmla="*/ 772510 w 2222938"/>
                <a:gd name="connsiteY6" fmla="*/ 31531 h 1722953"/>
                <a:gd name="connsiteX7" fmla="*/ 788275 w 2222938"/>
                <a:gd name="connsiteY7" fmla="*/ 252249 h 1722953"/>
                <a:gd name="connsiteX8" fmla="*/ 1008993 w 2222938"/>
                <a:gd name="connsiteY8" fmla="*/ 252249 h 1722953"/>
                <a:gd name="connsiteX9" fmla="*/ 1135117 w 2222938"/>
                <a:gd name="connsiteY9" fmla="*/ 0 h 1722953"/>
                <a:gd name="connsiteX10" fmla="*/ 1340069 w 2222938"/>
                <a:gd name="connsiteY10" fmla="*/ 78828 h 1722953"/>
                <a:gd name="connsiteX11" fmla="*/ 1592317 w 2222938"/>
                <a:gd name="connsiteY11" fmla="*/ 599090 h 1722953"/>
                <a:gd name="connsiteX12" fmla="*/ 1497724 w 2222938"/>
                <a:gd name="connsiteY12" fmla="*/ 693683 h 1722953"/>
                <a:gd name="connsiteX13" fmla="*/ 1923393 w 2222938"/>
                <a:gd name="connsiteY13" fmla="*/ 898635 h 1722953"/>
                <a:gd name="connsiteX14" fmla="*/ 2096813 w 2222938"/>
                <a:gd name="connsiteY14" fmla="*/ 882869 h 1722953"/>
                <a:gd name="connsiteX15" fmla="*/ 2081048 w 2222938"/>
                <a:gd name="connsiteY15" fmla="*/ 1056290 h 1722953"/>
                <a:gd name="connsiteX16" fmla="*/ 2222938 w 2222938"/>
                <a:gd name="connsiteY16" fmla="*/ 1355835 h 1722953"/>
                <a:gd name="connsiteX17" fmla="*/ 1923393 w 2222938"/>
                <a:gd name="connsiteY17" fmla="*/ 1355835 h 1722953"/>
                <a:gd name="connsiteX18" fmla="*/ 1145308 w 2222938"/>
                <a:gd name="connsiteY18" fmla="*/ 1362913 h 1722953"/>
                <a:gd name="connsiteX19" fmla="*/ 1145308 w 2222938"/>
                <a:gd name="connsiteY19" fmla="*/ 1506929 h 1722953"/>
                <a:gd name="connsiteX20" fmla="*/ 1073300 w 2222938"/>
                <a:gd name="connsiteY20" fmla="*/ 1650945 h 1722953"/>
                <a:gd name="connsiteX21" fmla="*/ 929284 w 2222938"/>
                <a:gd name="connsiteY21" fmla="*/ 1722953 h 1722953"/>
                <a:gd name="connsiteX22" fmla="*/ 756744 w 2222938"/>
                <a:gd name="connsiteY22" fmla="*/ 1655380 h 1722953"/>
                <a:gd name="connsiteX23" fmla="*/ 641252 w 2222938"/>
                <a:gd name="connsiteY23" fmla="*/ 1578937 h 1722953"/>
                <a:gd name="connsiteX24" fmla="*/ 599089 w 2222938"/>
                <a:gd name="connsiteY24" fmla="*/ 1481959 h 1722953"/>
                <a:gd name="connsiteX25" fmla="*/ 583324 w 2222938"/>
                <a:gd name="connsiteY25" fmla="*/ 1371600 h 1722953"/>
                <a:gd name="connsiteX26" fmla="*/ 0 w 2222938"/>
                <a:gd name="connsiteY26" fmla="*/ 1403131 h 1722953"/>
                <a:gd name="connsiteX27" fmla="*/ 0 w 2222938"/>
                <a:gd name="connsiteY27" fmla="*/ 977463 h 1722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22938" h="1722953">
                  <a:moveTo>
                    <a:pt x="0" y="977463"/>
                  </a:moveTo>
                  <a:lnTo>
                    <a:pt x="78827" y="882869"/>
                  </a:lnTo>
                  <a:lnTo>
                    <a:pt x="740979" y="819807"/>
                  </a:lnTo>
                  <a:lnTo>
                    <a:pt x="756744" y="567559"/>
                  </a:lnTo>
                  <a:lnTo>
                    <a:pt x="425669" y="362607"/>
                  </a:lnTo>
                  <a:lnTo>
                    <a:pt x="520262" y="31531"/>
                  </a:lnTo>
                  <a:lnTo>
                    <a:pt x="772510" y="31531"/>
                  </a:lnTo>
                  <a:lnTo>
                    <a:pt x="788275" y="252249"/>
                  </a:lnTo>
                  <a:lnTo>
                    <a:pt x="1008993" y="252249"/>
                  </a:lnTo>
                  <a:lnTo>
                    <a:pt x="1135117" y="0"/>
                  </a:lnTo>
                  <a:lnTo>
                    <a:pt x="1340069" y="78828"/>
                  </a:lnTo>
                  <a:lnTo>
                    <a:pt x="1592317" y="599090"/>
                  </a:lnTo>
                  <a:lnTo>
                    <a:pt x="1497724" y="693683"/>
                  </a:lnTo>
                  <a:lnTo>
                    <a:pt x="1923393" y="898635"/>
                  </a:lnTo>
                  <a:lnTo>
                    <a:pt x="2096813" y="882869"/>
                  </a:lnTo>
                  <a:lnTo>
                    <a:pt x="2081048" y="1056290"/>
                  </a:lnTo>
                  <a:lnTo>
                    <a:pt x="2222938" y="1355835"/>
                  </a:lnTo>
                  <a:lnTo>
                    <a:pt x="1923393" y="1355835"/>
                  </a:lnTo>
                  <a:lnTo>
                    <a:pt x="1145308" y="1362913"/>
                  </a:lnTo>
                  <a:lnTo>
                    <a:pt x="1145308" y="1506929"/>
                  </a:lnTo>
                  <a:lnTo>
                    <a:pt x="1073300" y="1650945"/>
                  </a:lnTo>
                  <a:cubicBezTo>
                    <a:pt x="1025295" y="1698950"/>
                    <a:pt x="1050108" y="1689390"/>
                    <a:pt x="929284" y="1722953"/>
                  </a:cubicBezTo>
                  <a:lnTo>
                    <a:pt x="756744" y="1655380"/>
                  </a:lnTo>
                  <a:lnTo>
                    <a:pt x="641252" y="1578937"/>
                  </a:lnTo>
                  <a:lnTo>
                    <a:pt x="599089" y="1481959"/>
                  </a:lnTo>
                  <a:lnTo>
                    <a:pt x="583324" y="1371600"/>
                  </a:lnTo>
                  <a:lnTo>
                    <a:pt x="0" y="1403131"/>
                  </a:lnTo>
                  <a:lnTo>
                    <a:pt x="0" y="977463"/>
                  </a:lnTo>
                  <a:close/>
                </a:path>
              </a:pathLst>
            </a:custGeom>
            <a:solidFill>
              <a:srgbClr val="04CE0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600"/>
            </a:p>
          </p:txBody>
        </p:sp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7DAED01B-077F-653C-D25E-FCCDC8274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30992" y="650880"/>
              <a:ext cx="477737" cy="45214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5" name="Lidocaïne"/>
          <p:cNvGrpSpPr/>
          <p:nvPr/>
        </p:nvGrpSpPr>
        <p:grpSpPr>
          <a:xfrm>
            <a:off x="15019406" y="3271292"/>
            <a:ext cx="2754656" cy="2792980"/>
            <a:chOff x="7509703" y="1635646"/>
            <a:chExt cx="1377328" cy="1396490"/>
          </a:xfrm>
          <a:effectLst/>
        </p:grpSpPr>
        <p:grpSp>
          <p:nvGrpSpPr>
            <p:cNvPr id="8" name="Groupe 7"/>
            <p:cNvGrpSpPr/>
            <p:nvPr/>
          </p:nvGrpSpPr>
          <p:grpSpPr>
            <a:xfrm>
              <a:off x="7509703" y="1635646"/>
              <a:ext cx="1377328" cy="1396490"/>
              <a:chOff x="7509703" y="1635646"/>
              <a:chExt cx="1377328" cy="1396490"/>
            </a:xfrm>
          </p:grpSpPr>
          <p:sp>
            <p:nvSpPr>
              <p:cNvPr id="65" name="Forme libre 64"/>
              <p:cNvSpPr/>
              <p:nvPr/>
            </p:nvSpPr>
            <p:spPr>
              <a:xfrm>
                <a:off x="7524328" y="1635646"/>
                <a:ext cx="1362703" cy="1396490"/>
              </a:xfrm>
              <a:custGeom>
                <a:avLst/>
                <a:gdLst>
                  <a:gd name="connsiteX0" fmla="*/ 0 w 1924215"/>
                  <a:gd name="connsiteY0" fmla="*/ 15903 h 1971924"/>
                  <a:gd name="connsiteX1" fmla="*/ 389614 w 1924215"/>
                  <a:gd name="connsiteY1" fmla="*/ 0 h 1971924"/>
                  <a:gd name="connsiteX2" fmla="*/ 270344 w 1924215"/>
                  <a:gd name="connsiteY2" fmla="*/ 413468 h 1971924"/>
                  <a:gd name="connsiteX3" fmla="*/ 413468 w 1924215"/>
                  <a:gd name="connsiteY3" fmla="*/ 747423 h 1971924"/>
                  <a:gd name="connsiteX4" fmla="*/ 318052 w 1924215"/>
                  <a:gd name="connsiteY4" fmla="*/ 890546 h 1971924"/>
                  <a:gd name="connsiteX5" fmla="*/ 548640 w 1924215"/>
                  <a:gd name="connsiteY5" fmla="*/ 1359673 h 1971924"/>
                  <a:gd name="connsiteX6" fmla="*/ 1319916 w 1924215"/>
                  <a:gd name="connsiteY6" fmla="*/ 1677725 h 1971924"/>
                  <a:gd name="connsiteX7" fmla="*/ 1892410 w 1924215"/>
                  <a:gd name="connsiteY7" fmla="*/ 1439186 h 1971924"/>
                  <a:gd name="connsiteX8" fmla="*/ 1924215 w 1924215"/>
                  <a:gd name="connsiteY8" fmla="*/ 1685677 h 1971924"/>
                  <a:gd name="connsiteX9" fmla="*/ 1820848 w 1924215"/>
                  <a:gd name="connsiteY9" fmla="*/ 1924216 h 1971924"/>
                  <a:gd name="connsiteX10" fmla="*/ 1526650 w 1924215"/>
                  <a:gd name="connsiteY10" fmla="*/ 1971924 h 1971924"/>
                  <a:gd name="connsiteX11" fmla="*/ 7951 w 1924215"/>
                  <a:gd name="connsiteY11" fmla="*/ 1971924 h 1971924"/>
                  <a:gd name="connsiteX12" fmla="*/ 0 w 1924215"/>
                  <a:gd name="connsiteY12" fmla="*/ 15903 h 1971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24215" h="1971924">
                    <a:moveTo>
                      <a:pt x="0" y="15903"/>
                    </a:moveTo>
                    <a:lnTo>
                      <a:pt x="389614" y="0"/>
                    </a:lnTo>
                    <a:lnTo>
                      <a:pt x="270344" y="413468"/>
                    </a:lnTo>
                    <a:lnTo>
                      <a:pt x="413468" y="747423"/>
                    </a:lnTo>
                    <a:lnTo>
                      <a:pt x="318052" y="890546"/>
                    </a:lnTo>
                    <a:lnTo>
                      <a:pt x="548640" y="1359673"/>
                    </a:lnTo>
                    <a:lnTo>
                      <a:pt x="1319916" y="1677725"/>
                    </a:lnTo>
                    <a:lnTo>
                      <a:pt x="1892410" y="1439186"/>
                    </a:lnTo>
                    <a:lnTo>
                      <a:pt x="1924215" y="1685677"/>
                    </a:lnTo>
                    <a:lnTo>
                      <a:pt x="1820848" y="1924216"/>
                    </a:lnTo>
                    <a:lnTo>
                      <a:pt x="1526650" y="1971924"/>
                    </a:lnTo>
                    <a:lnTo>
                      <a:pt x="7951" y="1971924"/>
                    </a:lnTo>
                    <a:cubicBezTo>
                      <a:pt x="5301" y="1319917"/>
                      <a:pt x="2650" y="667910"/>
                      <a:pt x="0" y="15903"/>
                    </a:cubicBezTo>
                    <a:close/>
                  </a:path>
                </a:pathLst>
              </a:custGeom>
              <a:solidFill>
                <a:srgbClr val="8000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3600"/>
              </a:p>
            </p:txBody>
          </p:sp>
          <p:pic>
            <p:nvPicPr>
              <p:cNvPr id="35" name="Image 34">
                <a:extLst>
                  <a:ext uri="{FF2B5EF4-FFF2-40B4-BE49-F238E27FC236}">
                    <a16:creationId xmlns:a16="http://schemas.microsoft.com/office/drawing/2014/main" id="{6F5812C1-4995-202B-8905-D5692DFDCF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8759" b="92701" l="8537" r="87805">
                            <a14:foregroundMark x1="53659" y1="11679" x2="53659" y2="11679"/>
                            <a14:foregroundMark x1="50000" y1="90511" x2="50000" y2="90511"/>
                            <a14:foregroundMark x1="47561" y1="92701" x2="47561" y2="92701"/>
                            <a14:foregroundMark x1="41463" y1="8029" x2="41463" y2="8029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1278178">
                <a:off x="7509703" y="2239242"/>
                <a:ext cx="323357" cy="540242"/>
              </a:xfrm>
              <a:prstGeom prst="rect">
                <a:avLst/>
              </a:prstGeom>
            </p:spPr>
          </p:pic>
        </p:grpSp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32DA33E5-AD8D-F784-9DB4-CA8581429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619516" y="2804683"/>
              <a:ext cx="622952" cy="177556"/>
            </a:xfrm>
            <a:prstGeom prst="rect">
              <a:avLst/>
            </a:prstGeom>
          </p:spPr>
        </p:pic>
      </p:grpSp>
      <p:grpSp>
        <p:nvGrpSpPr>
          <p:cNvPr id="9" name="bébés chim"/>
          <p:cNvGrpSpPr/>
          <p:nvPr/>
        </p:nvGrpSpPr>
        <p:grpSpPr>
          <a:xfrm>
            <a:off x="4446197" y="9522"/>
            <a:ext cx="2207354" cy="3356080"/>
            <a:chOff x="2195736" y="0"/>
            <a:chExt cx="1103677" cy="1678040"/>
          </a:xfrm>
          <a:effectLst/>
        </p:grpSpPr>
        <p:sp>
          <p:nvSpPr>
            <p:cNvPr id="66" name="Forme libre 65"/>
            <p:cNvSpPr/>
            <p:nvPr/>
          </p:nvSpPr>
          <p:spPr>
            <a:xfrm>
              <a:off x="2195736" y="0"/>
              <a:ext cx="1103677" cy="1678040"/>
            </a:xfrm>
            <a:custGeom>
              <a:avLst/>
              <a:gdLst>
                <a:gd name="connsiteX0" fmla="*/ 1184745 w 1558456"/>
                <a:gd name="connsiteY0" fmla="*/ 0 h 2369489"/>
                <a:gd name="connsiteX1" fmla="*/ 1216550 w 1558456"/>
                <a:gd name="connsiteY1" fmla="*/ 1160891 h 2369489"/>
                <a:gd name="connsiteX2" fmla="*/ 1335820 w 1558456"/>
                <a:gd name="connsiteY2" fmla="*/ 1089329 h 2369489"/>
                <a:gd name="connsiteX3" fmla="*/ 1470992 w 1558456"/>
                <a:gd name="connsiteY3" fmla="*/ 1137037 h 2369489"/>
                <a:gd name="connsiteX4" fmla="*/ 1510748 w 1558456"/>
                <a:gd name="connsiteY4" fmla="*/ 1200647 h 2369489"/>
                <a:gd name="connsiteX5" fmla="*/ 1558456 w 1558456"/>
                <a:gd name="connsiteY5" fmla="*/ 1296063 h 2369489"/>
                <a:gd name="connsiteX6" fmla="*/ 1558456 w 1558456"/>
                <a:gd name="connsiteY6" fmla="*/ 1391479 h 2369489"/>
                <a:gd name="connsiteX7" fmla="*/ 1518700 w 1558456"/>
                <a:gd name="connsiteY7" fmla="*/ 1486894 h 2369489"/>
                <a:gd name="connsiteX8" fmla="*/ 1455089 w 1558456"/>
                <a:gd name="connsiteY8" fmla="*/ 1574359 h 2369489"/>
                <a:gd name="connsiteX9" fmla="*/ 1232453 w 1558456"/>
                <a:gd name="connsiteY9" fmla="*/ 1598212 h 2369489"/>
                <a:gd name="connsiteX10" fmla="*/ 1216550 w 1558456"/>
                <a:gd name="connsiteY10" fmla="*/ 1598212 h 2369489"/>
                <a:gd name="connsiteX11" fmla="*/ 1224501 w 1558456"/>
                <a:gd name="connsiteY11" fmla="*/ 1844703 h 2369489"/>
                <a:gd name="connsiteX12" fmla="*/ 914400 w 1558456"/>
                <a:gd name="connsiteY12" fmla="*/ 2369489 h 2369489"/>
                <a:gd name="connsiteX13" fmla="*/ 516835 w 1558456"/>
                <a:gd name="connsiteY13" fmla="*/ 1916265 h 2369489"/>
                <a:gd name="connsiteX14" fmla="*/ 572494 w 1558456"/>
                <a:gd name="connsiteY14" fmla="*/ 1645920 h 2369489"/>
                <a:gd name="connsiteX15" fmla="*/ 373712 w 1558456"/>
                <a:gd name="connsiteY15" fmla="*/ 1327868 h 2369489"/>
                <a:gd name="connsiteX16" fmla="*/ 23854 w 1558456"/>
                <a:gd name="connsiteY16" fmla="*/ 1296063 h 2369489"/>
                <a:gd name="connsiteX17" fmla="*/ 0 w 1558456"/>
                <a:gd name="connsiteY17" fmla="*/ 1121134 h 2369489"/>
                <a:gd name="connsiteX18" fmla="*/ 135173 w 1558456"/>
                <a:gd name="connsiteY18" fmla="*/ 866692 h 2369489"/>
                <a:gd name="connsiteX19" fmla="*/ 508884 w 1558456"/>
                <a:gd name="connsiteY19" fmla="*/ 954157 h 2369489"/>
                <a:gd name="connsiteX20" fmla="*/ 532738 w 1558456"/>
                <a:gd name="connsiteY20" fmla="*/ 826936 h 2369489"/>
                <a:gd name="connsiteX21" fmla="*/ 421420 w 1558456"/>
                <a:gd name="connsiteY21" fmla="*/ 747423 h 2369489"/>
                <a:gd name="connsiteX22" fmla="*/ 445273 w 1558456"/>
                <a:gd name="connsiteY22" fmla="*/ 405517 h 2369489"/>
                <a:gd name="connsiteX23" fmla="*/ 715618 w 1558456"/>
                <a:gd name="connsiteY23" fmla="*/ 405517 h 2369489"/>
                <a:gd name="connsiteX24" fmla="*/ 858741 w 1558456"/>
                <a:gd name="connsiteY24" fmla="*/ 286247 h 2369489"/>
                <a:gd name="connsiteX25" fmla="*/ 882595 w 1558456"/>
                <a:gd name="connsiteY25" fmla="*/ 151075 h 2369489"/>
                <a:gd name="connsiteX26" fmla="*/ 1081378 w 1558456"/>
                <a:gd name="connsiteY26" fmla="*/ 143124 h 2369489"/>
                <a:gd name="connsiteX27" fmla="*/ 1184745 w 1558456"/>
                <a:gd name="connsiteY27" fmla="*/ 0 h 2369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558456" h="2369489">
                  <a:moveTo>
                    <a:pt x="1184745" y="0"/>
                  </a:moveTo>
                  <a:lnTo>
                    <a:pt x="1216550" y="1160891"/>
                  </a:lnTo>
                  <a:lnTo>
                    <a:pt x="1335820" y="1089329"/>
                  </a:lnTo>
                  <a:lnTo>
                    <a:pt x="1470992" y="1137037"/>
                  </a:lnTo>
                  <a:lnTo>
                    <a:pt x="1510748" y="1200647"/>
                  </a:lnTo>
                  <a:lnTo>
                    <a:pt x="1558456" y="1296063"/>
                  </a:lnTo>
                  <a:lnTo>
                    <a:pt x="1558456" y="1391479"/>
                  </a:lnTo>
                  <a:lnTo>
                    <a:pt x="1518700" y="1486894"/>
                  </a:lnTo>
                  <a:lnTo>
                    <a:pt x="1455089" y="1574359"/>
                  </a:lnTo>
                  <a:lnTo>
                    <a:pt x="1232453" y="1598212"/>
                  </a:lnTo>
                  <a:lnTo>
                    <a:pt x="1216550" y="1598212"/>
                  </a:lnTo>
                  <a:lnTo>
                    <a:pt x="1224501" y="1844703"/>
                  </a:lnTo>
                  <a:lnTo>
                    <a:pt x="914400" y="2369489"/>
                  </a:lnTo>
                  <a:lnTo>
                    <a:pt x="516835" y="1916265"/>
                  </a:lnTo>
                  <a:lnTo>
                    <a:pt x="572494" y="1645920"/>
                  </a:lnTo>
                  <a:lnTo>
                    <a:pt x="373712" y="1327868"/>
                  </a:lnTo>
                  <a:lnTo>
                    <a:pt x="23854" y="1296063"/>
                  </a:lnTo>
                  <a:lnTo>
                    <a:pt x="0" y="1121134"/>
                  </a:lnTo>
                  <a:lnTo>
                    <a:pt x="135173" y="866692"/>
                  </a:lnTo>
                  <a:lnTo>
                    <a:pt x="508884" y="954157"/>
                  </a:lnTo>
                  <a:lnTo>
                    <a:pt x="532738" y="826936"/>
                  </a:lnTo>
                  <a:lnTo>
                    <a:pt x="421420" y="747423"/>
                  </a:lnTo>
                  <a:lnTo>
                    <a:pt x="445273" y="405517"/>
                  </a:lnTo>
                  <a:lnTo>
                    <a:pt x="715618" y="405517"/>
                  </a:lnTo>
                  <a:lnTo>
                    <a:pt x="858741" y="286247"/>
                  </a:lnTo>
                  <a:lnTo>
                    <a:pt x="882595" y="151075"/>
                  </a:lnTo>
                  <a:lnTo>
                    <a:pt x="1081378" y="143124"/>
                  </a:lnTo>
                  <a:lnTo>
                    <a:pt x="1184745" y="0"/>
                  </a:lnTo>
                  <a:close/>
                </a:path>
              </a:pathLst>
            </a:custGeom>
            <a:solidFill>
              <a:srgbClr val="80FF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600"/>
            </a:p>
          </p:txBody>
        </p:sp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8E1C5D9A-DB91-FF02-C96D-082631457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621855" y="336932"/>
              <a:ext cx="409930" cy="90592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4" name="colchicine"/>
          <p:cNvGrpSpPr/>
          <p:nvPr/>
        </p:nvGrpSpPr>
        <p:grpSpPr>
          <a:xfrm>
            <a:off x="2951313" y="2407196"/>
            <a:ext cx="2396958" cy="3073520"/>
            <a:chOff x="1475656" y="1203598"/>
            <a:chExt cx="1198479" cy="1536760"/>
          </a:xfrm>
          <a:effectLst/>
        </p:grpSpPr>
        <p:sp>
          <p:nvSpPr>
            <p:cNvPr id="69" name="Forme libre 68"/>
            <p:cNvSpPr/>
            <p:nvPr/>
          </p:nvSpPr>
          <p:spPr>
            <a:xfrm>
              <a:off x="1475656" y="1203598"/>
              <a:ext cx="1198479" cy="1536760"/>
            </a:xfrm>
            <a:custGeom>
              <a:avLst/>
              <a:gdLst>
                <a:gd name="connsiteX0" fmla="*/ 136477 w 1692322"/>
                <a:gd name="connsiteY0" fmla="*/ 1460311 h 2169994"/>
                <a:gd name="connsiteX1" fmla="*/ 382137 w 1692322"/>
                <a:gd name="connsiteY1" fmla="*/ 1419368 h 2169994"/>
                <a:gd name="connsiteX2" fmla="*/ 491319 w 1692322"/>
                <a:gd name="connsiteY2" fmla="*/ 1528550 h 2169994"/>
                <a:gd name="connsiteX3" fmla="*/ 436728 w 1692322"/>
                <a:gd name="connsiteY3" fmla="*/ 1951630 h 2169994"/>
                <a:gd name="connsiteX4" fmla="*/ 805218 w 1692322"/>
                <a:gd name="connsiteY4" fmla="*/ 1937983 h 2169994"/>
                <a:gd name="connsiteX5" fmla="*/ 1173707 w 1692322"/>
                <a:gd name="connsiteY5" fmla="*/ 2169994 h 2169994"/>
                <a:gd name="connsiteX6" fmla="*/ 1310185 w 1692322"/>
                <a:gd name="connsiteY6" fmla="*/ 1760562 h 2169994"/>
                <a:gd name="connsiteX7" fmla="*/ 1173707 w 1692322"/>
                <a:gd name="connsiteY7" fmla="*/ 1760562 h 2169994"/>
                <a:gd name="connsiteX8" fmla="*/ 1064525 w 1692322"/>
                <a:gd name="connsiteY8" fmla="*/ 1596789 h 2169994"/>
                <a:gd name="connsiteX9" fmla="*/ 1064525 w 1692322"/>
                <a:gd name="connsiteY9" fmla="*/ 1460311 h 2169994"/>
                <a:gd name="connsiteX10" fmla="*/ 1173707 w 1692322"/>
                <a:gd name="connsiteY10" fmla="*/ 1269242 h 2169994"/>
                <a:gd name="connsiteX11" fmla="*/ 1351128 w 1692322"/>
                <a:gd name="connsiteY11" fmla="*/ 1269242 h 2169994"/>
                <a:gd name="connsiteX12" fmla="*/ 1487606 w 1692322"/>
                <a:gd name="connsiteY12" fmla="*/ 1405720 h 2169994"/>
                <a:gd name="connsiteX13" fmla="*/ 1692322 w 1692322"/>
                <a:gd name="connsiteY13" fmla="*/ 873457 h 2169994"/>
                <a:gd name="connsiteX14" fmla="*/ 1160060 w 1692322"/>
                <a:gd name="connsiteY14" fmla="*/ 832514 h 2169994"/>
                <a:gd name="connsiteX15" fmla="*/ 1132764 w 1692322"/>
                <a:gd name="connsiteY15" fmla="*/ 982639 h 2169994"/>
                <a:gd name="connsiteX16" fmla="*/ 982639 w 1692322"/>
                <a:gd name="connsiteY16" fmla="*/ 1023583 h 2169994"/>
                <a:gd name="connsiteX17" fmla="*/ 846161 w 1692322"/>
                <a:gd name="connsiteY17" fmla="*/ 982639 h 2169994"/>
                <a:gd name="connsiteX18" fmla="*/ 805218 w 1692322"/>
                <a:gd name="connsiteY18" fmla="*/ 805218 h 2169994"/>
                <a:gd name="connsiteX19" fmla="*/ 0 w 1692322"/>
                <a:gd name="connsiteY19" fmla="*/ 0 h 2169994"/>
                <a:gd name="connsiteX20" fmla="*/ 40943 w 1692322"/>
                <a:gd name="connsiteY20" fmla="*/ 436729 h 2169994"/>
                <a:gd name="connsiteX21" fmla="*/ 204716 w 1692322"/>
                <a:gd name="connsiteY21" fmla="*/ 477672 h 2169994"/>
                <a:gd name="connsiteX22" fmla="*/ 300251 w 1692322"/>
                <a:gd name="connsiteY22" fmla="*/ 545911 h 2169994"/>
                <a:gd name="connsiteX23" fmla="*/ 300251 w 1692322"/>
                <a:gd name="connsiteY23" fmla="*/ 655093 h 2169994"/>
                <a:gd name="connsiteX24" fmla="*/ 272955 w 1692322"/>
                <a:gd name="connsiteY24" fmla="*/ 791571 h 2169994"/>
                <a:gd name="connsiteX25" fmla="*/ 54591 w 1692322"/>
                <a:gd name="connsiteY25" fmla="*/ 791571 h 2169994"/>
                <a:gd name="connsiteX26" fmla="*/ 136477 w 1692322"/>
                <a:gd name="connsiteY26" fmla="*/ 1460311 h 216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92322" h="2169994">
                  <a:moveTo>
                    <a:pt x="136477" y="1460311"/>
                  </a:moveTo>
                  <a:lnTo>
                    <a:pt x="382137" y="1419368"/>
                  </a:lnTo>
                  <a:lnTo>
                    <a:pt x="491319" y="1528550"/>
                  </a:lnTo>
                  <a:lnTo>
                    <a:pt x="436728" y="1951630"/>
                  </a:lnTo>
                  <a:lnTo>
                    <a:pt x="805218" y="1937983"/>
                  </a:lnTo>
                  <a:lnTo>
                    <a:pt x="1173707" y="2169994"/>
                  </a:lnTo>
                  <a:lnTo>
                    <a:pt x="1310185" y="1760562"/>
                  </a:lnTo>
                  <a:lnTo>
                    <a:pt x="1173707" y="1760562"/>
                  </a:lnTo>
                  <a:lnTo>
                    <a:pt x="1064525" y="1596789"/>
                  </a:lnTo>
                  <a:lnTo>
                    <a:pt x="1064525" y="1460311"/>
                  </a:lnTo>
                  <a:lnTo>
                    <a:pt x="1173707" y="1269242"/>
                  </a:lnTo>
                  <a:lnTo>
                    <a:pt x="1351128" y="1269242"/>
                  </a:lnTo>
                  <a:lnTo>
                    <a:pt x="1487606" y="1405720"/>
                  </a:lnTo>
                  <a:lnTo>
                    <a:pt x="1692322" y="873457"/>
                  </a:lnTo>
                  <a:lnTo>
                    <a:pt x="1160060" y="832514"/>
                  </a:lnTo>
                  <a:lnTo>
                    <a:pt x="1132764" y="982639"/>
                  </a:lnTo>
                  <a:lnTo>
                    <a:pt x="982639" y="1023583"/>
                  </a:lnTo>
                  <a:lnTo>
                    <a:pt x="846161" y="982639"/>
                  </a:lnTo>
                  <a:lnTo>
                    <a:pt x="805218" y="805218"/>
                  </a:lnTo>
                  <a:lnTo>
                    <a:pt x="0" y="0"/>
                  </a:lnTo>
                  <a:lnTo>
                    <a:pt x="40943" y="436729"/>
                  </a:lnTo>
                  <a:lnTo>
                    <a:pt x="204716" y="477672"/>
                  </a:lnTo>
                  <a:lnTo>
                    <a:pt x="300251" y="545911"/>
                  </a:lnTo>
                  <a:lnTo>
                    <a:pt x="300251" y="655093"/>
                  </a:lnTo>
                  <a:lnTo>
                    <a:pt x="272955" y="791571"/>
                  </a:lnTo>
                  <a:lnTo>
                    <a:pt x="54591" y="791571"/>
                  </a:lnTo>
                  <a:lnTo>
                    <a:pt x="136477" y="1460311"/>
                  </a:lnTo>
                  <a:close/>
                </a:path>
              </a:pathLst>
            </a:custGeom>
            <a:solidFill>
              <a:srgbClr val="2ED1BD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600"/>
            </a:p>
          </p:txBody>
        </p:sp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DB111DA4-AAFD-1FC3-BBC5-EEFCB21A3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1875190">
              <a:off x="1564959" y="1978505"/>
              <a:ext cx="658300" cy="210096"/>
            </a:xfrm>
            <a:prstGeom prst="rect">
              <a:avLst/>
            </a:prstGeom>
          </p:spPr>
        </p:pic>
      </p:grpSp>
      <p:grpSp>
        <p:nvGrpSpPr>
          <p:cNvPr id="16" name="gaz"/>
          <p:cNvGrpSpPr/>
          <p:nvPr/>
        </p:nvGrpSpPr>
        <p:grpSpPr>
          <a:xfrm>
            <a:off x="592428" y="7175138"/>
            <a:ext cx="3006956" cy="2781716"/>
            <a:chOff x="296214" y="3587569"/>
            <a:chExt cx="1503478" cy="1390858"/>
          </a:xfrm>
          <a:effectLst/>
        </p:grpSpPr>
        <p:sp>
          <p:nvSpPr>
            <p:cNvPr id="67" name="Forme libre 66"/>
            <p:cNvSpPr/>
            <p:nvPr/>
          </p:nvSpPr>
          <p:spPr>
            <a:xfrm>
              <a:off x="296214" y="3587569"/>
              <a:ext cx="1503478" cy="1390858"/>
            </a:xfrm>
            <a:custGeom>
              <a:avLst/>
              <a:gdLst>
                <a:gd name="connsiteX0" fmla="*/ 818985 w 2122998"/>
                <a:gd name="connsiteY0" fmla="*/ 922352 h 1963972"/>
                <a:gd name="connsiteX1" fmla="*/ 572494 w 2122998"/>
                <a:gd name="connsiteY1" fmla="*/ 850790 h 1963972"/>
                <a:gd name="connsiteX2" fmla="*/ 413468 w 2122998"/>
                <a:gd name="connsiteY2" fmla="*/ 1025719 h 1963972"/>
                <a:gd name="connsiteX3" fmla="*/ 572494 w 2122998"/>
                <a:gd name="connsiteY3" fmla="*/ 1137037 h 1963972"/>
                <a:gd name="connsiteX4" fmla="*/ 0 w 2122998"/>
                <a:gd name="connsiteY4" fmla="*/ 1518699 h 1963972"/>
                <a:gd name="connsiteX5" fmla="*/ 0 w 2122998"/>
                <a:gd name="connsiteY5" fmla="*/ 1566407 h 1963972"/>
                <a:gd name="connsiteX6" fmla="*/ 636105 w 2122998"/>
                <a:gd name="connsiteY6" fmla="*/ 1590261 h 1963972"/>
                <a:gd name="connsiteX7" fmla="*/ 763325 w 2122998"/>
                <a:gd name="connsiteY7" fmla="*/ 1637969 h 1963972"/>
                <a:gd name="connsiteX8" fmla="*/ 795131 w 2122998"/>
                <a:gd name="connsiteY8" fmla="*/ 1765190 h 1963972"/>
                <a:gd name="connsiteX9" fmla="*/ 659958 w 2122998"/>
                <a:gd name="connsiteY9" fmla="*/ 1812898 h 1963972"/>
                <a:gd name="connsiteX10" fmla="*/ 811033 w 2122998"/>
                <a:gd name="connsiteY10" fmla="*/ 1908313 h 1963972"/>
                <a:gd name="connsiteX11" fmla="*/ 1129085 w 2122998"/>
                <a:gd name="connsiteY11" fmla="*/ 1892411 h 1963972"/>
                <a:gd name="connsiteX12" fmla="*/ 1288111 w 2122998"/>
                <a:gd name="connsiteY12" fmla="*/ 1948070 h 1963972"/>
                <a:gd name="connsiteX13" fmla="*/ 1304014 w 2122998"/>
                <a:gd name="connsiteY13" fmla="*/ 1963972 h 1963972"/>
                <a:gd name="connsiteX14" fmla="*/ 1304014 w 2122998"/>
                <a:gd name="connsiteY14" fmla="*/ 1836752 h 1963972"/>
                <a:gd name="connsiteX15" fmla="*/ 1296063 w 2122998"/>
                <a:gd name="connsiteY15" fmla="*/ 1749287 h 1963972"/>
                <a:gd name="connsiteX16" fmla="*/ 1439186 w 2122998"/>
                <a:gd name="connsiteY16" fmla="*/ 1645920 h 1963972"/>
                <a:gd name="connsiteX17" fmla="*/ 1566407 w 2122998"/>
                <a:gd name="connsiteY17" fmla="*/ 1693628 h 1963972"/>
                <a:gd name="connsiteX18" fmla="*/ 1637969 w 2122998"/>
                <a:gd name="connsiteY18" fmla="*/ 1956021 h 1963972"/>
                <a:gd name="connsiteX19" fmla="*/ 1948070 w 2122998"/>
                <a:gd name="connsiteY19" fmla="*/ 1908313 h 1963972"/>
                <a:gd name="connsiteX20" fmla="*/ 1892411 w 2122998"/>
                <a:gd name="connsiteY20" fmla="*/ 1240404 h 1963972"/>
                <a:gd name="connsiteX21" fmla="*/ 2067339 w 2122998"/>
                <a:gd name="connsiteY21" fmla="*/ 1208599 h 1963972"/>
                <a:gd name="connsiteX22" fmla="*/ 2122998 w 2122998"/>
                <a:gd name="connsiteY22" fmla="*/ 1097280 h 1963972"/>
                <a:gd name="connsiteX23" fmla="*/ 2122998 w 2122998"/>
                <a:gd name="connsiteY23" fmla="*/ 1009816 h 1963972"/>
                <a:gd name="connsiteX24" fmla="*/ 2099145 w 2122998"/>
                <a:gd name="connsiteY24" fmla="*/ 938254 h 1963972"/>
                <a:gd name="connsiteX25" fmla="*/ 2019631 w 2122998"/>
                <a:gd name="connsiteY25" fmla="*/ 890546 h 1963972"/>
                <a:gd name="connsiteX26" fmla="*/ 1908313 w 2122998"/>
                <a:gd name="connsiteY26" fmla="*/ 858741 h 1963972"/>
                <a:gd name="connsiteX27" fmla="*/ 1860605 w 2122998"/>
                <a:gd name="connsiteY27" fmla="*/ 858741 h 1963972"/>
                <a:gd name="connsiteX28" fmla="*/ 1757238 w 2122998"/>
                <a:gd name="connsiteY28" fmla="*/ 7952 h 1963972"/>
                <a:gd name="connsiteX29" fmla="*/ 1232452 w 2122998"/>
                <a:gd name="connsiteY29" fmla="*/ 0 h 1963972"/>
                <a:gd name="connsiteX30" fmla="*/ 1240404 w 2122998"/>
                <a:gd name="connsiteY30" fmla="*/ 63611 h 1963972"/>
                <a:gd name="connsiteX31" fmla="*/ 898498 w 2122998"/>
                <a:gd name="connsiteY31" fmla="*/ 437322 h 1963972"/>
                <a:gd name="connsiteX32" fmla="*/ 834887 w 2122998"/>
                <a:gd name="connsiteY32" fmla="*/ 652007 h 1963972"/>
                <a:gd name="connsiteX33" fmla="*/ 818985 w 2122998"/>
                <a:gd name="connsiteY33" fmla="*/ 922352 h 1963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122998" h="1963972">
                  <a:moveTo>
                    <a:pt x="818985" y="922352"/>
                  </a:moveTo>
                  <a:lnTo>
                    <a:pt x="572494" y="850790"/>
                  </a:lnTo>
                  <a:lnTo>
                    <a:pt x="413468" y="1025719"/>
                  </a:lnTo>
                  <a:lnTo>
                    <a:pt x="572494" y="1137037"/>
                  </a:lnTo>
                  <a:lnTo>
                    <a:pt x="0" y="1518699"/>
                  </a:lnTo>
                  <a:lnTo>
                    <a:pt x="0" y="1566407"/>
                  </a:lnTo>
                  <a:lnTo>
                    <a:pt x="636105" y="1590261"/>
                  </a:lnTo>
                  <a:lnTo>
                    <a:pt x="763325" y="1637969"/>
                  </a:lnTo>
                  <a:lnTo>
                    <a:pt x="795131" y="1765190"/>
                  </a:lnTo>
                  <a:lnTo>
                    <a:pt x="659958" y="1812898"/>
                  </a:lnTo>
                  <a:lnTo>
                    <a:pt x="811033" y="1908313"/>
                  </a:lnTo>
                  <a:lnTo>
                    <a:pt x="1129085" y="1892411"/>
                  </a:lnTo>
                  <a:lnTo>
                    <a:pt x="1288111" y="1948070"/>
                  </a:lnTo>
                  <a:lnTo>
                    <a:pt x="1304014" y="1963972"/>
                  </a:lnTo>
                  <a:lnTo>
                    <a:pt x="1304014" y="1836752"/>
                  </a:lnTo>
                  <a:lnTo>
                    <a:pt x="1296063" y="1749287"/>
                  </a:lnTo>
                  <a:lnTo>
                    <a:pt x="1439186" y="1645920"/>
                  </a:lnTo>
                  <a:lnTo>
                    <a:pt x="1566407" y="1693628"/>
                  </a:lnTo>
                  <a:lnTo>
                    <a:pt x="1637969" y="1956021"/>
                  </a:lnTo>
                  <a:lnTo>
                    <a:pt x="1948070" y="1908313"/>
                  </a:lnTo>
                  <a:lnTo>
                    <a:pt x="1892411" y="1240404"/>
                  </a:lnTo>
                  <a:lnTo>
                    <a:pt x="2067339" y="1208599"/>
                  </a:lnTo>
                  <a:lnTo>
                    <a:pt x="2122998" y="1097280"/>
                  </a:lnTo>
                  <a:lnTo>
                    <a:pt x="2122998" y="1009816"/>
                  </a:lnTo>
                  <a:lnTo>
                    <a:pt x="2099145" y="938254"/>
                  </a:lnTo>
                  <a:lnTo>
                    <a:pt x="2019631" y="890546"/>
                  </a:lnTo>
                  <a:lnTo>
                    <a:pt x="1908313" y="858741"/>
                  </a:lnTo>
                  <a:lnTo>
                    <a:pt x="1860605" y="858741"/>
                  </a:lnTo>
                  <a:lnTo>
                    <a:pt x="1757238" y="7952"/>
                  </a:lnTo>
                  <a:lnTo>
                    <a:pt x="1232452" y="0"/>
                  </a:lnTo>
                  <a:lnTo>
                    <a:pt x="1240404" y="63611"/>
                  </a:lnTo>
                  <a:lnTo>
                    <a:pt x="898498" y="437322"/>
                  </a:lnTo>
                  <a:lnTo>
                    <a:pt x="834887" y="652007"/>
                  </a:lnTo>
                  <a:lnTo>
                    <a:pt x="818985" y="922352"/>
                  </a:lnTo>
                  <a:close/>
                </a:path>
              </a:pathLst>
            </a:custGeom>
            <a:solidFill>
              <a:srgbClr val="008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600"/>
            </a:p>
          </p:txBody>
        </p:sp>
        <p:pic>
          <p:nvPicPr>
            <p:cNvPr id="51" name="Image 50">
              <a:extLst>
                <a:ext uri="{FF2B5EF4-FFF2-40B4-BE49-F238E27FC236}">
                  <a16:creationId xmlns:a16="http://schemas.microsoft.com/office/drawing/2014/main" id="{1F381F99-318D-5FA1-699E-9E9BE241F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282261">
              <a:off x="1070877" y="3766121"/>
              <a:ext cx="404619" cy="95374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7" name="voie admin"/>
          <p:cNvGrpSpPr/>
          <p:nvPr/>
        </p:nvGrpSpPr>
        <p:grpSpPr>
          <a:xfrm>
            <a:off x="1079105" y="4999485"/>
            <a:ext cx="2319638" cy="1874450"/>
            <a:chOff x="539552" y="2499742"/>
            <a:chExt cx="1159819" cy="937225"/>
          </a:xfrm>
          <a:effectLst/>
        </p:grpSpPr>
        <p:sp>
          <p:nvSpPr>
            <p:cNvPr id="76" name="Forme libre 75"/>
            <p:cNvSpPr/>
            <p:nvPr/>
          </p:nvSpPr>
          <p:spPr>
            <a:xfrm>
              <a:off x="539552" y="2499742"/>
              <a:ext cx="1159819" cy="918190"/>
            </a:xfrm>
            <a:custGeom>
              <a:avLst/>
              <a:gdLst>
                <a:gd name="connsiteX0" fmla="*/ 504968 w 1637732"/>
                <a:gd name="connsiteY0" fmla="*/ 1296537 h 1296537"/>
                <a:gd name="connsiteX1" fmla="*/ 832514 w 1637732"/>
                <a:gd name="connsiteY1" fmla="*/ 1241946 h 1296537"/>
                <a:gd name="connsiteX2" fmla="*/ 818866 w 1637732"/>
                <a:gd name="connsiteY2" fmla="*/ 1078173 h 1296537"/>
                <a:gd name="connsiteX3" fmla="*/ 873457 w 1637732"/>
                <a:gd name="connsiteY3" fmla="*/ 982639 h 1296537"/>
                <a:gd name="connsiteX4" fmla="*/ 996287 w 1637732"/>
                <a:gd name="connsiteY4" fmla="*/ 982639 h 1296537"/>
                <a:gd name="connsiteX5" fmla="*/ 1064526 w 1637732"/>
                <a:gd name="connsiteY5" fmla="*/ 1201003 h 1296537"/>
                <a:gd name="connsiteX6" fmla="*/ 1637732 w 1637732"/>
                <a:gd name="connsiteY6" fmla="*/ 1132764 h 1296537"/>
                <a:gd name="connsiteX7" fmla="*/ 1473959 w 1637732"/>
                <a:gd name="connsiteY7" fmla="*/ 832514 h 1296537"/>
                <a:gd name="connsiteX8" fmla="*/ 1392072 w 1637732"/>
                <a:gd name="connsiteY8" fmla="*/ 1023582 h 1296537"/>
                <a:gd name="connsiteX9" fmla="*/ 1214651 w 1637732"/>
                <a:gd name="connsiteY9" fmla="*/ 1023582 h 1296537"/>
                <a:gd name="connsiteX10" fmla="*/ 1050878 w 1637732"/>
                <a:gd name="connsiteY10" fmla="*/ 941696 h 1296537"/>
                <a:gd name="connsiteX11" fmla="*/ 1050878 w 1637732"/>
                <a:gd name="connsiteY11" fmla="*/ 750627 h 1296537"/>
                <a:gd name="connsiteX12" fmla="*/ 1078174 w 1637732"/>
                <a:gd name="connsiteY12" fmla="*/ 641445 h 1296537"/>
                <a:gd name="connsiteX13" fmla="*/ 1146412 w 1637732"/>
                <a:gd name="connsiteY13" fmla="*/ 627797 h 1296537"/>
                <a:gd name="connsiteX14" fmla="*/ 1296538 w 1637732"/>
                <a:gd name="connsiteY14" fmla="*/ 627797 h 1296537"/>
                <a:gd name="connsiteX15" fmla="*/ 846162 w 1637732"/>
                <a:gd name="connsiteY15" fmla="*/ 0 h 1296537"/>
                <a:gd name="connsiteX16" fmla="*/ 504968 w 1637732"/>
                <a:gd name="connsiteY16" fmla="*/ 504967 h 1296537"/>
                <a:gd name="connsiteX17" fmla="*/ 150126 w 1637732"/>
                <a:gd name="connsiteY17" fmla="*/ 518615 h 1296537"/>
                <a:gd name="connsiteX18" fmla="*/ 232012 w 1637732"/>
                <a:gd name="connsiteY18" fmla="*/ 805218 h 1296537"/>
                <a:gd name="connsiteX19" fmla="*/ 40944 w 1637732"/>
                <a:gd name="connsiteY19" fmla="*/ 818866 h 1296537"/>
                <a:gd name="connsiteX20" fmla="*/ 0 w 1637732"/>
                <a:gd name="connsiteY20" fmla="*/ 955343 h 1296537"/>
                <a:gd name="connsiteX21" fmla="*/ 13648 w 1637732"/>
                <a:gd name="connsiteY21" fmla="*/ 1173708 h 1296537"/>
                <a:gd name="connsiteX22" fmla="*/ 136478 w 1637732"/>
                <a:gd name="connsiteY22" fmla="*/ 1228299 h 1296537"/>
                <a:gd name="connsiteX23" fmla="*/ 313899 w 1637732"/>
                <a:gd name="connsiteY23" fmla="*/ 1201003 h 1296537"/>
                <a:gd name="connsiteX24" fmla="*/ 382138 w 1637732"/>
                <a:gd name="connsiteY24" fmla="*/ 1037230 h 1296537"/>
                <a:gd name="connsiteX25" fmla="*/ 504968 w 1637732"/>
                <a:gd name="connsiteY25" fmla="*/ 1296537 h 129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37732" h="1296537">
                  <a:moveTo>
                    <a:pt x="504968" y="1296537"/>
                  </a:moveTo>
                  <a:lnTo>
                    <a:pt x="832514" y="1241946"/>
                  </a:lnTo>
                  <a:lnTo>
                    <a:pt x="818866" y="1078173"/>
                  </a:lnTo>
                  <a:lnTo>
                    <a:pt x="873457" y="982639"/>
                  </a:lnTo>
                  <a:lnTo>
                    <a:pt x="996287" y="982639"/>
                  </a:lnTo>
                  <a:lnTo>
                    <a:pt x="1064526" y="1201003"/>
                  </a:lnTo>
                  <a:lnTo>
                    <a:pt x="1637732" y="1132764"/>
                  </a:lnTo>
                  <a:lnTo>
                    <a:pt x="1473959" y="832514"/>
                  </a:lnTo>
                  <a:lnTo>
                    <a:pt x="1392072" y="1023582"/>
                  </a:lnTo>
                  <a:lnTo>
                    <a:pt x="1214651" y="1023582"/>
                  </a:lnTo>
                  <a:lnTo>
                    <a:pt x="1050878" y="941696"/>
                  </a:lnTo>
                  <a:lnTo>
                    <a:pt x="1050878" y="750627"/>
                  </a:lnTo>
                  <a:lnTo>
                    <a:pt x="1078174" y="641445"/>
                  </a:lnTo>
                  <a:lnTo>
                    <a:pt x="1146412" y="627797"/>
                  </a:lnTo>
                  <a:lnTo>
                    <a:pt x="1296538" y="627797"/>
                  </a:lnTo>
                  <a:lnTo>
                    <a:pt x="846162" y="0"/>
                  </a:lnTo>
                  <a:lnTo>
                    <a:pt x="504968" y="504967"/>
                  </a:lnTo>
                  <a:lnTo>
                    <a:pt x="150126" y="518615"/>
                  </a:lnTo>
                  <a:lnTo>
                    <a:pt x="232012" y="805218"/>
                  </a:lnTo>
                  <a:lnTo>
                    <a:pt x="40944" y="818866"/>
                  </a:lnTo>
                  <a:lnTo>
                    <a:pt x="0" y="955343"/>
                  </a:lnTo>
                  <a:lnTo>
                    <a:pt x="13648" y="1173708"/>
                  </a:lnTo>
                  <a:lnTo>
                    <a:pt x="136478" y="1228299"/>
                  </a:lnTo>
                  <a:lnTo>
                    <a:pt x="313899" y="1201003"/>
                  </a:lnTo>
                  <a:lnTo>
                    <a:pt x="382138" y="1037230"/>
                  </a:lnTo>
                  <a:lnTo>
                    <a:pt x="504968" y="1296537"/>
                  </a:lnTo>
                  <a:close/>
                </a:path>
              </a:pathLst>
            </a:custGeom>
            <a:solidFill>
              <a:srgbClr val="FF008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600"/>
            </a:p>
          </p:txBody>
        </p:sp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882A2D8D-274B-10BE-B700-A69D9DF42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301652">
              <a:off x="749960" y="2619054"/>
              <a:ext cx="512636" cy="817913"/>
            </a:xfrm>
            <a:prstGeom prst="rect">
              <a:avLst/>
            </a:prstGeom>
          </p:spPr>
        </p:pic>
      </p:grpSp>
      <p:grpSp>
        <p:nvGrpSpPr>
          <p:cNvPr id="24" name="Anest réa"/>
          <p:cNvGrpSpPr/>
          <p:nvPr/>
        </p:nvGrpSpPr>
        <p:grpSpPr>
          <a:xfrm>
            <a:off x="359025" y="2551213"/>
            <a:ext cx="2454950" cy="2222986"/>
            <a:chOff x="179512" y="1275606"/>
            <a:chExt cx="1227475" cy="1111493"/>
          </a:xfrm>
          <a:effectLst/>
        </p:grpSpPr>
        <p:sp>
          <p:nvSpPr>
            <p:cNvPr id="70" name="Forme libre 69"/>
            <p:cNvSpPr/>
            <p:nvPr/>
          </p:nvSpPr>
          <p:spPr>
            <a:xfrm>
              <a:off x="179512" y="1275606"/>
              <a:ext cx="1227475" cy="1111493"/>
            </a:xfrm>
            <a:custGeom>
              <a:avLst/>
              <a:gdLst>
                <a:gd name="connsiteX0" fmla="*/ 0 w 1733265"/>
                <a:gd name="connsiteY0" fmla="*/ 40943 h 1569492"/>
                <a:gd name="connsiteX1" fmla="*/ 40943 w 1733265"/>
                <a:gd name="connsiteY1" fmla="*/ 450376 h 1569492"/>
                <a:gd name="connsiteX2" fmla="*/ 859809 w 1733265"/>
                <a:gd name="connsiteY2" fmla="*/ 1255594 h 1569492"/>
                <a:gd name="connsiteX3" fmla="*/ 832513 w 1733265"/>
                <a:gd name="connsiteY3" fmla="*/ 1433014 h 1569492"/>
                <a:gd name="connsiteX4" fmla="*/ 928048 w 1733265"/>
                <a:gd name="connsiteY4" fmla="*/ 1514901 h 1569492"/>
                <a:gd name="connsiteX5" fmla="*/ 1146412 w 1733265"/>
                <a:gd name="connsiteY5" fmla="*/ 1569492 h 1569492"/>
                <a:gd name="connsiteX6" fmla="*/ 1255594 w 1733265"/>
                <a:gd name="connsiteY6" fmla="*/ 1473958 h 1569492"/>
                <a:gd name="connsiteX7" fmla="*/ 1255594 w 1733265"/>
                <a:gd name="connsiteY7" fmla="*/ 1310185 h 1569492"/>
                <a:gd name="connsiteX8" fmla="*/ 1733265 w 1733265"/>
                <a:gd name="connsiteY8" fmla="*/ 1310185 h 1569492"/>
                <a:gd name="connsiteX9" fmla="*/ 1433015 w 1733265"/>
                <a:gd name="connsiteY9" fmla="*/ 545910 h 1569492"/>
                <a:gd name="connsiteX10" fmla="*/ 1310185 w 1733265"/>
                <a:gd name="connsiteY10" fmla="*/ 723331 h 1569492"/>
                <a:gd name="connsiteX11" fmla="*/ 1050877 w 1733265"/>
                <a:gd name="connsiteY11" fmla="*/ 641444 h 1569492"/>
                <a:gd name="connsiteX12" fmla="*/ 1050877 w 1733265"/>
                <a:gd name="connsiteY12" fmla="*/ 450376 h 1569492"/>
                <a:gd name="connsiteX13" fmla="*/ 1173707 w 1733265"/>
                <a:gd name="connsiteY13" fmla="*/ 313898 h 1569492"/>
                <a:gd name="connsiteX14" fmla="*/ 1296537 w 1733265"/>
                <a:gd name="connsiteY14" fmla="*/ 300250 h 1569492"/>
                <a:gd name="connsiteX15" fmla="*/ 1173707 w 1733265"/>
                <a:gd name="connsiteY15" fmla="*/ 27295 h 1569492"/>
                <a:gd name="connsiteX16" fmla="*/ 805218 w 1733265"/>
                <a:gd name="connsiteY16" fmla="*/ 0 h 1569492"/>
                <a:gd name="connsiteX17" fmla="*/ 736979 w 1733265"/>
                <a:gd name="connsiteY17" fmla="*/ 232012 h 1569492"/>
                <a:gd name="connsiteX18" fmla="*/ 586854 w 1733265"/>
                <a:gd name="connsiteY18" fmla="*/ 313898 h 1569492"/>
                <a:gd name="connsiteX19" fmla="*/ 354842 w 1733265"/>
                <a:gd name="connsiteY19" fmla="*/ 313898 h 1569492"/>
                <a:gd name="connsiteX20" fmla="*/ 218364 w 1733265"/>
                <a:gd name="connsiteY20" fmla="*/ 259307 h 1569492"/>
                <a:gd name="connsiteX21" fmla="*/ 136477 w 1733265"/>
                <a:gd name="connsiteY21" fmla="*/ 40943 h 1569492"/>
                <a:gd name="connsiteX22" fmla="*/ 0 w 1733265"/>
                <a:gd name="connsiteY22" fmla="*/ 40943 h 156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33265" h="1569492">
                  <a:moveTo>
                    <a:pt x="0" y="40943"/>
                  </a:moveTo>
                  <a:lnTo>
                    <a:pt x="40943" y="450376"/>
                  </a:lnTo>
                  <a:lnTo>
                    <a:pt x="859809" y="1255594"/>
                  </a:lnTo>
                  <a:lnTo>
                    <a:pt x="832513" y="1433014"/>
                  </a:lnTo>
                  <a:lnTo>
                    <a:pt x="928048" y="1514901"/>
                  </a:lnTo>
                  <a:lnTo>
                    <a:pt x="1146412" y="1569492"/>
                  </a:lnTo>
                  <a:lnTo>
                    <a:pt x="1255594" y="1473958"/>
                  </a:lnTo>
                  <a:lnTo>
                    <a:pt x="1255594" y="1310185"/>
                  </a:lnTo>
                  <a:lnTo>
                    <a:pt x="1733265" y="1310185"/>
                  </a:lnTo>
                  <a:lnTo>
                    <a:pt x="1433015" y="545910"/>
                  </a:lnTo>
                  <a:lnTo>
                    <a:pt x="1310185" y="723331"/>
                  </a:lnTo>
                  <a:lnTo>
                    <a:pt x="1050877" y="641444"/>
                  </a:lnTo>
                  <a:lnTo>
                    <a:pt x="1050877" y="450376"/>
                  </a:lnTo>
                  <a:lnTo>
                    <a:pt x="1173707" y="313898"/>
                  </a:lnTo>
                  <a:lnTo>
                    <a:pt x="1296537" y="300250"/>
                  </a:lnTo>
                  <a:lnTo>
                    <a:pt x="1173707" y="27295"/>
                  </a:lnTo>
                  <a:lnTo>
                    <a:pt x="805218" y="0"/>
                  </a:lnTo>
                  <a:lnTo>
                    <a:pt x="736979" y="232012"/>
                  </a:lnTo>
                  <a:lnTo>
                    <a:pt x="586854" y="313898"/>
                  </a:lnTo>
                  <a:lnTo>
                    <a:pt x="354842" y="313898"/>
                  </a:lnTo>
                  <a:lnTo>
                    <a:pt x="218364" y="259307"/>
                  </a:lnTo>
                  <a:lnTo>
                    <a:pt x="136477" y="40943"/>
                  </a:lnTo>
                  <a:lnTo>
                    <a:pt x="0" y="40943"/>
                  </a:lnTo>
                  <a:close/>
                </a:path>
              </a:pathLst>
            </a:custGeom>
            <a:solidFill>
              <a:srgbClr val="3DFE8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600"/>
            </a:p>
          </p:txBody>
        </p:sp>
        <p:pic>
          <p:nvPicPr>
            <p:cNvPr id="82" name="Image 81">
              <a:extLst>
                <a:ext uri="{FF2B5EF4-FFF2-40B4-BE49-F238E27FC236}">
                  <a16:creationId xmlns:a16="http://schemas.microsoft.com/office/drawing/2014/main" id="{12F76F36-BCD1-FA11-D10F-C22925865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l="1789" t="25790" r="53599"/>
            <a:stretch/>
          </p:blipFill>
          <p:spPr>
            <a:xfrm>
              <a:off x="820546" y="1805365"/>
              <a:ext cx="297480" cy="379326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7846" y="1485331"/>
              <a:ext cx="375407" cy="385417"/>
            </a:xfrm>
            <a:prstGeom prst="rect">
              <a:avLst/>
            </a:prstGeom>
          </p:spPr>
        </p:pic>
      </p:grpSp>
      <p:grpSp>
        <p:nvGrpSpPr>
          <p:cNvPr id="5" name="Pousses seringues"/>
          <p:cNvGrpSpPr/>
          <p:nvPr/>
        </p:nvGrpSpPr>
        <p:grpSpPr>
          <a:xfrm>
            <a:off x="13452712" y="6248654"/>
            <a:ext cx="1883068" cy="2870728"/>
            <a:chOff x="4680534" y="3250597"/>
            <a:chExt cx="941534" cy="1435364"/>
          </a:xfrm>
          <a:effectLst/>
        </p:grpSpPr>
        <p:sp>
          <p:nvSpPr>
            <p:cNvPr id="59" name="Forme libre 58"/>
            <p:cNvSpPr/>
            <p:nvPr/>
          </p:nvSpPr>
          <p:spPr>
            <a:xfrm>
              <a:off x="4680534" y="3250597"/>
              <a:ext cx="941534" cy="1435364"/>
            </a:xfrm>
            <a:custGeom>
              <a:avLst/>
              <a:gdLst>
                <a:gd name="connsiteX0" fmla="*/ 127528 w 941534"/>
                <a:gd name="connsiteY0" fmla="*/ 1188449 h 1435364"/>
                <a:gd name="connsiteX1" fmla="*/ 62407 w 941534"/>
                <a:gd name="connsiteY1" fmla="*/ 1180309 h 1435364"/>
                <a:gd name="connsiteX2" fmla="*/ 16280 w 941534"/>
                <a:gd name="connsiteY2" fmla="*/ 1199302 h 1435364"/>
                <a:gd name="connsiteX3" fmla="*/ 0 w 941534"/>
                <a:gd name="connsiteY3" fmla="*/ 1256283 h 1435364"/>
                <a:gd name="connsiteX4" fmla="*/ 24420 w 941534"/>
                <a:gd name="connsiteY4" fmla="*/ 1310550 h 1435364"/>
                <a:gd name="connsiteX5" fmla="*/ 97681 w 941534"/>
                <a:gd name="connsiteY5" fmla="*/ 1326830 h 1435364"/>
                <a:gd name="connsiteX6" fmla="*/ 168228 w 941534"/>
                <a:gd name="connsiteY6" fmla="*/ 1307836 h 1435364"/>
                <a:gd name="connsiteX7" fmla="*/ 198075 w 941534"/>
                <a:gd name="connsiteY7" fmla="*/ 1435364 h 1435364"/>
                <a:gd name="connsiteX8" fmla="*/ 710899 w 941534"/>
                <a:gd name="connsiteY8" fmla="*/ 1332256 h 1435364"/>
                <a:gd name="connsiteX9" fmla="*/ 816719 w 941534"/>
                <a:gd name="connsiteY9" fmla="*/ 1340396 h 1435364"/>
                <a:gd name="connsiteX10" fmla="*/ 941534 w 941534"/>
                <a:gd name="connsiteY10" fmla="*/ 1096195 h 1435364"/>
                <a:gd name="connsiteX11" fmla="*/ 805866 w 941534"/>
                <a:gd name="connsiteY11" fmla="*/ 1096195 h 1435364"/>
                <a:gd name="connsiteX12" fmla="*/ 643065 w 941534"/>
                <a:gd name="connsiteY12" fmla="*/ 577944 h 1435364"/>
                <a:gd name="connsiteX13" fmla="*/ 607791 w 941534"/>
                <a:gd name="connsiteY13" fmla="*/ 596938 h 1435364"/>
                <a:gd name="connsiteX14" fmla="*/ 575231 w 941534"/>
                <a:gd name="connsiteY14" fmla="*/ 594224 h 1435364"/>
                <a:gd name="connsiteX15" fmla="*/ 542671 w 941534"/>
                <a:gd name="connsiteY15" fmla="*/ 583371 h 1435364"/>
                <a:gd name="connsiteX16" fmla="*/ 515537 w 941534"/>
                <a:gd name="connsiteY16" fmla="*/ 553524 h 1435364"/>
                <a:gd name="connsiteX17" fmla="*/ 504684 w 941534"/>
                <a:gd name="connsiteY17" fmla="*/ 520964 h 1435364"/>
                <a:gd name="connsiteX18" fmla="*/ 523677 w 941534"/>
                <a:gd name="connsiteY18" fmla="*/ 461270 h 1435364"/>
                <a:gd name="connsiteX19" fmla="*/ 539957 w 941534"/>
                <a:gd name="connsiteY19" fmla="*/ 439563 h 1435364"/>
                <a:gd name="connsiteX20" fmla="*/ 621358 w 941534"/>
                <a:gd name="connsiteY20" fmla="*/ 453130 h 1435364"/>
                <a:gd name="connsiteX21" fmla="*/ 556238 w 941534"/>
                <a:gd name="connsiteY21" fmla="*/ 0 h 1435364"/>
                <a:gd name="connsiteX22" fmla="*/ 160088 w 941534"/>
                <a:gd name="connsiteY22" fmla="*/ 925253 h 1435364"/>
                <a:gd name="connsiteX23" fmla="*/ 29847 w 941534"/>
                <a:gd name="connsiteY23" fmla="*/ 933394 h 1435364"/>
                <a:gd name="connsiteX24" fmla="*/ 127528 w 941534"/>
                <a:gd name="connsiteY24" fmla="*/ 1188449 h 143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41534" h="1435364">
                  <a:moveTo>
                    <a:pt x="127528" y="1188449"/>
                  </a:moveTo>
                  <a:lnTo>
                    <a:pt x="62407" y="1180309"/>
                  </a:lnTo>
                  <a:lnTo>
                    <a:pt x="16280" y="1199302"/>
                  </a:lnTo>
                  <a:lnTo>
                    <a:pt x="0" y="1256283"/>
                  </a:lnTo>
                  <a:lnTo>
                    <a:pt x="24420" y="1310550"/>
                  </a:lnTo>
                  <a:lnTo>
                    <a:pt x="97681" y="1326830"/>
                  </a:lnTo>
                  <a:lnTo>
                    <a:pt x="168228" y="1307836"/>
                  </a:lnTo>
                  <a:lnTo>
                    <a:pt x="198075" y="1435364"/>
                  </a:lnTo>
                  <a:lnTo>
                    <a:pt x="710899" y="1332256"/>
                  </a:lnTo>
                  <a:lnTo>
                    <a:pt x="816719" y="1340396"/>
                  </a:lnTo>
                  <a:lnTo>
                    <a:pt x="941534" y="1096195"/>
                  </a:lnTo>
                  <a:lnTo>
                    <a:pt x="805866" y="1096195"/>
                  </a:lnTo>
                  <a:lnTo>
                    <a:pt x="643065" y="577944"/>
                  </a:lnTo>
                  <a:lnTo>
                    <a:pt x="607791" y="596938"/>
                  </a:lnTo>
                  <a:lnTo>
                    <a:pt x="575231" y="594224"/>
                  </a:lnTo>
                  <a:lnTo>
                    <a:pt x="542671" y="583371"/>
                  </a:lnTo>
                  <a:lnTo>
                    <a:pt x="515537" y="553524"/>
                  </a:lnTo>
                  <a:lnTo>
                    <a:pt x="504684" y="520964"/>
                  </a:lnTo>
                  <a:lnTo>
                    <a:pt x="523677" y="461270"/>
                  </a:lnTo>
                  <a:lnTo>
                    <a:pt x="539957" y="439563"/>
                  </a:lnTo>
                  <a:lnTo>
                    <a:pt x="621358" y="453130"/>
                  </a:lnTo>
                  <a:lnTo>
                    <a:pt x="556238" y="0"/>
                  </a:lnTo>
                  <a:lnTo>
                    <a:pt x="160088" y="925253"/>
                  </a:lnTo>
                  <a:lnTo>
                    <a:pt x="29847" y="933394"/>
                  </a:lnTo>
                  <a:lnTo>
                    <a:pt x="127528" y="1188449"/>
                  </a:lnTo>
                  <a:close/>
                </a:path>
              </a:pathLst>
            </a:custGeom>
            <a:solidFill>
              <a:srgbClr val="FF8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600"/>
            </a:p>
          </p:txBody>
        </p:sp>
        <p:pic>
          <p:nvPicPr>
            <p:cNvPr id="61" name="Image 60">
              <a:extLst>
                <a:ext uri="{FF2B5EF4-FFF2-40B4-BE49-F238E27FC236}">
                  <a16:creationId xmlns:a16="http://schemas.microsoft.com/office/drawing/2014/main" id="{2FB66ABB-EF66-56E4-9B03-FFB12F21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rot="20493562">
              <a:off x="4836124" y="4197850"/>
              <a:ext cx="631737" cy="310206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" name="Unidoses"/>
          <p:cNvGrpSpPr/>
          <p:nvPr/>
        </p:nvGrpSpPr>
        <p:grpSpPr>
          <a:xfrm>
            <a:off x="12772136" y="390973"/>
            <a:ext cx="1372752" cy="2377630"/>
            <a:chOff x="6386068" y="195486"/>
            <a:chExt cx="686376" cy="1188815"/>
          </a:xfrm>
          <a:effectLst/>
        </p:grpSpPr>
        <p:sp>
          <p:nvSpPr>
            <p:cNvPr id="74" name="Forme libre 73"/>
            <p:cNvSpPr/>
            <p:nvPr/>
          </p:nvSpPr>
          <p:spPr>
            <a:xfrm>
              <a:off x="6444208" y="195486"/>
              <a:ext cx="628236" cy="1188815"/>
            </a:xfrm>
            <a:custGeom>
              <a:avLst/>
              <a:gdLst>
                <a:gd name="connsiteX0" fmla="*/ 0 w 887105"/>
                <a:gd name="connsiteY0" fmla="*/ 641445 h 1678675"/>
                <a:gd name="connsiteX1" fmla="*/ 177421 w 887105"/>
                <a:gd name="connsiteY1" fmla="*/ 1078173 h 1678675"/>
                <a:gd name="connsiteX2" fmla="*/ 354842 w 887105"/>
                <a:gd name="connsiteY2" fmla="*/ 1078173 h 1678675"/>
                <a:gd name="connsiteX3" fmla="*/ 395785 w 887105"/>
                <a:gd name="connsiteY3" fmla="*/ 1173708 h 1678675"/>
                <a:gd name="connsiteX4" fmla="*/ 313899 w 887105"/>
                <a:gd name="connsiteY4" fmla="*/ 1282890 h 1678675"/>
                <a:gd name="connsiteX5" fmla="*/ 382138 w 887105"/>
                <a:gd name="connsiteY5" fmla="*/ 1678675 h 1678675"/>
                <a:gd name="connsiteX6" fmla="*/ 532263 w 887105"/>
                <a:gd name="connsiteY6" fmla="*/ 1446663 h 1678675"/>
                <a:gd name="connsiteX7" fmla="*/ 887105 w 887105"/>
                <a:gd name="connsiteY7" fmla="*/ 1364776 h 1678675"/>
                <a:gd name="connsiteX8" fmla="*/ 873457 w 887105"/>
                <a:gd name="connsiteY8" fmla="*/ 627797 h 1678675"/>
                <a:gd name="connsiteX9" fmla="*/ 750627 w 887105"/>
                <a:gd name="connsiteY9" fmla="*/ 696036 h 1678675"/>
                <a:gd name="connsiteX10" fmla="*/ 600502 w 887105"/>
                <a:gd name="connsiteY10" fmla="*/ 668741 h 1678675"/>
                <a:gd name="connsiteX11" fmla="*/ 532263 w 887105"/>
                <a:gd name="connsiteY11" fmla="*/ 532263 h 1678675"/>
                <a:gd name="connsiteX12" fmla="*/ 532263 w 887105"/>
                <a:gd name="connsiteY12" fmla="*/ 409433 h 1678675"/>
                <a:gd name="connsiteX13" fmla="*/ 668741 w 887105"/>
                <a:gd name="connsiteY13" fmla="*/ 341194 h 1678675"/>
                <a:gd name="connsiteX14" fmla="*/ 832514 w 887105"/>
                <a:gd name="connsiteY14" fmla="*/ 395785 h 1678675"/>
                <a:gd name="connsiteX15" fmla="*/ 873457 w 887105"/>
                <a:gd name="connsiteY15" fmla="*/ 0 h 1678675"/>
                <a:gd name="connsiteX16" fmla="*/ 95535 w 887105"/>
                <a:gd name="connsiteY16" fmla="*/ 0 h 1678675"/>
                <a:gd name="connsiteX17" fmla="*/ 0 w 887105"/>
                <a:gd name="connsiteY17" fmla="*/ 641445 h 1678675"/>
                <a:gd name="connsiteX0" fmla="*/ 0 w 887105"/>
                <a:gd name="connsiteY0" fmla="*/ 641445 h 1678675"/>
                <a:gd name="connsiteX1" fmla="*/ 177421 w 887105"/>
                <a:gd name="connsiteY1" fmla="*/ 1078173 h 1678675"/>
                <a:gd name="connsiteX2" fmla="*/ 343659 w 887105"/>
                <a:gd name="connsiteY2" fmla="*/ 1026601 h 1678675"/>
                <a:gd name="connsiteX3" fmla="*/ 395785 w 887105"/>
                <a:gd name="connsiteY3" fmla="*/ 1173708 h 1678675"/>
                <a:gd name="connsiteX4" fmla="*/ 313899 w 887105"/>
                <a:gd name="connsiteY4" fmla="*/ 1282890 h 1678675"/>
                <a:gd name="connsiteX5" fmla="*/ 382138 w 887105"/>
                <a:gd name="connsiteY5" fmla="*/ 1678675 h 1678675"/>
                <a:gd name="connsiteX6" fmla="*/ 532263 w 887105"/>
                <a:gd name="connsiteY6" fmla="*/ 1446663 h 1678675"/>
                <a:gd name="connsiteX7" fmla="*/ 887105 w 887105"/>
                <a:gd name="connsiteY7" fmla="*/ 1364776 h 1678675"/>
                <a:gd name="connsiteX8" fmla="*/ 873457 w 887105"/>
                <a:gd name="connsiteY8" fmla="*/ 627797 h 1678675"/>
                <a:gd name="connsiteX9" fmla="*/ 750627 w 887105"/>
                <a:gd name="connsiteY9" fmla="*/ 696036 h 1678675"/>
                <a:gd name="connsiteX10" fmla="*/ 600502 w 887105"/>
                <a:gd name="connsiteY10" fmla="*/ 668741 h 1678675"/>
                <a:gd name="connsiteX11" fmla="*/ 532263 w 887105"/>
                <a:gd name="connsiteY11" fmla="*/ 532263 h 1678675"/>
                <a:gd name="connsiteX12" fmla="*/ 532263 w 887105"/>
                <a:gd name="connsiteY12" fmla="*/ 409433 h 1678675"/>
                <a:gd name="connsiteX13" fmla="*/ 668741 w 887105"/>
                <a:gd name="connsiteY13" fmla="*/ 341194 h 1678675"/>
                <a:gd name="connsiteX14" fmla="*/ 832514 w 887105"/>
                <a:gd name="connsiteY14" fmla="*/ 395785 h 1678675"/>
                <a:gd name="connsiteX15" fmla="*/ 873457 w 887105"/>
                <a:gd name="connsiteY15" fmla="*/ 0 h 1678675"/>
                <a:gd name="connsiteX16" fmla="*/ 95535 w 887105"/>
                <a:gd name="connsiteY16" fmla="*/ 0 h 1678675"/>
                <a:gd name="connsiteX17" fmla="*/ 0 w 887105"/>
                <a:gd name="connsiteY17" fmla="*/ 641445 h 1678675"/>
                <a:gd name="connsiteX0" fmla="*/ 0 w 887105"/>
                <a:gd name="connsiteY0" fmla="*/ 641445 h 1678675"/>
                <a:gd name="connsiteX1" fmla="*/ 177421 w 887105"/>
                <a:gd name="connsiteY1" fmla="*/ 1078173 h 1678675"/>
                <a:gd name="connsiteX2" fmla="*/ 343659 w 887105"/>
                <a:gd name="connsiteY2" fmla="*/ 1026601 h 1678675"/>
                <a:gd name="connsiteX3" fmla="*/ 415667 w 887105"/>
                <a:gd name="connsiteY3" fmla="*/ 1170617 h 1678675"/>
                <a:gd name="connsiteX4" fmla="*/ 313899 w 887105"/>
                <a:gd name="connsiteY4" fmla="*/ 1282890 h 1678675"/>
                <a:gd name="connsiteX5" fmla="*/ 382138 w 887105"/>
                <a:gd name="connsiteY5" fmla="*/ 1678675 h 1678675"/>
                <a:gd name="connsiteX6" fmla="*/ 532263 w 887105"/>
                <a:gd name="connsiteY6" fmla="*/ 1446663 h 1678675"/>
                <a:gd name="connsiteX7" fmla="*/ 887105 w 887105"/>
                <a:gd name="connsiteY7" fmla="*/ 1364776 h 1678675"/>
                <a:gd name="connsiteX8" fmla="*/ 873457 w 887105"/>
                <a:gd name="connsiteY8" fmla="*/ 627797 h 1678675"/>
                <a:gd name="connsiteX9" fmla="*/ 750627 w 887105"/>
                <a:gd name="connsiteY9" fmla="*/ 696036 h 1678675"/>
                <a:gd name="connsiteX10" fmla="*/ 600502 w 887105"/>
                <a:gd name="connsiteY10" fmla="*/ 668741 h 1678675"/>
                <a:gd name="connsiteX11" fmla="*/ 532263 w 887105"/>
                <a:gd name="connsiteY11" fmla="*/ 532263 h 1678675"/>
                <a:gd name="connsiteX12" fmla="*/ 532263 w 887105"/>
                <a:gd name="connsiteY12" fmla="*/ 409433 h 1678675"/>
                <a:gd name="connsiteX13" fmla="*/ 668741 w 887105"/>
                <a:gd name="connsiteY13" fmla="*/ 341194 h 1678675"/>
                <a:gd name="connsiteX14" fmla="*/ 832514 w 887105"/>
                <a:gd name="connsiteY14" fmla="*/ 395785 h 1678675"/>
                <a:gd name="connsiteX15" fmla="*/ 873457 w 887105"/>
                <a:gd name="connsiteY15" fmla="*/ 0 h 1678675"/>
                <a:gd name="connsiteX16" fmla="*/ 95535 w 887105"/>
                <a:gd name="connsiteY16" fmla="*/ 0 h 1678675"/>
                <a:gd name="connsiteX17" fmla="*/ 0 w 887105"/>
                <a:gd name="connsiteY17" fmla="*/ 641445 h 1678675"/>
                <a:gd name="connsiteX0" fmla="*/ 0 w 887105"/>
                <a:gd name="connsiteY0" fmla="*/ 641445 h 1678675"/>
                <a:gd name="connsiteX1" fmla="*/ 177421 w 887105"/>
                <a:gd name="connsiteY1" fmla="*/ 1078173 h 1678675"/>
                <a:gd name="connsiteX2" fmla="*/ 343659 w 887105"/>
                <a:gd name="connsiteY2" fmla="*/ 1026601 h 1678675"/>
                <a:gd name="connsiteX3" fmla="*/ 415667 w 887105"/>
                <a:gd name="connsiteY3" fmla="*/ 1170617 h 1678675"/>
                <a:gd name="connsiteX4" fmla="*/ 313899 w 887105"/>
                <a:gd name="connsiteY4" fmla="*/ 1282890 h 1678675"/>
                <a:gd name="connsiteX5" fmla="*/ 382138 w 887105"/>
                <a:gd name="connsiteY5" fmla="*/ 1678675 h 1678675"/>
                <a:gd name="connsiteX6" fmla="*/ 532263 w 887105"/>
                <a:gd name="connsiteY6" fmla="*/ 1446663 h 1678675"/>
                <a:gd name="connsiteX7" fmla="*/ 887105 w 887105"/>
                <a:gd name="connsiteY7" fmla="*/ 1364776 h 1678675"/>
                <a:gd name="connsiteX8" fmla="*/ 873457 w 887105"/>
                <a:gd name="connsiteY8" fmla="*/ 627797 h 1678675"/>
                <a:gd name="connsiteX9" fmla="*/ 750627 w 887105"/>
                <a:gd name="connsiteY9" fmla="*/ 696036 h 1678675"/>
                <a:gd name="connsiteX10" fmla="*/ 600502 w 887105"/>
                <a:gd name="connsiteY10" fmla="*/ 668741 h 1678675"/>
                <a:gd name="connsiteX11" fmla="*/ 532263 w 887105"/>
                <a:gd name="connsiteY11" fmla="*/ 532263 h 1678675"/>
                <a:gd name="connsiteX12" fmla="*/ 532263 w 887105"/>
                <a:gd name="connsiteY12" fmla="*/ 409433 h 1678675"/>
                <a:gd name="connsiteX13" fmla="*/ 668741 w 887105"/>
                <a:gd name="connsiteY13" fmla="*/ 341194 h 1678675"/>
                <a:gd name="connsiteX14" fmla="*/ 832514 w 887105"/>
                <a:gd name="connsiteY14" fmla="*/ 395785 h 1678675"/>
                <a:gd name="connsiteX15" fmla="*/ 873457 w 887105"/>
                <a:gd name="connsiteY15" fmla="*/ 0 h 1678675"/>
                <a:gd name="connsiteX16" fmla="*/ 95535 w 887105"/>
                <a:gd name="connsiteY16" fmla="*/ 0 h 1678675"/>
                <a:gd name="connsiteX17" fmla="*/ 0 w 887105"/>
                <a:gd name="connsiteY17" fmla="*/ 641445 h 1678675"/>
                <a:gd name="connsiteX0" fmla="*/ 0 w 887105"/>
                <a:gd name="connsiteY0" fmla="*/ 641445 h 1678675"/>
                <a:gd name="connsiteX1" fmla="*/ 177421 w 887105"/>
                <a:gd name="connsiteY1" fmla="*/ 1078173 h 1678675"/>
                <a:gd name="connsiteX2" fmla="*/ 343659 w 887105"/>
                <a:gd name="connsiteY2" fmla="*/ 1026601 h 1678675"/>
                <a:gd name="connsiteX3" fmla="*/ 415667 w 887105"/>
                <a:gd name="connsiteY3" fmla="*/ 1026601 h 1678675"/>
                <a:gd name="connsiteX4" fmla="*/ 415667 w 887105"/>
                <a:gd name="connsiteY4" fmla="*/ 1170617 h 1678675"/>
                <a:gd name="connsiteX5" fmla="*/ 313899 w 887105"/>
                <a:gd name="connsiteY5" fmla="*/ 1282890 h 1678675"/>
                <a:gd name="connsiteX6" fmla="*/ 382138 w 887105"/>
                <a:gd name="connsiteY6" fmla="*/ 1678675 h 1678675"/>
                <a:gd name="connsiteX7" fmla="*/ 532263 w 887105"/>
                <a:gd name="connsiteY7" fmla="*/ 1446663 h 1678675"/>
                <a:gd name="connsiteX8" fmla="*/ 887105 w 887105"/>
                <a:gd name="connsiteY8" fmla="*/ 1364776 h 1678675"/>
                <a:gd name="connsiteX9" fmla="*/ 873457 w 887105"/>
                <a:gd name="connsiteY9" fmla="*/ 627797 h 1678675"/>
                <a:gd name="connsiteX10" fmla="*/ 750627 w 887105"/>
                <a:gd name="connsiteY10" fmla="*/ 696036 h 1678675"/>
                <a:gd name="connsiteX11" fmla="*/ 600502 w 887105"/>
                <a:gd name="connsiteY11" fmla="*/ 668741 h 1678675"/>
                <a:gd name="connsiteX12" fmla="*/ 532263 w 887105"/>
                <a:gd name="connsiteY12" fmla="*/ 532263 h 1678675"/>
                <a:gd name="connsiteX13" fmla="*/ 532263 w 887105"/>
                <a:gd name="connsiteY13" fmla="*/ 409433 h 1678675"/>
                <a:gd name="connsiteX14" fmla="*/ 668741 w 887105"/>
                <a:gd name="connsiteY14" fmla="*/ 341194 h 1678675"/>
                <a:gd name="connsiteX15" fmla="*/ 832514 w 887105"/>
                <a:gd name="connsiteY15" fmla="*/ 395785 h 1678675"/>
                <a:gd name="connsiteX16" fmla="*/ 873457 w 887105"/>
                <a:gd name="connsiteY16" fmla="*/ 0 h 1678675"/>
                <a:gd name="connsiteX17" fmla="*/ 95535 w 887105"/>
                <a:gd name="connsiteY17" fmla="*/ 0 h 1678675"/>
                <a:gd name="connsiteX18" fmla="*/ 0 w 887105"/>
                <a:gd name="connsiteY18" fmla="*/ 641445 h 1678675"/>
                <a:gd name="connsiteX0" fmla="*/ 0 w 887105"/>
                <a:gd name="connsiteY0" fmla="*/ 641445 h 1678675"/>
                <a:gd name="connsiteX1" fmla="*/ 177421 w 887105"/>
                <a:gd name="connsiteY1" fmla="*/ 1078173 h 1678675"/>
                <a:gd name="connsiteX2" fmla="*/ 271651 w 887105"/>
                <a:gd name="connsiteY2" fmla="*/ 954593 h 1678675"/>
                <a:gd name="connsiteX3" fmla="*/ 415667 w 887105"/>
                <a:gd name="connsiteY3" fmla="*/ 1026601 h 1678675"/>
                <a:gd name="connsiteX4" fmla="*/ 415667 w 887105"/>
                <a:gd name="connsiteY4" fmla="*/ 1170617 h 1678675"/>
                <a:gd name="connsiteX5" fmla="*/ 313899 w 887105"/>
                <a:gd name="connsiteY5" fmla="*/ 1282890 h 1678675"/>
                <a:gd name="connsiteX6" fmla="*/ 382138 w 887105"/>
                <a:gd name="connsiteY6" fmla="*/ 1678675 h 1678675"/>
                <a:gd name="connsiteX7" fmla="*/ 532263 w 887105"/>
                <a:gd name="connsiteY7" fmla="*/ 1446663 h 1678675"/>
                <a:gd name="connsiteX8" fmla="*/ 887105 w 887105"/>
                <a:gd name="connsiteY8" fmla="*/ 1364776 h 1678675"/>
                <a:gd name="connsiteX9" fmla="*/ 873457 w 887105"/>
                <a:gd name="connsiteY9" fmla="*/ 627797 h 1678675"/>
                <a:gd name="connsiteX10" fmla="*/ 750627 w 887105"/>
                <a:gd name="connsiteY10" fmla="*/ 696036 h 1678675"/>
                <a:gd name="connsiteX11" fmla="*/ 600502 w 887105"/>
                <a:gd name="connsiteY11" fmla="*/ 668741 h 1678675"/>
                <a:gd name="connsiteX12" fmla="*/ 532263 w 887105"/>
                <a:gd name="connsiteY12" fmla="*/ 532263 h 1678675"/>
                <a:gd name="connsiteX13" fmla="*/ 532263 w 887105"/>
                <a:gd name="connsiteY13" fmla="*/ 409433 h 1678675"/>
                <a:gd name="connsiteX14" fmla="*/ 668741 w 887105"/>
                <a:gd name="connsiteY14" fmla="*/ 341194 h 1678675"/>
                <a:gd name="connsiteX15" fmla="*/ 832514 w 887105"/>
                <a:gd name="connsiteY15" fmla="*/ 395785 h 1678675"/>
                <a:gd name="connsiteX16" fmla="*/ 873457 w 887105"/>
                <a:gd name="connsiteY16" fmla="*/ 0 h 1678675"/>
                <a:gd name="connsiteX17" fmla="*/ 95535 w 887105"/>
                <a:gd name="connsiteY17" fmla="*/ 0 h 1678675"/>
                <a:gd name="connsiteX18" fmla="*/ 0 w 887105"/>
                <a:gd name="connsiteY18" fmla="*/ 641445 h 167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87105" h="1678675">
                  <a:moveTo>
                    <a:pt x="0" y="641445"/>
                  </a:moveTo>
                  <a:lnTo>
                    <a:pt x="177421" y="1078173"/>
                  </a:lnTo>
                  <a:lnTo>
                    <a:pt x="271651" y="954593"/>
                  </a:lnTo>
                  <a:cubicBezTo>
                    <a:pt x="303756" y="953048"/>
                    <a:pt x="391664" y="990597"/>
                    <a:pt x="415667" y="1026601"/>
                  </a:cubicBezTo>
                  <a:cubicBezTo>
                    <a:pt x="439670" y="1062605"/>
                    <a:pt x="425026" y="1134952"/>
                    <a:pt x="415667" y="1170617"/>
                  </a:cubicBezTo>
                  <a:lnTo>
                    <a:pt x="313899" y="1282890"/>
                  </a:lnTo>
                  <a:lnTo>
                    <a:pt x="382138" y="1678675"/>
                  </a:lnTo>
                  <a:lnTo>
                    <a:pt x="532263" y="1446663"/>
                  </a:lnTo>
                  <a:lnTo>
                    <a:pt x="887105" y="1364776"/>
                  </a:lnTo>
                  <a:lnTo>
                    <a:pt x="873457" y="627797"/>
                  </a:lnTo>
                  <a:lnTo>
                    <a:pt x="750627" y="696036"/>
                  </a:lnTo>
                  <a:lnTo>
                    <a:pt x="600502" y="668741"/>
                  </a:lnTo>
                  <a:lnTo>
                    <a:pt x="532263" y="532263"/>
                  </a:lnTo>
                  <a:lnTo>
                    <a:pt x="532263" y="409433"/>
                  </a:lnTo>
                  <a:lnTo>
                    <a:pt x="668741" y="341194"/>
                  </a:lnTo>
                  <a:lnTo>
                    <a:pt x="832514" y="395785"/>
                  </a:lnTo>
                  <a:lnTo>
                    <a:pt x="873457" y="0"/>
                  </a:lnTo>
                  <a:lnTo>
                    <a:pt x="95535" y="0"/>
                  </a:lnTo>
                  <a:lnTo>
                    <a:pt x="0" y="641445"/>
                  </a:lnTo>
                  <a:close/>
                </a:path>
              </a:pathLst>
            </a:custGeom>
            <a:solidFill>
              <a:srgbClr val="B0660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600"/>
            </a:p>
          </p:txBody>
        </p:sp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69FCC15D-DFD4-4EA1-053B-6C396FD12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/>
            <a:srcRect t="1" r="61613" b="-1"/>
            <a:stretch/>
          </p:blipFill>
          <p:spPr>
            <a:xfrm rot="20918040">
              <a:off x="6796623" y="753046"/>
              <a:ext cx="171309" cy="379222"/>
            </a:xfrm>
            <a:prstGeom prst="rect">
              <a:avLst/>
            </a:prstGeom>
            <a:ln>
              <a:noFill/>
            </a:ln>
          </p:spPr>
        </p:pic>
        <p:sp>
          <p:nvSpPr>
            <p:cNvPr id="15" name="ZoneTexte 14"/>
            <p:cNvSpPr txBox="1"/>
            <p:nvPr/>
          </p:nvSpPr>
          <p:spPr>
            <a:xfrm rot="19025659">
              <a:off x="6386068" y="395413"/>
              <a:ext cx="65669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Arial Rounded MT Bold" panose="020F0704030504030204" pitchFamily="34" charset="0"/>
                </a:rPr>
                <a:t>Unidoses</a:t>
              </a:r>
            </a:p>
          </p:txBody>
        </p:sp>
      </p:grpSp>
      <p:grpSp>
        <p:nvGrpSpPr>
          <p:cNvPr id="11" name="5 FU"/>
          <p:cNvGrpSpPr/>
          <p:nvPr/>
        </p:nvGrpSpPr>
        <p:grpSpPr>
          <a:xfrm>
            <a:off x="11582400" y="7965830"/>
            <a:ext cx="1662406" cy="2049012"/>
            <a:chOff x="5940152" y="3939902"/>
            <a:chExt cx="831203" cy="1024506"/>
          </a:xfrm>
          <a:effectLst/>
        </p:grpSpPr>
        <p:sp>
          <p:nvSpPr>
            <p:cNvPr id="77" name="Forme libre 76"/>
            <p:cNvSpPr/>
            <p:nvPr/>
          </p:nvSpPr>
          <p:spPr>
            <a:xfrm>
              <a:off x="5940152" y="3939902"/>
              <a:ext cx="831203" cy="1024506"/>
            </a:xfrm>
            <a:custGeom>
              <a:avLst/>
              <a:gdLst>
                <a:gd name="connsiteX0" fmla="*/ 1173707 w 1173707"/>
                <a:gd name="connsiteY0" fmla="*/ 150125 h 1446662"/>
                <a:gd name="connsiteX1" fmla="*/ 614149 w 1173707"/>
                <a:gd name="connsiteY1" fmla="*/ 1446662 h 1446662"/>
                <a:gd name="connsiteX2" fmla="*/ 436728 w 1173707"/>
                <a:gd name="connsiteY2" fmla="*/ 1446662 h 1446662"/>
                <a:gd name="connsiteX3" fmla="*/ 0 w 1173707"/>
                <a:gd name="connsiteY3" fmla="*/ 313898 h 1446662"/>
                <a:gd name="connsiteX4" fmla="*/ 354842 w 1173707"/>
                <a:gd name="connsiteY4" fmla="*/ 259307 h 1446662"/>
                <a:gd name="connsiteX5" fmla="*/ 327546 w 1173707"/>
                <a:gd name="connsiteY5" fmla="*/ 68239 h 1446662"/>
                <a:gd name="connsiteX6" fmla="*/ 409433 w 1173707"/>
                <a:gd name="connsiteY6" fmla="*/ 0 h 1446662"/>
                <a:gd name="connsiteX7" fmla="*/ 518615 w 1173707"/>
                <a:gd name="connsiteY7" fmla="*/ 0 h 1446662"/>
                <a:gd name="connsiteX8" fmla="*/ 586854 w 1173707"/>
                <a:gd name="connsiteY8" fmla="*/ 204716 h 1446662"/>
                <a:gd name="connsiteX9" fmla="*/ 1173707 w 1173707"/>
                <a:gd name="connsiteY9" fmla="*/ 150125 h 144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3707" h="1446662">
                  <a:moveTo>
                    <a:pt x="1173707" y="150125"/>
                  </a:moveTo>
                  <a:lnTo>
                    <a:pt x="614149" y="1446662"/>
                  </a:lnTo>
                  <a:lnTo>
                    <a:pt x="436728" y="1446662"/>
                  </a:lnTo>
                  <a:lnTo>
                    <a:pt x="0" y="313898"/>
                  </a:lnTo>
                  <a:lnTo>
                    <a:pt x="354842" y="259307"/>
                  </a:lnTo>
                  <a:lnTo>
                    <a:pt x="327546" y="68239"/>
                  </a:lnTo>
                  <a:lnTo>
                    <a:pt x="409433" y="0"/>
                  </a:lnTo>
                  <a:lnTo>
                    <a:pt x="518615" y="0"/>
                  </a:lnTo>
                  <a:lnTo>
                    <a:pt x="586854" y="204716"/>
                  </a:lnTo>
                  <a:lnTo>
                    <a:pt x="1173707" y="150125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600"/>
            </a:p>
          </p:txBody>
        </p:sp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EEDA84F9-69F5-3CE5-640D-29D473AB67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/>
            <a:srcRect t="5229" r="12556"/>
            <a:stretch/>
          </p:blipFill>
          <p:spPr>
            <a:xfrm>
              <a:off x="6183203" y="4163552"/>
              <a:ext cx="261005" cy="557595"/>
            </a:xfrm>
            <a:prstGeom prst="rect">
              <a:avLst/>
            </a:prstGeom>
          </p:spPr>
        </p:pic>
      </p:grpSp>
      <p:grpSp>
        <p:nvGrpSpPr>
          <p:cNvPr id="13" name="anticoag"/>
          <p:cNvGrpSpPr/>
          <p:nvPr/>
        </p:nvGrpSpPr>
        <p:grpSpPr>
          <a:xfrm>
            <a:off x="15912752" y="3415308"/>
            <a:ext cx="1971692" cy="1643076"/>
            <a:chOff x="7956376" y="1707654"/>
            <a:chExt cx="985846" cy="821538"/>
          </a:xfrm>
          <a:effectLst/>
        </p:grpSpPr>
        <p:sp>
          <p:nvSpPr>
            <p:cNvPr id="73" name="Forme libre 72"/>
            <p:cNvSpPr/>
            <p:nvPr/>
          </p:nvSpPr>
          <p:spPr>
            <a:xfrm>
              <a:off x="7956376" y="1707654"/>
              <a:ext cx="985846" cy="821538"/>
            </a:xfrm>
            <a:custGeom>
              <a:avLst/>
              <a:gdLst>
                <a:gd name="connsiteX0" fmla="*/ 327546 w 1392072"/>
                <a:gd name="connsiteY0" fmla="*/ 40943 h 1160059"/>
                <a:gd name="connsiteX1" fmla="*/ 313898 w 1392072"/>
                <a:gd name="connsiteY1" fmla="*/ 409432 h 1160059"/>
                <a:gd name="connsiteX2" fmla="*/ 177421 w 1392072"/>
                <a:gd name="connsiteY2" fmla="*/ 341194 h 1160059"/>
                <a:gd name="connsiteX3" fmla="*/ 13648 w 1392072"/>
                <a:gd name="connsiteY3" fmla="*/ 409432 h 1160059"/>
                <a:gd name="connsiteX4" fmla="*/ 0 w 1392072"/>
                <a:gd name="connsiteY4" fmla="*/ 586853 h 1160059"/>
                <a:gd name="connsiteX5" fmla="*/ 68239 w 1392072"/>
                <a:gd name="connsiteY5" fmla="*/ 682388 h 1160059"/>
                <a:gd name="connsiteX6" fmla="*/ 232012 w 1392072"/>
                <a:gd name="connsiteY6" fmla="*/ 709683 h 1160059"/>
                <a:gd name="connsiteX7" fmla="*/ 327546 w 1392072"/>
                <a:gd name="connsiteY7" fmla="*/ 668740 h 1160059"/>
                <a:gd name="connsiteX8" fmla="*/ 341194 w 1392072"/>
                <a:gd name="connsiteY8" fmla="*/ 1160059 h 1160059"/>
                <a:gd name="connsiteX9" fmla="*/ 1132764 w 1392072"/>
                <a:gd name="connsiteY9" fmla="*/ 723331 h 1160059"/>
                <a:gd name="connsiteX10" fmla="*/ 1064525 w 1392072"/>
                <a:gd name="connsiteY10" fmla="*/ 464023 h 1160059"/>
                <a:gd name="connsiteX11" fmla="*/ 1392072 w 1392072"/>
                <a:gd name="connsiteY11" fmla="*/ 0 h 1160059"/>
                <a:gd name="connsiteX12" fmla="*/ 1091821 w 1392072"/>
                <a:gd name="connsiteY12" fmla="*/ 40943 h 1160059"/>
                <a:gd name="connsiteX13" fmla="*/ 327546 w 1392072"/>
                <a:gd name="connsiteY13" fmla="*/ 40943 h 116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2072" h="1160059">
                  <a:moveTo>
                    <a:pt x="327546" y="40943"/>
                  </a:moveTo>
                  <a:lnTo>
                    <a:pt x="313898" y="409432"/>
                  </a:lnTo>
                  <a:lnTo>
                    <a:pt x="177421" y="341194"/>
                  </a:lnTo>
                  <a:lnTo>
                    <a:pt x="13648" y="409432"/>
                  </a:lnTo>
                  <a:lnTo>
                    <a:pt x="0" y="586853"/>
                  </a:lnTo>
                  <a:lnTo>
                    <a:pt x="68239" y="682388"/>
                  </a:lnTo>
                  <a:lnTo>
                    <a:pt x="232012" y="709683"/>
                  </a:lnTo>
                  <a:lnTo>
                    <a:pt x="327546" y="668740"/>
                  </a:lnTo>
                  <a:lnTo>
                    <a:pt x="341194" y="1160059"/>
                  </a:lnTo>
                  <a:lnTo>
                    <a:pt x="1132764" y="723331"/>
                  </a:lnTo>
                  <a:lnTo>
                    <a:pt x="1064525" y="464023"/>
                  </a:lnTo>
                  <a:lnTo>
                    <a:pt x="1392072" y="0"/>
                  </a:lnTo>
                  <a:lnTo>
                    <a:pt x="1091821" y="40943"/>
                  </a:lnTo>
                  <a:lnTo>
                    <a:pt x="327546" y="40943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600"/>
            </a:p>
          </p:txBody>
        </p:sp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1DE1930B-CA15-875D-0DB4-8FABB64C0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8256635" y="1853952"/>
              <a:ext cx="363043" cy="391211"/>
            </a:xfrm>
            <a:prstGeom prst="rect">
              <a:avLst/>
            </a:prstGeom>
          </p:spPr>
        </p:pic>
      </p:grpSp>
      <p:grpSp>
        <p:nvGrpSpPr>
          <p:cNvPr id="19" name="Intra téc"/>
          <p:cNvGrpSpPr/>
          <p:nvPr/>
        </p:nvGrpSpPr>
        <p:grpSpPr>
          <a:xfrm>
            <a:off x="7288294" y="382829"/>
            <a:ext cx="1565756" cy="2280978"/>
            <a:chOff x="3635896" y="195486"/>
            <a:chExt cx="782878" cy="1140489"/>
          </a:xfrm>
          <a:effectLst/>
        </p:grpSpPr>
        <p:sp>
          <p:nvSpPr>
            <p:cNvPr id="78" name="Forme libre 77"/>
            <p:cNvSpPr/>
            <p:nvPr/>
          </p:nvSpPr>
          <p:spPr>
            <a:xfrm>
              <a:off x="3635896" y="195486"/>
              <a:ext cx="782878" cy="1140489"/>
            </a:xfrm>
            <a:custGeom>
              <a:avLst/>
              <a:gdLst>
                <a:gd name="connsiteX0" fmla="*/ 81887 w 1105469"/>
                <a:gd name="connsiteY0" fmla="*/ 40944 h 1610436"/>
                <a:gd name="connsiteX1" fmla="*/ 177421 w 1105469"/>
                <a:gd name="connsiteY1" fmla="*/ 682388 h 1610436"/>
                <a:gd name="connsiteX2" fmla="*/ 40943 w 1105469"/>
                <a:gd name="connsiteY2" fmla="*/ 668741 h 1610436"/>
                <a:gd name="connsiteX3" fmla="*/ 0 w 1105469"/>
                <a:gd name="connsiteY3" fmla="*/ 791570 h 1610436"/>
                <a:gd name="connsiteX4" fmla="*/ 54591 w 1105469"/>
                <a:gd name="connsiteY4" fmla="*/ 887105 h 1610436"/>
                <a:gd name="connsiteX5" fmla="*/ 191069 w 1105469"/>
                <a:gd name="connsiteY5" fmla="*/ 887105 h 1610436"/>
                <a:gd name="connsiteX6" fmla="*/ 204716 w 1105469"/>
                <a:gd name="connsiteY6" fmla="*/ 859809 h 1610436"/>
                <a:gd name="connsiteX7" fmla="*/ 423081 w 1105469"/>
                <a:gd name="connsiteY7" fmla="*/ 1610436 h 1610436"/>
                <a:gd name="connsiteX8" fmla="*/ 696036 w 1105469"/>
                <a:gd name="connsiteY8" fmla="*/ 1214651 h 1610436"/>
                <a:gd name="connsiteX9" fmla="*/ 1050878 w 1105469"/>
                <a:gd name="connsiteY9" fmla="*/ 1078173 h 1610436"/>
                <a:gd name="connsiteX10" fmla="*/ 996287 w 1105469"/>
                <a:gd name="connsiteY10" fmla="*/ 641445 h 1610436"/>
                <a:gd name="connsiteX11" fmla="*/ 1105469 w 1105469"/>
                <a:gd name="connsiteY11" fmla="*/ 518615 h 1610436"/>
                <a:gd name="connsiteX12" fmla="*/ 1105469 w 1105469"/>
                <a:gd name="connsiteY12" fmla="*/ 368490 h 1610436"/>
                <a:gd name="connsiteX13" fmla="*/ 996287 w 1105469"/>
                <a:gd name="connsiteY13" fmla="*/ 327547 h 1610436"/>
                <a:gd name="connsiteX14" fmla="*/ 941695 w 1105469"/>
                <a:gd name="connsiteY14" fmla="*/ 327547 h 1610436"/>
                <a:gd name="connsiteX15" fmla="*/ 832513 w 1105469"/>
                <a:gd name="connsiteY15" fmla="*/ 436729 h 1610436"/>
                <a:gd name="connsiteX16" fmla="*/ 668740 w 1105469"/>
                <a:gd name="connsiteY16" fmla="*/ 0 h 1610436"/>
                <a:gd name="connsiteX17" fmla="*/ 81887 w 1105469"/>
                <a:gd name="connsiteY17" fmla="*/ 40944 h 161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05469" h="1610436">
                  <a:moveTo>
                    <a:pt x="81887" y="40944"/>
                  </a:moveTo>
                  <a:lnTo>
                    <a:pt x="177421" y="682388"/>
                  </a:lnTo>
                  <a:lnTo>
                    <a:pt x="40943" y="668741"/>
                  </a:lnTo>
                  <a:lnTo>
                    <a:pt x="0" y="791570"/>
                  </a:lnTo>
                  <a:lnTo>
                    <a:pt x="54591" y="887105"/>
                  </a:lnTo>
                  <a:lnTo>
                    <a:pt x="191069" y="887105"/>
                  </a:lnTo>
                  <a:lnTo>
                    <a:pt x="204716" y="859809"/>
                  </a:lnTo>
                  <a:lnTo>
                    <a:pt x="423081" y="1610436"/>
                  </a:lnTo>
                  <a:lnTo>
                    <a:pt x="696036" y="1214651"/>
                  </a:lnTo>
                  <a:lnTo>
                    <a:pt x="1050878" y="1078173"/>
                  </a:lnTo>
                  <a:lnTo>
                    <a:pt x="996287" y="641445"/>
                  </a:lnTo>
                  <a:lnTo>
                    <a:pt x="1105469" y="518615"/>
                  </a:lnTo>
                  <a:lnTo>
                    <a:pt x="1105469" y="368490"/>
                  </a:lnTo>
                  <a:lnTo>
                    <a:pt x="996287" y="327547"/>
                  </a:lnTo>
                  <a:lnTo>
                    <a:pt x="941695" y="327547"/>
                  </a:lnTo>
                  <a:lnTo>
                    <a:pt x="832513" y="436729"/>
                  </a:lnTo>
                  <a:lnTo>
                    <a:pt x="668740" y="0"/>
                  </a:lnTo>
                  <a:lnTo>
                    <a:pt x="81887" y="40944"/>
                  </a:lnTo>
                  <a:close/>
                </a:path>
              </a:pathLst>
            </a:custGeom>
            <a:solidFill>
              <a:srgbClr val="FF80C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600"/>
            </a:p>
          </p:txBody>
        </p:sp>
        <p:pic>
          <p:nvPicPr>
            <p:cNvPr id="60" name="Image 59">
              <a:extLst>
                <a:ext uri="{FF2B5EF4-FFF2-40B4-BE49-F238E27FC236}">
                  <a16:creationId xmlns:a16="http://schemas.microsoft.com/office/drawing/2014/main" id="{FF7211BF-5EB2-EF36-0EC4-3C17240F22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/>
            <a:srcRect r="-2203"/>
            <a:stretch/>
          </p:blipFill>
          <p:spPr>
            <a:xfrm rot="20666943">
              <a:off x="3819253" y="489852"/>
              <a:ext cx="458549" cy="505129"/>
            </a:xfrm>
            <a:prstGeom prst="rect">
              <a:avLst/>
            </a:prstGeom>
          </p:spPr>
        </p:pic>
      </p:grpSp>
      <p:sp>
        <p:nvSpPr>
          <p:cNvPr id="99" name="Forme libre 98">
            <a:hlinkClick r:id="rId25" action="ppaction://hlinksldjump"/>
          </p:cNvPr>
          <p:cNvSpPr/>
          <p:nvPr/>
        </p:nvSpPr>
        <p:spPr>
          <a:xfrm>
            <a:off x="5363218" y="4230667"/>
            <a:ext cx="3483456" cy="1853378"/>
          </a:xfrm>
          <a:custGeom>
            <a:avLst/>
            <a:gdLst>
              <a:gd name="connsiteX0" fmla="*/ 362606 w 2459420"/>
              <a:gd name="connsiteY0" fmla="*/ 993228 h 1308538"/>
              <a:gd name="connsiteX1" fmla="*/ 1040524 w 2459420"/>
              <a:gd name="connsiteY1" fmla="*/ 993228 h 1308538"/>
              <a:gd name="connsiteX2" fmla="*/ 1087820 w 2459420"/>
              <a:gd name="connsiteY2" fmla="*/ 1213945 h 1308538"/>
              <a:gd name="connsiteX3" fmla="*/ 1277006 w 2459420"/>
              <a:gd name="connsiteY3" fmla="*/ 1308538 h 1308538"/>
              <a:gd name="connsiteX4" fmla="*/ 1513489 w 2459420"/>
              <a:gd name="connsiteY4" fmla="*/ 1308538 h 1308538"/>
              <a:gd name="connsiteX5" fmla="*/ 1639613 w 2459420"/>
              <a:gd name="connsiteY5" fmla="*/ 1166648 h 1308538"/>
              <a:gd name="connsiteX6" fmla="*/ 1718441 w 2459420"/>
              <a:gd name="connsiteY6" fmla="*/ 993228 h 1308538"/>
              <a:gd name="connsiteX7" fmla="*/ 2459420 w 2459420"/>
              <a:gd name="connsiteY7" fmla="*/ 993228 h 1308538"/>
              <a:gd name="connsiteX8" fmla="*/ 2065282 w 2459420"/>
              <a:gd name="connsiteY8" fmla="*/ 536028 h 1308538"/>
              <a:gd name="connsiteX9" fmla="*/ 1813034 w 2459420"/>
              <a:gd name="connsiteY9" fmla="*/ 630621 h 1308538"/>
              <a:gd name="connsiteX10" fmla="*/ 1529255 w 2459420"/>
              <a:gd name="connsiteY10" fmla="*/ 378372 h 1308538"/>
              <a:gd name="connsiteX11" fmla="*/ 1040524 w 2459420"/>
              <a:gd name="connsiteY11" fmla="*/ 331076 h 1308538"/>
              <a:gd name="connsiteX12" fmla="*/ 1150882 w 2459420"/>
              <a:gd name="connsiteY12" fmla="*/ 63062 h 1308538"/>
              <a:gd name="connsiteX13" fmla="*/ 709448 w 2459420"/>
              <a:gd name="connsiteY13" fmla="*/ 157655 h 1308538"/>
              <a:gd name="connsiteX14" fmla="*/ 346841 w 2459420"/>
              <a:gd name="connsiteY14" fmla="*/ 331076 h 1308538"/>
              <a:gd name="connsiteX15" fmla="*/ 378372 w 2459420"/>
              <a:gd name="connsiteY15" fmla="*/ 141890 h 1308538"/>
              <a:gd name="connsiteX16" fmla="*/ 299544 w 2459420"/>
              <a:gd name="connsiteY16" fmla="*/ 0 h 1308538"/>
              <a:gd name="connsiteX17" fmla="*/ 0 w 2459420"/>
              <a:gd name="connsiteY17" fmla="*/ 15766 h 1308538"/>
              <a:gd name="connsiteX18" fmla="*/ 157655 w 2459420"/>
              <a:gd name="connsiteY18" fmla="*/ 457200 h 1308538"/>
              <a:gd name="connsiteX19" fmla="*/ 94593 w 2459420"/>
              <a:gd name="connsiteY19" fmla="*/ 677917 h 1308538"/>
              <a:gd name="connsiteX20" fmla="*/ 394138 w 2459420"/>
              <a:gd name="connsiteY20" fmla="*/ 819807 h 1308538"/>
              <a:gd name="connsiteX21" fmla="*/ 362606 w 2459420"/>
              <a:gd name="connsiteY21" fmla="*/ 993228 h 130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59420" h="1308538">
                <a:moveTo>
                  <a:pt x="362606" y="993228"/>
                </a:moveTo>
                <a:lnTo>
                  <a:pt x="1040524" y="993228"/>
                </a:lnTo>
                <a:lnTo>
                  <a:pt x="1087820" y="1213945"/>
                </a:lnTo>
                <a:lnTo>
                  <a:pt x="1277006" y="1308538"/>
                </a:lnTo>
                <a:lnTo>
                  <a:pt x="1513489" y="1308538"/>
                </a:lnTo>
                <a:lnTo>
                  <a:pt x="1639613" y="1166648"/>
                </a:lnTo>
                <a:lnTo>
                  <a:pt x="1718441" y="993228"/>
                </a:lnTo>
                <a:lnTo>
                  <a:pt x="2459420" y="993228"/>
                </a:lnTo>
                <a:lnTo>
                  <a:pt x="2065282" y="536028"/>
                </a:lnTo>
                <a:lnTo>
                  <a:pt x="1813034" y="630621"/>
                </a:lnTo>
                <a:lnTo>
                  <a:pt x="1529255" y="378372"/>
                </a:lnTo>
                <a:lnTo>
                  <a:pt x="1040524" y="331076"/>
                </a:lnTo>
                <a:lnTo>
                  <a:pt x="1150882" y="63062"/>
                </a:lnTo>
                <a:lnTo>
                  <a:pt x="709448" y="157655"/>
                </a:lnTo>
                <a:lnTo>
                  <a:pt x="346841" y="331076"/>
                </a:lnTo>
                <a:lnTo>
                  <a:pt x="378372" y="141890"/>
                </a:lnTo>
                <a:lnTo>
                  <a:pt x="299544" y="0"/>
                </a:lnTo>
                <a:lnTo>
                  <a:pt x="0" y="15766"/>
                </a:lnTo>
                <a:lnTo>
                  <a:pt x="157655" y="457200"/>
                </a:lnTo>
                <a:lnTo>
                  <a:pt x="94593" y="677917"/>
                </a:lnTo>
                <a:lnTo>
                  <a:pt x="394138" y="819807"/>
                </a:lnTo>
                <a:lnTo>
                  <a:pt x="362606" y="99322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sp>
        <p:nvSpPr>
          <p:cNvPr id="100" name="Forme libre 99">
            <a:hlinkClick r:id="rId26" action="ppaction://hlinksldjump"/>
          </p:cNvPr>
          <p:cNvSpPr/>
          <p:nvPr/>
        </p:nvSpPr>
        <p:spPr>
          <a:xfrm>
            <a:off x="9238952" y="873768"/>
            <a:ext cx="3148508" cy="2440344"/>
          </a:xfrm>
          <a:custGeom>
            <a:avLst/>
            <a:gdLst>
              <a:gd name="connsiteX0" fmla="*/ 0 w 2222938"/>
              <a:gd name="connsiteY0" fmla="*/ 977463 h 1655380"/>
              <a:gd name="connsiteX1" fmla="*/ 78827 w 2222938"/>
              <a:gd name="connsiteY1" fmla="*/ 882869 h 1655380"/>
              <a:gd name="connsiteX2" fmla="*/ 740979 w 2222938"/>
              <a:gd name="connsiteY2" fmla="*/ 819807 h 1655380"/>
              <a:gd name="connsiteX3" fmla="*/ 756744 w 2222938"/>
              <a:gd name="connsiteY3" fmla="*/ 567559 h 1655380"/>
              <a:gd name="connsiteX4" fmla="*/ 425669 w 2222938"/>
              <a:gd name="connsiteY4" fmla="*/ 362607 h 1655380"/>
              <a:gd name="connsiteX5" fmla="*/ 520262 w 2222938"/>
              <a:gd name="connsiteY5" fmla="*/ 31531 h 1655380"/>
              <a:gd name="connsiteX6" fmla="*/ 772510 w 2222938"/>
              <a:gd name="connsiteY6" fmla="*/ 31531 h 1655380"/>
              <a:gd name="connsiteX7" fmla="*/ 788275 w 2222938"/>
              <a:gd name="connsiteY7" fmla="*/ 252249 h 1655380"/>
              <a:gd name="connsiteX8" fmla="*/ 1008993 w 2222938"/>
              <a:gd name="connsiteY8" fmla="*/ 252249 h 1655380"/>
              <a:gd name="connsiteX9" fmla="*/ 1135117 w 2222938"/>
              <a:gd name="connsiteY9" fmla="*/ 0 h 1655380"/>
              <a:gd name="connsiteX10" fmla="*/ 1340069 w 2222938"/>
              <a:gd name="connsiteY10" fmla="*/ 78828 h 1655380"/>
              <a:gd name="connsiteX11" fmla="*/ 1592317 w 2222938"/>
              <a:gd name="connsiteY11" fmla="*/ 599090 h 1655380"/>
              <a:gd name="connsiteX12" fmla="*/ 1497724 w 2222938"/>
              <a:gd name="connsiteY12" fmla="*/ 693683 h 1655380"/>
              <a:gd name="connsiteX13" fmla="*/ 1923393 w 2222938"/>
              <a:gd name="connsiteY13" fmla="*/ 898635 h 1655380"/>
              <a:gd name="connsiteX14" fmla="*/ 2096813 w 2222938"/>
              <a:gd name="connsiteY14" fmla="*/ 882869 h 1655380"/>
              <a:gd name="connsiteX15" fmla="*/ 2081048 w 2222938"/>
              <a:gd name="connsiteY15" fmla="*/ 1056290 h 1655380"/>
              <a:gd name="connsiteX16" fmla="*/ 2222938 w 2222938"/>
              <a:gd name="connsiteY16" fmla="*/ 1355835 h 1655380"/>
              <a:gd name="connsiteX17" fmla="*/ 1923393 w 2222938"/>
              <a:gd name="connsiteY17" fmla="*/ 1355835 h 1655380"/>
              <a:gd name="connsiteX18" fmla="*/ 1072055 w 2222938"/>
              <a:gd name="connsiteY18" fmla="*/ 1371600 h 1655380"/>
              <a:gd name="connsiteX19" fmla="*/ 1008993 w 2222938"/>
              <a:gd name="connsiteY19" fmla="*/ 1655380 h 1655380"/>
              <a:gd name="connsiteX20" fmla="*/ 756744 w 2222938"/>
              <a:gd name="connsiteY20" fmla="*/ 1655380 h 1655380"/>
              <a:gd name="connsiteX21" fmla="*/ 599089 w 2222938"/>
              <a:gd name="connsiteY21" fmla="*/ 1481959 h 1655380"/>
              <a:gd name="connsiteX22" fmla="*/ 583324 w 2222938"/>
              <a:gd name="connsiteY22" fmla="*/ 1371600 h 1655380"/>
              <a:gd name="connsiteX23" fmla="*/ 0 w 2222938"/>
              <a:gd name="connsiteY23" fmla="*/ 1403131 h 1655380"/>
              <a:gd name="connsiteX24" fmla="*/ 0 w 2222938"/>
              <a:gd name="connsiteY24" fmla="*/ 977463 h 1655380"/>
              <a:gd name="connsiteX0" fmla="*/ 0 w 2222938"/>
              <a:gd name="connsiteY0" fmla="*/ 977463 h 1655380"/>
              <a:gd name="connsiteX1" fmla="*/ 78827 w 2222938"/>
              <a:gd name="connsiteY1" fmla="*/ 882869 h 1655380"/>
              <a:gd name="connsiteX2" fmla="*/ 740979 w 2222938"/>
              <a:gd name="connsiteY2" fmla="*/ 819807 h 1655380"/>
              <a:gd name="connsiteX3" fmla="*/ 756744 w 2222938"/>
              <a:gd name="connsiteY3" fmla="*/ 567559 h 1655380"/>
              <a:gd name="connsiteX4" fmla="*/ 425669 w 2222938"/>
              <a:gd name="connsiteY4" fmla="*/ 362607 h 1655380"/>
              <a:gd name="connsiteX5" fmla="*/ 520262 w 2222938"/>
              <a:gd name="connsiteY5" fmla="*/ 31531 h 1655380"/>
              <a:gd name="connsiteX6" fmla="*/ 772510 w 2222938"/>
              <a:gd name="connsiteY6" fmla="*/ 31531 h 1655380"/>
              <a:gd name="connsiteX7" fmla="*/ 788275 w 2222938"/>
              <a:gd name="connsiteY7" fmla="*/ 252249 h 1655380"/>
              <a:gd name="connsiteX8" fmla="*/ 1008993 w 2222938"/>
              <a:gd name="connsiteY8" fmla="*/ 252249 h 1655380"/>
              <a:gd name="connsiteX9" fmla="*/ 1135117 w 2222938"/>
              <a:gd name="connsiteY9" fmla="*/ 0 h 1655380"/>
              <a:gd name="connsiteX10" fmla="*/ 1340069 w 2222938"/>
              <a:gd name="connsiteY10" fmla="*/ 78828 h 1655380"/>
              <a:gd name="connsiteX11" fmla="*/ 1592317 w 2222938"/>
              <a:gd name="connsiteY11" fmla="*/ 599090 h 1655380"/>
              <a:gd name="connsiteX12" fmla="*/ 1497724 w 2222938"/>
              <a:gd name="connsiteY12" fmla="*/ 693683 h 1655380"/>
              <a:gd name="connsiteX13" fmla="*/ 1923393 w 2222938"/>
              <a:gd name="connsiteY13" fmla="*/ 898635 h 1655380"/>
              <a:gd name="connsiteX14" fmla="*/ 2096813 w 2222938"/>
              <a:gd name="connsiteY14" fmla="*/ 882869 h 1655380"/>
              <a:gd name="connsiteX15" fmla="*/ 2081048 w 2222938"/>
              <a:gd name="connsiteY15" fmla="*/ 1056290 h 1655380"/>
              <a:gd name="connsiteX16" fmla="*/ 2222938 w 2222938"/>
              <a:gd name="connsiteY16" fmla="*/ 1355835 h 1655380"/>
              <a:gd name="connsiteX17" fmla="*/ 1923393 w 2222938"/>
              <a:gd name="connsiteY17" fmla="*/ 1355835 h 1655380"/>
              <a:gd name="connsiteX18" fmla="*/ 1145308 w 2222938"/>
              <a:gd name="connsiteY18" fmla="*/ 1362913 h 1655380"/>
              <a:gd name="connsiteX19" fmla="*/ 1008993 w 2222938"/>
              <a:gd name="connsiteY19" fmla="*/ 1655380 h 1655380"/>
              <a:gd name="connsiteX20" fmla="*/ 756744 w 2222938"/>
              <a:gd name="connsiteY20" fmla="*/ 1655380 h 1655380"/>
              <a:gd name="connsiteX21" fmla="*/ 599089 w 2222938"/>
              <a:gd name="connsiteY21" fmla="*/ 1481959 h 1655380"/>
              <a:gd name="connsiteX22" fmla="*/ 583324 w 2222938"/>
              <a:gd name="connsiteY22" fmla="*/ 1371600 h 1655380"/>
              <a:gd name="connsiteX23" fmla="*/ 0 w 2222938"/>
              <a:gd name="connsiteY23" fmla="*/ 1403131 h 1655380"/>
              <a:gd name="connsiteX24" fmla="*/ 0 w 2222938"/>
              <a:gd name="connsiteY24" fmla="*/ 977463 h 1655380"/>
              <a:gd name="connsiteX0" fmla="*/ 0 w 2222938"/>
              <a:gd name="connsiteY0" fmla="*/ 977463 h 1655380"/>
              <a:gd name="connsiteX1" fmla="*/ 78827 w 2222938"/>
              <a:gd name="connsiteY1" fmla="*/ 882869 h 1655380"/>
              <a:gd name="connsiteX2" fmla="*/ 740979 w 2222938"/>
              <a:gd name="connsiteY2" fmla="*/ 819807 h 1655380"/>
              <a:gd name="connsiteX3" fmla="*/ 756744 w 2222938"/>
              <a:gd name="connsiteY3" fmla="*/ 567559 h 1655380"/>
              <a:gd name="connsiteX4" fmla="*/ 425669 w 2222938"/>
              <a:gd name="connsiteY4" fmla="*/ 362607 h 1655380"/>
              <a:gd name="connsiteX5" fmla="*/ 520262 w 2222938"/>
              <a:gd name="connsiteY5" fmla="*/ 31531 h 1655380"/>
              <a:gd name="connsiteX6" fmla="*/ 772510 w 2222938"/>
              <a:gd name="connsiteY6" fmla="*/ 31531 h 1655380"/>
              <a:gd name="connsiteX7" fmla="*/ 788275 w 2222938"/>
              <a:gd name="connsiteY7" fmla="*/ 252249 h 1655380"/>
              <a:gd name="connsiteX8" fmla="*/ 1008993 w 2222938"/>
              <a:gd name="connsiteY8" fmla="*/ 252249 h 1655380"/>
              <a:gd name="connsiteX9" fmla="*/ 1135117 w 2222938"/>
              <a:gd name="connsiteY9" fmla="*/ 0 h 1655380"/>
              <a:gd name="connsiteX10" fmla="*/ 1340069 w 2222938"/>
              <a:gd name="connsiteY10" fmla="*/ 78828 h 1655380"/>
              <a:gd name="connsiteX11" fmla="*/ 1592317 w 2222938"/>
              <a:gd name="connsiteY11" fmla="*/ 599090 h 1655380"/>
              <a:gd name="connsiteX12" fmla="*/ 1497724 w 2222938"/>
              <a:gd name="connsiteY12" fmla="*/ 693683 h 1655380"/>
              <a:gd name="connsiteX13" fmla="*/ 1923393 w 2222938"/>
              <a:gd name="connsiteY13" fmla="*/ 898635 h 1655380"/>
              <a:gd name="connsiteX14" fmla="*/ 2096813 w 2222938"/>
              <a:gd name="connsiteY14" fmla="*/ 882869 h 1655380"/>
              <a:gd name="connsiteX15" fmla="*/ 2081048 w 2222938"/>
              <a:gd name="connsiteY15" fmla="*/ 1056290 h 1655380"/>
              <a:gd name="connsiteX16" fmla="*/ 2222938 w 2222938"/>
              <a:gd name="connsiteY16" fmla="*/ 1355835 h 1655380"/>
              <a:gd name="connsiteX17" fmla="*/ 1923393 w 2222938"/>
              <a:gd name="connsiteY17" fmla="*/ 1355835 h 1655380"/>
              <a:gd name="connsiteX18" fmla="*/ 1145308 w 2222938"/>
              <a:gd name="connsiteY18" fmla="*/ 1362913 h 1655380"/>
              <a:gd name="connsiteX19" fmla="*/ 1073300 w 2222938"/>
              <a:gd name="connsiteY19" fmla="*/ 1578937 h 1655380"/>
              <a:gd name="connsiteX20" fmla="*/ 756744 w 2222938"/>
              <a:gd name="connsiteY20" fmla="*/ 1655380 h 1655380"/>
              <a:gd name="connsiteX21" fmla="*/ 599089 w 2222938"/>
              <a:gd name="connsiteY21" fmla="*/ 1481959 h 1655380"/>
              <a:gd name="connsiteX22" fmla="*/ 583324 w 2222938"/>
              <a:gd name="connsiteY22" fmla="*/ 1371600 h 1655380"/>
              <a:gd name="connsiteX23" fmla="*/ 0 w 2222938"/>
              <a:gd name="connsiteY23" fmla="*/ 1403131 h 1655380"/>
              <a:gd name="connsiteX24" fmla="*/ 0 w 2222938"/>
              <a:gd name="connsiteY24" fmla="*/ 977463 h 1655380"/>
              <a:gd name="connsiteX0" fmla="*/ 0 w 2222938"/>
              <a:gd name="connsiteY0" fmla="*/ 977463 h 1655380"/>
              <a:gd name="connsiteX1" fmla="*/ 78827 w 2222938"/>
              <a:gd name="connsiteY1" fmla="*/ 882869 h 1655380"/>
              <a:gd name="connsiteX2" fmla="*/ 740979 w 2222938"/>
              <a:gd name="connsiteY2" fmla="*/ 819807 h 1655380"/>
              <a:gd name="connsiteX3" fmla="*/ 756744 w 2222938"/>
              <a:gd name="connsiteY3" fmla="*/ 567559 h 1655380"/>
              <a:gd name="connsiteX4" fmla="*/ 425669 w 2222938"/>
              <a:gd name="connsiteY4" fmla="*/ 362607 h 1655380"/>
              <a:gd name="connsiteX5" fmla="*/ 520262 w 2222938"/>
              <a:gd name="connsiteY5" fmla="*/ 31531 h 1655380"/>
              <a:gd name="connsiteX6" fmla="*/ 772510 w 2222938"/>
              <a:gd name="connsiteY6" fmla="*/ 31531 h 1655380"/>
              <a:gd name="connsiteX7" fmla="*/ 788275 w 2222938"/>
              <a:gd name="connsiteY7" fmla="*/ 252249 h 1655380"/>
              <a:gd name="connsiteX8" fmla="*/ 1008993 w 2222938"/>
              <a:gd name="connsiteY8" fmla="*/ 252249 h 1655380"/>
              <a:gd name="connsiteX9" fmla="*/ 1135117 w 2222938"/>
              <a:gd name="connsiteY9" fmla="*/ 0 h 1655380"/>
              <a:gd name="connsiteX10" fmla="*/ 1340069 w 2222938"/>
              <a:gd name="connsiteY10" fmla="*/ 78828 h 1655380"/>
              <a:gd name="connsiteX11" fmla="*/ 1592317 w 2222938"/>
              <a:gd name="connsiteY11" fmla="*/ 599090 h 1655380"/>
              <a:gd name="connsiteX12" fmla="*/ 1497724 w 2222938"/>
              <a:gd name="connsiteY12" fmla="*/ 693683 h 1655380"/>
              <a:gd name="connsiteX13" fmla="*/ 1923393 w 2222938"/>
              <a:gd name="connsiteY13" fmla="*/ 898635 h 1655380"/>
              <a:gd name="connsiteX14" fmla="*/ 2096813 w 2222938"/>
              <a:gd name="connsiteY14" fmla="*/ 882869 h 1655380"/>
              <a:gd name="connsiteX15" fmla="*/ 2081048 w 2222938"/>
              <a:gd name="connsiteY15" fmla="*/ 1056290 h 1655380"/>
              <a:gd name="connsiteX16" fmla="*/ 2222938 w 2222938"/>
              <a:gd name="connsiteY16" fmla="*/ 1355835 h 1655380"/>
              <a:gd name="connsiteX17" fmla="*/ 1923393 w 2222938"/>
              <a:gd name="connsiteY17" fmla="*/ 1355835 h 1655380"/>
              <a:gd name="connsiteX18" fmla="*/ 1145308 w 2222938"/>
              <a:gd name="connsiteY18" fmla="*/ 1362913 h 1655380"/>
              <a:gd name="connsiteX19" fmla="*/ 1073300 w 2222938"/>
              <a:gd name="connsiteY19" fmla="*/ 1650945 h 1655380"/>
              <a:gd name="connsiteX20" fmla="*/ 756744 w 2222938"/>
              <a:gd name="connsiteY20" fmla="*/ 1655380 h 1655380"/>
              <a:gd name="connsiteX21" fmla="*/ 599089 w 2222938"/>
              <a:gd name="connsiteY21" fmla="*/ 1481959 h 1655380"/>
              <a:gd name="connsiteX22" fmla="*/ 583324 w 2222938"/>
              <a:gd name="connsiteY22" fmla="*/ 1371600 h 1655380"/>
              <a:gd name="connsiteX23" fmla="*/ 0 w 2222938"/>
              <a:gd name="connsiteY23" fmla="*/ 1403131 h 1655380"/>
              <a:gd name="connsiteX24" fmla="*/ 0 w 2222938"/>
              <a:gd name="connsiteY24" fmla="*/ 977463 h 1655380"/>
              <a:gd name="connsiteX0" fmla="*/ 0 w 2222938"/>
              <a:gd name="connsiteY0" fmla="*/ 977463 h 1655380"/>
              <a:gd name="connsiteX1" fmla="*/ 78827 w 2222938"/>
              <a:gd name="connsiteY1" fmla="*/ 882869 h 1655380"/>
              <a:gd name="connsiteX2" fmla="*/ 740979 w 2222938"/>
              <a:gd name="connsiteY2" fmla="*/ 819807 h 1655380"/>
              <a:gd name="connsiteX3" fmla="*/ 756744 w 2222938"/>
              <a:gd name="connsiteY3" fmla="*/ 567559 h 1655380"/>
              <a:gd name="connsiteX4" fmla="*/ 425669 w 2222938"/>
              <a:gd name="connsiteY4" fmla="*/ 362607 h 1655380"/>
              <a:gd name="connsiteX5" fmla="*/ 520262 w 2222938"/>
              <a:gd name="connsiteY5" fmla="*/ 31531 h 1655380"/>
              <a:gd name="connsiteX6" fmla="*/ 772510 w 2222938"/>
              <a:gd name="connsiteY6" fmla="*/ 31531 h 1655380"/>
              <a:gd name="connsiteX7" fmla="*/ 788275 w 2222938"/>
              <a:gd name="connsiteY7" fmla="*/ 252249 h 1655380"/>
              <a:gd name="connsiteX8" fmla="*/ 1008993 w 2222938"/>
              <a:gd name="connsiteY8" fmla="*/ 252249 h 1655380"/>
              <a:gd name="connsiteX9" fmla="*/ 1135117 w 2222938"/>
              <a:gd name="connsiteY9" fmla="*/ 0 h 1655380"/>
              <a:gd name="connsiteX10" fmla="*/ 1340069 w 2222938"/>
              <a:gd name="connsiteY10" fmla="*/ 78828 h 1655380"/>
              <a:gd name="connsiteX11" fmla="*/ 1592317 w 2222938"/>
              <a:gd name="connsiteY11" fmla="*/ 599090 h 1655380"/>
              <a:gd name="connsiteX12" fmla="*/ 1497724 w 2222938"/>
              <a:gd name="connsiteY12" fmla="*/ 693683 h 1655380"/>
              <a:gd name="connsiteX13" fmla="*/ 1923393 w 2222938"/>
              <a:gd name="connsiteY13" fmla="*/ 898635 h 1655380"/>
              <a:gd name="connsiteX14" fmla="*/ 2096813 w 2222938"/>
              <a:gd name="connsiteY14" fmla="*/ 882869 h 1655380"/>
              <a:gd name="connsiteX15" fmla="*/ 2081048 w 2222938"/>
              <a:gd name="connsiteY15" fmla="*/ 1056290 h 1655380"/>
              <a:gd name="connsiteX16" fmla="*/ 2222938 w 2222938"/>
              <a:gd name="connsiteY16" fmla="*/ 1355835 h 1655380"/>
              <a:gd name="connsiteX17" fmla="*/ 1923393 w 2222938"/>
              <a:gd name="connsiteY17" fmla="*/ 1355835 h 1655380"/>
              <a:gd name="connsiteX18" fmla="*/ 1145308 w 2222938"/>
              <a:gd name="connsiteY18" fmla="*/ 1362913 h 1655380"/>
              <a:gd name="connsiteX19" fmla="*/ 1073300 w 2222938"/>
              <a:gd name="connsiteY19" fmla="*/ 1650945 h 1655380"/>
              <a:gd name="connsiteX20" fmla="*/ 756744 w 2222938"/>
              <a:gd name="connsiteY20" fmla="*/ 1655380 h 1655380"/>
              <a:gd name="connsiteX21" fmla="*/ 641252 w 2222938"/>
              <a:gd name="connsiteY21" fmla="*/ 1578937 h 1655380"/>
              <a:gd name="connsiteX22" fmla="*/ 599089 w 2222938"/>
              <a:gd name="connsiteY22" fmla="*/ 1481959 h 1655380"/>
              <a:gd name="connsiteX23" fmla="*/ 583324 w 2222938"/>
              <a:gd name="connsiteY23" fmla="*/ 1371600 h 1655380"/>
              <a:gd name="connsiteX24" fmla="*/ 0 w 2222938"/>
              <a:gd name="connsiteY24" fmla="*/ 1403131 h 1655380"/>
              <a:gd name="connsiteX25" fmla="*/ 0 w 2222938"/>
              <a:gd name="connsiteY25" fmla="*/ 977463 h 1655380"/>
              <a:gd name="connsiteX0" fmla="*/ 0 w 2222938"/>
              <a:gd name="connsiteY0" fmla="*/ 977463 h 1655380"/>
              <a:gd name="connsiteX1" fmla="*/ 78827 w 2222938"/>
              <a:gd name="connsiteY1" fmla="*/ 882869 h 1655380"/>
              <a:gd name="connsiteX2" fmla="*/ 740979 w 2222938"/>
              <a:gd name="connsiteY2" fmla="*/ 819807 h 1655380"/>
              <a:gd name="connsiteX3" fmla="*/ 756744 w 2222938"/>
              <a:gd name="connsiteY3" fmla="*/ 567559 h 1655380"/>
              <a:gd name="connsiteX4" fmla="*/ 425669 w 2222938"/>
              <a:gd name="connsiteY4" fmla="*/ 362607 h 1655380"/>
              <a:gd name="connsiteX5" fmla="*/ 520262 w 2222938"/>
              <a:gd name="connsiteY5" fmla="*/ 31531 h 1655380"/>
              <a:gd name="connsiteX6" fmla="*/ 772510 w 2222938"/>
              <a:gd name="connsiteY6" fmla="*/ 31531 h 1655380"/>
              <a:gd name="connsiteX7" fmla="*/ 788275 w 2222938"/>
              <a:gd name="connsiteY7" fmla="*/ 252249 h 1655380"/>
              <a:gd name="connsiteX8" fmla="*/ 1008993 w 2222938"/>
              <a:gd name="connsiteY8" fmla="*/ 252249 h 1655380"/>
              <a:gd name="connsiteX9" fmla="*/ 1135117 w 2222938"/>
              <a:gd name="connsiteY9" fmla="*/ 0 h 1655380"/>
              <a:gd name="connsiteX10" fmla="*/ 1340069 w 2222938"/>
              <a:gd name="connsiteY10" fmla="*/ 78828 h 1655380"/>
              <a:gd name="connsiteX11" fmla="*/ 1592317 w 2222938"/>
              <a:gd name="connsiteY11" fmla="*/ 599090 h 1655380"/>
              <a:gd name="connsiteX12" fmla="*/ 1497724 w 2222938"/>
              <a:gd name="connsiteY12" fmla="*/ 693683 h 1655380"/>
              <a:gd name="connsiteX13" fmla="*/ 1923393 w 2222938"/>
              <a:gd name="connsiteY13" fmla="*/ 898635 h 1655380"/>
              <a:gd name="connsiteX14" fmla="*/ 2096813 w 2222938"/>
              <a:gd name="connsiteY14" fmla="*/ 882869 h 1655380"/>
              <a:gd name="connsiteX15" fmla="*/ 2081048 w 2222938"/>
              <a:gd name="connsiteY15" fmla="*/ 1056290 h 1655380"/>
              <a:gd name="connsiteX16" fmla="*/ 2222938 w 2222938"/>
              <a:gd name="connsiteY16" fmla="*/ 1355835 h 1655380"/>
              <a:gd name="connsiteX17" fmla="*/ 1923393 w 2222938"/>
              <a:gd name="connsiteY17" fmla="*/ 1355835 h 1655380"/>
              <a:gd name="connsiteX18" fmla="*/ 1145308 w 2222938"/>
              <a:gd name="connsiteY18" fmla="*/ 1362913 h 1655380"/>
              <a:gd name="connsiteX19" fmla="*/ 1145308 w 2222938"/>
              <a:gd name="connsiteY19" fmla="*/ 1506929 h 1655380"/>
              <a:gd name="connsiteX20" fmla="*/ 1073300 w 2222938"/>
              <a:gd name="connsiteY20" fmla="*/ 1650945 h 1655380"/>
              <a:gd name="connsiteX21" fmla="*/ 756744 w 2222938"/>
              <a:gd name="connsiteY21" fmla="*/ 1655380 h 1655380"/>
              <a:gd name="connsiteX22" fmla="*/ 641252 w 2222938"/>
              <a:gd name="connsiteY22" fmla="*/ 1578937 h 1655380"/>
              <a:gd name="connsiteX23" fmla="*/ 599089 w 2222938"/>
              <a:gd name="connsiteY23" fmla="*/ 1481959 h 1655380"/>
              <a:gd name="connsiteX24" fmla="*/ 583324 w 2222938"/>
              <a:gd name="connsiteY24" fmla="*/ 1371600 h 1655380"/>
              <a:gd name="connsiteX25" fmla="*/ 0 w 2222938"/>
              <a:gd name="connsiteY25" fmla="*/ 1403131 h 1655380"/>
              <a:gd name="connsiteX26" fmla="*/ 0 w 2222938"/>
              <a:gd name="connsiteY26" fmla="*/ 977463 h 1655380"/>
              <a:gd name="connsiteX0" fmla="*/ 0 w 2222938"/>
              <a:gd name="connsiteY0" fmla="*/ 977463 h 1655380"/>
              <a:gd name="connsiteX1" fmla="*/ 78827 w 2222938"/>
              <a:gd name="connsiteY1" fmla="*/ 882869 h 1655380"/>
              <a:gd name="connsiteX2" fmla="*/ 740979 w 2222938"/>
              <a:gd name="connsiteY2" fmla="*/ 819807 h 1655380"/>
              <a:gd name="connsiteX3" fmla="*/ 756744 w 2222938"/>
              <a:gd name="connsiteY3" fmla="*/ 567559 h 1655380"/>
              <a:gd name="connsiteX4" fmla="*/ 425669 w 2222938"/>
              <a:gd name="connsiteY4" fmla="*/ 362607 h 1655380"/>
              <a:gd name="connsiteX5" fmla="*/ 520262 w 2222938"/>
              <a:gd name="connsiteY5" fmla="*/ 31531 h 1655380"/>
              <a:gd name="connsiteX6" fmla="*/ 772510 w 2222938"/>
              <a:gd name="connsiteY6" fmla="*/ 31531 h 1655380"/>
              <a:gd name="connsiteX7" fmla="*/ 788275 w 2222938"/>
              <a:gd name="connsiteY7" fmla="*/ 252249 h 1655380"/>
              <a:gd name="connsiteX8" fmla="*/ 1008993 w 2222938"/>
              <a:gd name="connsiteY8" fmla="*/ 252249 h 1655380"/>
              <a:gd name="connsiteX9" fmla="*/ 1135117 w 2222938"/>
              <a:gd name="connsiteY9" fmla="*/ 0 h 1655380"/>
              <a:gd name="connsiteX10" fmla="*/ 1340069 w 2222938"/>
              <a:gd name="connsiteY10" fmla="*/ 78828 h 1655380"/>
              <a:gd name="connsiteX11" fmla="*/ 1592317 w 2222938"/>
              <a:gd name="connsiteY11" fmla="*/ 599090 h 1655380"/>
              <a:gd name="connsiteX12" fmla="*/ 1497724 w 2222938"/>
              <a:gd name="connsiteY12" fmla="*/ 693683 h 1655380"/>
              <a:gd name="connsiteX13" fmla="*/ 1923393 w 2222938"/>
              <a:gd name="connsiteY13" fmla="*/ 898635 h 1655380"/>
              <a:gd name="connsiteX14" fmla="*/ 2096813 w 2222938"/>
              <a:gd name="connsiteY14" fmla="*/ 882869 h 1655380"/>
              <a:gd name="connsiteX15" fmla="*/ 2081048 w 2222938"/>
              <a:gd name="connsiteY15" fmla="*/ 1056290 h 1655380"/>
              <a:gd name="connsiteX16" fmla="*/ 2222938 w 2222938"/>
              <a:gd name="connsiteY16" fmla="*/ 1355835 h 1655380"/>
              <a:gd name="connsiteX17" fmla="*/ 1923393 w 2222938"/>
              <a:gd name="connsiteY17" fmla="*/ 1355835 h 1655380"/>
              <a:gd name="connsiteX18" fmla="*/ 1145308 w 2222938"/>
              <a:gd name="connsiteY18" fmla="*/ 1362913 h 1655380"/>
              <a:gd name="connsiteX19" fmla="*/ 1145308 w 2222938"/>
              <a:gd name="connsiteY19" fmla="*/ 1506929 h 1655380"/>
              <a:gd name="connsiteX20" fmla="*/ 1073300 w 2222938"/>
              <a:gd name="connsiteY20" fmla="*/ 1650945 h 1655380"/>
              <a:gd name="connsiteX21" fmla="*/ 756744 w 2222938"/>
              <a:gd name="connsiteY21" fmla="*/ 1655380 h 1655380"/>
              <a:gd name="connsiteX22" fmla="*/ 641252 w 2222938"/>
              <a:gd name="connsiteY22" fmla="*/ 1578937 h 1655380"/>
              <a:gd name="connsiteX23" fmla="*/ 599089 w 2222938"/>
              <a:gd name="connsiteY23" fmla="*/ 1481959 h 1655380"/>
              <a:gd name="connsiteX24" fmla="*/ 583324 w 2222938"/>
              <a:gd name="connsiteY24" fmla="*/ 1371600 h 1655380"/>
              <a:gd name="connsiteX25" fmla="*/ 0 w 2222938"/>
              <a:gd name="connsiteY25" fmla="*/ 1403131 h 1655380"/>
              <a:gd name="connsiteX26" fmla="*/ 0 w 2222938"/>
              <a:gd name="connsiteY26" fmla="*/ 977463 h 1655380"/>
              <a:gd name="connsiteX0" fmla="*/ 0 w 2222938"/>
              <a:gd name="connsiteY0" fmla="*/ 977463 h 1722953"/>
              <a:gd name="connsiteX1" fmla="*/ 78827 w 2222938"/>
              <a:gd name="connsiteY1" fmla="*/ 882869 h 1722953"/>
              <a:gd name="connsiteX2" fmla="*/ 740979 w 2222938"/>
              <a:gd name="connsiteY2" fmla="*/ 819807 h 1722953"/>
              <a:gd name="connsiteX3" fmla="*/ 756744 w 2222938"/>
              <a:gd name="connsiteY3" fmla="*/ 567559 h 1722953"/>
              <a:gd name="connsiteX4" fmla="*/ 425669 w 2222938"/>
              <a:gd name="connsiteY4" fmla="*/ 362607 h 1722953"/>
              <a:gd name="connsiteX5" fmla="*/ 520262 w 2222938"/>
              <a:gd name="connsiteY5" fmla="*/ 31531 h 1722953"/>
              <a:gd name="connsiteX6" fmla="*/ 772510 w 2222938"/>
              <a:gd name="connsiteY6" fmla="*/ 31531 h 1722953"/>
              <a:gd name="connsiteX7" fmla="*/ 788275 w 2222938"/>
              <a:gd name="connsiteY7" fmla="*/ 252249 h 1722953"/>
              <a:gd name="connsiteX8" fmla="*/ 1008993 w 2222938"/>
              <a:gd name="connsiteY8" fmla="*/ 252249 h 1722953"/>
              <a:gd name="connsiteX9" fmla="*/ 1135117 w 2222938"/>
              <a:gd name="connsiteY9" fmla="*/ 0 h 1722953"/>
              <a:gd name="connsiteX10" fmla="*/ 1340069 w 2222938"/>
              <a:gd name="connsiteY10" fmla="*/ 78828 h 1722953"/>
              <a:gd name="connsiteX11" fmla="*/ 1592317 w 2222938"/>
              <a:gd name="connsiteY11" fmla="*/ 599090 h 1722953"/>
              <a:gd name="connsiteX12" fmla="*/ 1497724 w 2222938"/>
              <a:gd name="connsiteY12" fmla="*/ 693683 h 1722953"/>
              <a:gd name="connsiteX13" fmla="*/ 1923393 w 2222938"/>
              <a:gd name="connsiteY13" fmla="*/ 898635 h 1722953"/>
              <a:gd name="connsiteX14" fmla="*/ 2096813 w 2222938"/>
              <a:gd name="connsiteY14" fmla="*/ 882869 h 1722953"/>
              <a:gd name="connsiteX15" fmla="*/ 2081048 w 2222938"/>
              <a:gd name="connsiteY15" fmla="*/ 1056290 h 1722953"/>
              <a:gd name="connsiteX16" fmla="*/ 2222938 w 2222938"/>
              <a:gd name="connsiteY16" fmla="*/ 1355835 h 1722953"/>
              <a:gd name="connsiteX17" fmla="*/ 1923393 w 2222938"/>
              <a:gd name="connsiteY17" fmla="*/ 1355835 h 1722953"/>
              <a:gd name="connsiteX18" fmla="*/ 1145308 w 2222938"/>
              <a:gd name="connsiteY18" fmla="*/ 1362913 h 1722953"/>
              <a:gd name="connsiteX19" fmla="*/ 1145308 w 2222938"/>
              <a:gd name="connsiteY19" fmla="*/ 1506929 h 1722953"/>
              <a:gd name="connsiteX20" fmla="*/ 1073300 w 2222938"/>
              <a:gd name="connsiteY20" fmla="*/ 1650945 h 1722953"/>
              <a:gd name="connsiteX21" fmla="*/ 857276 w 2222938"/>
              <a:gd name="connsiteY21" fmla="*/ 1722953 h 1722953"/>
              <a:gd name="connsiteX22" fmla="*/ 756744 w 2222938"/>
              <a:gd name="connsiteY22" fmla="*/ 1655380 h 1722953"/>
              <a:gd name="connsiteX23" fmla="*/ 641252 w 2222938"/>
              <a:gd name="connsiteY23" fmla="*/ 1578937 h 1722953"/>
              <a:gd name="connsiteX24" fmla="*/ 599089 w 2222938"/>
              <a:gd name="connsiteY24" fmla="*/ 1481959 h 1722953"/>
              <a:gd name="connsiteX25" fmla="*/ 583324 w 2222938"/>
              <a:gd name="connsiteY25" fmla="*/ 1371600 h 1722953"/>
              <a:gd name="connsiteX26" fmla="*/ 0 w 2222938"/>
              <a:gd name="connsiteY26" fmla="*/ 1403131 h 1722953"/>
              <a:gd name="connsiteX27" fmla="*/ 0 w 2222938"/>
              <a:gd name="connsiteY27" fmla="*/ 977463 h 1722953"/>
              <a:gd name="connsiteX0" fmla="*/ 0 w 2222938"/>
              <a:gd name="connsiteY0" fmla="*/ 977463 h 1722953"/>
              <a:gd name="connsiteX1" fmla="*/ 78827 w 2222938"/>
              <a:gd name="connsiteY1" fmla="*/ 882869 h 1722953"/>
              <a:gd name="connsiteX2" fmla="*/ 740979 w 2222938"/>
              <a:gd name="connsiteY2" fmla="*/ 819807 h 1722953"/>
              <a:gd name="connsiteX3" fmla="*/ 756744 w 2222938"/>
              <a:gd name="connsiteY3" fmla="*/ 567559 h 1722953"/>
              <a:gd name="connsiteX4" fmla="*/ 425669 w 2222938"/>
              <a:gd name="connsiteY4" fmla="*/ 362607 h 1722953"/>
              <a:gd name="connsiteX5" fmla="*/ 520262 w 2222938"/>
              <a:gd name="connsiteY5" fmla="*/ 31531 h 1722953"/>
              <a:gd name="connsiteX6" fmla="*/ 772510 w 2222938"/>
              <a:gd name="connsiteY6" fmla="*/ 31531 h 1722953"/>
              <a:gd name="connsiteX7" fmla="*/ 788275 w 2222938"/>
              <a:gd name="connsiteY7" fmla="*/ 252249 h 1722953"/>
              <a:gd name="connsiteX8" fmla="*/ 1008993 w 2222938"/>
              <a:gd name="connsiteY8" fmla="*/ 252249 h 1722953"/>
              <a:gd name="connsiteX9" fmla="*/ 1135117 w 2222938"/>
              <a:gd name="connsiteY9" fmla="*/ 0 h 1722953"/>
              <a:gd name="connsiteX10" fmla="*/ 1340069 w 2222938"/>
              <a:gd name="connsiteY10" fmla="*/ 78828 h 1722953"/>
              <a:gd name="connsiteX11" fmla="*/ 1592317 w 2222938"/>
              <a:gd name="connsiteY11" fmla="*/ 599090 h 1722953"/>
              <a:gd name="connsiteX12" fmla="*/ 1497724 w 2222938"/>
              <a:gd name="connsiteY12" fmla="*/ 693683 h 1722953"/>
              <a:gd name="connsiteX13" fmla="*/ 1923393 w 2222938"/>
              <a:gd name="connsiteY13" fmla="*/ 898635 h 1722953"/>
              <a:gd name="connsiteX14" fmla="*/ 2096813 w 2222938"/>
              <a:gd name="connsiteY14" fmla="*/ 882869 h 1722953"/>
              <a:gd name="connsiteX15" fmla="*/ 2081048 w 2222938"/>
              <a:gd name="connsiteY15" fmla="*/ 1056290 h 1722953"/>
              <a:gd name="connsiteX16" fmla="*/ 2222938 w 2222938"/>
              <a:gd name="connsiteY16" fmla="*/ 1355835 h 1722953"/>
              <a:gd name="connsiteX17" fmla="*/ 1923393 w 2222938"/>
              <a:gd name="connsiteY17" fmla="*/ 1355835 h 1722953"/>
              <a:gd name="connsiteX18" fmla="*/ 1145308 w 2222938"/>
              <a:gd name="connsiteY18" fmla="*/ 1362913 h 1722953"/>
              <a:gd name="connsiteX19" fmla="*/ 1145308 w 2222938"/>
              <a:gd name="connsiteY19" fmla="*/ 1506929 h 1722953"/>
              <a:gd name="connsiteX20" fmla="*/ 1073300 w 2222938"/>
              <a:gd name="connsiteY20" fmla="*/ 1650945 h 1722953"/>
              <a:gd name="connsiteX21" fmla="*/ 929284 w 2222938"/>
              <a:gd name="connsiteY21" fmla="*/ 1722953 h 1722953"/>
              <a:gd name="connsiteX22" fmla="*/ 756744 w 2222938"/>
              <a:gd name="connsiteY22" fmla="*/ 1655380 h 1722953"/>
              <a:gd name="connsiteX23" fmla="*/ 641252 w 2222938"/>
              <a:gd name="connsiteY23" fmla="*/ 1578937 h 1722953"/>
              <a:gd name="connsiteX24" fmla="*/ 599089 w 2222938"/>
              <a:gd name="connsiteY24" fmla="*/ 1481959 h 1722953"/>
              <a:gd name="connsiteX25" fmla="*/ 583324 w 2222938"/>
              <a:gd name="connsiteY25" fmla="*/ 1371600 h 1722953"/>
              <a:gd name="connsiteX26" fmla="*/ 0 w 2222938"/>
              <a:gd name="connsiteY26" fmla="*/ 1403131 h 1722953"/>
              <a:gd name="connsiteX27" fmla="*/ 0 w 2222938"/>
              <a:gd name="connsiteY27" fmla="*/ 977463 h 1722953"/>
              <a:gd name="connsiteX0" fmla="*/ 0 w 2222938"/>
              <a:gd name="connsiteY0" fmla="*/ 977463 h 1722953"/>
              <a:gd name="connsiteX1" fmla="*/ 78827 w 2222938"/>
              <a:gd name="connsiteY1" fmla="*/ 882869 h 1722953"/>
              <a:gd name="connsiteX2" fmla="*/ 740979 w 2222938"/>
              <a:gd name="connsiteY2" fmla="*/ 819807 h 1722953"/>
              <a:gd name="connsiteX3" fmla="*/ 756744 w 2222938"/>
              <a:gd name="connsiteY3" fmla="*/ 567559 h 1722953"/>
              <a:gd name="connsiteX4" fmla="*/ 425669 w 2222938"/>
              <a:gd name="connsiteY4" fmla="*/ 362607 h 1722953"/>
              <a:gd name="connsiteX5" fmla="*/ 520262 w 2222938"/>
              <a:gd name="connsiteY5" fmla="*/ 31531 h 1722953"/>
              <a:gd name="connsiteX6" fmla="*/ 772510 w 2222938"/>
              <a:gd name="connsiteY6" fmla="*/ 31531 h 1722953"/>
              <a:gd name="connsiteX7" fmla="*/ 788275 w 2222938"/>
              <a:gd name="connsiteY7" fmla="*/ 252249 h 1722953"/>
              <a:gd name="connsiteX8" fmla="*/ 1008993 w 2222938"/>
              <a:gd name="connsiteY8" fmla="*/ 252249 h 1722953"/>
              <a:gd name="connsiteX9" fmla="*/ 1135117 w 2222938"/>
              <a:gd name="connsiteY9" fmla="*/ 0 h 1722953"/>
              <a:gd name="connsiteX10" fmla="*/ 1340069 w 2222938"/>
              <a:gd name="connsiteY10" fmla="*/ 78828 h 1722953"/>
              <a:gd name="connsiteX11" fmla="*/ 1592317 w 2222938"/>
              <a:gd name="connsiteY11" fmla="*/ 599090 h 1722953"/>
              <a:gd name="connsiteX12" fmla="*/ 1497724 w 2222938"/>
              <a:gd name="connsiteY12" fmla="*/ 693683 h 1722953"/>
              <a:gd name="connsiteX13" fmla="*/ 1923393 w 2222938"/>
              <a:gd name="connsiteY13" fmla="*/ 898635 h 1722953"/>
              <a:gd name="connsiteX14" fmla="*/ 2096813 w 2222938"/>
              <a:gd name="connsiteY14" fmla="*/ 882869 h 1722953"/>
              <a:gd name="connsiteX15" fmla="*/ 2081048 w 2222938"/>
              <a:gd name="connsiteY15" fmla="*/ 1056290 h 1722953"/>
              <a:gd name="connsiteX16" fmla="*/ 2222938 w 2222938"/>
              <a:gd name="connsiteY16" fmla="*/ 1355835 h 1722953"/>
              <a:gd name="connsiteX17" fmla="*/ 1923393 w 2222938"/>
              <a:gd name="connsiteY17" fmla="*/ 1355835 h 1722953"/>
              <a:gd name="connsiteX18" fmla="*/ 1145308 w 2222938"/>
              <a:gd name="connsiteY18" fmla="*/ 1362913 h 1722953"/>
              <a:gd name="connsiteX19" fmla="*/ 1145308 w 2222938"/>
              <a:gd name="connsiteY19" fmla="*/ 1506929 h 1722953"/>
              <a:gd name="connsiteX20" fmla="*/ 1073300 w 2222938"/>
              <a:gd name="connsiteY20" fmla="*/ 1650945 h 1722953"/>
              <a:gd name="connsiteX21" fmla="*/ 929284 w 2222938"/>
              <a:gd name="connsiteY21" fmla="*/ 1722953 h 1722953"/>
              <a:gd name="connsiteX22" fmla="*/ 756744 w 2222938"/>
              <a:gd name="connsiteY22" fmla="*/ 1655380 h 1722953"/>
              <a:gd name="connsiteX23" fmla="*/ 641252 w 2222938"/>
              <a:gd name="connsiteY23" fmla="*/ 1578937 h 1722953"/>
              <a:gd name="connsiteX24" fmla="*/ 599089 w 2222938"/>
              <a:gd name="connsiteY24" fmla="*/ 1481959 h 1722953"/>
              <a:gd name="connsiteX25" fmla="*/ 583324 w 2222938"/>
              <a:gd name="connsiteY25" fmla="*/ 1371600 h 1722953"/>
              <a:gd name="connsiteX26" fmla="*/ 0 w 2222938"/>
              <a:gd name="connsiteY26" fmla="*/ 1403131 h 1722953"/>
              <a:gd name="connsiteX27" fmla="*/ 0 w 2222938"/>
              <a:gd name="connsiteY27" fmla="*/ 977463 h 1722953"/>
              <a:gd name="connsiteX0" fmla="*/ 0 w 2222938"/>
              <a:gd name="connsiteY0" fmla="*/ 977463 h 1655380"/>
              <a:gd name="connsiteX1" fmla="*/ 78827 w 2222938"/>
              <a:gd name="connsiteY1" fmla="*/ 882869 h 1655380"/>
              <a:gd name="connsiteX2" fmla="*/ 740979 w 2222938"/>
              <a:gd name="connsiteY2" fmla="*/ 819807 h 1655380"/>
              <a:gd name="connsiteX3" fmla="*/ 756744 w 2222938"/>
              <a:gd name="connsiteY3" fmla="*/ 567559 h 1655380"/>
              <a:gd name="connsiteX4" fmla="*/ 425669 w 2222938"/>
              <a:gd name="connsiteY4" fmla="*/ 362607 h 1655380"/>
              <a:gd name="connsiteX5" fmla="*/ 520262 w 2222938"/>
              <a:gd name="connsiteY5" fmla="*/ 31531 h 1655380"/>
              <a:gd name="connsiteX6" fmla="*/ 772510 w 2222938"/>
              <a:gd name="connsiteY6" fmla="*/ 31531 h 1655380"/>
              <a:gd name="connsiteX7" fmla="*/ 788275 w 2222938"/>
              <a:gd name="connsiteY7" fmla="*/ 252249 h 1655380"/>
              <a:gd name="connsiteX8" fmla="*/ 1008993 w 2222938"/>
              <a:gd name="connsiteY8" fmla="*/ 252249 h 1655380"/>
              <a:gd name="connsiteX9" fmla="*/ 1135117 w 2222938"/>
              <a:gd name="connsiteY9" fmla="*/ 0 h 1655380"/>
              <a:gd name="connsiteX10" fmla="*/ 1340069 w 2222938"/>
              <a:gd name="connsiteY10" fmla="*/ 78828 h 1655380"/>
              <a:gd name="connsiteX11" fmla="*/ 1592317 w 2222938"/>
              <a:gd name="connsiteY11" fmla="*/ 599090 h 1655380"/>
              <a:gd name="connsiteX12" fmla="*/ 1497724 w 2222938"/>
              <a:gd name="connsiteY12" fmla="*/ 693683 h 1655380"/>
              <a:gd name="connsiteX13" fmla="*/ 1923393 w 2222938"/>
              <a:gd name="connsiteY13" fmla="*/ 898635 h 1655380"/>
              <a:gd name="connsiteX14" fmla="*/ 2096813 w 2222938"/>
              <a:gd name="connsiteY14" fmla="*/ 882869 h 1655380"/>
              <a:gd name="connsiteX15" fmla="*/ 2081048 w 2222938"/>
              <a:gd name="connsiteY15" fmla="*/ 1056290 h 1655380"/>
              <a:gd name="connsiteX16" fmla="*/ 2222938 w 2222938"/>
              <a:gd name="connsiteY16" fmla="*/ 1355835 h 1655380"/>
              <a:gd name="connsiteX17" fmla="*/ 1923393 w 2222938"/>
              <a:gd name="connsiteY17" fmla="*/ 1355835 h 1655380"/>
              <a:gd name="connsiteX18" fmla="*/ 1145308 w 2222938"/>
              <a:gd name="connsiteY18" fmla="*/ 1362913 h 1655380"/>
              <a:gd name="connsiteX19" fmla="*/ 1145308 w 2222938"/>
              <a:gd name="connsiteY19" fmla="*/ 1506929 h 1655380"/>
              <a:gd name="connsiteX20" fmla="*/ 1073300 w 2222938"/>
              <a:gd name="connsiteY20" fmla="*/ 1650945 h 1655380"/>
              <a:gd name="connsiteX21" fmla="*/ 929284 w 2222938"/>
              <a:gd name="connsiteY21" fmla="*/ 1650945 h 1655380"/>
              <a:gd name="connsiteX22" fmla="*/ 756744 w 2222938"/>
              <a:gd name="connsiteY22" fmla="*/ 1655380 h 1655380"/>
              <a:gd name="connsiteX23" fmla="*/ 641252 w 2222938"/>
              <a:gd name="connsiteY23" fmla="*/ 1578937 h 1655380"/>
              <a:gd name="connsiteX24" fmla="*/ 599089 w 2222938"/>
              <a:gd name="connsiteY24" fmla="*/ 1481959 h 1655380"/>
              <a:gd name="connsiteX25" fmla="*/ 583324 w 2222938"/>
              <a:gd name="connsiteY25" fmla="*/ 1371600 h 1655380"/>
              <a:gd name="connsiteX26" fmla="*/ 0 w 2222938"/>
              <a:gd name="connsiteY26" fmla="*/ 1403131 h 1655380"/>
              <a:gd name="connsiteX27" fmla="*/ 0 w 2222938"/>
              <a:gd name="connsiteY27" fmla="*/ 977463 h 1655380"/>
              <a:gd name="connsiteX0" fmla="*/ 0 w 2222938"/>
              <a:gd name="connsiteY0" fmla="*/ 977463 h 1655380"/>
              <a:gd name="connsiteX1" fmla="*/ 78827 w 2222938"/>
              <a:gd name="connsiteY1" fmla="*/ 882869 h 1655380"/>
              <a:gd name="connsiteX2" fmla="*/ 740979 w 2222938"/>
              <a:gd name="connsiteY2" fmla="*/ 819807 h 1655380"/>
              <a:gd name="connsiteX3" fmla="*/ 756744 w 2222938"/>
              <a:gd name="connsiteY3" fmla="*/ 567559 h 1655380"/>
              <a:gd name="connsiteX4" fmla="*/ 425669 w 2222938"/>
              <a:gd name="connsiteY4" fmla="*/ 362607 h 1655380"/>
              <a:gd name="connsiteX5" fmla="*/ 520262 w 2222938"/>
              <a:gd name="connsiteY5" fmla="*/ 31531 h 1655380"/>
              <a:gd name="connsiteX6" fmla="*/ 772510 w 2222938"/>
              <a:gd name="connsiteY6" fmla="*/ 31531 h 1655380"/>
              <a:gd name="connsiteX7" fmla="*/ 788275 w 2222938"/>
              <a:gd name="connsiteY7" fmla="*/ 252249 h 1655380"/>
              <a:gd name="connsiteX8" fmla="*/ 1008993 w 2222938"/>
              <a:gd name="connsiteY8" fmla="*/ 252249 h 1655380"/>
              <a:gd name="connsiteX9" fmla="*/ 1135117 w 2222938"/>
              <a:gd name="connsiteY9" fmla="*/ 0 h 1655380"/>
              <a:gd name="connsiteX10" fmla="*/ 1340069 w 2222938"/>
              <a:gd name="connsiteY10" fmla="*/ 78828 h 1655380"/>
              <a:gd name="connsiteX11" fmla="*/ 1592317 w 2222938"/>
              <a:gd name="connsiteY11" fmla="*/ 599090 h 1655380"/>
              <a:gd name="connsiteX12" fmla="*/ 1497724 w 2222938"/>
              <a:gd name="connsiteY12" fmla="*/ 693683 h 1655380"/>
              <a:gd name="connsiteX13" fmla="*/ 1923393 w 2222938"/>
              <a:gd name="connsiteY13" fmla="*/ 898635 h 1655380"/>
              <a:gd name="connsiteX14" fmla="*/ 2096813 w 2222938"/>
              <a:gd name="connsiteY14" fmla="*/ 882869 h 1655380"/>
              <a:gd name="connsiteX15" fmla="*/ 2081048 w 2222938"/>
              <a:gd name="connsiteY15" fmla="*/ 1056290 h 1655380"/>
              <a:gd name="connsiteX16" fmla="*/ 2222938 w 2222938"/>
              <a:gd name="connsiteY16" fmla="*/ 1355835 h 1655380"/>
              <a:gd name="connsiteX17" fmla="*/ 1923393 w 2222938"/>
              <a:gd name="connsiteY17" fmla="*/ 1355835 h 1655380"/>
              <a:gd name="connsiteX18" fmla="*/ 1145308 w 2222938"/>
              <a:gd name="connsiteY18" fmla="*/ 1362913 h 1655380"/>
              <a:gd name="connsiteX19" fmla="*/ 1145308 w 2222938"/>
              <a:gd name="connsiteY19" fmla="*/ 1506929 h 1655380"/>
              <a:gd name="connsiteX20" fmla="*/ 1073300 w 2222938"/>
              <a:gd name="connsiteY20" fmla="*/ 1578937 h 1655380"/>
              <a:gd name="connsiteX21" fmla="*/ 929284 w 2222938"/>
              <a:gd name="connsiteY21" fmla="*/ 1650945 h 1655380"/>
              <a:gd name="connsiteX22" fmla="*/ 756744 w 2222938"/>
              <a:gd name="connsiteY22" fmla="*/ 1655380 h 1655380"/>
              <a:gd name="connsiteX23" fmla="*/ 641252 w 2222938"/>
              <a:gd name="connsiteY23" fmla="*/ 1578937 h 1655380"/>
              <a:gd name="connsiteX24" fmla="*/ 599089 w 2222938"/>
              <a:gd name="connsiteY24" fmla="*/ 1481959 h 1655380"/>
              <a:gd name="connsiteX25" fmla="*/ 583324 w 2222938"/>
              <a:gd name="connsiteY25" fmla="*/ 1371600 h 1655380"/>
              <a:gd name="connsiteX26" fmla="*/ 0 w 2222938"/>
              <a:gd name="connsiteY26" fmla="*/ 1403131 h 1655380"/>
              <a:gd name="connsiteX27" fmla="*/ 0 w 2222938"/>
              <a:gd name="connsiteY27" fmla="*/ 977463 h 1655380"/>
              <a:gd name="connsiteX0" fmla="*/ 0 w 2222938"/>
              <a:gd name="connsiteY0" fmla="*/ 977463 h 1655380"/>
              <a:gd name="connsiteX1" fmla="*/ 78827 w 2222938"/>
              <a:gd name="connsiteY1" fmla="*/ 882869 h 1655380"/>
              <a:gd name="connsiteX2" fmla="*/ 740979 w 2222938"/>
              <a:gd name="connsiteY2" fmla="*/ 819807 h 1655380"/>
              <a:gd name="connsiteX3" fmla="*/ 756744 w 2222938"/>
              <a:gd name="connsiteY3" fmla="*/ 567559 h 1655380"/>
              <a:gd name="connsiteX4" fmla="*/ 425669 w 2222938"/>
              <a:gd name="connsiteY4" fmla="*/ 362607 h 1655380"/>
              <a:gd name="connsiteX5" fmla="*/ 520262 w 2222938"/>
              <a:gd name="connsiteY5" fmla="*/ 31531 h 1655380"/>
              <a:gd name="connsiteX6" fmla="*/ 772510 w 2222938"/>
              <a:gd name="connsiteY6" fmla="*/ 31531 h 1655380"/>
              <a:gd name="connsiteX7" fmla="*/ 788275 w 2222938"/>
              <a:gd name="connsiteY7" fmla="*/ 252249 h 1655380"/>
              <a:gd name="connsiteX8" fmla="*/ 1008993 w 2222938"/>
              <a:gd name="connsiteY8" fmla="*/ 252249 h 1655380"/>
              <a:gd name="connsiteX9" fmla="*/ 1135117 w 2222938"/>
              <a:gd name="connsiteY9" fmla="*/ 0 h 1655380"/>
              <a:gd name="connsiteX10" fmla="*/ 1340069 w 2222938"/>
              <a:gd name="connsiteY10" fmla="*/ 78828 h 1655380"/>
              <a:gd name="connsiteX11" fmla="*/ 1592317 w 2222938"/>
              <a:gd name="connsiteY11" fmla="*/ 599090 h 1655380"/>
              <a:gd name="connsiteX12" fmla="*/ 1497724 w 2222938"/>
              <a:gd name="connsiteY12" fmla="*/ 693683 h 1655380"/>
              <a:gd name="connsiteX13" fmla="*/ 1923393 w 2222938"/>
              <a:gd name="connsiteY13" fmla="*/ 898635 h 1655380"/>
              <a:gd name="connsiteX14" fmla="*/ 2096813 w 2222938"/>
              <a:gd name="connsiteY14" fmla="*/ 882869 h 1655380"/>
              <a:gd name="connsiteX15" fmla="*/ 2081048 w 2222938"/>
              <a:gd name="connsiteY15" fmla="*/ 1056290 h 1655380"/>
              <a:gd name="connsiteX16" fmla="*/ 2222938 w 2222938"/>
              <a:gd name="connsiteY16" fmla="*/ 1355835 h 1655380"/>
              <a:gd name="connsiteX17" fmla="*/ 1923393 w 2222938"/>
              <a:gd name="connsiteY17" fmla="*/ 1355835 h 1655380"/>
              <a:gd name="connsiteX18" fmla="*/ 1145308 w 2222938"/>
              <a:gd name="connsiteY18" fmla="*/ 1362913 h 1655380"/>
              <a:gd name="connsiteX19" fmla="*/ 1145308 w 2222938"/>
              <a:gd name="connsiteY19" fmla="*/ 1506929 h 1655380"/>
              <a:gd name="connsiteX20" fmla="*/ 1073300 w 2222938"/>
              <a:gd name="connsiteY20" fmla="*/ 1578937 h 1655380"/>
              <a:gd name="connsiteX21" fmla="*/ 1001292 w 2222938"/>
              <a:gd name="connsiteY21" fmla="*/ 1650945 h 1655380"/>
              <a:gd name="connsiteX22" fmla="*/ 756744 w 2222938"/>
              <a:gd name="connsiteY22" fmla="*/ 1655380 h 1655380"/>
              <a:gd name="connsiteX23" fmla="*/ 641252 w 2222938"/>
              <a:gd name="connsiteY23" fmla="*/ 1578937 h 1655380"/>
              <a:gd name="connsiteX24" fmla="*/ 599089 w 2222938"/>
              <a:gd name="connsiteY24" fmla="*/ 1481959 h 1655380"/>
              <a:gd name="connsiteX25" fmla="*/ 583324 w 2222938"/>
              <a:gd name="connsiteY25" fmla="*/ 1371600 h 1655380"/>
              <a:gd name="connsiteX26" fmla="*/ 0 w 2222938"/>
              <a:gd name="connsiteY26" fmla="*/ 1403131 h 1655380"/>
              <a:gd name="connsiteX27" fmla="*/ 0 w 2222938"/>
              <a:gd name="connsiteY27" fmla="*/ 977463 h 1655380"/>
              <a:gd name="connsiteX0" fmla="*/ 0 w 2222938"/>
              <a:gd name="connsiteY0" fmla="*/ 977463 h 1655380"/>
              <a:gd name="connsiteX1" fmla="*/ 78827 w 2222938"/>
              <a:gd name="connsiteY1" fmla="*/ 882869 h 1655380"/>
              <a:gd name="connsiteX2" fmla="*/ 740979 w 2222938"/>
              <a:gd name="connsiteY2" fmla="*/ 819807 h 1655380"/>
              <a:gd name="connsiteX3" fmla="*/ 756744 w 2222938"/>
              <a:gd name="connsiteY3" fmla="*/ 567559 h 1655380"/>
              <a:gd name="connsiteX4" fmla="*/ 425669 w 2222938"/>
              <a:gd name="connsiteY4" fmla="*/ 362607 h 1655380"/>
              <a:gd name="connsiteX5" fmla="*/ 520262 w 2222938"/>
              <a:gd name="connsiteY5" fmla="*/ 31531 h 1655380"/>
              <a:gd name="connsiteX6" fmla="*/ 772510 w 2222938"/>
              <a:gd name="connsiteY6" fmla="*/ 31531 h 1655380"/>
              <a:gd name="connsiteX7" fmla="*/ 788275 w 2222938"/>
              <a:gd name="connsiteY7" fmla="*/ 252249 h 1655380"/>
              <a:gd name="connsiteX8" fmla="*/ 1008993 w 2222938"/>
              <a:gd name="connsiteY8" fmla="*/ 252249 h 1655380"/>
              <a:gd name="connsiteX9" fmla="*/ 1135117 w 2222938"/>
              <a:gd name="connsiteY9" fmla="*/ 0 h 1655380"/>
              <a:gd name="connsiteX10" fmla="*/ 1340069 w 2222938"/>
              <a:gd name="connsiteY10" fmla="*/ 78828 h 1655380"/>
              <a:gd name="connsiteX11" fmla="*/ 1592317 w 2222938"/>
              <a:gd name="connsiteY11" fmla="*/ 599090 h 1655380"/>
              <a:gd name="connsiteX12" fmla="*/ 1497724 w 2222938"/>
              <a:gd name="connsiteY12" fmla="*/ 693683 h 1655380"/>
              <a:gd name="connsiteX13" fmla="*/ 1923393 w 2222938"/>
              <a:gd name="connsiteY13" fmla="*/ 898635 h 1655380"/>
              <a:gd name="connsiteX14" fmla="*/ 2096813 w 2222938"/>
              <a:gd name="connsiteY14" fmla="*/ 882869 h 1655380"/>
              <a:gd name="connsiteX15" fmla="*/ 2081048 w 2222938"/>
              <a:gd name="connsiteY15" fmla="*/ 1056290 h 1655380"/>
              <a:gd name="connsiteX16" fmla="*/ 2222938 w 2222938"/>
              <a:gd name="connsiteY16" fmla="*/ 1355835 h 1655380"/>
              <a:gd name="connsiteX17" fmla="*/ 1923393 w 2222938"/>
              <a:gd name="connsiteY17" fmla="*/ 1355835 h 1655380"/>
              <a:gd name="connsiteX18" fmla="*/ 1145308 w 2222938"/>
              <a:gd name="connsiteY18" fmla="*/ 1362913 h 1655380"/>
              <a:gd name="connsiteX19" fmla="*/ 1145308 w 2222938"/>
              <a:gd name="connsiteY19" fmla="*/ 1506929 h 1655380"/>
              <a:gd name="connsiteX20" fmla="*/ 1073300 w 2222938"/>
              <a:gd name="connsiteY20" fmla="*/ 1578937 h 1655380"/>
              <a:gd name="connsiteX21" fmla="*/ 1001292 w 2222938"/>
              <a:gd name="connsiteY21" fmla="*/ 1650945 h 1655380"/>
              <a:gd name="connsiteX22" fmla="*/ 756744 w 2222938"/>
              <a:gd name="connsiteY22" fmla="*/ 1655380 h 1655380"/>
              <a:gd name="connsiteX23" fmla="*/ 641252 w 2222938"/>
              <a:gd name="connsiteY23" fmla="*/ 1578937 h 1655380"/>
              <a:gd name="connsiteX24" fmla="*/ 599089 w 2222938"/>
              <a:gd name="connsiteY24" fmla="*/ 1481959 h 1655380"/>
              <a:gd name="connsiteX25" fmla="*/ 583324 w 2222938"/>
              <a:gd name="connsiteY25" fmla="*/ 1371600 h 1655380"/>
              <a:gd name="connsiteX26" fmla="*/ 0 w 2222938"/>
              <a:gd name="connsiteY26" fmla="*/ 1403131 h 1655380"/>
              <a:gd name="connsiteX27" fmla="*/ 0 w 2222938"/>
              <a:gd name="connsiteY27" fmla="*/ 977463 h 1655380"/>
              <a:gd name="connsiteX0" fmla="*/ 0 w 2222938"/>
              <a:gd name="connsiteY0" fmla="*/ 977463 h 1722953"/>
              <a:gd name="connsiteX1" fmla="*/ 78827 w 2222938"/>
              <a:gd name="connsiteY1" fmla="*/ 882869 h 1722953"/>
              <a:gd name="connsiteX2" fmla="*/ 740979 w 2222938"/>
              <a:gd name="connsiteY2" fmla="*/ 819807 h 1722953"/>
              <a:gd name="connsiteX3" fmla="*/ 756744 w 2222938"/>
              <a:gd name="connsiteY3" fmla="*/ 567559 h 1722953"/>
              <a:gd name="connsiteX4" fmla="*/ 425669 w 2222938"/>
              <a:gd name="connsiteY4" fmla="*/ 362607 h 1722953"/>
              <a:gd name="connsiteX5" fmla="*/ 520262 w 2222938"/>
              <a:gd name="connsiteY5" fmla="*/ 31531 h 1722953"/>
              <a:gd name="connsiteX6" fmla="*/ 772510 w 2222938"/>
              <a:gd name="connsiteY6" fmla="*/ 31531 h 1722953"/>
              <a:gd name="connsiteX7" fmla="*/ 788275 w 2222938"/>
              <a:gd name="connsiteY7" fmla="*/ 252249 h 1722953"/>
              <a:gd name="connsiteX8" fmla="*/ 1008993 w 2222938"/>
              <a:gd name="connsiteY8" fmla="*/ 252249 h 1722953"/>
              <a:gd name="connsiteX9" fmla="*/ 1135117 w 2222938"/>
              <a:gd name="connsiteY9" fmla="*/ 0 h 1722953"/>
              <a:gd name="connsiteX10" fmla="*/ 1340069 w 2222938"/>
              <a:gd name="connsiteY10" fmla="*/ 78828 h 1722953"/>
              <a:gd name="connsiteX11" fmla="*/ 1592317 w 2222938"/>
              <a:gd name="connsiteY11" fmla="*/ 599090 h 1722953"/>
              <a:gd name="connsiteX12" fmla="*/ 1497724 w 2222938"/>
              <a:gd name="connsiteY12" fmla="*/ 693683 h 1722953"/>
              <a:gd name="connsiteX13" fmla="*/ 1923393 w 2222938"/>
              <a:gd name="connsiteY13" fmla="*/ 898635 h 1722953"/>
              <a:gd name="connsiteX14" fmla="*/ 2096813 w 2222938"/>
              <a:gd name="connsiteY14" fmla="*/ 882869 h 1722953"/>
              <a:gd name="connsiteX15" fmla="*/ 2081048 w 2222938"/>
              <a:gd name="connsiteY15" fmla="*/ 1056290 h 1722953"/>
              <a:gd name="connsiteX16" fmla="*/ 2222938 w 2222938"/>
              <a:gd name="connsiteY16" fmla="*/ 1355835 h 1722953"/>
              <a:gd name="connsiteX17" fmla="*/ 1923393 w 2222938"/>
              <a:gd name="connsiteY17" fmla="*/ 1355835 h 1722953"/>
              <a:gd name="connsiteX18" fmla="*/ 1145308 w 2222938"/>
              <a:gd name="connsiteY18" fmla="*/ 1362913 h 1722953"/>
              <a:gd name="connsiteX19" fmla="*/ 1145308 w 2222938"/>
              <a:gd name="connsiteY19" fmla="*/ 1506929 h 1722953"/>
              <a:gd name="connsiteX20" fmla="*/ 1073300 w 2222938"/>
              <a:gd name="connsiteY20" fmla="*/ 1578937 h 1722953"/>
              <a:gd name="connsiteX21" fmla="*/ 929284 w 2222938"/>
              <a:gd name="connsiteY21" fmla="*/ 1722953 h 1722953"/>
              <a:gd name="connsiteX22" fmla="*/ 756744 w 2222938"/>
              <a:gd name="connsiteY22" fmla="*/ 1655380 h 1722953"/>
              <a:gd name="connsiteX23" fmla="*/ 641252 w 2222938"/>
              <a:gd name="connsiteY23" fmla="*/ 1578937 h 1722953"/>
              <a:gd name="connsiteX24" fmla="*/ 599089 w 2222938"/>
              <a:gd name="connsiteY24" fmla="*/ 1481959 h 1722953"/>
              <a:gd name="connsiteX25" fmla="*/ 583324 w 2222938"/>
              <a:gd name="connsiteY25" fmla="*/ 1371600 h 1722953"/>
              <a:gd name="connsiteX26" fmla="*/ 0 w 2222938"/>
              <a:gd name="connsiteY26" fmla="*/ 1403131 h 1722953"/>
              <a:gd name="connsiteX27" fmla="*/ 0 w 2222938"/>
              <a:gd name="connsiteY27" fmla="*/ 977463 h 1722953"/>
              <a:gd name="connsiteX0" fmla="*/ 0 w 2222938"/>
              <a:gd name="connsiteY0" fmla="*/ 977463 h 1722953"/>
              <a:gd name="connsiteX1" fmla="*/ 78827 w 2222938"/>
              <a:gd name="connsiteY1" fmla="*/ 882869 h 1722953"/>
              <a:gd name="connsiteX2" fmla="*/ 740979 w 2222938"/>
              <a:gd name="connsiteY2" fmla="*/ 819807 h 1722953"/>
              <a:gd name="connsiteX3" fmla="*/ 756744 w 2222938"/>
              <a:gd name="connsiteY3" fmla="*/ 567559 h 1722953"/>
              <a:gd name="connsiteX4" fmla="*/ 425669 w 2222938"/>
              <a:gd name="connsiteY4" fmla="*/ 362607 h 1722953"/>
              <a:gd name="connsiteX5" fmla="*/ 520262 w 2222938"/>
              <a:gd name="connsiteY5" fmla="*/ 31531 h 1722953"/>
              <a:gd name="connsiteX6" fmla="*/ 772510 w 2222938"/>
              <a:gd name="connsiteY6" fmla="*/ 31531 h 1722953"/>
              <a:gd name="connsiteX7" fmla="*/ 788275 w 2222938"/>
              <a:gd name="connsiteY7" fmla="*/ 252249 h 1722953"/>
              <a:gd name="connsiteX8" fmla="*/ 1008993 w 2222938"/>
              <a:gd name="connsiteY8" fmla="*/ 252249 h 1722953"/>
              <a:gd name="connsiteX9" fmla="*/ 1135117 w 2222938"/>
              <a:gd name="connsiteY9" fmla="*/ 0 h 1722953"/>
              <a:gd name="connsiteX10" fmla="*/ 1340069 w 2222938"/>
              <a:gd name="connsiteY10" fmla="*/ 78828 h 1722953"/>
              <a:gd name="connsiteX11" fmla="*/ 1592317 w 2222938"/>
              <a:gd name="connsiteY11" fmla="*/ 599090 h 1722953"/>
              <a:gd name="connsiteX12" fmla="*/ 1497724 w 2222938"/>
              <a:gd name="connsiteY12" fmla="*/ 693683 h 1722953"/>
              <a:gd name="connsiteX13" fmla="*/ 1923393 w 2222938"/>
              <a:gd name="connsiteY13" fmla="*/ 898635 h 1722953"/>
              <a:gd name="connsiteX14" fmla="*/ 2096813 w 2222938"/>
              <a:gd name="connsiteY14" fmla="*/ 882869 h 1722953"/>
              <a:gd name="connsiteX15" fmla="*/ 2081048 w 2222938"/>
              <a:gd name="connsiteY15" fmla="*/ 1056290 h 1722953"/>
              <a:gd name="connsiteX16" fmla="*/ 2222938 w 2222938"/>
              <a:gd name="connsiteY16" fmla="*/ 1355835 h 1722953"/>
              <a:gd name="connsiteX17" fmla="*/ 1923393 w 2222938"/>
              <a:gd name="connsiteY17" fmla="*/ 1355835 h 1722953"/>
              <a:gd name="connsiteX18" fmla="*/ 1145308 w 2222938"/>
              <a:gd name="connsiteY18" fmla="*/ 1362913 h 1722953"/>
              <a:gd name="connsiteX19" fmla="*/ 1145308 w 2222938"/>
              <a:gd name="connsiteY19" fmla="*/ 1506929 h 1722953"/>
              <a:gd name="connsiteX20" fmla="*/ 1073300 w 2222938"/>
              <a:gd name="connsiteY20" fmla="*/ 1578937 h 1722953"/>
              <a:gd name="connsiteX21" fmla="*/ 929284 w 2222938"/>
              <a:gd name="connsiteY21" fmla="*/ 1722953 h 1722953"/>
              <a:gd name="connsiteX22" fmla="*/ 756744 w 2222938"/>
              <a:gd name="connsiteY22" fmla="*/ 1655380 h 1722953"/>
              <a:gd name="connsiteX23" fmla="*/ 641252 w 2222938"/>
              <a:gd name="connsiteY23" fmla="*/ 1578937 h 1722953"/>
              <a:gd name="connsiteX24" fmla="*/ 599089 w 2222938"/>
              <a:gd name="connsiteY24" fmla="*/ 1481959 h 1722953"/>
              <a:gd name="connsiteX25" fmla="*/ 583324 w 2222938"/>
              <a:gd name="connsiteY25" fmla="*/ 1371600 h 1722953"/>
              <a:gd name="connsiteX26" fmla="*/ 0 w 2222938"/>
              <a:gd name="connsiteY26" fmla="*/ 1403131 h 1722953"/>
              <a:gd name="connsiteX27" fmla="*/ 0 w 2222938"/>
              <a:gd name="connsiteY27" fmla="*/ 977463 h 1722953"/>
              <a:gd name="connsiteX0" fmla="*/ 0 w 2222938"/>
              <a:gd name="connsiteY0" fmla="*/ 977463 h 1722953"/>
              <a:gd name="connsiteX1" fmla="*/ 78827 w 2222938"/>
              <a:gd name="connsiteY1" fmla="*/ 882869 h 1722953"/>
              <a:gd name="connsiteX2" fmla="*/ 740979 w 2222938"/>
              <a:gd name="connsiteY2" fmla="*/ 819807 h 1722953"/>
              <a:gd name="connsiteX3" fmla="*/ 756744 w 2222938"/>
              <a:gd name="connsiteY3" fmla="*/ 567559 h 1722953"/>
              <a:gd name="connsiteX4" fmla="*/ 425669 w 2222938"/>
              <a:gd name="connsiteY4" fmla="*/ 362607 h 1722953"/>
              <a:gd name="connsiteX5" fmla="*/ 520262 w 2222938"/>
              <a:gd name="connsiteY5" fmla="*/ 31531 h 1722953"/>
              <a:gd name="connsiteX6" fmla="*/ 772510 w 2222938"/>
              <a:gd name="connsiteY6" fmla="*/ 31531 h 1722953"/>
              <a:gd name="connsiteX7" fmla="*/ 788275 w 2222938"/>
              <a:gd name="connsiteY7" fmla="*/ 252249 h 1722953"/>
              <a:gd name="connsiteX8" fmla="*/ 1008993 w 2222938"/>
              <a:gd name="connsiteY8" fmla="*/ 252249 h 1722953"/>
              <a:gd name="connsiteX9" fmla="*/ 1135117 w 2222938"/>
              <a:gd name="connsiteY9" fmla="*/ 0 h 1722953"/>
              <a:gd name="connsiteX10" fmla="*/ 1340069 w 2222938"/>
              <a:gd name="connsiteY10" fmla="*/ 78828 h 1722953"/>
              <a:gd name="connsiteX11" fmla="*/ 1592317 w 2222938"/>
              <a:gd name="connsiteY11" fmla="*/ 599090 h 1722953"/>
              <a:gd name="connsiteX12" fmla="*/ 1497724 w 2222938"/>
              <a:gd name="connsiteY12" fmla="*/ 693683 h 1722953"/>
              <a:gd name="connsiteX13" fmla="*/ 1923393 w 2222938"/>
              <a:gd name="connsiteY13" fmla="*/ 898635 h 1722953"/>
              <a:gd name="connsiteX14" fmla="*/ 2096813 w 2222938"/>
              <a:gd name="connsiteY14" fmla="*/ 882869 h 1722953"/>
              <a:gd name="connsiteX15" fmla="*/ 2081048 w 2222938"/>
              <a:gd name="connsiteY15" fmla="*/ 1056290 h 1722953"/>
              <a:gd name="connsiteX16" fmla="*/ 2222938 w 2222938"/>
              <a:gd name="connsiteY16" fmla="*/ 1355835 h 1722953"/>
              <a:gd name="connsiteX17" fmla="*/ 1923393 w 2222938"/>
              <a:gd name="connsiteY17" fmla="*/ 1355835 h 1722953"/>
              <a:gd name="connsiteX18" fmla="*/ 1145308 w 2222938"/>
              <a:gd name="connsiteY18" fmla="*/ 1362913 h 1722953"/>
              <a:gd name="connsiteX19" fmla="*/ 1145308 w 2222938"/>
              <a:gd name="connsiteY19" fmla="*/ 1506929 h 1722953"/>
              <a:gd name="connsiteX20" fmla="*/ 1073300 w 2222938"/>
              <a:gd name="connsiteY20" fmla="*/ 1650945 h 1722953"/>
              <a:gd name="connsiteX21" fmla="*/ 929284 w 2222938"/>
              <a:gd name="connsiteY21" fmla="*/ 1722953 h 1722953"/>
              <a:gd name="connsiteX22" fmla="*/ 756744 w 2222938"/>
              <a:gd name="connsiteY22" fmla="*/ 1655380 h 1722953"/>
              <a:gd name="connsiteX23" fmla="*/ 641252 w 2222938"/>
              <a:gd name="connsiteY23" fmla="*/ 1578937 h 1722953"/>
              <a:gd name="connsiteX24" fmla="*/ 599089 w 2222938"/>
              <a:gd name="connsiteY24" fmla="*/ 1481959 h 1722953"/>
              <a:gd name="connsiteX25" fmla="*/ 583324 w 2222938"/>
              <a:gd name="connsiteY25" fmla="*/ 1371600 h 1722953"/>
              <a:gd name="connsiteX26" fmla="*/ 0 w 2222938"/>
              <a:gd name="connsiteY26" fmla="*/ 1403131 h 1722953"/>
              <a:gd name="connsiteX27" fmla="*/ 0 w 2222938"/>
              <a:gd name="connsiteY27" fmla="*/ 977463 h 172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222938" h="1722953">
                <a:moveTo>
                  <a:pt x="0" y="977463"/>
                </a:moveTo>
                <a:lnTo>
                  <a:pt x="78827" y="882869"/>
                </a:lnTo>
                <a:lnTo>
                  <a:pt x="740979" y="819807"/>
                </a:lnTo>
                <a:lnTo>
                  <a:pt x="756744" y="567559"/>
                </a:lnTo>
                <a:lnTo>
                  <a:pt x="425669" y="362607"/>
                </a:lnTo>
                <a:lnTo>
                  <a:pt x="520262" y="31531"/>
                </a:lnTo>
                <a:lnTo>
                  <a:pt x="772510" y="31531"/>
                </a:lnTo>
                <a:lnTo>
                  <a:pt x="788275" y="252249"/>
                </a:lnTo>
                <a:lnTo>
                  <a:pt x="1008993" y="252249"/>
                </a:lnTo>
                <a:lnTo>
                  <a:pt x="1135117" y="0"/>
                </a:lnTo>
                <a:lnTo>
                  <a:pt x="1340069" y="78828"/>
                </a:lnTo>
                <a:lnTo>
                  <a:pt x="1592317" y="599090"/>
                </a:lnTo>
                <a:lnTo>
                  <a:pt x="1497724" y="693683"/>
                </a:lnTo>
                <a:lnTo>
                  <a:pt x="1923393" y="898635"/>
                </a:lnTo>
                <a:lnTo>
                  <a:pt x="2096813" y="882869"/>
                </a:lnTo>
                <a:lnTo>
                  <a:pt x="2081048" y="1056290"/>
                </a:lnTo>
                <a:lnTo>
                  <a:pt x="2222938" y="1355835"/>
                </a:lnTo>
                <a:lnTo>
                  <a:pt x="1923393" y="1355835"/>
                </a:lnTo>
                <a:lnTo>
                  <a:pt x="1145308" y="1362913"/>
                </a:lnTo>
                <a:lnTo>
                  <a:pt x="1145308" y="1506929"/>
                </a:lnTo>
                <a:lnTo>
                  <a:pt x="1073300" y="1650945"/>
                </a:lnTo>
                <a:cubicBezTo>
                  <a:pt x="1025295" y="1698950"/>
                  <a:pt x="1050108" y="1689390"/>
                  <a:pt x="929284" y="1722953"/>
                </a:cubicBezTo>
                <a:lnTo>
                  <a:pt x="756744" y="1655380"/>
                </a:lnTo>
                <a:lnTo>
                  <a:pt x="641252" y="1578937"/>
                </a:lnTo>
                <a:lnTo>
                  <a:pt x="599089" y="1481959"/>
                </a:lnTo>
                <a:lnTo>
                  <a:pt x="583324" y="1371600"/>
                </a:lnTo>
                <a:lnTo>
                  <a:pt x="0" y="1403131"/>
                </a:lnTo>
                <a:lnTo>
                  <a:pt x="0" y="977463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/>
          </a:p>
        </p:txBody>
      </p:sp>
      <p:sp>
        <p:nvSpPr>
          <p:cNvPr id="101" name="Forme libre 100">
            <a:hlinkClick r:id="rId27" action="ppaction://hlinksldjump"/>
          </p:cNvPr>
          <p:cNvSpPr/>
          <p:nvPr/>
        </p:nvSpPr>
        <p:spPr>
          <a:xfrm>
            <a:off x="11423151" y="2789518"/>
            <a:ext cx="2725406" cy="2792980"/>
          </a:xfrm>
          <a:custGeom>
            <a:avLst/>
            <a:gdLst>
              <a:gd name="connsiteX0" fmla="*/ 0 w 1924215"/>
              <a:gd name="connsiteY0" fmla="*/ 15903 h 1971924"/>
              <a:gd name="connsiteX1" fmla="*/ 389614 w 1924215"/>
              <a:gd name="connsiteY1" fmla="*/ 0 h 1971924"/>
              <a:gd name="connsiteX2" fmla="*/ 270344 w 1924215"/>
              <a:gd name="connsiteY2" fmla="*/ 413468 h 1971924"/>
              <a:gd name="connsiteX3" fmla="*/ 413468 w 1924215"/>
              <a:gd name="connsiteY3" fmla="*/ 747423 h 1971924"/>
              <a:gd name="connsiteX4" fmla="*/ 318052 w 1924215"/>
              <a:gd name="connsiteY4" fmla="*/ 890546 h 1971924"/>
              <a:gd name="connsiteX5" fmla="*/ 548640 w 1924215"/>
              <a:gd name="connsiteY5" fmla="*/ 1359673 h 1971924"/>
              <a:gd name="connsiteX6" fmla="*/ 1319916 w 1924215"/>
              <a:gd name="connsiteY6" fmla="*/ 1677725 h 1971924"/>
              <a:gd name="connsiteX7" fmla="*/ 1892410 w 1924215"/>
              <a:gd name="connsiteY7" fmla="*/ 1439186 h 1971924"/>
              <a:gd name="connsiteX8" fmla="*/ 1924215 w 1924215"/>
              <a:gd name="connsiteY8" fmla="*/ 1685677 h 1971924"/>
              <a:gd name="connsiteX9" fmla="*/ 1820848 w 1924215"/>
              <a:gd name="connsiteY9" fmla="*/ 1924216 h 1971924"/>
              <a:gd name="connsiteX10" fmla="*/ 1526650 w 1924215"/>
              <a:gd name="connsiteY10" fmla="*/ 1971924 h 1971924"/>
              <a:gd name="connsiteX11" fmla="*/ 7951 w 1924215"/>
              <a:gd name="connsiteY11" fmla="*/ 1971924 h 1971924"/>
              <a:gd name="connsiteX12" fmla="*/ 0 w 1924215"/>
              <a:gd name="connsiteY12" fmla="*/ 15903 h 1971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4215" h="1971924">
                <a:moveTo>
                  <a:pt x="0" y="15903"/>
                </a:moveTo>
                <a:lnTo>
                  <a:pt x="389614" y="0"/>
                </a:lnTo>
                <a:lnTo>
                  <a:pt x="270344" y="413468"/>
                </a:lnTo>
                <a:lnTo>
                  <a:pt x="413468" y="747423"/>
                </a:lnTo>
                <a:lnTo>
                  <a:pt x="318052" y="890546"/>
                </a:lnTo>
                <a:lnTo>
                  <a:pt x="548640" y="1359673"/>
                </a:lnTo>
                <a:lnTo>
                  <a:pt x="1319916" y="1677725"/>
                </a:lnTo>
                <a:lnTo>
                  <a:pt x="1892410" y="1439186"/>
                </a:lnTo>
                <a:lnTo>
                  <a:pt x="1924215" y="1685677"/>
                </a:lnTo>
                <a:lnTo>
                  <a:pt x="1820848" y="1924216"/>
                </a:lnTo>
                <a:lnTo>
                  <a:pt x="1526650" y="1971924"/>
                </a:lnTo>
                <a:lnTo>
                  <a:pt x="7951" y="1971924"/>
                </a:lnTo>
                <a:cubicBezTo>
                  <a:pt x="5301" y="1319917"/>
                  <a:pt x="2650" y="667910"/>
                  <a:pt x="0" y="15903"/>
                </a:cubicBezTo>
                <a:close/>
              </a:path>
            </a:pathLst>
          </a:custGeom>
          <a:solidFill>
            <a:srgbClr val="FFFFFF">
              <a:alpha val="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sp>
        <p:nvSpPr>
          <p:cNvPr id="102" name="Forme libre 101">
            <a:hlinkClick r:id="rId28" action="ppaction://hlinksldjump"/>
          </p:cNvPr>
          <p:cNvSpPr/>
          <p:nvPr/>
        </p:nvSpPr>
        <p:spPr>
          <a:xfrm>
            <a:off x="7560281" y="2271464"/>
            <a:ext cx="2207354" cy="3356080"/>
          </a:xfrm>
          <a:custGeom>
            <a:avLst/>
            <a:gdLst>
              <a:gd name="connsiteX0" fmla="*/ 1184745 w 1558456"/>
              <a:gd name="connsiteY0" fmla="*/ 0 h 2369489"/>
              <a:gd name="connsiteX1" fmla="*/ 1216550 w 1558456"/>
              <a:gd name="connsiteY1" fmla="*/ 1160891 h 2369489"/>
              <a:gd name="connsiteX2" fmla="*/ 1335820 w 1558456"/>
              <a:gd name="connsiteY2" fmla="*/ 1089329 h 2369489"/>
              <a:gd name="connsiteX3" fmla="*/ 1470992 w 1558456"/>
              <a:gd name="connsiteY3" fmla="*/ 1137037 h 2369489"/>
              <a:gd name="connsiteX4" fmla="*/ 1510748 w 1558456"/>
              <a:gd name="connsiteY4" fmla="*/ 1200647 h 2369489"/>
              <a:gd name="connsiteX5" fmla="*/ 1558456 w 1558456"/>
              <a:gd name="connsiteY5" fmla="*/ 1296063 h 2369489"/>
              <a:gd name="connsiteX6" fmla="*/ 1558456 w 1558456"/>
              <a:gd name="connsiteY6" fmla="*/ 1391479 h 2369489"/>
              <a:gd name="connsiteX7" fmla="*/ 1518700 w 1558456"/>
              <a:gd name="connsiteY7" fmla="*/ 1486894 h 2369489"/>
              <a:gd name="connsiteX8" fmla="*/ 1455089 w 1558456"/>
              <a:gd name="connsiteY8" fmla="*/ 1574359 h 2369489"/>
              <a:gd name="connsiteX9" fmla="*/ 1232453 w 1558456"/>
              <a:gd name="connsiteY9" fmla="*/ 1598212 h 2369489"/>
              <a:gd name="connsiteX10" fmla="*/ 1216550 w 1558456"/>
              <a:gd name="connsiteY10" fmla="*/ 1598212 h 2369489"/>
              <a:gd name="connsiteX11" fmla="*/ 1224501 w 1558456"/>
              <a:gd name="connsiteY11" fmla="*/ 1844703 h 2369489"/>
              <a:gd name="connsiteX12" fmla="*/ 914400 w 1558456"/>
              <a:gd name="connsiteY12" fmla="*/ 2369489 h 2369489"/>
              <a:gd name="connsiteX13" fmla="*/ 516835 w 1558456"/>
              <a:gd name="connsiteY13" fmla="*/ 1916265 h 2369489"/>
              <a:gd name="connsiteX14" fmla="*/ 572494 w 1558456"/>
              <a:gd name="connsiteY14" fmla="*/ 1645920 h 2369489"/>
              <a:gd name="connsiteX15" fmla="*/ 373712 w 1558456"/>
              <a:gd name="connsiteY15" fmla="*/ 1327868 h 2369489"/>
              <a:gd name="connsiteX16" fmla="*/ 23854 w 1558456"/>
              <a:gd name="connsiteY16" fmla="*/ 1296063 h 2369489"/>
              <a:gd name="connsiteX17" fmla="*/ 0 w 1558456"/>
              <a:gd name="connsiteY17" fmla="*/ 1121134 h 2369489"/>
              <a:gd name="connsiteX18" fmla="*/ 135173 w 1558456"/>
              <a:gd name="connsiteY18" fmla="*/ 866692 h 2369489"/>
              <a:gd name="connsiteX19" fmla="*/ 508884 w 1558456"/>
              <a:gd name="connsiteY19" fmla="*/ 954157 h 2369489"/>
              <a:gd name="connsiteX20" fmla="*/ 532738 w 1558456"/>
              <a:gd name="connsiteY20" fmla="*/ 826936 h 2369489"/>
              <a:gd name="connsiteX21" fmla="*/ 421420 w 1558456"/>
              <a:gd name="connsiteY21" fmla="*/ 747423 h 2369489"/>
              <a:gd name="connsiteX22" fmla="*/ 445273 w 1558456"/>
              <a:gd name="connsiteY22" fmla="*/ 405517 h 2369489"/>
              <a:gd name="connsiteX23" fmla="*/ 715618 w 1558456"/>
              <a:gd name="connsiteY23" fmla="*/ 405517 h 2369489"/>
              <a:gd name="connsiteX24" fmla="*/ 858741 w 1558456"/>
              <a:gd name="connsiteY24" fmla="*/ 286247 h 2369489"/>
              <a:gd name="connsiteX25" fmla="*/ 882595 w 1558456"/>
              <a:gd name="connsiteY25" fmla="*/ 151075 h 2369489"/>
              <a:gd name="connsiteX26" fmla="*/ 1081378 w 1558456"/>
              <a:gd name="connsiteY26" fmla="*/ 143124 h 2369489"/>
              <a:gd name="connsiteX27" fmla="*/ 1184745 w 1558456"/>
              <a:gd name="connsiteY27" fmla="*/ 0 h 236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58456" h="2369489">
                <a:moveTo>
                  <a:pt x="1184745" y="0"/>
                </a:moveTo>
                <a:lnTo>
                  <a:pt x="1216550" y="1160891"/>
                </a:lnTo>
                <a:lnTo>
                  <a:pt x="1335820" y="1089329"/>
                </a:lnTo>
                <a:lnTo>
                  <a:pt x="1470992" y="1137037"/>
                </a:lnTo>
                <a:lnTo>
                  <a:pt x="1510748" y="1200647"/>
                </a:lnTo>
                <a:lnTo>
                  <a:pt x="1558456" y="1296063"/>
                </a:lnTo>
                <a:lnTo>
                  <a:pt x="1558456" y="1391479"/>
                </a:lnTo>
                <a:lnTo>
                  <a:pt x="1518700" y="1486894"/>
                </a:lnTo>
                <a:lnTo>
                  <a:pt x="1455089" y="1574359"/>
                </a:lnTo>
                <a:lnTo>
                  <a:pt x="1232453" y="1598212"/>
                </a:lnTo>
                <a:lnTo>
                  <a:pt x="1216550" y="1598212"/>
                </a:lnTo>
                <a:lnTo>
                  <a:pt x="1224501" y="1844703"/>
                </a:lnTo>
                <a:lnTo>
                  <a:pt x="914400" y="2369489"/>
                </a:lnTo>
                <a:lnTo>
                  <a:pt x="516835" y="1916265"/>
                </a:lnTo>
                <a:lnTo>
                  <a:pt x="572494" y="1645920"/>
                </a:lnTo>
                <a:lnTo>
                  <a:pt x="373712" y="1327868"/>
                </a:lnTo>
                <a:lnTo>
                  <a:pt x="23854" y="1296063"/>
                </a:lnTo>
                <a:lnTo>
                  <a:pt x="0" y="1121134"/>
                </a:lnTo>
                <a:lnTo>
                  <a:pt x="135173" y="866692"/>
                </a:lnTo>
                <a:lnTo>
                  <a:pt x="508884" y="954157"/>
                </a:lnTo>
                <a:lnTo>
                  <a:pt x="532738" y="826936"/>
                </a:lnTo>
                <a:lnTo>
                  <a:pt x="421420" y="747423"/>
                </a:lnTo>
                <a:lnTo>
                  <a:pt x="445273" y="405517"/>
                </a:lnTo>
                <a:lnTo>
                  <a:pt x="715618" y="405517"/>
                </a:lnTo>
                <a:lnTo>
                  <a:pt x="858741" y="286247"/>
                </a:lnTo>
                <a:lnTo>
                  <a:pt x="882595" y="151075"/>
                </a:lnTo>
                <a:lnTo>
                  <a:pt x="1081378" y="143124"/>
                </a:lnTo>
                <a:lnTo>
                  <a:pt x="1184745" y="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sp>
        <p:nvSpPr>
          <p:cNvPr id="103" name="Forme libre 102">
            <a:hlinkClick r:id="rId29" action="ppaction://hlinksldjump"/>
          </p:cNvPr>
          <p:cNvSpPr/>
          <p:nvPr/>
        </p:nvSpPr>
        <p:spPr>
          <a:xfrm>
            <a:off x="4114800" y="5638806"/>
            <a:ext cx="3006956" cy="2781716"/>
          </a:xfrm>
          <a:custGeom>
            <a:avLst/>
            <a:gdLst>
              <a:gd name="connsiteX0" fmla="*/ 818985 w 2122998"/>
              <a:gd name="connsiteY0" fmla="*/ 922352 h 1963972"/>
              <a:gd name="connsiteX1" fmla="*/ 572494 w 2122998"/>
              <a:gd name="connsiteY1" fmla="*/ 850790 h 1963972"/>
              <a:gd name="connsiteX2" fmla="*/ 413468 w 2122998"/>
              <a:gd name="connsiteY2" fmla="*/ 1025719 h 1963972"/>
              <a:gd name="connsiteX3" fmla="*/ 572494 w 2122998"/>
              <a:gd name="connsiteY3" fmla="*/ 1137037 h 1963972"/>
              <a:gd name="connsiteX4" fmla="*/ 0 w 2122998"/>
              <a:gd name="connsiteY4" fmla="*/ 1518699 h 1963972"/>
              <a:gd name="connsiteX5" fmla="*/ 0 w 2122998"/>
              <a:gd name="connsiteY5" fmla="*/ 1566407 h 1963972"/>
              <a:gd name="connsiteX6" fmla="*/ 636105 w 2122998"/>
              <a:gd name="connsiteY6" fmla="*/ 1590261 h 1963972"/>
              <a:gd name="connsiteX7" fmla="*/ 763325 w 2122998"/>
              <a:gd name="connsiteY7" fmla="*/ 1637969 h 1963972"/>
              <a:gd name="connsiteX8" fmla="*/ 795131 w 2122998"/>
              <a:gd name="connsiteY8" fmla="*/ 1765190 h 1963972"/>
              <a:gd name="connsiteX9" fmla="*/ 659958 w 2122998"/>
              <a:gd name="connsiteY9" fmla="*/ 1812898 h 1963972"/>
              <a:gd name="connsiteX10" fmla="*/ 811033 w 2122998"/>
              <a:gd name="connsiteY10" fmla="*/ 1908313 h 1963972"/>
              <a:gd name="connsiteX11" fmla="*/ 1129085 w 2122998"/>
              <a:gd name="connsiteY11" fmla="*/ 1892411 h 1963972"/>
              <a:gd name="connsiteX12" fmla="*/ 1288111 w 2122998"/>
              <a:gd name="connsiteY12" fmla="*/ 1948070 h 1963972"/>
              <a:gd name="connsiteX13" fmla="*/ 1304014 w 2122998"/>
              <a:gd name="connsiteY13" fmla="*/ 1963972 h 1963972"/>
              <a:gd name="connsiteX14" fmla="*/ 1304014 w 2122998"/>
              <a:gd name="connsiteY14" fmla="*/ 1836752 h 1963972"/>
              <a:gd name="connsiteX15" fmla="*/ 1296063 w 2122998"/>
              <a:gd name="connsiteY15" fmla="*/ 1749287 h 1963972"/>
              <a:gd name="connsiteX16" fmla="*/ 1439186 w 2122998"/>
              <a:gd name="connsiteY16" fmla="*/ 1645920 h 1963972"/>
              <a:gd name="connsiteX17" fmla="*/ 1566407 w 2122998"/>
              <a:gd name="connsiteY17" fmla="*/ 1693628 h 1963972"/>
              <a:gd name="connsiteX18" fmla="*/ 1637969 w 2122998"/>
              <a:gd name="connsiteY18" fmla="*/ 1956021 h 1963972"/>
              <a:gd name="connsiteX19" fmla="*/ 1948070 w 2122998"/>
              <a:gd name="connsiteY19" fmla="*/ 1908313 h 1963972"/>
              <a:gd name="connsiteX20" fmla="*/ 1892411 w 2122998"/>
              <a:gd name="connsiteY20" fmla="*/ 1240404 h 1963972"/>
              <a:gd name="connsiteX21" fmla="*/ 2067339 w 2122998"/>
              <a:gd name="connsiteY21" fmla="*/ 1208599 h 1963972"/>
              <a:gd name="connsiteX22" fmla="*/ 2122998 w 2122998"/>
              <a:gd name="connsiteY22" fmla="*/ 1097280 h 1963972"/>
              <a:gd name="connsiteX23" fmla="*/ 2122998 w 2122998"/>
              <a:gd name="connsiteY23" fmla="*/ 1009816 h 1963972"/>
              <a:gd name="connsiteX24" fmla="*/ 2099145 w 2122998"/>
              <a:gd name="connsiteY24" fmla="*/ 938254 h 1963972"/>
              <a:gd name="connsiteX25" fmla="*/ 2019631 w 2122998"/>
              <a:gd name="connsiteY25" fmla="*/ 890546 h 1963972"/>
              <a:gd name="connsiteX26" fmla="*/ 1908313 w 2122998"/>
              <a:gd name="connsiteY26" fmla="*/ 858741 h 1963972"/>
              <a:gd name="connsiteX27" fmla="*/ 1860605 w 2122998"/>
              <a:gd name="connsiteY27" fmla="*/ 858741 h 1963972"/>
              <a:gd name="connsiteX28" fmla="*/ 1757238 w 2122998"/>
              <a:gd name="connsiteY28" fmla="*/ 7952 h 1963972"/>
              <a:gd name="connsiteX29" fmla="*/ 1232452 w 2122998"/>
              <a:gd name="connsiteY29" fmla="*/ 0 h 1963972"/>
              <a:gd name="connsiteX30" fmla="*/ 1240404 w 2122998"/>
              <a:gd name="connsiteY30" fmla="*/ 63611 h 1963972"/>
              <a:gd name="connsiteX31" fmla="*/ 898498 w 2122998"/>
              <a:gd name="connsiteY31" fmla="*/ 437322 h 1963972"/>
              <a:gd name="connsiteX32" fmla="*/ 834887 w 2122998"/>
              <a:gd name="connsiteY32" fmla="*/ 652007 h 1963972"/>
              <a:gd name="connsiteX33" fmla="*/ 818985 w 2122998"/>
              <a:gd name="connsiteY33" fmla="*/ 922352 h 196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122998" h="1963972">
                <a:moveTo>
                  <a:pt x="818985" y="922352"/>
                </a:moveTo>
                <a:lnTo>
                  <a:pt x="572494" y="850790"/>
                </a:lnTo>
                <a:lnTo>
                  <a:pt x="413468" y="1025719"/>
                </a:lnTo>
                <a:lnTo>
                  <a:pt x="572494" y="1137037"/>
                </a:lnTo>
                <a:lnTo>
                  <a:pt x="0" y="1518699"/>
                </a:lnTo>
                <a:lnTo>
                  <a:pt x="0" y="1566407"/>
                </a:lnTo>
                <a:lnTo>
                  <a:pt x="636105" y="1590261"/>
                </a:lnTo>
                <a:lnTo>
                  <a:pt x="763325" y="1637969"/>
                </a:lnTo>
                <a:lnTo>
                  <a:pt x="795131" y="1765190"/>
                </a:lnTo>
                <a:lnTo>
                  <a:pt x="659958" y="1812898"/>
                </a:lnTo>
                <a:lnTo>
                  <a:pt x="811033" y="1908313"/>
                </a:lnTo>
                <a:lnTo>
                  <a:pt x="1129085" y="1892411"/>
                </a:lnTo>
                <a:lnTo>
                  <a:pt x="1288111" y="1948070"/>
                </a:lnTo>
                <a:lnTo>
                  <a:pt x="1304014" y="1963972"/>
                </a:lnTo>
                <a:lnTo>
                  <a:pt x="1304014" y="1836752"/>
                </a:lnTo>
                <a:lnTo>
                  <a:pt x="1296063" y="1749287"/>
                </a:lnTo>
                <a:lnTo>
                  <a:pt x="1439186" y="1645920"/>
                </a:lnTo>
                <a:lnTo>
                  <a:pt x="1566407" y="1693628"/>
                </a:lnTo>
                <a:lnTo>
                  <a:pt x="1637969" y="1956021"/>
                </a:lnTo>
                <a:lnTo>
                  <a:pt x="1948070" y="1908313"/>
                </a:lnTo>
                <a:lnTo>
                  <a:pt x="1892411" y="1240404"/>
                </a:lnTo>
                <a:lnTo>
                  <a:pt x="2067339" y="1208599"/>
                </a:lnTo>
                <a:lnTo>
                  <a:pt x="2122998" y="1097280"/>
                </a:lnTo>
                <a:lnTo>
                  <a:pt x="2122998" y="1009816"/>
                </a:lnTo>
                <a:lnTo>
                  <a:pt x="2099145" y="938254"/>
                </a:lnTo>
                <a:lnTo>
                  <a:pt x="2019631" y="890546"/>
                </a:lnTo>
                <a:lnTo>
                  <a:pt x="1908313" y="858741"/>
                </a:lnTo>
                <a:lnTo>
                  <a:pt x="1860605" y="858741"/>
                </a:lnTo>
                <a:lnTo>
                  <a:pt x="1757238" y="7952"/>
                </a:lnTo>
                <a:lnTo>
                  <a:pt x="1232452" y="0"/>
                </a:lnTo>
                <a:lnTo>
                  <a:pt x="1240404" y="63611"/>
                </a:lnTo>
                <a:lnTo>
                  <a:pt x="898498" y="437322"/>
                </a:lnTo>
                <a:lnTo>
                  <a:pt x="834887" y="652007"/>
                </a:lnTo>
                <a:lnTo>
                  <a:pt x="818985" y="922352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sp>
        <p:nvSpPr>
          <p:cNvPr id="104" name="Forme libre 103">
            <a:hlinkClick r:id="rId30" action="ppaction://hlinksldjump"/>
          </p:cNvPr>
          <p:cNvSpPr/>
          <p:nvPr/>
        </p:nvSpPr>
        <p:spPr>
          <a:xfrm>
            <a:off x="8219050" y="7472161"/>
            <a:ext cx="1546424" cy="1933034"/>
          </a:xfrm>
          <a:custGeom>
            <a:avLst/>
            <a:gdLst>
              <a:gd name="connsiteX0" fmla="*/ 614149 w 1091820"/>
              <a:gd name="connsiteY0" fmla="*/ 0 h 1364777"/>
              <a:gd name="connsiteX1" fmla="*/ 982638 w 1091820"/>
              <a:gd name="connsiteY1" fmla="*/ 996287 h 1364777"/>
              <a:gd name="connsiteX2" fmla="*/ 832513 w 1091820"/>
              <a:gd name="connsiteY2" fmla="*/ 1023582 h 1364777"/>
              <a:gd name="connsiteX3" fmla="*/ 832513 w 1091820"/>
              <a:gd name="connsiteY3" fmla="*/ 1132765 h 1364777"/>
              <a:gd name="connsiteX4" fmla="*/ 900752 w 1091820"/>
              <a:gd name="connsiteY4" fmla="*/ 1173708 h 1364777"/>
              <a:gd name="connsiteX5" fmla="*/ 1037229 w 1091820"/>
              <a:gd name="connsiteY5" fmla="*/ 1173708 h 1364777"/>
              <a:gd name="connsiteX6" fmla="*/ 1091820 w 1091820"/>
              <a:gd name="connsiteY6" fmla="*/ 1337481 h 1364777"/>
              <a:gd name="connsiteX7" fmla="*/ 914400 w 1091820"/>
              <a:gd name="connsiteY7" fmla="*/ 1364777 h 1364777"/>
              <a:gd name="connsiteX8" fmla="*/ 109182 w 1091820"/>
              <a:gd name="connsiteY8" fmla="*/ 1296538 h 1364777"/>
              <a:gd name="connsiteX9" fmla="*/ 232011 w 1091820"/>
              <a:gd name="connsiteY9" fmla="*/ 900753 h 1364777"/>
              <a:gd name="connsiteX10" fmla="*/ 68238 w 1091820"/>
              <a:gd name="connsiteY10" fmla="*/ 887105 h 1364777"/>
              <a:gd name="connsiteX11" fmla="*/ 0 w 1091820"/>
              <a:gd name="connsiteY11" fmla="*/ 655093 h 1364777"/>
              <a:gd name="connsiteX12" fmla="*/ 54591 w 1091820"/>
              <a:gd name="connsiteY12" fmla="*/ 477672 h 1364777"/>
              <a:gd name="connsiteX13" fmla="*/ 163773 w 1091820"/>
              <a:gd name="connsiteY13" fmla="*/ 423081 h 1364777"/>
              <a:gd name="connsiteX14" fmla="*/ 313898 w 1091820"/>
              <a:gd name="connsiteY14" fmla="*/ 423081 h 1364777"/>
              <a:gd name="connsiteX15" fmla="*/ 409432 w 1091820"/>
              <a:gd name="connsiteY15" fmla="*/ 518615 h 1364777"/>
              <a:gd name="connsiteX16" fmla="*/ 614149 w 1091820"/>
              <a:gd name="connsiteY16" fmla="*/ 0 h 136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91820" h="1364777">
                <a:moveTo>
                  <a:pt x="614149" y="0"/>
                </a:moveTo>
                <a:lnTo>
                  <a:pt x="982638" y="996287"/>
                </a:lnTo>
                <a:lnTo>
                  <a:pt x="832513" y="1023582"/>
                </a:lnTo>
                <a:lnTo>
                  <a:pt x="832513" y="1132765"/>
                </a:lnTo>
                <a:lnTo>
                  <a:pt x="900752" y="1173708"/>
                </a:lnTo>
                <a:lnTo>
                  <a:pt x="1037229" y="1173708"/>
                </a:lnTo>
                <a:lnTo>
                  <a:pt x="1091820" y="1337481"/>
                </a:lnTo>
                <a:lnTo>
                  <a:pt x="914400" y="1364777"/>
                </a:lnTo>
                <a:lnTo>
                  <a:pt x="109182" y="1296538"/>
                </a:lnTo>
                <a:lnTo>
                  <a:pt x="232011" y="900753"/>
                </a:lnTo>
                <a:lnTo>
                  <a:pt x="68238" y="887105"/>
                </a:lnTo>
                <a:lnTo>
                  <a:pt x="0" y="655093"/>
                </a:lnTo>
                <a:lnTo>
                  <a:pt x="54591" y="477672"/>
                </a:lnTo>
                <a:lnTo>
                  <a:pt x="163773" y="423081"/>
                </a:lnTo>
                <a:lnTo>
                  <a:pt x="313898" y="423081"/>
                </a:lnTo>
                <a:lnTo>
                  <a:pt x="409432" y="518615"/>
                </a:lnTo>
                <a:lnTo>
                  <a:pt x="614149" y="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sp>
        <p:nvSpPr>
          <p:cNvPr id="105" name="Forme libre 104">
            <a:hlinkClick r:id="rId31" action="ppaction://hlinksldjump"/>
          </p:cNvPr>
          <p:cNvSpPr/>
          <p:nvPr/>
        </p:nvSpPr>
        <p:spPr>
          <a:xfrm>
            <a:off x="6720673" y="6254350"/>
            <a:ext cx="2396958" cy="3073520"/>
          </a:xfrm>
          <a:custGeom>
            <a:avLst/>
            <a:gdLst>
              <a:gd name="connsiteX0" fmla="*/ 136477 w 1692322"/>
              <a:gd name="connsiteY0" fmla="*/ 1460311 h 2169994"/>
              <a:gd name="connsiteX1" fmla="*/ 382137 w 1692322"/>
              <a:gd name="connsiteY1" fmla="*/ 1419368 h 2169994"/>
              <a:gd name="connsiteX2" fmla="*/ 491319 w 1692322"/>
              <a:gd name="connsiteY2" fmla="*/ 1528550 h 2169994"/>
              <a:gd name="connsiteX3" fmla="*/ 436728 w 1692322"/>
              <a:gd name="connsiteY3" fmla="*/ 1951630 h 2169994"/>
              <a:gd name="connsiteX4" fmla="*/ 805218 w 1692322"/>
              <a:gd name="connsiteY4" fmla="*/ 1937983 h 2169994"/>
              <a:gd name="connsiteX5" fmla="*/ 1173707 w 1692322"/>
              <a:gd name="connsiteY5" fmla="*/ 2169994 h 2169994"/>
              <a:gd name="connsiteX6" fmla="*/ 1310185 w 1692322"/>
              <a:gd name="connsiteY6" fmla="*/ 1760562 h 2169994"/>
              <a:gd name="connsiteX7" fmla="*/ 1173707 w 1692322"/>
              <a:gd name="connsiteY7" fmla="*/ 1760562 h 2169994"/>
              <a:gd name="connsiteX8" fmla="*/ 1064525 w 1692322"/>
              <a:gd name="connsiteY8" fmla="*/ 1596789 h 2169994"/>
              <a:gd name="connsiteX9" fmla="*/ 1064525 w 1692322"/>
              <a:gd name="connsiteY9" fmla="*/ 1460311 h 2169994"/>
              <a:gd name="connsiteX10" fmla="*/ 1173707 w 1692322"/>
              <a:gd name="connsiteY10" fmla="*/ 1269242 h 2169994"/>
              <a:gd name="connsiteX11" fmla="*/ 1351128 w 1692322"/>
              <a:gd name="connsiteY11" fmla="*/ 1269242 h 2169994"/>
              <a:gd name="connsiteX12" fmla="*/ 1487606 w 1692322"/>
              <a:gd name="connsiteY12" fmla="*/ 1405720 h 2169994"/>
              <a:gd name="connsiteX13" fmla="*/ 1692322 w 1692322"/>
              <a:gd name="connsiteY13" fmla="*/ 873457 h 2169994"/>
              <a:gd name="connsiteX14" fmla="*/ 1160060 w 1692322"/>
              <a:gd name="connsiteY14" fmla="*/ 832514 h 2169994"/>
              <a:gd name="connsiteX15" fmla="*/ 1132764 w 1692322"/>
              <a:gd name="connsiteY15" fmla="*/ 982639 h 2169994"/>
              <a:gd name="connsiteX16" fmla="*/ 982639 w 1692322"/>
              <a:gd name="connsiteY16" fmla="*/ 1023583 h 2169994"/>
              <a:gd name="connsiteX17" fmla="*/ 846161 w 1692322"/>
              <a:gd name="connsiteY17" fmla="*/ 982639 h 2169994"/>
              <a:gd name="connsiteX18" fmla="*/ 805218 w 1692322"/>
              <a:gd name="connsiteY18" fmla="*/ 805218 h 2169994"/>
              <a:gd name="connsiteX19" fmla="*/ 0 w 1692322"/>
              <a:gd name="connsiteY19" fmla="*/ 0 h 2169994"/>
              <a:gd name="connsiteX20" fmla="*/ 40943 w 1692322"/>
              <a:gd name="connsiteY20" fmla="*/ 436729 h 2169994"/>
              <a:gd name="connsiteX21" fmla="*/ 204716 w 1692322"/>
              <a:gd name="connsiteY21" fmla="*/ 477672 h 2169994"/>
              <a:gd name="connsiteX22" fmla="*/ 300251 w 1692322"/>
              <a:gd name="connsiteY22" fmla="*/ 545911 h 2169994"/>
              <a:gd name="connsiteX23" fmla="*/ 300251 w 1692322"/>
              <a:gd name="connsiteY23" fmla="*/ 655093 h 2169994"/>
              <a:gd name="connsiteX24" fmla="*/ 272955 w 1692322"/>
              <a:gd name="connsiteY24" fmla="*/ 791571 h 2169994"/>
              <a:gd name="connsiteX25" fmla="*/ 54591 w 1692322"/>
              <a:gd name="connsiteY25" fmla="*/ 791571 h 2169994"/>
              <a:gd name="connsiteX26" fmla="*/ 136477 w 1692322"/>
              <a:gd name="connsiteY26" fmla="*/ 1460311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692322" h="2169994">
                <a:moveTo>
                  <a:pt x="136477" y="1460311"/>
                </a:moveTo>
                <a:lnTo>
                  <a:pt x="382137" y="1419368"/>
                </a:lnTo>
                <a:lnTo>
                  <a:pt x="491319" y="1528550"/>
                </a:lnTo>
                <a:lnTo>
                  <a:pt x="436728" y="1951630"/>
                </a:lnTo>
                <a:lnTo>
                  <a:pt x="805218" y="1937983"/>
                </a:lnTo>
                <a:lnTo>
                  <a:pt x="1173707" y="2169994"/>
                </a:lnTo>
                <a:lnTo>
                  <a:pt x="1310185" y="1760562"/>
                </a:lnTo>
                <a:lnTo>
                  <a:pt x="1173707" y="1760562"/>
                </a:lnTo>
                <a:lnTo>
                  <a:pt x="1064525" y="1596789"/>
                </a:lnTo>
                <a:lnTo>
                  <a:pt x="1064525" y="1460311"/>
                </a:lnTo>
                <a:lnTo>
                  <a:pt x="1173707" y="1269242"/>
                </a:lnTo>
                <a:lnTo>
                  <a:pt x="1351128" y="1269242"/>
                </a:lnTo>
                <a:lnTo>
                  <a:pt x="1487606" y="1405720"/>
                </a:lnTo>
                <a:lnTo>
                  <a:pt x="1692322" y="873457"/>
                </a:lnTo>
                <a:lnTo>
                  <a:pt x="1160060" y="832514"/>
                </a:lnTo>
                <a:lnTo>
                  <a:pt x="1132764" y="982639"/>
                </a:lnTo>
                <a:lnTo>
                  <a:pt x="982639" y="1023583"/>
                </a:lnTo>
                <a:lnTo>
                  <a:pt x="846161" y="982639"/>
                </a:lnTo>
                <a:lnTo>
                  <a:pt x="805218" y="805218"/>
                </a:lnTo>
                <a:lnTo>
                  <a:pt x="0" y="0"/>
                </a:lnTo>
                <a:lnTo>
                  <a:pt x="40943" y="436729"/>
                </a:lnTo>
                <a:lnTo>
                  <a:pt x="204716" y="477672"/>
                </a:lnTo>
                <a:lnTo>
                  <a:pt x="300251" y="545911"/>
                </a:lnTo>
                <a:lnTo>
                  <a:pt x="300251" y="655093"/>
                </a:lnTo>
                <a:lnTo>
                  <a:pt x="272955" y="791571"/>
                </a:lnTo>
                <a:lnTo>
                  <a:pt x="54591" y="791571"/>
                </a:lnTo>
                <a:lnTo>
                  <a:pt x="136477" y="1460311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/>
          </a:p>
        </p:txBody>
      </p:sp>
      <p:sp>
        <p:nvSpPr>
          <p:cNvPr id="106" name="Forme libre 105">
            <a:hlinkClick r:id="rId32" action="ppaction://hlinksldjump"/>
          </p:cNvPr>
          <p:cNvSpPr/>
          <p:nvPr/>
        </p:nvSpPr>
        <p:spPr>
          <a:xfrm>
            <a:off x="6643353" y="5597121"/>
            <a:ext cx="2454950" cy="2222986"/>
          </a:xfrm>
          <a:custGeom>
            <a:avLst/>
            <a:gdLst>
              <a:gd name="connsiteX0" fmla="*/ 0 w 1733265"/>
              <a:gd name="connsiteY0" fmla="*/ 40943 h 1569492"/>
              <a:gd name="connsiteX1" fmla="*/ 40943 w 1733265"/>
              <a:gd name="connsiteY1" fmla="*/ 450376 h 1569492"/>
              <a:gd name="connsiteX2" fmla="*/ 859809 w 1733265"/>
              <a:gd name="connsiteY2" fmla="*/ 1255594 h 1569492"/>
              <a:gd name="connsiteX3" fmla="*/ 832513 w 1733265"/>
              <a:gd name="connsiteY3" fmla="*/ 1433014 h 1569492"/>
              <a:gd name="connsiteX4" fmla="*/ 928048 w 1733265"/>
              <a:gd name="connsiteY4" fmla="*/ 1514901 h 1569492"/>
              <a:gd name="connsiteX5" fmla="*/ 1146412 w 1733265"/>
              <a:gd name="connsiteY5" fmla="*/ 1569492 h 1569492"/>
              <a:gd name="connsiteX6" fmla="*/ 1255594 w 1733265"/>
              <a:gd name="connsiteY6" fmla="*/ 1473958 h 1569492"/>
              <a:gd name="connsiteX7" fmla="*/ 1255594 w 1733265"/>
              <a:gd name="connsiteY7" fmla="*/ 1310185 h 1569492"/>
              <a:gd name="connsiteX8" fmla="*/ 1733265 w 1733265"/>
              <a:gd name="connsiteY8" fmla="*/ 1310185 h 1569492"/>
              <a:gd name="connsiteX9" fmla="*/ 1433015 w 1733265"/>
              <a:gd name="connsiteY9" fmla="*/ 545910 h 1569492"/>
              <a:gd name="connsiteX10" fmla="*/ 1310185 w 1733265"/>
              <a:gd name="connsiteY10" fmla="*/ 723331 h 1569492"/>
              <a:gd name="connsiteX11" fmla="*/ 1050877 w 1733265"/>
              <a:gd name="connsiteY11" fmla="*/ 641444 h 1569492"/>
              <a:gd name="connsiteX12" fmla="*/ 1050877 w 1733265"/>
              <a:gd name="connsiteY12" fmla="*/ 450376 h 1569492"/>
              <a:gd name="connsiteX13" fmla="*/ 1173707 w 1733265"/>
              <a:gd name="connsiteY13" fmla="*/ 313898 h 1569492"/>
              <a:gd name="connsiteX14" fmla="*/ 1296537 w 1733265"/>
              <a:gd name="connsiteY14" fmla="*/ 300250 h 1569492"/>
              <a:gd name="connsiteX15" fmla="*/ 1173707 w 1733265"/>
              <a:gd name="connsiteY15" fmla="*/ 27295 h 1569492"/>
              <a:gd name="connsiteX16" fmla="*/ 805218 w 1733265"/>
              <a:gd name="connsiteY16" fmla="*/ 0 h 1569492"/>
              <a:gd name="connsiteX17" fmla="*/ 736979 w 1733265"/>
              <a:gd name="connsiteY17" fmla="*/ 232012 h 1569492"/>
              <a:gd name="connsiteX18" fmla="*/ 586854 w 1733265"/>
              <a:gd name="connsiteY18" fmla="*/ 313898 h 1569492"/>
              <a:gd name="connsiteX19" fmla="*/ 354842 w 1733265"/>
              <a:gd name="connsiteY19" fmla="*/ 313898 h 1569492"/>
              <a:gd name="connsiteX20" fmla="*/ 218364 w 1733265"/>
              <a:gd name="connsiteY20" fmla="*/ 259307 h 1569492"/>
              <a:gd name="connsiteX21" fmla="*/ 136477 w 1733265"/>
              <a:gd name="connsiteY21" fmla="*/ 40943 h 1569492"/>
              <a:gd name="connsiteX22" fmla="*/ 0 w 1733265"/>
              <a:gd name="connsiteY22" fmla="*/ 40943 h 156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33265" h="1569492">
                <a:moveTo>
                  <a:pt x="0" y="40943"/>
                </a:moveTo>
                <a:lnTo>
                  <a:pt x="40943" y="450376"/>
                </a:lnTo>
                <a:lnTo>
                  <a:pt x="859809" y="1255594"/>
                </a:lnTo>
                <a:lnTo>
                  <a:pt x="832513" y="1433014"/>
                </a:lnTo>
                <a:lnTo>
                  <a:pt x="928048" y="1514901"/>
                </a:lnTo>
                <a:lnTo>
                  <a:pt x="1146412" y="1569492"/>
                </a:lnTo>
                <a:lnTo>
                  <a:pt x="1255594" y="1473958"/>
                </a:lnTo>
                <a:lnTo>
                  <a:pt x="1255594" y="1310185"/>
                </a:lnTo>
                <a:lnTo>
                  <a:pt x="1733265" y="1310185"/>
                </a:lnTo>
                <a:lnTo>
                  <a:pt x="1433015" y="545910"/>
                </a:lnTo>
                <a:lnTo>
                  <a:pt x="1310185" y="723331"/>
                </a:lnTo>
                <a:lnTo>
                  <a:pt x="1050877" y="641444"/>
                </a:lnTo>
                <a:lnTo>
                  <a:pt x="1050877" y="450376"/>
                </a:lnTo>
                <a:lnTo>
                  <a:pt x="1173707" y="313898"/>
                </a:lnTo>
                <a:lnTo>
                  <a:pt x="1296537" y="300250"/>
                </a:lnTo>
                <a:lnTo>
                  <a:pt x="1173707" y="27295"/>
                </a:lnTo>
                <a:lnTo>
                  <a:pt x="805218" y="0"/>
                </a:lnTo>
                <a:lnTo>
                  <a:pt x="736979" y="232012"/>
                </a:lnTo>
                <a:lnTo>
                  <a:pt x="586854" y="313898"/>
                </a:lnTo>
                <a:lnTo>
                  <a:pt x="354842" y="313898"/>
                </a:lnTo>
                <a:lnTo>
                  <a:pt x="218364" y="259307"/>
                </a:lnTo>
                <a:lnTo>
                  <a:pt x="136477" y="40943"/>
                </a:lnTo>
                <a:lnTo>
                  <a:pt x="0" y="40943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sp>
        <p:nvSpPr>
          <p:cNvPr id="107" name="Forme libre 106">
            <a:hlinkClick r:id="rId33" action="ppaction://hlinksldjump"/>
          </p:cNvPr>
          <p:cNvSpPr/>
          <p:nvPr/>
        </p:nvSpPr>
        <p:spPr>
          <a:xfrm>
            <a:off x="9272274" y="2774893"/>
            <a:ext cx="2203656" cy="2145666"/>
          </a:xfrm>
          <a:custGeom>
            <a:avLst/>
            <a:gdLst>
              <a:gd name="connsiteX0" fmla="*/ 40944 w 1555845"/>
              <a:gd name="connsiteY0" fmla="*/ 1514902 h 1514902"/>
              <a:gd name="connsiteX1" fmla="*/ 668741 w 1555845"/>
              <a:gd name="connsiteY1" fmla="*/ 1514902 h 1514902"/>
              <a:gd name="connsiteX2" fmla="*/ 709684 w 1555845"/>
              <a:gd name="connsiteY2" fmla="*/ 1296538 h 1514902"/>
              <a:gd name="connsiteX3" fmla="*/ 859809 w 1555845"/>
              <a:gd name="connsiteY3" fmla="*/ 1201003 h 1514902"/>
              <a:gd name="connsiteX4" fmla="*/ 1064526 w 1555845"/>
              <a:gd name="connsiteY4" fmla="*/ 1214651 h 1514902"/>
              <a:gd name="connsiteX5" fmla="*/ 1091821 w 1555845"/>
              <a:gd name="connsiteY5" fmla="*/ 1501254 h 1514902"/>
              <a:gd name="connsiteX6" fmla="*/ 1555845 w 1555845"/>
              <a:gd name="connsiteY6" fmla="*/ 1501254 h 1514902"/>
              <a:gd name="connsiteX7" fmla="*/ 1528550 w 1555845"/>
              <a:gd name="connsiteY7" fmla="*/ 27296 h 1514902"/>
              <a:gd name="connsiteX8" fmla="*/ 1119117 w 1555845"/>
              <a:gd name="connsiteY8" fmla="*/ 0 h 1514902"/>
              <a:gd name="connsiteX9" fmla="*/ 1119117 w 1555845"/>
              <a:gd name="connsiteY9" fmla="*/ 150126 h 1514902"/>
              <a:gd name="connsiteX10" fmla="*/ 1064526 w 1555845"/>
              <a:gd name="connsiteY10" fmla="*/ 259308 h 1514902"/>
              <a:gd name="connsiteX11" fmla="*/ 982639 w 1555845"/>
              <a:gd name="connsiteY11" fmla="*/ 354842 h 1514902"/>
              <a:gd name="connsiteX12" fmla="*/ 846162 w 1555845"/>
              <a:gd name="connsiteY12" fmla="*/ 354842 h 1514902"/>
              <a:gd name="connsiteX13" fmla="*/ 627797 w 1555845"/>
              <a:gd name="connsiteY13" fmla="*/ 286603 h 1514902"/>
              <a:gd name="connsiteX14" fmla="*/ 559559 w 1555845"/>
              <a:gd name="connsiteY14" fmla="*/ 40944 h 1514902"/>
              <a:gd name="connsiteX15" fmla="*/ 0 w 1555845"/>
              <a:gd name="connsiteY15" fmla="*/ 68239 h 1514902"/>
              <a:gd name="connsiteX16" fmla="*/ 40944 w 1555845"/>
              <a:gd name="connsiteY16" fmla="*/ 818866 h 1514902"/>
              <a:gd name="connsiteX17" fmla="*/ 163773 w 1555845"/>
              <a:gd name="connsiteY17" fmla="*/ 750627 h 1514902"/>
              <a:gd name="connsiteX18" fmla="*/ 327547 w 1555845"/>
              <a:gd name="connsiteY18" fmla="*/ 832514 h 1514902"/>
              <a:gd name="connsiteX19" fmla="*/ 382138 w 1555845"/>
              <a:gd name="connsiteY19" fmla="*/ 1009935 h 1514902"/>
              <a:gd name="connsiteX20" fmla="*/ 245660 w 1555845"/>
              <a:gd name="connsiteY20" fmla="*/ 1201003 h 1514902"/>
              <a:gd name="connsiteX21" fmla="*/ 13648 w 1555845"/>
              <a:gd name="connsiteY21" fmla="*/ 1214651 h 1514902"/>
              <a:gd name="connsiteX22" fmla="*/ 40944 w 1555845"/>
              <a:gd name="connsiteY22" fmla="*/ 1514902 h 151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55845" h="1514902">
                <a:moveTo>
                  <a:pt x="40944" y="1514902"/>
                </a:moveTo>
                <a:lnTo>
                  <a:pt x="668741" y="1514902"/>
                </a:lnTo>
                <a:lnTo>
                  <a:pt x="709684" y="1296538"/>
                </a:lnTo>
                <a:lnTo>
                  <a:pt x="859809" y="1201003"/>
                </a:lnTo>
                <a:lnTo>
                  <a:pt x="1064526" y="1214651"/>
                </a:lnTo>
                <a:lnTo>
                  <a:pt x="1091821" y="1501254"/>
                </a:lnTo>
                <a:lnTo>
                  <a:pt x="1555845" y="1501254"/>
                </a:lnTo>
                <a:lnTo>
                  <a:pt x="1528550" y="27296"/>
                </a:lnTo>
                <a:lnTo>
                  <a:pt x="1119117" y="0"/>
                </a:lnTo>
                <a:lnTo>
                  <a:pt x="1119117" y="150126"/>
                </a:lnTo>
                <a:lnTo>
                  <a:pt x="1064526" y="259308"/>
                </a:lnTo>
                <a:lnTo>
                  <a:pt x="982639" y="354842"/>
                </a:lnTo>
                <a:lnTo>
                  <a:pt x="846162" y="354842"/>
                </a:lnTo>
                <a:lnTo>
                  <a:pt x="627797" y="286603"/>
                </a:lnTo>
                <a:lnTo>
                  <a:pt x="559559" y="40944"/>
                </a:lnTo>
                <a:lnTo>
                  <a:pt x="0" y="68239"/>
                </a:lnTo>
                <a:lnTo>
                  <a:pt x="40944" y="818866"/>
                </a:lnTo>
                <a:lnTo>
                  <a:pt x="163773" y="750627"/>
                </a:lnTo>
                <a:lnTo>
                  <a:pt x="327547" y="832514"/>
                </a:lnTo>
                <a:lnTo>
                  <a:pt x="382138" y="1009935"/>
                </a:lnTo>
                <a:lnTo>
                  <a:pt x="245660" y="1201003"/>
                </a:lnTo>
                <a:lnTo>
                  <a:pt x="13648" y="1214651"/>
                </a:lnTo>
                <a:lnTo>
                  <a:pt x="40944" y="1514902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sp>
        <p:nvSpPr>
          <p:cNvPr id="108" name="Forme libre 107">
            <a:hlinkClick r:id="rId34" action="ppaction://hlinksldjump"/>
          </p:cNvPr>
          <p:cNvSpPr/>
          <p:nvPr/>
        </p:nvSpPr>
        <p:spPr>
          <a:xfrm>
            <a:off x="9310936" y="4456632"/>
            <a:ext cx="2164996" cy="2010352"/>
          </a:xfrm>
          <a:custGeom>
            <a:avLst/>
            <a:gdLst>
              <a:gd name="connsiteX0" fmla="*/ 0 w 1528549"/>
              <a:gd name="connsiteY0" fmla="*/ 341194 h 1419367"/>
              <a:gd name="connsiteX1" fmla="*/ 450376 w 1528549"/>
              <a:gd name="connsiteY1" fmla="*/ 941695 h 1419367"/>
              <a:gd name="connsiteX2" fmla="*/ 232012 w 1528549"/>
              <a:gd name="connsiteY2" fmla="*/ 968991 h 1419367"/>
              <a:gd name="connsiteX3" fmla="*/ 204716 w 1528549"/>
              <a:gd name="connsiteY3" fmla="*/ 1214650 h 1419367"/>
              <a:gd name="connsiteX4" fmla="*/ 313898 w 1528549"/>
              <a:gd name="connsiteY4" fmla="*/ 1323832 h 1419367"/>
              <a:gd name="connsiteX5" fmla="*/ 573206 w 1528549"/>
              <a:gd name="connsiteY5" fmla="*/ 1337480 h 1419367"/>
              <a:gd name="connsiteX6" fmla="*/ 627797 w 1528549"/>
              <a:gd name="connsiteY6" fmla="*/ 1160059 h 1419367"/>
              <a:gd name="connsiteX7" fmla="*/ 777922 w 1528549"/>
              <a:gd name="connsiteY7" fmla="*/ 1419367 h 1419367"/>
              <a:gd name="connsiteX8" fmla="*/ 1433015 w 1528549"/>
              <a:gd name="connsiteY8" fmla="*/ 1392071 h 1419367"/>
              <a:gd name="connsiteX9" fmla="*/ 1528549 w 1528549"/>
              <a:gd name="connsiteY9" fmla="*/ 777922 h 1419367"/>
              <a:gd name="connsiteX10" fmla="*/ 1528549 w 1528549"/>
              <a:gd name="connsiteY10" fmla="*/ 286603 h 1419367"/>
              <a:gd name="connsiteX11" fmla="*/ 1105469 w 1528549"/>
              <a:gd name="connsiteY11" fmla="*/ 300250 h 1419367"/>
              <a:gd name="connsiteX12" fmla="*/ 1064525 w 1528549"/>
              <a:gd name="connsiteY12" fmla="*/ 109182 h 1419367"/>
              <a:gd name="connsiteX13" fmla="*/ 941695 w 1528549"/>
              <a:gd name="connsiteY13" fmla="*/ 13647 h 1419367"/>
              <a:gd name="connsiteX14" fmla="*/ 805218 w 1528549"/>
              <a:gd name="connsiteY14" fmla="*/ 0 h 1419367"/>
              <a:gd name="connsiteX15" fmla="*/ 696036 w 1528549"/>
              <a:gd name="connsiteY15" fmla="*/ 40943 h 1419367"/>
              <a:gd name="connsiteX16" fmla="*/ 641445 w 1528549"/>
              <a:gd name="connsiteY16" fmla="*/ 272955 h 1419367"/>
              <a:gd name="connsiteX17" fmla="*/ 641445 w 1528549"/>
              <a:gd name="connsiteY17" fmla="*/ 327546 h 1419367"/>
              <a:gd name="connsiteX18" fmla="*/ 0 w 1528549"/>
              <a:gd name="connsiteY18" fmla="*/ 341194 h 141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28549" h="1419367">
                <a:moveTo>
                  <a:pt x="0" y="341194"/>
                </a:moveTo>
                <a:lnTo>
                  <a:pt x="450376" y="941695"/>
                </a:lnTo>
                <a:lnTo>
                  <a:pt x="232012" y="968991"/>
                </a:lnTo>
                <a:lnTo>
                  <a:pt x="204716" y="1214650"/>
                </a:lnTo>
                <a:lnTo>
                  <a:pt x="313898" y="1323832"/>
                </a:lnTo>
                <a:lnTo>
                  <a:pt x="573206" y="1337480"/>
                </a:lnTo>
                <a:lnTo>
                  <a:pt x="627797" y="1160059"/>
                </a:lnTo>
                <a:lnTo>
                  <a:pt x="777922" y="1419367"/>
                </a:lnTo>
                <a:lnTo>
                  <a:pt x="1433015" y="1392071"/>
                </a:lnTo>
                <a:lnTo>
                  <a:pt x="1528549" y="777922"/>
                </a:lnTo>
                <a:lnTo>
                  <a:pt x="1528549" y="286603"/>
                </a:lnTo>
                <a:lnTo>
                  <a:pt x="1105469" y="300250"/>
                </a:lnTo>
                <a:lnTo>
                  <a:pt x="1064525" y="109182"/>
                </a:lnTo>
                <a:lnTo>
                  <a:pt x="941695" y="13647"/>
                </a:lnTo>
                <a:lnTo>
                  <a:pt x="805218" y="0"/>
                </a:lnTo>
                <a:lnTo>
                  <a:pt x="696036" y="40943"/>
                </a:lnTo>
                <a:lnTo>
                  <a:pt x="641445" y="272955"/>
                </a:lnTo>
                <a:lnTo>
                  <a:pt x="641445" y="327546"/>
                </a:lnTo>
                <a:lnTo>
                  <a:pt x="0" y="341194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sp>
        <p:nvSpPr>
          <p:cNvPr id="109" name="Forme libre 108">
            <a:hlinkClick r:id="rId35" action="ppaction://hlinksldjump"/>
          </p:cNvPr>
          <p:cNvSpPr/>
          <p:nvPr/>
        </p:nvSpPr>
        <p:spPr>
          <a:xfrm>
            <a:off x="12055840" y="5519800"/>
            <a:ext cx="1971692" cy="1643076"/>
          </a:xfrm>
          <a:custGeom>
            <a:avLst/>
            <a:gdLst>
              <a:gd name="connsiteX0" fmla="*/ 327546 w 1392072"/>
              <a:gd name="connsiteY0" fmla="*/ 40943 h 1160059"/>
              <a:gd name="connsiteX1" fmla="*/ 313898 w 1392072"/>
              <a:gd name="connsiteY1" fmla="*/ 409432 h 1160059"/>
              <a:gd name="connsiteX2" fmla="*/ 177421 w 1392072"/>
              <a:gd name="connsiteY2" fmla="*/ 341194 h 1160059"/>
              <a:gd name="connsiteX3" fmla="*/ 13648 w 1392072"/>
              <a:gd name="connsiteY3" fmla="*/ 409432 h 1160059"/>
              <a:gd name="connsiteX4" fmla="*/ 0 w 1392072"/>
              <a:gd name="connsiteY4" fmla="*/ 586853 h 1160059"/>
              <a:gd name="connsiteX5" fmla="*/ 68239 w 1392072"/>
              <a:gd name="connsiteY5" fmla="*/ 682388 h 1160059"/>
              <a:gd name="connsiteX6" fmla="*/ 232012 w 1392072"/>
              <a:gd name="connsiteY6" fmla="*/ 709683 h 1160059"/>
              <a:gd name="connsiteX7" fmla="*/ 327546 w 1392072"/>
              <a:gd name="connsiteY7" fmla="*/ 668740 h 1160059"/>
              <a:gd name="connsiteX8" fmla="*/ 341194 w 1392072"/>
              <a:gd name="connsiteY8" fmla="*/ 1160059 h 1160059"/>
              <a:gd name="connsiteX9" fmla="*/ 1132764 w 1392072"/>
              <a:gd name="connsiteY9" fmla="*/ 723331 h 1160059"/>
              <a:gd name="connsiteX10" fmla="*/ 1064525 w 1392072"/>
              <a:gd name="connsiteY10" fmla="*/ 464023 h 1160059"/>
              <a:gd name="connsiteX11" fmla="*/ 1392072 w 1392072"/>
              <a:gd name="connsiteY11" fmla="*/ 0 h 1160059"/>
              <a:gd name="connsiteX12" fmla="*/ 1091821 w 1392072"/>
              <a:gd name="connsiteY12" fmla="*/ 40943 h 1160059"/>
              <a:gd name="connsiteX13" fmla="*/ 327546 w 1392072"/>
              <a:gd name="connsiteY13" fmla="*/ 40943 h 11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92072" h="1160059">
                <a:moveTo>
                  <a:pt x="327546" y="40943"/>
                </a:moveTo>
                <a:lnTo>
                  <a:pt x="313898" y="409432"/>
                </a:lnTo>
                <a:lnTo>
                  <a:pt x="177421" y="341194"/>
                </a:lnTo>
                <a:lnTo>
                  <a:pt x="13648" y="409432"/>
                </a:lnTo>
                <a:lnTo>
                  <a:pt x="0" y="586853"/>
                </a:lnTo>
                <a:lnTo>
                  <a:pt x="68239" y="682388"/>
                </a:lnTo>
                <a:lnTo>
                  <a:pt x="232012" y="709683"/>
                </a:lnTo>
                <a:lnTo>
                  <a:pt x="327546" y="668740"/>
                </a:lnTo>
                <a:lnTo>
                  <a:pt x="341194" y="1160059"/>
                </a:lnTo>
                <a:lnTo>
                  <a:pt x="1132764" y="723331"/>
                </a:lnTo>
                <a:lnTo>
                  <a:pt x="1064525" y="464023"/>
                </a:lnTo>
                <a:lnTo>
                  <a:pt x="1392072" y="0"/>
                </a:lnTo>
                <a:lnTo>
                  <a:pt x="1091821" y="40943"/>
                </a:lnTo>
                <a:lnTo>
                  <a:pt x="327546" y="40943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sp>
        <p:nvSpPr>
          <p:cNvPr id="110" name="Forme libre 109">
            <a:hlinkClick r:id="rId36" action="ppaction://hlinksldjump"/>
          </p:cNvPr>
          <p:cNvSpPr/>
          <p:nvPr/>
        </p:nvSpPr>
        <p:spPr>
          <a:xfrm>
            <a:off x="11301958" y="5539129"/>
            <a:ext cx="1256472" cy="2377630"/>
          </a:xfrm>
          <a:custGeom>
            <a:avLst/>
            <a:gdLst>
              <a:gd name="connsiteX0" fmla="*/ 0 w 887105"/>
              <a:gd name="connsiteY0" fmla="*/ 641445 h 1678675"/>
              <a:gd name="connsiteX1" fmla="*/ 177421 w 887105"/>
              <a:gd name="connsiteY1" fmla="*/ 1078173 h 1678675"/>
              <a:gd name="connsiteX2" fmla="*/ 354842 w 887105"/>
              <a:gd name="connsiteY2" fmla="*/ 1078173 h 1678675"/>
              <a:gd name="connsiteX3" fmla="*/ 395785 w 887105"/>
              <a:gd name="connsiteY3" fmla="*/ 1173708 h 1678675"/>
              <a:gd name="connsiteX4" fmla="*/ 313899 w 887105"/>
              <a:gd name="connsiteY4" fmla="*/ 1282890 h 1678675"/>
              <a:gd name="connsiteX5" fmla="*/ 382138 w 887105"/>
              <a:gd name="connsiteY5" fmla="*/ 1678675 h 1678675"/>
              <a:gd name="connsiteX6" fmla="*/ 532263 w 887105"/>
              <a:gd name="connsiteY6" fmla="*/ 1446663 h 1678675"/>
              <a:gd name="connsiteX7" fmla="*/ 887105 w 887105"/>
              <a:gd name="connsiteY7" fmla="*/ 1364776 h 1678675"/>
              <a:gd name="connsiteX8" fmla="*/ 873457 w 887105"/>
              <a:gd name="connsiteY8" fmla="*/ 627797 h 1678675"/>
              <a:gd name="connsiteX9" fmla="*/ 750627 w 887105"/>
              <a:gd name="connsiteY9" fmla="*/ 696036 h 1678675"/>
              <a:gd name="connsiteX10" fmla="*/ 600502 w 887105"/>
              <a:gd name="connsiteY10" fmla="*/ 668741 h 1678675"/>
              <a:gd name="connsiteX11" fmla="*/ 532263 w 887105"/>
              <a:gd name="connsiteY11" fmla="*/ 532263 h 1678675"/>
              <a:gd name="connsiteX12" fmla="*/ 532263 w 887105"/>
              <a:gd name="connsiteY12" fmla="*/ 409433 h 1678675"/>
              <a:gd name="connsiteX13" fmla="*/ 668741 w 887105"/>
              <a:gd name="connsiteY13" fmla="*/ 341194 h 1678675"/>
              <a:gd name="connsiteX14" fmla="*/ 832514 w 887105"/>
              <a:gd name="connsiteY14" fmla="*/ 395785 h 1678675"/>
              <a:gd name="connsiteX15" fmla="*/ 873457 w 887105"/>
              <a:gd name="connsiteY15" fmla="*/ 0 h 1678675"/>
              <a:gd name="connsiteX16" fmla="*/ 95535 w 887105"/>
              <a:gd name="connsiteY16" fmla="*/ 0 h 1678675"/>
              <a:gd name="connsiteX17" fmla="*/ 0 w 887105"/>
              <a:gd name="connsiteY17" fmla="*/ 641445 h 1678675"/>
              <a:gd name="connsiteX0" fmla="*/ 0 w 887105"/>
              <a:gd name="connsiteY0" fmla="*/ 641445 h 1678675"/>
              <a:gd name="connsiteX1" fmla="*/ 177421 w 887105"/>
              <a:gd name="connsiteY1" fmla="*/ 1078173 h 1678675"/>
              <a:gd name="connsiteX2" fmla="*/ 343659 w 887105"/>
              <a:gd name="connsiteY2" fmla="*/ 1026601 h 1678675"/>
              <a:gd name="connsiteX3" fmla="*/ 395785 w 887105"/>
              <a:gd name="connsiteY3" fmla="*/ 1173708 h 1678675"/>
              <a:gd name="connsiteX4" fmla="*/ 313899 w 887105"/>
              <a:gd name="connsiteY4" fmla="*/ 1282890 h 1678675"/>
              <a:gd name="connsiteX5" fmla="*/ 382138 w 887105"/>
              <a:gd name="connsiteY5" fmla="*/ 1678675 h 1678675"/>
              <a:gd name="connsiteX6" fmla="*/ 532263 w 887105"/>
              <a:gd name="connsiteY6" fmla="*/ 1446663 h 1678675"/>
              <a:gd name="connsiteX7" fmla="*/ 887105 w 887105"/>
              <a:gd name="connsiteY7" fmla="*/ 1364776 h 1678675"/>
              <a:gd name="connsiteX8" fmla="*/ 873457 w 887105"/>
              <a:gd name="connsiteY8" fmla="*/ 627797 h 1678675"/>
              <a:gd name="connsiteX9" fmla="*/ 750627 w 887105"/>
              <a:gd name="connsiteY9" fmla="*/ 696036 h 1678675"/>
              <a:gd name="connsiteX10" fmla="*/ 600502 w 887105"/>
              <a:gd name="connsiteY10" fmla="*/ 668741 h 1678675"/>
              <a:gd name="connsiteX11" fmla="*/ 532263 w 887105"/>
              <a:gd name="connsiteY11" fmla="*/ 532263 h 1678675"/>
              <a:gd name="connsiteX12" fmla="*/ 532263 w 887105"/>
              <a:gd name="connsiteY12" fmla="*/ 409433 h 1678675"/>
              <a:gd name="connsiteX13" fmla="*/ 668741 w 887105"/>
              <a:gd name="connsiteY13" fmla="*/ 341194 h 1678675"/>
              <a:gd name="connsiteX14" fmla="*/ 832514 w 887105"/>
              <a:gd name="connsiteY14" fmla="*/ 395785 h 1678675"/>
              <a:gd name="connsiteX15" fmla="*/ 873457 w 887105"/>
              <a:gd name="connsiteY15" fmla="*/ 0 h 1678675"/>
              <a:gd name="connsiteX16" fmla="*/ 95535 w 887105"/>
              <a:gd name="connsiteY16" fmla="*/ 0 h 1678675"/>
              <a:gd name="connsiteX17" fmla="*/ 0 w 887105"/>
              <a:gd name="connsiteY17" fmla="*/ 641445 h 1678675"/>
              <a:gd name="connsiteX0" fmla="*/ 0 w 887105"/>
              <a:gd name="connsiteY0" fmla="*/ 641445 h 1678675"/>
              <a:gd name="connsiteX1" fmla="*/ 177421 w 887105"/>
              <a:gd name="connsiteY1" fmla="*/ 1078173 h 1678675"/>
              <a:gd name="connsiteX2" fmla="*/ 343659 w 887105"/>
              <a:gd name="connsiteY2" fmla="*/ 1026601 h 1678675"/>
              <a:gd name="connsiteX3" fmla="*/ 415667 w 887105"/>
              <a:gd name="connsiteY3" fmla="*/ 1170617 h 1678675"/>
              <a:gd name="connsiteX4" fmla="*/ 313899 w 887105"/>
              <a:gd name="connsiteY4" fmla="*/ 1282890 h 1678675"/>
              <a:gd name="connsiteX5" fmla="*/ 382138 w 887105"/>
              <a:gd name="connsiteY5" fmla="*/ 1678675 h 1678675"/>
              <a:gd name="connsiteX6" fmla="*/ 532263 w 887105"/>
              <a:gd name="connsiteY6" fmla="*/ 1446663 h 1678675"/>
              <a:gd name="connsiteX7" fmla="*/ 887105 w 887105"/>
              <a:gd name="connsiteY7" fmla="*/ 1364776 h 1678675"/>
              <a:gd name="connsiteX8" fmla="*/ 873457 w 887105"/>
              <a:gd name="connsiteY8" fmla="*/ 627797 h 1678675"/>
              <a:gd name="connsiteX9" fmla="*/ 750627 w 887105"/>
              <a:gd name="connsiteY9" fmla="*/ 696036 h 1678675"/>
              <a:gd name="connsiteX10" fmla="*/ 600502 w 887105"/>
              <a:gd name="connsiteY10" fmla="*/ 668741 h 1678675"/>
              <a:gd name="connsiteX11" fmla="*/ 532263 w 887105"/>
              <a:gd name="connsiteY11" fmla="*/ 532263 h 1678675"/>
              <a:gd name="connsiteX12" fmla="*/ 532263 w 887105"/>
              <a:gd name="connsiteY12" fmla="*/ 409433 h 1678675"/>
              <a:gd name="connsiteX13" fmla="*/ 668741 w 887105"/>
              <a:gd name="connsiteY13" fmla="*/ 341194 h 1678675"/>
              <a:gd name="connsiteX14" fmla="*/ 832514 w 887105"/>
              <a:gd name="connsiteY14" fmla="*/ 395785 h 1678675"/>
              <a:gd name="connsiteX15" fmla="*/ 873457 w 887105"/>
              <a:gd name="connsiteY15" fmla="*/ 0 h 1678675"/>
              <a:gd name="connsiteX16" fmla="*/ 95535 w 887105"/>
              <a:gd name="connsiteY16" fmla="*/ 0 h 1678675"/>
              <a:gd name="connsiteX17" fmla="*/ 0 w 887105"/>
              <a:gd name="connsiteY17" fmla="*/ 641445 h 1678675"/>
              <a:gd name="connsiteX0" fmla="*/ 0 w 887105"/>
              <a:gd name="connsiteY0" fmla="*/ 641445 h 1678675"/>
              <a:gd name="connsiteX1" fmla="*/ 177421 w 887105"/>
              <a:gd name="connsiteY1" fmla="*/ 1078173 h 1678675"/>
              <a:gd name="connsiteX2" fmla="*/ 343659 w 887105"/>
              <a:gd name="connsiteY2" fmla="*/ 1026601 h 1678675"/>
              <a:gd name="connsiteX3" fmla="*/ 415667 w 887105"/>
              <a:gd name="connsiteY3" fmla="*/ 1170617 h 1678675"/>
              <a:gd name="connsiteX4" fmla="*/ 313899 w 887105"/>
              <a:gd name="connsiteY4" fmla="*/ 1282890 h 1678675"/>
              <a:gd name="connsiteX5" fmla="*/ 382138 w 887105"/>
              <a:gd name="connsiteY5" fmla="*/ 1678675 h 1678675"/>
              <a:gd name="connsiteX6" fmla="*/ 532263 w 887105"/>
              <a:gd name="connsiteY6" fmla="*/ 1446663 h 1678675"/>
              <a:gd name="connsiteX7" fmla="*/ 887105 w 887105"/>
              <a:gd name="connsiteY7" fmla="*/ 1364776 h 1678675"/>
              <a:gd name="connsiteX8" fmla="*/ 873457 w 887105"/>
              <a:gd name="connsiteY8" fmla="*/ 627797 h 1678675"/>
              <a:gd name="connsiteX9" fmla="*/ 750627 w 887105"/>
              <a:gd name="connsiteY9" fmla="*/ 696036 h 1678675"/>
              <a:gd name="connsiteX10" fmla="*/ 600502 w 887105"/>
              <a:gd name="connsiteY10" fmla="*/ 668741 h 1678675"/>
              <a:gd name="connsiteX11" fmla="*/ 532263 w 887105"/>
              <a:gd name="connsiteY11" fmla="*/ 532263 h 1678675"/>
              <a:gd name="connsiteX12" fmla="*/ 532263 w 887105"/>
              <a:gd name="connsiteY12" fmla="*/ 409433 h 1678675"/>
              <a:gd name="connsiteX13" fmla="*/ 668741 w 887105"/>
              <a:gd name="connsiteY13" fmla="*/ 341194 h 1678675"/>
              <a:gd name="connsiteX14" fmla="*/ 832514 w 887105"/>
              <a:gd name="connsiteY14" fmla="*/ 395785 h 1678675"/>
              <a:gd name="connsiteX15" fmla="*/ 873457 w 887105"/>
              <a:gd name="connsiteY15" fmla="*/ 0 h 1678675"/>
              <a:gd name="connsiteX16" fmla="*/ 95535 w 887105"/>
              <a:gd name="connsiteY16" fmla="*/ 0 h 1678675"/>
              <a:gd name="connsiteX17" fmla="*/ 0 w 887105"/>
              <a:gd name="connsiteY17" fmla="*/ 641445 h 1678675"/>
              <a:gd name="connsiteX0" fmla="*/ 0 w 887105"/>
              <a:gd name="connsiteY0" fmla="*/ 641445 h 1678675"/>
              <a:gd name="connsiteX1" fmla="*/ 177421 w 887105"/>
              <a:gd name="connsiteY1" fmla="*/ 1078173 h 1678675"/>
              <a:gd name="connsiteX2" fmla="*/ 343659 w 887105"/>
              <a:gd name="connsiteY2" fmla="*/ 1026601 h 1678675"/>
              <a:gd name="connsiteX3" fmla="*/ 415667 w 887105"/>
              <a:gd name="connsiteY3" fmla="*/ 1026601 h 1678675"/>
              <a:gd name="connsiteX4" fmla="*/ 415667 w 887105"/>
              <a:gd name="connsiteY4" fmla="*/ 1170617 h 1678675"/>
              <a:gd name="connsiteX5" fmla="*/ 313899 w 887105"/>
              <a:gd name="connsiteY5" fmla="*/ 1282890 h 1678675"/>
              <a:gd name="connsiteX6" fmla="*/ 382138 w 887105"/>
              <a:gd name="connsiteY6" fmla="*/ 1678675 h 1678675"/>
              <a:gd name="connsiteX7" fmla="*/ 532263 w 887105"/>
              <a:gd name="connsiteY7" fmla="*/ 1446663 h 1678675"/>
              <a:gd name="connsiteX8" fmla="*/ 887105 w 887105"/>
              <a:gd name="connsiteY8" fmla="*/ 1364776 h 1678675"/>
              <a:gd name="connsiteX9" fmla="*/ 873457 w 887105"/>
              <a:gd name="connsiteY9" fmla="*/ 627797 h 1678675"/>
              <a:gd name="connsiteX10" fmla="*/ 750627 w 887105"/>
              <a:gd name="connsiteY10" fmla="*/ 696036 h 1678675"/>
              <a:gd name="connsiteX11" fmla="*/ 600502 w 887105"/>
              <a:gd name="connsiteY11" fmla="*/ 668741 h 1678675"/>
              <a:gd name="connsiteX12" fmla="*/ 532263 w 887105"/>
              <a:gd name="connsiteY12" fmla="*/ 532263 h 1678675"/>
              <a:gd name="connsiteX13" fmla="*/ 532263 w 887105"/>
              <a:gd name="connsiteY13" fmla="*/ 409433 h 1678675"/>
              <a:gd name="connsiteX14" fmla="*/ 668741 w 887105"/>
              <a:gd name="connsiteY14" fmla="*/ 341194 h 1678675"/>
              <a:gd name="connsiteX15" fmla="*/ 832514 w 887105"/>
              <a:gd name="connsiteY15" fmla="*/ 395785 h 1678675"/>
              <a:gd name="connsiteX16" fmla="*/ 873457 w 887105"/>
              <a:gd name="connsiteY16" fmla="*/ 0 h 1678675"/>
              <a:gd name="connsiteX17" fmla="*/ 95535 w 887105"/>
              <a:gd name="connsiteY17" fmla="*/ 0 h 1678675"/>
              <a:gd name="connsiteX18" fmla="*/ 0 w 887105"/>
              <a:gd name="connsiteY18" fmla="*/ 641445 h 1678675"/>
              <a:gd name="connsiteX0" fmla="*/ 0 w 887105"/>
              <a:gd name="connsiteY0" fmla="*/ 641445 h 1678675"/>
              <a:gd name="connsiteX1" fmla="*/ 177421 w 887105"/>
              <a:gd name="connsiteY1" fmla="*/ 1078173 h 1678675"/>
              <a:gd name="connsiteX2" fmla="*/ 271651 w 887105"/>
              <a:gd name="connsiteY2" fmla="*/ 954593 h 1678675"/>
              <a:gd name="connsiteX3" fmla="*/ 415667 w 887105"/>
              <a:gd name="connsiteY3" fmla="*/ 1026601 h 1678675"/>
              <a:gd name="connsiteX4" fmla="*/ 415667 w 887105"/>
              <a:gd name="connsiteY4" fmla="*/ 1170617 h 1678675"/>
              <a:gd name="connsiteX5" fmla="*/ 313899 w 887105"/>
              <a:gd name="connsiteY5" fmla="*/ 1282890 h 1678675"/>
              <a:gd name="connsiteX6" fmla="*/ 382138 w 887105"/>
              <a:gd name="connsiteY6" fmla="*/ 1678675 h 1678675"/>
              <a:gd name="connsiteX7" fmla="*/ 532263 w 887105"/>
              <a:gd name="connsiteY7" fmla="*/ 1446663 h 1678675"/>
              <a:gd name="connsiteX8" fmla="*/ 887105 w 887105"/>
              <a:gd name="connsiteY8" fmla="*/ 1364776 h 1678675"/>
              <a:gd name="connsiteX9" fmla="*/ 873457 w 887105"/>
              <a:gd name="connsiteY9" fmla="*/ 627797 h 1678675"/>
              <a:gd name="connsiteX10" fmla="*/ 750627 w 887105"/>
              <a:gd name="connsiteY10" fmla="*/ 696036 h 1678675"/>
              <a:gd name="connsiteX11" fmla="*/ 600502 w 887105"/>
              <a:gd name="connsiteY11" fmla="*/ 668741 h 1678675"/>
              <a:gd name="connsiteX12" fmla="*/ 532263 w 887105"/>
              <a:gd name="connsiteY12" fmla="*/ 532263 h 1678675"/>
              <a:gd name="connsiteX13" fmla="*/ 532263 w 887105"/>
              <a:gd name="connsiteY13" fmla="*/ 409433 h 1678675"/>
              <a:gd name="connsiteX14" fmla="*/ 668741 w 887105"/>
              <a:gd name="connsiteY14" fmla="*/ 341194 h 1678675"/>
              <a:gd name="connsiteX15" fmla="*/ 832514 w 887105"/>
              <a:gd name="connsiteY15" fmla="*/ 395785 h 1678675"/>
              <a:gd name="connsiteX16" fmla="*/ 873457 w 887105"/>
              <a:gd name="connsiteY16" fmla="*/ 0 h 1678675"/>
              <a:gd name="connsiteX17" fmla="*/ 95535 w 887105"/>
              <a:gd name="connsiteY17" fmla="*/ 0 h 1678675"/>
              <a:gd name="connsiteX18" fmla="*/ 0 w 887105"/>
              <a:gd name="connsiteY18" fmla="*/ 641445 h 167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7105" h="1678675">
                <a:moveTo>
                  <a:pt x="0" y="641445"/>
                </a:moveTo>
                <a:lnTo>
                  <a:pt x="177421" y="1078173"/>
                </a:lnTo>
                <a:lnTo>
                  <a:pt x="271651" y="954593"/>
                </a:lnTo>
                <a:cubicBezTo>
                  <a:pt x="303756" y="953048"/>
                  <a:pt x="391664" y="990597"/>
                  <a:pt x="415667" y="1026601"/>
                </a:cubicBezTo>
                <a:cubicBezTo>
                  <a:pt x="439670" y="1062605"/>
                  <a:pt x="425026" y="1134952"/>
                  <a:pt x="415667" y="1170617"/>
                </a:cubicBezTo>
                <a:lnTo>
                  <a:pt x="313899" y="1282890"/>
                </a:lnTo>
                <a:lnTo>
                  <a:pt x="382138" y="1678675"/>
                </a:lnTo>
                <a:lnTo>
                  <a:pt x="532263" y="1446663"/>
                </a:lnTo>
                <a:lnTo>
                  <a:pt x="887105" y="1364776"/>
                </a:lnTo>
                <a:lnTo>
                  <a:pt x="873457" y="627797"/>
                </a:lnTo>
                <a:lnTo>
                  <a:pt x="750627" y="696036"/>
                </a:lnTo>
                <a:lnTo>
                  <a:pt x="600502" y="668741"/>
                </a:lnTo>
                <a:lnTo>
                  <a:pt x="532263" y="532263"/>
                </a:lnTo>
                <a:lnTo>
                  <a:pt x="532263" y="409433"/>
                </a:lnTo>
                <a:lnTo>
                  <a:pt x="668741" y="341194"/>
                </a:lnTo>
                <a:lnTo>
                  <a:pt x="832514" y="395785"/>
                </a:lnTo>
                <a:lnTo>
                  <a:pt x="873457" y="0"/>
                </a:lnTo>
                <a:lnTo>
                  <a:pt x="95535" y="0"/>
                </a:lnTo>
                <a:lnTo>
                  <a:pt x="0" y="641445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sp>
        <p:nvSpPr>
          <p:cNvPr id="111" name="Forme libre 110">
            <a:hlinkClick r:id="rId37" action="ppaction://hlinksldjump"/>
          </p:cNvPr>
          <p:cNvSpPr/>
          <p:nvPr/>
        </p:nvSpPr>
        <p:spPr>
          <a:xfrm>
            <a:off x="8131787" y="4901228"/>
            <a:ext cx="2319638" cy="1836380"/>
          </a:xfrm>
          <a:custGeom>
            <a:avLst/>
            <a:gdLst>
              <a:gd name="connsiteX0" fmla="*/ 504968 w 1637732"/>
              <a:gd name="connsiteY0" fmla="*/ 1296537 h 1296537"/>
              <a:gd name="connsiteX1" fmla="*/ 832514 w 1637732"/>
              <a:gd name="connsiteY1" fmla="*/ 1241946 h 1296537"/>
              <a:gd name="connsiteX2" fmla="*/ 818866 w 1637732"/>
              <a:gd name="connsiteY2" fmla="*/ 1078173 h 1296537"/>
              <a:gd name="connsiteX3" fmla="*/ 873457 w 1637732"/>
              <a:gd name="connsiteY3" fmla="*/ 982639 h 1296537"/>
              <a:gd name="connsiteX4" fmla="*/ 996287 w 1637732"/>
              <a:gd name="connsiteY4" fmla="*/ 982639 h 1296537"/>
              <a:gd name="connsiteX5" fmla="*/ 1064526 w 1637732"/>
              <a:gd name="connsiteY5" fmla="*/ 1201003 h 1296537"/>
              <a:gd name="connsiteX6" fmla="*/ 1637732 w 1637732"/>
              <a:gd name="connsiteY6" fmla="*/ 1132764 h 1296537"/>
              <a:gd name="connsiteX7" fmla="*/ 1473959 w 1637732"/>
              <a:gd name="connsiteY7" fmla="*/ 832514 h 1296537"/>
              <a:gd name="connsiteX8" fmla="*/ 1392072 w 1637732"/>
              <a:gd name="connsiteY8" fmla="*/ 1023582 h 1296537"/>
              <a:gd name="connsiteX9" fmla="*/ 1214651 w 1637732"/>
              <a:gd name="connsiteY9" fmla="*/ 1023582 h 1296537"/>
              <a:gd name="connsiteX10" fmla="*/ 1050878 w 1637732"/>
              <a:gd name="connsiteY10" fmla="*/ 941696 h 1296537"/>
              <a:gd name="connsiteX11" fmla="*/ 1050878 w 1637732"/>
              <a:gd name="connsiteY11" fmla="*/ 750627 h 1296537"/>
              <a:gd name="connsiteX12" fmla="*/ 1078174 w 1637732"/>
              <a:gd name="connsiteY12" fmla="*/ 641445 h 1296537"/>
              <a:gd name="connsiteX13" fmla="*/ 1146412 w 1637732"/>
              <a:gd name="connsiteY13" fmla="*/ 627797 h 1296537"/>
              <a:gd name="connsiteX14" fmla="*/ 1296538 w 1637732"/>
              <a:gd name="connsiteY14" fmla="*/ 627797 h 1296537"/>
              <a:gd name="connsiteX15" fmla="*/ 846162 w 1637732"/>
              <a:gd name="connsiteY15" fmla="*/ 0 h 1296537"/>
              <a:gd name="connsiteX16" fmla="*/ 504968 w 1637732"/>
              <a:gd name="connsiteY16" fmla="*/ 504967 h 1296537"/>
              <a:gd name="connsiteX17" fmla="*/ 150126 w 1637732"/>
              <a:gd name="connsiteY17" fmla="*/ 518615 h 1296537"/>
              <a:gd name="connsiteX18" fmla="*/ 232012 w 1637732"/>
              <a:gd name="connsiteY18" fmla="*/ 805218 h 1296537"/>
              <a:gd name="connsiteX19" fmla="*/ 40944 w 1637732"/>
              <a:gd name="connsiteY19" fmla="*/ 818866 h 1296537"/>
              <a:gd name="connsiteX20" fmla="*/ 0 w 1637732"/>
              <a:gd name="connsiteY20" fmla="*/ 955343 h 1296537"/>
              <a:gd name="connsiteX21" fmla="*/ 13648 w 1637732"/>
              <a:gd name="connsiteY21" fmla="*/ 1173708 h 1296537"/>
              <a:gd name="connsiteX22" fmla="*/ 136478 w 1637732"/>
              <a:gd name="connsiteY22" fmla="*/ 1228299 h 1296537"/>
              <a:gd name="connsiteX23" fmla="*/ 313899 w 1637732"/>
              <a:gd name="connsiteY23" fmla="*/ 1201003 h 1296537"/>
              <a:gd name="connsiteX24" fmla="*/ 382138 w 1637732"/>
              <a:gd name="connsiteY24" fmla="*/ 1037230 h 1296537"/>
              <a:gd name="connsiteX25" fmla="*/ 504968 w 1637732"/>
              <a:gd name="connsiteY25" fmla="*/ 1296537 h 129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37732" h="1296537">
                <a:moveTo>
                  <a:pt x="504968" y="1296537"/>
                </a:moveTo>
                <a:lnTo>
                  <a:pt x="832514" y="1241946"/>
                </a:lnTo>
                <a:lnTo>
                  <a:pt x="818866" y="1078173"/>
                </a:lnTo>
                <a:lnTo>
                  <a:pt x="873457" y="982639"/>
                </a:lnTo>
                <a:lnTo>
                  <a:pt x="996287" y="982639"/>
                </a:lnTo>
                <a:lnTo>
                  <a:pt x="1064526" y="1201003"/>
                </a:lnTo>
                <a:lnTo>
                  <a:pt x="1637732" y="1132764"/>
                </a:lnTo>
                <a:lnTo>
                  <a:pt x="1473959" y="832514"/>
                </a:lnTo>
                <a:lnTo>
                  <a:pt x="1392072" y="1023582"/>
                </a:lnTo>
                <a:lnTo>
                  <a:pt x="1214651" y="1023582"/>
                </a:lnTo>
                <a:lnTo>
                  <a:pt x="1050878" y="941696"/>
                </a:lnTo>
                <a:lnTo>
                  <a:pt x="1050878" y="750627"/>
                </a:lnTo>
                <a:lnTo>
                  <a:pt x="1078174" y="641445"/>
                </a:lnTo>
                <a:lnTo>
                  <a:pt x="1146412" y="627797"/>
                </a:lnTo>
                <a:lnTo>
                  <a:pt x="1296538" y="627797"/>
                </a:lnTo>
                <a:lnTo>
                  <a:pt x="846162" y="0"/>
                </a:lnTo>
                <a:lnTo>
                  <a:pt x="504968" y="504967"/>
                </a:lnTo>
                <a:lnTo>
                  <a:pt x="150126" y="518615"/>
                </a:lnTo>
                <a:lnTo>
                  <a:pt x="232012" y="805218"/>
                </a:lnTo>
                <a:lnTo>
                  <a:pt x="40944" y="818866"/>
                </a:lnTo>
                <a:lnTo>
                  <a:pt x="0" y="955343"/>
                </a:lnTo>
                <a:lnTo>
                  <a:pt x="13648" y="1173708"/>
                </a:lnTo>
                <a:lnTo>
                  <a:pt x="136478" y="1228299"/>
                </a:lnTo>
                <a:lnTo>
                  <a:pt x="313899" y="1201003"/>
                </a:lnTo>
                <a:lnTo>
                  <a:pt x="382138" y="1037230"/>
                </a:lnTo>
                <a:lnTo>
                  <a:pt x="504968" y="1296537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sp>
        <p:nvSpPr>
          <p:cNvPr id="112" name="Forme libre 111">
            <a:hlinkClick r:id="rId38" action="ppaction://hlinksldjump"/>
          </p:cNvPr>
          <p:cNvSpPr/>
          <p:nvPr/>
        </p:nvSpPr>
        <p:spPr>
          <a:xfrm>
            <a:off x="8827679" y="6312342"/>
            <a:ext cx="1662406" cy="2049012"/>
          </a:xfrm>
          <a:custGeom>
            <a:avLst/>
            <a:gdLst>
              <a:gd name="connsiteX0" fmla="*/ 1173707 w 1173707"/>
              <a:gd name="connsiteY0" fmla="*/ 150125 h 1446662"/>
              <a:gd name="connsiteX1" fmla="*/ 614149 w 1173707"/>
              <a:gd name="connsiteY1" fmla="*/ 1446662 h 1446662"/>
              <a:gd name="connsiteX2" fmla="*/ 436728 w 1173707"/>
              <a:gd name="connsiteY2" fmla="*/ 1446662 h 1446662"/>
              <a:gd name="connsiteX3" fmla="*/ 0 w 1173707"/>
              <a:gd name="connsiteY3" fmla="*/ 313898 h 1446662"/>
              <a:gd name="connsiteX4" fmla="*/ 354842 w 1173707"/>
              <a:gd name="connsiteY4" fmla="*/ 259307 h 1446662"/>
              <a:gd name="connsiteX5" fmla="*/ 327546 w 1173707"/>
              <a:gd name="connsiteY5" fmla="*/ 68239 h 1446662"/>
              <a:gd name="connsiteX6" fmla="*/ 409433 w 1173707"/>
              <a:gd name="connsiteY6" fmla="*/ 0 h 1446662"/>
              <a:gd name="connsiteX7" fmla="*/ 518615 w 1173707"/>
              <a:gd name="connsiteY7" fmla="*/ 0 h 1446662"/>
              <a:gd name="connsiteX8" fmla="*/ 586854 w 1173707"/>
              <a:gd name="connsiteY8" fmla="*/ 204716 h 1446662"/>
              <a:gd name="connsiteX9" fmla="*/ 1173707 w 1173707"/>
              <a:gd name="connsiteY9" fmla="*/ 150125 h 144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707" h="1446662">
                <a:moveTo>
                  <a:pt x="1173707" y="150125"/>
                </a:moveTo>
                <a:lnTo>
                  <a:pt x="614149" y="1446662"/>
                </a:lnTo>
                <a:lnTo>
                  <a:pt x="436728" y="1446662"/>
                </a:lnTo>
                <a:lnTo>
                  <a:pt x="0" y="313898"/>
                </a:lnTo>
                <a:lnTo>
                  <a:pt x="354842" y="259307"/>
                </a:lnTo>
                <a:lnTo>
                  <a:pt x="327546" y="68239"/>
                </a:lnTo>
                <a:lnTo>
                  <a:pt x="409433" y="0"/>
                </a:lnTo>
                <a:lnTo>
                  <a:pt x="518615" y="0"/>
                </a:lnTo>
                <a:lnTo>
                  <a:pt x="586854" y="204716"/>
                </a:lnTo>
                <a:lnTo>
                  <a:pt x="1173707" y="150125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/>
          </a:p>
        </p:txBody>
      </p:sp>
      <p:sp>
        <p:nvSpPr>
          <p:cNvPr id="113" name="Forme libre 112">
            <a:hlinkClick r:id="rId39" action="ppaction://hlinksldjump"/>
          </p:cNvPr>
          <p:cNvSpPr/>
          <p:nvPr/>
        </p:nvSpPr>
        <p:spPr>
          <a:xfrm>
            <a:off x="10354772" y="6428325"/>
            <a:ext cx="1565756" cy="2280978"/>
          </a:xfrm>
          <a:custGeom>
            <a:avLst/>
            <a:gdLst>
              <a:gd name="connsiteX0" fmla="*/ 81887 w 1105469"/>
              <a:gd name="connsiteY0" fmla="*/ 40944 h 1610436"/>
              <a:gd name="connsiteX1" fmla="*/ 177421 w 1105469"/>
              <a:gd name="connsiteY1" fmla="*/ 682388 h 1610436"/>
              <a:gd name="connsiteX2" fmla="*/ 40943 w 1105469"/>
              <a:gd name="connsiteY2" fmla="*/ 668741 h 1610436"/>
              <a:gd name="connsiteX3" fmla="*/ 0 w 1105469"/>
              <a:gd name="connsiteY3" fmla="*/ 791570 h 1610436"/>
              <a:gd name="connsiteX4" fmla="*/ 54591 w 1105469"/>
              <a:gd name="connsiteY4" fmla="*/ 887105 h 1610436"/>
              <a:gd name="connsiteX5" fmla="*/ 191069 w 1105469"/>
              <a:gd name="connsiteY5" fmla="*/ 887105 h 1610436"/>
              <a:gd name="connsiteX6" fmla="*/ 204716 w 1105469"/>
              <a:gd name="connsiteY6" fmla="*/ 859809 h 1610436"/>
              <a:gd name="connsiteX7" fmla="*/ 423081 w 1105469"/>
              <a:gd name="connsiteY7" fmla="*/ 1610436 h 1610436"/>
              <a:gd name="connsiteX8" fmla="*/ 696036 w 1105469"/>
              <a:gd name="connsiteY8" fmla="*/ 1214651 h 1610436"/>
              <a:gd name="connsiteX9" fmla="*/ 1050878 w 1105469"/>
              <a:gd name="connsiteY9" fmla="*/ 1078173 h 1610436"/>
              <a:gd name="connsiteX10" fmla="*/ 996287 w 1105469"/>
              <a:gd name="connsiteY10" fmla="*/ 641445 h 1610436"/>
              <a:gd name="connsiteX11" fmla="*/ 1105469 w 1105469"/>
              <a:gd name="connsiteY11" fmla="*/ 518615 h 1610436"/>
              <a:gd name="connsiteX12" fmla="*/ 1105469 w 1105469"/>
              <a:gd name="connsiteY12" fmla="*/ 368490 h 1610436"/>
              <a:gd name="connsiteX13" fmla="*/ 996287 w 1105469"/>
              <a:gd name="connsiteY13" fmla="*/ 327547 h 1610436"/>
              <a:gd name="connsiteX14" fmla="*/ 941695 w 1105469"/>
              <a:gd name="connsiteY14" fmla="*/ 327547 h 1610436"/>
              <a:gd name="connsiteX15" fmla="*/ 832513 w 1105469"/>
              <a:gd name="connsiteY15" fmla="*/ 436729 h 1610436"/>
              <a:gd name="connsiteX16" fmla="*/ 668740 w 1105469"/>
              <a:gd name="connsiteY16" fmla="*/ 0 h 1610436"/>
              <a:gd name="connsiteX17" fmla="*/ 81887 w 1105469"/>
              <a:gd name="connsiteY17" fmla="*/ 40944 h 161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05469" h="1610436">
                <a:moveTo>
                  <a:pt x="81887" y="40944"/>
                </a:moveTo>
                <a:lnTo>
                  <a:pt x="177421" y="682388"/>
                </a:lnTo>
                <a:lnTo>
                  <a:pt x="40943" y="668741"/>
                </a:lnTo>
                <a:lnTo>
                  <a:pt x="0" y="791570"/>
                </a:lnTo>
                <a:lnTo>
                  <a:pt x="54591" y="887105"/>
                </a:lnTo>
                <a:lnTo>
                  <a:pt x="191069" y="887105"/>
                </a:lnTo>
                <a:lnTo>
                  <a:pt x="204716" y="859809"/>
                </a:lnTo>
                <a:lnTo>
                  <a:pt x="423081" y="1610436"/>
                </a:lnTo>
                <a:lnTo>
                  <a:pt x="696036" y="1214651"/>
                </a:lnTo>
                <a:lnTo>
                  <a:pt x="1050878" y="1078173"/>
                </a:lnTo>
                <a:lnTo>
                  <a:pt x="996287" y="641445"/>
                </a:lnTo>
                <a:lnTo>
                  <a:pt x="1105469" y="518615"/>
                </a:lnTo>
                <a:lnTo>
                  <a:pt x="1105469" y="368490"/>
                </a:lnTo>
                <a:lnTo>
                  <a:pt x="996287" y="327547"/>
                </a:lnTo>
                <a:lnTo>
                  <a:pt x="941695" y="327547"/>
                </a:lnTo>
                <a:lnTo>
                  <a:pt x="832513" y="436729"/>
                </a:lnTo>
                <a:lnTo>
                  <a:pt x="668740" y="0"/>
                </a:lnTo>
                <a:lnTo>
                  <a:pt x="81887" y="40944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sp>
        <p:nvSpPr>
          <p:cNvPr id="114" name="Forme libre 113"/>
          <p:cNvSpPr/>
          <p:nvPr/>
        </p:nvSpPr>
        <p:spPr>
          <a:xfrm>
            <a:off x="9361068" y="6501194"/>
            <a:ext cx="1883068" cy="2870728"/>
          </a:xfrm>
          <a:custGeom>
            <a:avLst/>
            <a:gdLst>
              <a:gd name="connsiteX0" fmla="*/ 127528 w 941534"/>
              <a:gd name="connsiteY0" fmla="*/ 1188449 h 1435364"/>
              <a:gd name="connsiteX1" fmla="*/ 62407 w 941534"/>
              <a:gd name="connsiteY1" fmla="*/ 1180309 h 1435364"/>
              <a:gd name="connsiteX2" fmla="*/ 16280 w 941534"/>
              <a:gd name="connsiteY2" fmla="*/ 1199302 h 1435364"/>
              <a:gd name="connsiteX3" fmla="*/ 0 w 941534"/>
              <a:gd name="connsiteY3" fmla="*/ 1256283 h 1435364"/>
              <a:gd name="connsiteX4" fmla="*/ 24420 w 941534"/>
              <a:gd name="connsiteY4" fmla="*/ 1310550 h 1435364"/>
              <a:gd name="connsiteX5" fmla="*/ 97681 w 941534"/>
              <a:gd name="connsiteY5" fmla="*/ 1326830 h 1435364"/>
              <a:gd name="connsiteX6" fmla="*/ 168228 w 941534"/>
              <a:gd name="connsiteY6" fmla="*/ 1307836 h 1435364"/>
              <a:gd name="connsiteX7" fmla="*/ 198075 w 941534"/>
              <a:gd name="connsiteY7" fmla="*/ 1435364 h 1435364"/>
              <a:gd name="connsiteX8" fmla="*/ 710899 w 941534"/>
              <a:gd name="connsiteY8" fmla="*/ 1332256 h 1435364"/>
              <a:gd name="connsiteX9" fmla="*/ 816719 w 941534"/>
              <a:gd name="connsiteY9" fmla="*/ 1340396 h 1435364"/>
              <a:gd name="connsiteX10" fmla="*/ 941534 w 941534"/>
              <a:gd name="connsiteY10" fmla="*/ 1096195 h 1435364"/>
              <a:gd name="connsiteX11" fmla="*/ 805866 w 941534"/>
              <a:gd name="connsiteY11" fmla="*/ 1096195 h 1435364"/>
              <a:gd name="connsiteX12" fmla="*/ 643065 w 941534"/>
              <a:gd name="connsiteY12" fmla="*/ 577944 h 1435364"/>
              <a:gd name="connsiteX13" fmla="*/ 607791 w 941534"/>
              <a:gd name="connsiteY13" fmla="*/ 596938 h 1435364"/>
              <a:gd name="connsiteX14" fmla="*/ 575231 w 941534"/>
              <a:gd name="connsiteY14" fmla="*/ 594224 h 1435364"/>
              <a:gd name="connsiteX15" fmla="*/ 542671 w 941534"/>
              <a:gd name="connsiteY15" fmla="*/ 583371 h 1435364"/>
              <a:gd name="connsiteX16" fmla="*/ 515537 w 941534"/>
              <a:gd name="connsiteY16" fmla="*/ 553524 h 1435364"/>
              <a:gd name="connsiteX17" fmla="*/ 504684 w 941534"/>
              <a:gd name="connsiteY17" fmla="*/ 520964 h 1435364"/>
              <a:gd name="connsiteX18" fmla="*/ 523677 w 941534"/>
              <a:gd name="connsiteY18" fmla="*/ 461270 h 1435364"/>
              <a:gd name="connsiteX19" fmla="*/ 539957 w 941534"/>
              <a:gd name="connsiteY19" fmla="*/ 439563 h 1435364"/>
              <a:gd name="connsiteX20" fmla="*/ 621358 w 941534"/>
              <a:gd name="connsiteY20" fmla="*/ 453130 h 1435364"/>
              <a:gd name="connsiteX21" fmla="*/ 556238 w 941534"/>
              <a:gd name="connsiteY21" fmla="*/ 0 h 1435364"/>
              <a:gd name="connsiteX22" fmla="*/ 160088 w 941534"/>
              <a:gd name="connsiteY22" fmla="*/ 925253 h 1435364"/>
              <a:gd name="connsiteX23" fmla="*/ 29847 w 941534"/>
              <a:gd name="connsiteY23" fmla="*/ 933394 h 1435364"/>
              <a:gd name="connsiteX24" fmla="*/ 127528 w 941534"/>
              <a:gd name="connsiteY24" fmla="*/ 1188449 h 14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41534" h="1435364">
                <a:moveTo>
                  <a:pt x="127528" y="1188449"/>
                </a:moveTo>
                <a:lnTo>
                  <a:pt x="62407" y="1180309"/>
                </a:lnTo>
                <a:lnTo>
                  <a:pt x="16280" y="1199302"/>
                </a:lnTo>
                <a:lnTo>
                  <a:pt x="0" y="1256283"/>
                </a:lnTo>
                <a:lnTo>
                  <a:pt x="24420" y="1310550"/>
                </a:lnTo>
                <a:lnTo>
                  <a:pt x="97681" y="1326830"/>
                </a:lnTo>
                <a:lnTo>
                  <a:pt x="168228" y="1307836"/>
                </a:lnTo>
                <a:lnTo>
                  <a:pt x="198075" y="1435364"/>
                </a:lnTo>
                <a:lnTo>
                  <a:pt x="710899" y="1332256"/>
                </a:lnTo>
                <a:lnTo>
                  <a:pt x="816719" y="1340396"/>
                </a:lnTo>
                <a:lnTo>
                  <a:pt x="941534" y="1096195"/>
                </a:lnTo>
                <a:lnTo>
                  <a:pt x="805866" y="1096195"/>
                </a:lnTo>
                <a:lnTo>
                  <a:pt x="643065" y="577944"/>
                </a:lnTo>
                <a:lnTo>
                  <a:pt x="607791" y="596938"/>
                </a:lnTo>
                <a:lnTo>
                  <a:pt x="575231" y="594224"/>
                </a:lnTo>
                <a:lnTo>
                  <a:pt x="542671" y="583371"/>
                </a:lnTo>
                <a:lnTo>
                  <a:pt x="515537" y="553524"/>
                </a:lnTo>
                <a:lnTo>
                  <a:pt x="504684" y="520964"/>
                </a:lnTo>
                <a:lnTo>
                  <a:pt x="523677" y="461270"/>
                </a:lnTo>
                <a:lnTo>
                  <a:pt x="539957" y="439563"/>
                </a:lnTo>
                <a:lnTo>
                  <a:pt x="621358" y="453130"/>
                </a:lnTo>
                <a:lnTo>
                  <a:pt x="556238" y="0"/>
                </a:lnTo>
                <a:lnTo>
                  <a:pt x="160088" y="925253"/>
                </a:lnTo>
                <a:lnTo>
                  <a:pt x="29847" y="933394"/>
                </a:lnTo>
                <a:lnTo>
                  <a:pt x="127528" y="1188449"/>
                </a:lnTo>
                <a:close/>
              </a:path>
            </a:pathLst>
          </a:cu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sp>
        <p:nvSpPr>
          <p:cNvPr id="83" name="Forme libre 82">
            <a:hlinkClick r:id="rId40" action="ppaction://hlinksldjump"/>
          </p:cNvPr>
          <p:cNvSpPr/>
          <p:nvPr/>
        </p:nvSpPr>
        <p:spPr>
          <a:xfrm>
            <a:off x="9346991" y="6511519"/>
            <a:ext cx="1883068" cy="2870728"/>
          </a:xfrm>
          <a:custGeom>
            <a:avLst/>
            <a:gdLst>
              <a:gd name="connsiteX0" fmla="*/ 127528 w 941534"/>
              <a:gd name="connsiteY0" fmla="*/ 1188449 h 1435364"/>
              <a:gd name="connsiteX1" fmla="*/ 62407 w 941534"/>
              <a:gd name="connsiteY1" fmla="*/ 1180309 h 1435364"/>
              <a:gd name="connsiteX2" fmla="*/ 16280 w 941534"/>
              <a:gd name="connsiteY2" fmla="*/ 1199302 h 1435364"/>
              <a:gd name="connsiteX3" fmla="*/ 0 w 941534"/>
              <a:gd name="connsiteY3" fmla="*/ 1256283 h 1435364"/>
              <a:gd name="connsiteX4" fmla="*/ 24420 w 941534"/>
              <a:gd name="connsiteY4" fmla="*/ 1310550 h 1435364"/>
              <a:gd name="connsiteX5" fmla="*/ 97681 w 941534"/>
              <a:gd name="connsiteY5" fmla="*/ 1326830 h 1435364"/>
              <a:gd name="connsiteX6" fmla="*/ 168228 w 941534"/>
              <a:gd name="connsiteY6" fmla="*/ 1307836 h 1435364"/>
              <a:gd name="connsiteX7" fmla="*/ 198075 w 941534"/>
              <a:gd name="connsiteY7" fmla="*/ 1435364 h 1435364"/>
              <a:gd name="connsiteX8" fmla="*/ 710899 w 941534"/>
              <a:gd name="connsiteY8" fmla="*/ 1332256 h 1435364"/>
              <a:gd name="connsiteX9" fmla="*/ 816719 w 941534"/>
              <a:gd name="connsiteY9" fmla="*/ 1340396 h 1435364"/>
              <a:gd name="connsiteX10" fmla="*/ 941534 w 941534"/>
              <a:gd name="connsiteY10" fmla="*/ 1096195 h 1435364"/>
              <a:gd name="connsiteX11" fmla="*/ 805866 w 941534"/>
              <a:gd name="connsiteY11" fmla="*/ 1096195 h 1435364"/>
              <a:gd name="connsiteX12" fmla="*/ 643065 w 941534"/>
              <a:gd name="connsiteY12" fmla="*/ 577944 h 1435364"/>
              <a:gd name="connsiteX13" fmla="*/ 607791 w 941534"/>
              <a:gd name="connsiteY13" fmla="*/ 596938 h 1435364"/>
              <a:gd name="connsiteX14" fmla="*/ 575231 w 941534"/>
              <a:gd name="connsiteY14" fmla="*/ 594224 h 1435364"/>
              <a:gd name="connsiteX15" fmla="*/ 542671 w 941534"/>
              <a:gd name="connsiteY15" fmla="*/ 583371 h 1435364"/>
              <a:gd name="connsiteX16" fmla="*/ 515537 w 941534"/>
              <a:gd name="connsiteY16" fmla="*/ 553524 h 1435364"/>
              <a:gd name="connsiteX17" fmla="*/ 504684 w 941534"/>
              <a:gd name="connsiteY17" fmla="*/ 520964 h 1435364"/>
              <a:gd name="connsiteX18" fmla="*/ 523677 w 941534"/>
              <a:gd name="connsiteY18" fmla="*/ 461270 h 1435364"/>
              <a:gd name="connsiteX19" fmla="*/ 539957 w 941534"/>
              <a:gd name="connsiteY19" fmla="*/ 439563 h 1435364"/>
              <a:gd name="connsiteX20" fmla="*/ 621358 w 941534"/>
              <a:gd name="connsiteY20" fmla="*/ 453130 h 1435364"/>
              <a:gd name="connsiteX21" fmla="*/ 556238 w 941534"/>
              <a:gd name="connsiteY21" fmla="*/ 0 h 1435364"/>
              <a:gd name="connsiteX22" fmla="*/ 160088 w 941534"/>
              <a:gd name="connsiteY22" fmla="*/ 925253 h 1435364"/>
              <a:gd name="connsiteX23" fmla="*/ 29847 w 941534"/>
              <a:gd name="connsiteY23" fmla="*/ 933394 h 1435364"/>
              <a:gd name="connsiteX24" fmla="*/ 127528 w 941534"/>
              <a:gd name="connsiteY24" fmla="*/ 1188449 h 14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41534" h="1435364">
                <a:moveTo>
                  <a:pt x="127528" y="1188449"/>
                </a:moveTo>
                <a:lnTo>
                  <a:pt x="62407" y="1180309"/>
                </a:lnTo>
                <a:lnTo>
                  <a:pt x="16280" y="1199302"/>
                </a:lnTo>
                <a:lnTo>
                  <a:pt x="0" y="1256283"/>
                </a:lnTo>
                <a:lnTo>
                  <a:pt x="24420" y="1310550"/>
                </a:lnTo>
                <a:lnTo>
                  <a:pt x="97681" y="1326830"/>
                </a:lnTo>
                <a:lnTo>
                  <a:pt x="168228" y="1307836"/>
                </a:lnTo>
                <a:lnTo>
                  <a:pt x="198075" y="1435364"/>
                </a:lnTo>
                <a:lnTo>
                  <a:pt x="710899" y="1332256"/>
                </a:lnTo>
                <a:lnTo>
                  <a:pt x="816719" y="1340396"/>
                </a:lnTo>
                <a:lnTo>
                  <a:pt x="941534" y="1096195"/>
                </a:lnTo>
                <a:lnTo>
                  <a:pt x="805866" y="1096195"/>
                </a:lnTo>
                <a:lnTo>
                  <a:pt x="643065" y="577944"/>
                </a:lnTo>
                <a:lnTo>
                  <a:pt x="607791" y="596938"/>
                </a:lnTo>
                <a:lnTo>
                  <a:pt x="575231" y="594224"/>
                </a:lnTo>
                <a:lnTo>
                  <a:pt x="542671" y="583371"/>
                </a:lnTo>
                <a:lnTo>
                  <a:pt x="515537" y="553524"/>
                </a:lnTo>
                <a:lnTo>
                  <a:pt x="504684" y="520964"/>
                </a:lnTo>
                <a:lnTo>
                  <a:pt x="523677" y="461270"/>
                </a:lnTo>
                <a:lnTo>
                  <a:pt x="539957" y="439563"/>
                </a:lnTo>
                <a:lnTo>
                  <a:pt x="621358" y="453130"/>
                </a:lnTo>
                <a:lnTo>
                  <a:pt x="556238" y="0"/>
                </a:lnTo>
                <a:lnTo>
                  <a:pt x="160088" y="925253"/>
                </a:lnTo>
                <a:lnTo>
                  <a:pt x="29847" y="933394"/>
                </a:lnTo>
                <a:lnTo>
                  <a:pt x="127528" y="1188449"/>
                </a:lnTo>
                <a:close/>
              </a:path>
            </a:pathLst>
          </a:custGeom>
          <a:solidFill>
            <a:srgbClr val="FF80FF">
              <a:alpha val="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</p:spTree>
    <p:extLst>
      <p:ext uri="{BB962C8B-B14F-4D97-AF65-F5344CB8AC3E}">
        <p14:creationId xmlns:p14="http://schemas.microsoft.com/office/powerpoint/2010/main" val="406483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3 -0.00432 L 0.19375 -0.149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-72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0432 L -0.19965 -0.0453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26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0.26615 0.3626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7" y="18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478 L 0.0849 -0.00478 C 0.12309 -0.00478 0.17066 0.05602 0.17066 0.10602 L 0.17066 0.21929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33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694 L -0.29948 0.0461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19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0.00062 L -0.21129 0.2067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64" y="10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93827E-6 L -0.04341 4.93827E-6 C -0.06285 4.93827E-6 -0.08663 0.13827 -0.08663 0.2503 L -0.08663 0.50061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25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771 L -0.34757 -0.3401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78" y="-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-0.00926 L 0.20521 0.3737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9" y="19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2 -0.00432 L 0.34358 0.2966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5" y="15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58025E-6 L -0.22396 0.0262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8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5679E-6 L 0.24809 -0.0530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-26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0.08281 1.85185E-6 C 0.12066 1.85185E-6 0.16753 0.16111 0.16753 0.29228 L 0.16753 0.58827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68" y="29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833 L 0.10347 0.03796 C 0.12517 0.04815 0.15763 0.05401 0.19132 0.05401 C 0.23003 0.05401 0.26076 0.04815 0.28246 0.03796 L 0.38611 -0.00833 " pathEditMode="relative" rAng="0" ptsTypes="AAAAA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6" y="3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09877E-6 L -0.1802 0.1731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8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 2.46914E-7 L -0.07335 2.46914E-7 C -0.10824 2.46914E-7 -0.15095 -0.04475 -0.15095 -0.08086 L -0.15095 -0.16142 " pathEditMode="relative" rAng="0" ptsTypes="AAAA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78" y="-80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527230" y="1664055"/>
            <a:ext cx="6426134" cy="642613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61925" cap="sq">
              <a:solidFill>
                <a:srgbClr val="C84242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7005763" y="6522220"/>
            <a:ext cx="412530" cy="41253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7005763" y="2665392"/>
            <a:ext cx="412530" cy="41253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7705874" y="4920335"/>
            <a:ext cx="412530" cy="41253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5B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43184" y="7239744"/>
            <a:ext cx="7423194" cy="2824522"/>
            <a:chOff x="0" y="0"/>
            <a:chExt cx="3639893" cy="13849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39893" cy="1384977"/>
            </a:xfrm>
            <a:custGeom>
              <a:avLst/>
              <a:gdLst/>
              <a:ahLst/>
              <a:cxnLst/>
              <a:rect l="l" t="t" r="r" b="b"/>
              <a:pathLst>
                <a:path w="3639893" h="1384977">
                  <a:moveTo>
                    <a:pt x="3436693" y="0"/>
                  </a:moveTo>
                  <a:cubicBezTo>
                    <a:pt x="3548917" y="0"/>
                    <a:pt x="3639893" y="310038"/>
                    <a:pt x="3639893" y="692489"/>
                  </a:cubicBezTo>
                  <a:cubicBezTo>
                    <a:pt x="3639893" y="1074940"/>
                    <a:pt x="3548917" y="1384977"/>
                    <a:pt x="3436693" y="1384977"/>
                  </a:cubicBezTo>
                  <a:lnTo>
                    <a:pt x="203200" y="1384977"/>
                  </a:lnTo>
                  <a:cubicBezTo>
                    <a:pt x="90976" y="1384977"/>
                    <a:pt x="0" y="1074940"/>
                    <a:pt x="0" y="692489"/>
                  </a:cubicBezTo>
                  <a:cubicBezTo>
                    <a:pt x="0" y="3100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639893" cy="1432603"/>
            </a:xfrm>
            <a:prstGeom prst="rect">
              <a:avLst/>
            </a:prstGeom>
          </p:spPr>
          <p:txBody>
            <a:bodyPr lIns="64227" tIns="64227" rIns="64227" bIns="6422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8540830" y="6847648"/>
            <a:ext cx="1604709" cy="160470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 rot="1820444">
            <a:off x="7781777" y="6949781"/>
            <a:ext cx="673255" cy="412911"/>
          </a:xfrm>
          <a:custGeom>
            <a:avLst/>
            <a:gdLst/>
            <a:ahLst/>
            <a:cxnLst/>
            <a:rect l="l" t="t" r="r" b="b"/>
            <a:pathLst>
              <a:path w="673255" h="412911">
                <a:moveTo>
                  <a:pt x="0" y="0"/>
                </a:moveTo>
                <a:lnTo>
                  <a:pt x="673254" y="0"/>
                </a:lnTo>
                <a:lnTo>
                  <a:pt x="673254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184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9100348" y="7172544"/>
            <a:ext cx="914091" cy="991618"/>
          </a:xfrm>
          <a:custGeom>
            <a:avLst/>
            <a:gdLst/>
            <a:ahLst/>
            <a:cxnLst/>
            <a:rect l="l" t="t" r="r" b="b"/>
            <a:pathLst>
              <a:path w="914091" h="991618">
                <a:moveTo>
                  <a:pt x="0" y="0"/>
                </a:moveTo>
                <a:lnTo>
                  <a:pt x="914091" y="0"/>
                </a:lnTo>
                <a:lnTo>
                  <a:pt x="914091" y="991618"/>
                </a:lnTo>
                <a:lnTo>
                  <a:pt x="0" y="9916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8669522" y="6948799"/>
            <a:ext cx="1009901" cy="1017533"/>
          </a:xfrm>
          <a:custGeom>
            <a:avLst/>
            <a:gdLst/>
            <a:ahLst/>
            <a:cxnLst/>
            <a:rect l="l" t="t" r="r" b="b"/>
            <a:pathLst>
              <a:path w="1009901" h="1017533">
                <a:moveTo>
                  <a:pt x="0" y="0"/>
                </a:moveTo>
                <a:lnTo>
                  <a:pt x="1009901" y="0"/>
                </a:lnTo>
                <a:lnTo>
                  <a:pt x="1009901" y="1017533"/>
                </a:lnTo>
                <a:lnTo>
                  <a:pt x="0" y="10175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reeform 23"/>
          <p:cNvSpPr/>
          <p:nvPr/>
        </p:nvSpPr>
        <p:spPr>
          <a:xfrm rot="-94679">
            <a:off x="8319117" y="4909852"/>
            <a:ext cx="739433" cy="412911"/>
          </a:xfrm>
          <a:custGeom>
            <a:avLst/>
            <a:gdLst/>
            <a:ahLst/>
            <a:cxnLst/>
            <a:rect l="l" t="t" r="r" b="b"/>
            <a:pathLst>
              <a:path w="739433" h="412911">
                <a:moveTo>
                  <a:pt x="0" y="0"/>
                </a:moveTo>
                <a:lnTo>
                  <a:pt x="739433" y="0"/>
                </a:lnTo>
                <a:lnTo>
                  <a:pt x="739433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3840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9259783" y="4146835"/>
            <a:ext cx="8079832" cy="2801964"/>
            <a:chOff x="0" y="0"/>
            <a:chExt cx="10773109" cy="3735952"/>
          </a:xfrm>
        </p:grpSpPr>
        <p:grpSp>
          <p:nvGrpSpPr>
            <p:cNvPr id="25" name="Group 25"/>
            <p:cNvGrpSpPr/>
            <p:nvPr/>
          </p:nvGrpSpPr>
          <p:grpSpPr>
            <a:xfrm>
              <a:off x="648850" y="116689"/>
              <a:ext cx="10124259" cy="3619263"/>
              <a:chOff x="0" y="0"/>
              <a:chExt cx="3800869" cy="1358751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800869" cy="1358751"/>
              </a:xfrm>
              <a:custGeom>
                <a:avLst/>
                <a:gdLst/>
                <a:ahLst/>
                <a:cxnLst/>
                <a:rect l="l" t="t" r="r" b="b"/>
                <a:pathLst>
                  <a:path w="3800869" h="1358751">
                    <a:moveTo>
                      <a:pt x="3597669" y="0"/>
                    </a:moveTo>
                    <a:cubicBezTo>
                      <a:pt x="3709893" y="0"/>
                      <a:pt x="3800869" y="304167"/>
                      <a:pt x="3800869" y="679375"/>
                    </a:cubicBezTo>
                    <a:cubicBezTo>
                      <a:pt x="3800869" y="1054584"/>
                      <a:pt x="3709893" y="1358751"/>
                      <a:pt x="3597669" y="1358751"/>
                    </a:cubicBezTo>
                    <a:lnTo>
                      <a:pt x="203200" y="1358751"/>
                    </a:lnTo>
                    <a:cubicBezTo>
                      <a:pt x="90976" y="1358751"/>
                      <a:pt x="0" y="1054584"/>
                      <a:pt x="0" y="679375"/>
                    </a:cubicBezTo>
                    <a:cubicBezTo>
                      <a:pt x="0" y="304167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800869" cy="1406376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 rot="-5400000">
              <a:off x="0" y="0"/>
              <a:ext cx="2095919" cy="2095919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755B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55048" y="55048"/>
              <a:ext cx="1985822" cy="1985822"/>
            </a:xfrm>
            <a:custGeom>
              <a:avLst/>
              <a:gdLst/>
              <a:ahLst/>
              <a:cxnLst/>
              <a:rect l="l" t="t" r="r" b="b"/>
              <a:pathLst>
                <a:path w="1985822" h="1985822">
                  <a:moveTo>
                    <a:pt x="0" y="0"/>
                  </a:moveTo>
                  <a:lnTo>
                    <a:pt x="1985823" y="0"/>
                  </a:lnTo>
                  <a:lnTo>
                    <a:pt x="1985823" y="1985823"/>
                  </a:lnTo>
                  <a:lnTo>
                    <a:pt x="0" y="1985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2369718" y="464051"/>
              <a:ext cx="3568576" cy="500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8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4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Surveillance</a:t>
              </a:r>
            </a:p>
          </p:txBody>
        </p:sp>
      </p:grpSp>
      <p:sp>
        <p:nvSpPr>
          <p:cNvPr id="33" name="Freeform 33"/>
          <p:cNvSpPr/>
          <p:nvPr/>
        </p:nvSpPr>
        <p:spPr>
          <a:xfrm rot="-1419521">
            <a:off x="7754782" y="2315138"/>
            <a:ext cx="705221" cy="412911"/>
          </a:xfrm>
          <a:custGeom>
            <a:avLst/>
            <a:gdLst/>
            <a:ahLst/>
            <a:cxnLst/>
            <a:rect l="l" t="t" r="r" b="b"/>
            <a:pathLst>
              <a:path w="705221" h="412911">
                <a:moveTo>
                  <a:pt x="0" y="0"/>
                </a:moveTo>
                <a:lnTo>
                  <a:pt x="705221" y="0"/>
                </a:lnTo>
                <a:lnTo>
                  <a:pt x="705221" y="412912"/>
                </a:lnTo>
                <a:lnTo>
                  <a:pt x="0" y="4129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4997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4" name="Group 34"/>
          <p:cNvGrpSpPr/>
          <p:nvPr/>
        </p:nvGrpSpPr>
        <p:grpSpPr>
          <a:xfrm>
            <a:off x="8589415" y="1110120"/>
            <a:ext cx="8064318" cy="2743066"/>
            <a:chOff x="0" y="0"/>
            <a:chExt cx="10752425" cy="3657421"/>
          </a:xfrm>
        </p:grpSpPr>
        <p:grpSp>
          <p:nvGrpSpPr>
            <p:cNvPr id="35" name="Group 35"/>
            <p:cNvGrpSpPr/>
            <p:nvPr/>
          </p:nvGrpSpPr>
          <p:grpSpPr>
            <a:xfrm>
              <a:off x="1097638" y="389417"/>
              <a:ext cx="9654786" cy="3268004"/>
              <a:chOff x="0" y="0"/>
              <a:chExt cx="3309159" cy="1120102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3309159" cy="1120102"/>
              </a:xfrm>
              <a:custGeom>
                <a:avLst/>
                <a:gdLst/>
                <a:ahLst/>
                <a:cxnLst/>
                <a:rect l="l" t="t" r="r" b="b"/>
                <a:pathLst>
                  <a:path w="3309159" h="1120102">
                    <a:moveTo>
                      <a:pt x="3105959" y="0"/>
                    </a:moveTo>
                    <a:cubicBezTo>
                      <a:pt x="3218183" y="0"/>
                      <a:pt x="3309159" y="250743"/>
                      <a:pt x="3309159" y="560051"/>
                    </a:cubicBezTo>
                    <a:cubicBezTo>
                      <a:pt x="3309159" y="869359"/>
                      <a:pt x="3218183" y="1120102"/>
                      <a:pt x="3105959" y="1120102"/>
                    </a:cubicBezTo>
                    <a:lnTo>
                      <a:pt x="203200" y="1120102"/>
                    </a:lnTo>
                    <a:cubicBezTo>
                      <a:pt x="90976" y="1120102"/>
                      <a:pt x="0" y="869359"/>
                      <a:pt x="0" y="560051"/>
                    </a:cubicBezTo>
                    <a:cubicBezTo>
                      <a:pt x="0" y="250743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47625"/>
                <a:ext cx="3309159" cy="1167727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 rot="-5400000">
              <a:off x="0" y="0"/>
              <a:ext cx="2139612" cy="2139612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C04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1" name="Freeform 41"/>
            <p:cNvSpPr/>
            <p:nvPr/>
          </p:nvSpPr>
          <p:spPr>
            <a:xfrm>
              <a:off x="387062" y="44927"/>
              <a:ext cx="1421153" cy="1704531"/>
            </a:xfrm>
            <a:custGeom>
              <a:avLst/>
              <a:gdLst/>
              <a:ahLst/>
              <a:cxnLst/>
              <a:rect l="l" t="t" r="r" b="b"/>
              <a:pathLst>
                <a:path w="1421153" h="1704531">
                  <a:moveTo>
                    <a:pt x="0" y="0"/>
                  </a:moveTo>
                  <a:lnTo>
                    <a:pt x="1421153" y="0"/>
                  </a:lnTo>
                  <a:lnTo>
                    <a:pt x="1421153" y="1704531"/>
                  </a:lnTo>
                  <a:lnTo>
                    <a:pt x="0" y="1704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2357044" y="826649"/>
              <a:ext cx="3479436" cy="501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94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Risques</a:t>
              </a:r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1854804" y="3383218"/>
            <a:ext cx="5770986" cy="1054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49" b="0" i="0" u="none" strike="noStrike" kern="1200" cap="none" spc="17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Gothic"/>
                <a:ea typeface="League Gothic"/>
                <a:cs typeface="League Gothic"/>
                <a:sym typeface="League Gothic"/>
              </a:rPr>
              <a:t>ANTICOAGULANTS 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299594" y="7461020"/>
            <a:ext cx="2928371" cy="364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Oswald Bold"/>
                <a:cs typeface="Oswald Bold"/>
                <a:sym typeface="Oswald Bold"/>
              </a:rPr>
              <a:t>Antidotes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524000" y="4358112"/>
            <a:ext cx="6426134" cy="9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4" b="0" i="0" u="none" strike="noStrike" kern="1200" cap="none" spc="28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Erreur</a:t>
            </a:r>
            <a:r>
              <a:rPr kumimoji="0" lang="en-US" sz="3304" b="0" i="0" u="none" strike="noStrike" kern="1200" cap="none" spc="28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 </a:t>
            </a:r>
            <a:r>
              <a:rPr kumimoji="0" lang="en-US" sz="3304" b="0" i="0" u="none" strike="noStrike" kern="1200" cap="none" spc="28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lors</a:t>
            </a:r>
            <a:r>
              <a:rPr kumimoji="0" lang="en-US" sz="3304" b="0" i="0" u="none" strike="noStrike" kern="1200" cap="none" spc="28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 de la </a:t>
            </a:r>
            <a:r>
              <a:rPr kumimoji="0" lang="en-US" sz="3304" b="0" i="0" u="none" strike="noStrike" kern="1200" cap="none" spc="28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prise</a:t>
            </a:r>
            <a:r>
              <a:rPr kumimoji="0" lang="en-US" sz="3304" b="0" i="0" u="none" strike="noStrike" kern="1200" cap="none" spc="28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 </a:t>
            </a:r>
            <a:r>
              <a:rPr kumimoji="0" lang="en-US" sz="3304" b="0" i="0" u="none" strike="noStrike" kern="1200" cap="none" spc="28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en</a:t>
            </a:r>
            <a:r>
              <a:rPr kumimoji="0" lang="en-US" sz="3304" b="0" i="0" u="none" strike="noStrike" kern="1200" cap="none" spc="28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 charge des patients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698445" y="4926163"/>
            <a:ext cx="3256313" cy="2263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 </a:t>
            </a:r>
            <a:r>
              <a:rPr kumimoji="0" lang="en-US" sz="1600" b="0" i="0" u="sng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Biologique</a:t>
            </a:r>
            <a:r>
              <a:rPr kumimoji="0" lang="en-US" sz="1600" b="0" i="0" u="sng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: 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1" i="0" u="none" strike="noStrike" kern="1200" cap="none" spc="170" normalizeH="0" baseline="0" noProof="0" dirty="0">
                <a:ln>
                  <a:noFill/>
                </a:ln>
                <a:solidFill>
                  <a:srgbClr val="C84242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AVK : </a:t>
            </a:r>
            <a:r>
              <a:rPr kumimoji="0" lang="en-US" sz="16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INR </a:t>
            </a:r>
            <a:r>
              <a:rPr kumimoji="0" lang="en-US" sz="16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cible</a:t>
            </a:r>
            <a:r>
              <a:rPr kumimoji="0" lang="en-US" sz="16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(2-3)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1" i="0" u="none" strike="noStrike" kern="1200" cap="none" spc="170" normalizeH="0" baseline="0" noProof="0" dirty="0">
                <a:ln>
                  <a:noFill/>
                </a:ln>
                <a:solidFill>
                  <a:srgbClr val="C84242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AOD : </a:t>
            </a:r>
            <a:r>
              <a:rPr kumimoji="0" lang="en-US" sz="16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Surveillance </a:t>
            </a:r>
            <a:r>
              <a:rPr kumimoji="0" lang="en-US" sz="16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clinique</a:t>
            </a:r>
            <a:r>
              <a:rPr kumimoji="0" lang="en-US" sz="16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16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uniquement</a:t>
            </a:r>
            <a:endParaRPr kumimoji="0" lang="en-US" sz="16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1" i="0" u="none" strike="noStrike" kern="1200" cap="none" spc="170" normalizeH="0" baseline="0" noProof="0" dirty="0" err="1">
                <a:ln>
                  <a:noFill/>
                </a:ln>
                <a:solidFill>
                  <a:srgbClr val="C84242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Héparines</a:t>
            </a:r>
            <a:r>
              <a:rPr kumimoji="0" lang="en-US" sz="1600" b="1" i="0" u="none" strike="noStrike" kern="1200" cap="none" spc="170" normalizeH="0" baseline="0" noProof="0" dirty="0">
                <a:ln>
                  <a:noFill/>
                </a:ln>
                <a:solidFill>
                  <a:srgbClr val="C84242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: </a:t>
            </a:r>
            <a:r>
              <a:rPr kumimoji="0" lang="en-US" sz="16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Plaquettes, TCA, </a:t>
            </a:r>
            <a:r>
              <a:rPr kumimoji="0" lang="en-US" sz="16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Activité</a:t>
            </a:r>
            <a:r>
              <a:rPr kumimoji="0" lang="en-US" sz="16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anti-Xa </a:t>
            </a:r>
          </a:p>
          <a:p>
            <a:pPr marL="215901" marR="0" lvl="1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  </a:t>
            </a:r>
            <a:r>
              <a:rPr kumimoji="0" lang="en-US" sz="16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+/- Ac anti-PF4 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9871414" y="8308691"/>
            <a:ext cx="7096340" cy="1134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C84242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AVK :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Vitamine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K1 (VO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ou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IV lente) +/- PPSB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C84242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AOD :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Idarucizumab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(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Praxbind</a:t>
            </a:r>
            <a:r>
              <a:rPr kumimoji="0" lang="en-US" sz="2000" b="0" i="0" u="none" strike="noStrike" kern="1200" cap="none" spc="17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®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) pour le Dabigatran (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hospitalier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) 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C84242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Héparines</a:t>
            </a: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C84242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: 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Sulfate de protamine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006612" y="2410871"/>
            <a:ext cx="7593194" cy="852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Hémorragies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(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si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surdosage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) 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Thromboses 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Thrombopénie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induite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par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l’héparine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(TIH) </a:t>
            </a:r>
          </a:p>
        </p:txBody>
      </p:sp>
      <p:sp>
        <p:nvSpPr>
          <p:cNvPr id="49" name="Freeform 49"/>
          <p:cNvSpPr/>
          <p:nvPr/>
        </p:nvSpPr>
        <p:spPr>
          <a:xfrm>
            <a:off x="3989406" y="5332866"/>
            <a:ext cx="1697388" cy="1956643"/>
          </a:xfrm>
          <a:custGeom>
            <a:avLst/>
            <a:gdLst/>
            <a:ahLst/>
            <a:cxnLst/>
            <a:rect l="l" t="t" r="r" b="b"/>
            <a:pathLst>
              <a:path w="1697388" h="1956643">
                <a:moveTo>
                  <a:pt x="0" y="0"/>
                </a:moveTo>
                <a:lnTo>
                  <a:pt x="1697388" y="0"/>
                </a:lnTo>
                <a:lnTo>
                  <a:pt x="1697388" y="1956643"/>
                </a:lnTo>
                <a:lnTo>
                  <a:pt x="0" y="195664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527230" y="8585489"/>
            <a:ext cx="6210791" cy="1531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7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AVK : </a:t>
            </a:r>
            <a:r>
              <a:rPr kumimoji="0" lang="en-US" sz="1600" b="0" i="0" u="none" strike="noStrike" kern="1200" cap="none" spc="72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Antivitamines</a:t>
            </a:r>
            <a:r>
              <a:rPr kumimoji="0" lang="en-US" sz="1600" b="0" i="0" u="none" strike="noStrike" kern="1200" cap="none" spc="7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K</a:t>
            </a:r>
          </a:p>
          <a:p>
            <a:pPr marL="0" marR="0" lvl="0" indent="0" algn="l" defTabSz="914400" rtl="0" eaLnBrk="1" fontAlgn="auto" latinLnBrk="0" hangingPunct="1">
              <a:lnSpc>
                <a:spcPts val="19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7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AOD : Anticoagulants </a:t>
            </a:r>
            <a:r>
              <a:rPr lang="en-US" sz="1600" spc="72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O</a:t>
            </a:r>
            <a:r>
              <a:rPr kumimoji="0" lang="en-US" sz="1600" b="0" i="0" u="none" strike="noStrike" kern="1200" cap="none" spc="72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raux</a:t>
            </a:r>
            <a:r>
              <a:rPr kumimoji="0" lang="en-US" sz="1600" b="0" i="0" u="none" strike="noStrike" kern="1200" cap="none" spc="7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1600" spc="72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D</a:t>
            </a:r>
            <a:r>
              <a:rPr kumimoji="0" lang="en-US" sz="1600" b="0" i="0" u="none" strike="noStrike" kern="1200" cap="none" spc="72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irects</a:t>
            </a:r>
            <a:endParaRPr kumimoji="0" lang="en-US" sz="1600" b="0" i="0" u="none" strike="noStrike" kern="1200" cap="none" spc="72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19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7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INR : International Normalized Ratio</a:t>
            </a:r>
          </a:p>
          <a:p>
            <a:pPr marL="0" marR="0" lvl="0" indent="0" algn="l" defTabSz="914400" rtl="0" eaLnBrk="1" fontAlgn="auto" latinLnBrk="0" hangingPunct="1">
              <a:lnSpc>
                <a:spcPts val="19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7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TCA : Temps de </a:t>
            </a:r>
            <a:r>
              <a:rPr lang="en-US" sz="1600" spc="72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C</a:t>
            </a:r>
            <a:r>
              <a:rPr kumimoji="0" lang="en-US" sz="1600" b="0" i="0" u="none" strike="noStrike" kern="1200" cap="none" spc="72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éphaline</a:t>
            </a:r>
            <a:r>
              <a:rPr kumimoji="0" lang="en-US" sz="1600" b="0" i="0" u="none" strike="noStrike" kern="1200" cap="none" spc="7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1600" b="0" i="0" u="none" strike="noStrike" kern="1200" cap="none" spc="72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Activé</a:t>
            </a:r>
            <a:endParaRPr kumimoji="0" lang="en-US" sz="1600" b="0" i="0" u="none" strike="noStrike" kern="1200" cap="none" spc="72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19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7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TIH : Diminution des plaquettes &lt; 100 G/L </a:t>
            </a:r>
          </a:p>
          <a:p>
            <a:pPr marL="0" marR="0" lvl="0" indent="0" algn="l" defTabSz="914400" rtl="0" eaLnBrk="1" fontAlgn="auto" latinLnBrk="0" hangingPunct="1">
              <a:lnSpc>
                <a:spcPts val="18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21" b="0" i="0" u="none" strike="noStrike" kern="1200" cap="none" spc="72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13410579" y="4304925"/>
            <a:ext cx="3776266" cy="2827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     </a:t>
            </a:r>
            <a:r>
              <a:rPr kumimoji="0" lang="en-US" sz="1600" b="0" i="0" u="sng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Clinique :</a:t>
            </a:r>
          </a:p>
          <a:p>
            <a:pPr marL="431801" marR="0" lvl="1" indent="-21590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S</a:t>
            </a:r>
            <a:r>
              <a:rPr kumimoji="0" lang="en-US" sz="16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aignements</a:t>
            </a:r>
            <a:r>
              <a:rPr kumimoji="0" lang="en-US" sz="16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fatigue, </a:t>
            </a:r>
            <a:r>
              <a:rPr kumimoji="0" lang="en-US" sz="16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pâleur</a:t>
            </a:r>
            <a:r>
              <a:rPr kumimoji="0" lang="en-US" sz="16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malaise (</a:t>
            </a:r>
            <a:r>
              <a:rPr kumimoji="0" lang="en-US" sz="16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surdosage</a:t>
            </a:r>
            <a:r>
              <a:rPr kumimoji="0" lang="en-US" sz="16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)</a:t>
            </a:r>
          </a:p>
          <a:p>
            <a:pPr marL="215901" marR="0" lvl="1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D</a:t>
            </a:r>
            <a:r>
              <a:rPr kumimoji="0" lang="en-US" sz="16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ouleurs</a:t>
            </a:r>
            <a:r>
              <a:rPr kumimoji="0" lang="en-US" sz="16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16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mollet</a:t>
            </a:r>
            <a:r>
              <a:rPr kumimoji="0" lang="en-US" sz="16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coloration bleu/violet (</a:t>
            </a:r>
            <a:r>
              <a:rPr kumimoji="0" lang="en-US" sz="16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phlébite</a:t>
            </a:r>
            <a:r>
              <a:rPr kumimoji="0" lang="en-US" sz="16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), </a:t>
            </a:r>
            <a:r>
              <a:rPr kumimoji="0" lang="en-US" sz="16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essoufflement</a:t>
            </a:r>
            <a:r>
              <a:rPr kumimoji="0" lang="en-US" sz="16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(</a:t>
            </a:r>
            <a:r>
              <a:rPr kumimoji="0" lang="en-US" sz="16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embolie</a:t>
            </a:r>
            <a:r>
              <a:rPr kumimoji="0" lang="en-US" sz="16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16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pulmonaire</a:t>
            </a:r>
            <a:r>
              <a:rPr kumimoji="0" lang="en-US" sz="16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)</a:t>
            </a:r>
            <a:r>
              <a:rPr lang="en-US" sz="16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, </a:t>
            </a:r>
            <a:r>
              <a:rPr kumimoji="0" lang="en-US" sz="16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signes</a:t>
            </a:r>
            <a:r>
              <a:rPr kumimoji="0" lang="en-US" sz="16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16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d’AVC</a:t>
            </a:r>
            <a:r>
              <a:rPr kumimoji="0" lang="en-US" sz="16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1600" spc="170" dirty="0">
                <a:solidFill>
                  <a:srgbClr val="000000"/>
                </a:solidFill>
                <a:latin typeface="Balsamiq Sans"/>
                <a:sym typeface="Balsamiq Sans"/>
              </a:rPr>
              <a:t>(sous-dosage </a:t>
            </a:r>
            <a:r>
              <a:rPr lang="en-US" sz="1600" spc="170" dirty="0" err="1">
                <a:solidFill>
                  <a:srgbClr val="000000"/>
                </a:solidFill>
                <a:latin typeface="Balsamiq Sans"/>
                <a:sym typeface="Balsamiq Sans"/>
              </a:rPr>
              <a:t>ou</a:t>
            </a:r>
            <a:r>
              <a:rPr lang="en-US" sz="1600" spc="170" dirty="0">
                <a:solidFill>
                  <a:srgbClr val="000000"/>
                </a:solidFill>
                <a:latin typeface="Balsamiq Sans"/>
                <a:sym typeface="Balsamiq Sans"/>
              </a:rPr>
              <a:t> </a:t>
            </a:r>
            <a:r>
              <a:rPr lang="fr-FR" sz="1600" spc="170" dirty="0">
                <a:solidFill>
                  <a:srgbClr val="000000"/>
                </a:solidFill>
                <a:latin typeface="Balsamiq Sans"/>
              </a:rPr>
              <a:t>↓ efficacité</a:t>
            </a:r>
            <a:r>
              <a:rPr lang="en-US" sz="1600" spc="170" dirty="0">
                <a:solidFill>
                  <a:srgbClr val="000000"/>
                </a:solidFill>
                <a:latin typeface="Balsamiq Sans"/>
                <a:sym typeface="Balsamiq San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2" name="Bouton d’action : accueil 51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D946DCFB-51CF-3390-3189-293CB35C6CF4}"/>
              </a:ext>
            </a:extLst>
          </p:cNvPr>
          <p:cNvSpPr/>
          <p:nvPr/>
        </p:nvSpPr>
        <p:spPr>
          <a:xfrm>
            <a:off x="17085645" y="266700"/>
            <a:ext cx="838200" cy="843420"/>
          </a:xfrm>
          <a:prstGeom prst="actionButtonHom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3" name="Picture 2" descr="https://www.omeditpacacorse.fr/wp-content/uploads/2018/05/Logo-omedit-1.png">
            <a:extLst>
              <a:ext uri="{FF2B5EF4-FFF2-40B4-BE49-F238E27FC236}">
                <a16:creationId xmlns:a16="http://schemas.microsoft.com/office/drawing/2014/main" id="{BF1D15D6-3B3D-235F-5B32-3618C15A7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288"/>
            <a:ext cx="2125001" cy="8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ZoneTexte 56">
            <a:extLst>
              <a:ext uri="{FF2B5EF4-FFF2-40B4-BE49-F238E27FC236}">
                <a16:creationId xmlns:a16="http://schemas.microsoft.com/office/drawing/2014/main" id="{4D6A1E86-D414-CF14-F3E0-98472CB810F2}"/>
              </a:ext>
            </a:extLst>
          </p:cNvPr>
          <p:cNvSpPr txBox="1"/>
          <p:nvPr/>
        </p:nvSpPr>
        <p:spPr>
          <a:xfrm>
            <a:off x="10568381" y="9588146"/>
            <a:ext cx="5702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u="sng" dirty="0">
                <a:solidFill>
                  <a:srgbClr val="C84242"/>
                </a:solidFill>
                <a:latin typeface="Balsamiq Sans" panose="020B0604020202020204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Recommandations HAS en cas de surdosage AVK </a:t>
            </a:r>
            <a:endParaRPr lang="fr-FR" u="sng" dirty="0">
              <a:solidFill>
                <a:srgbClr val="C84242"/>
              </a:solidFill>
              <a:latin typeface="Balsamiq Sans" panose="020B0604020202020204" charset="0"/>
            </a:endParaRPr>
          </a:p>
        </p:txBody>
      </p:sp>
      <p:sp>
        <p:nvSpPr>
          <p:cNvPr id="54" name="Freeform 44">
            <a:extLst>
              <a:ext uri="{FF2B5EF4-FFF2-40B4-BE49-F238E27FC236}">
                <a16:creationId xmlns:a16="http://schemas.microsoft.com/office/drawing/2014/main" id="{3575D2D7-7C3F-A81A-6B1D-64F5E0FD03DE}"/>
              </a:ext>
            </a:extLst>
          </p:cNvPr>
          <p:cNvSpPr/>
          <p:nvPr/>
        </p:nvSpPr>
        <p:spPr>
          <a:xfrm>
            <a:off x="12954000" y="4381500"/>
            <a:ext cx="522046" cy="485421"/>
          </a:xfrm>
          <a:custGeom>
            <a:avLst/>
            <a:gdLst/>
            <a:ahLst/>
            <a:cxnLst/>
            <a:rect l="l" t="t" r="r" b="b"/>
            <a:pathLst>
              <a:path w="831477" h="889713">
                <a:moveTo>
                  <a:pt x="0" y="0"/>
                </a:moveTo>
                <a:lnTo>
                  <a:pt x="831477" y="0"/>
                </a:lnTo>
                <a:lnTo>
                  <a:pt x="831477" y="889713"/>
                </a:lnTo>
                <a:lnTo>
                  <a:pt x="0" y="88971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2">
            <a:extLst>
              <a:ext uri="{FF2B5EF4-FFF2-40B4-BE49-F238E27FC236}">
                <a16:creationId xmlns:a16="http://schemas.microsoft.com/office/drawing/2014/main" id="{17360F02-B2B8-E14F-601D-3A1DCE82CF20}"/>
              </a:ext>
            </a:extLst>
          </p:cNvPr>
          <p:cNvGrpSpPr/>
          <p:nvPr/>
        </p:nvGrpSpPr>
        <p:grpSpPr>
          <a:xfrm rot="-5400000">
            <a:off x="1498665" y="1689166"/>
            <a:ext cx="6426134" cy="6426134"/>
            <a:chOff x="0" y="0"/>
            <a:chExt cx="812800" cy="812800"/>
          </a:xfrm>
        </p:grpSpPr>
        <p:sp>
          <p:nvSpPr>
            <p:cNvPr id="65" name="Freeform 3">
              <a:extLst>
                <a:ext uri="{FF2B5EF4-FFF2-40B4-BE49-F238E27FC236}">
                  <a16:creationId xmlns:a16="http://schemas.microsoft.com/office/drawing/2014/main" id="{27709857-6AE2-AF8C-DC00-CC5E0436A98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61925" cap="sq">
              <a:solidFill>
                <a:srgbClr val="F6F687"/>
              </a:solidFill>
              <a:prstDash val="solid"/>
              <a:miter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66" name="TextBox 4">
              <a:extLst>
                <a:ext uri="{FF2B5EF4-FFF2-40B4-BE49-F238E27FC236}">
                  <a16:creationId xmlns:a16="http://schemas.microsoft.com/office/drawing/2014/main" id="{5B17481D-E7A9-4B28-25F3-EDE38C5A45B5}"/>
                </a:ext>
              </a:extLst>
            </p:cNvPr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7005763" y="6522220"/>
            <a:ext cx="412530" cy="41253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7005763" y="2665392"/>
            <a:ext cx="412530" cy="41253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00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7705874" y="4920335"/>
            <a:ext cx="412530" cy="41253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5B3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43184" y="7239744"/>
            <a:ext cx="7423194" cy="2824522"/>
            <a:chOff x="0" y="0"/>
            <a:chExt cx="3639893" cy="13849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39893" cy="1384977"/>
            </a:xfrm>
            <a:custGeom>
              <a:avLst/>
              <a:gdLst/>
              <a:ahLst/>
              <a:cxnLst/>
              <a:rect l="l" t="t" r="r" b="b"/>
              <a:pathLst>
                <a:path w="3639893" h="1384977">
                  <a:moveTo>
                    <a:pt x="3436693" y="0"/>
                  </a:moveTo>
                  <a:cubicBezTo>
                    <a:pt x="3548917" y="0"/>
                    <a:pt x="3639893" y="310038"/>
                    <a:pt x="3639893" y="692489"/>
                  </a:cubicBezTo>
                  <a:cubicBezTo>
                    <a:pt x="3639893" y="1074940"/>
                    <a:pt x="3548917" y="1384977"/>
                    <a:pt x="3436693" y="1384977"/>
                  </a:cubicBezTo>
                  <a:lnTo>
                    <a:pt x="203200" y="1384977"/>
                  </a:lnTo>
                  <a:cubicBezTo>
                    <a:pt x="90976" y="1384977"/>
                    <a:pt x="0" y="1074940"/>
                    <a:pt x="0" y="692489"/>
                  </a:cubicBezTo>
                  <a:cubicBezTo>
                    <a:pt x="0" y="3100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639893" cy="1432603"/>
            </a:xfrm>
            <a:prstGeom prst="rect">
              <a:avLst/>
            </a:prstGeom>
          </p:spPr>
          <p:txBody>
            <a:bodyPr lIns="64227" tIns="64227" rIns="64227" bIns="64227" rtlCol="0" anchor="ctr"/>
            <a:lstStyle/>
            <a:p>
              <a:pPr algn="ctr">
                <a:lnSpc>
                  <a:spcPts val="3363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8540830" y="6847648"/>
            <a:ext cx="1604709" cy="160470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 rot="1820444">
            <a:off x="7781777" y="6949781"/>
            <a:ext cx="673255" cy="412911"/>
          </a:xfrm>
          <a:custGeom>
            <a:avLst/>
            <a:gdLst/>
            <a:ahLst/>
            <a:cxnLst/>
            <a:rect l="l" t="t" r="r" b="b"/>
            <a:pathLst>
              <a:path w="673255" h="412911">
                <a:moveTo>
                  <a:pt x="0" y="0"/>
                </a:moveTo>
                <a:lnTo>
                  <a:pt x="673254" y="0"/>
                </a:lnTo>
                <a:lnTo>
                  <a:pt x="673254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1840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1" name="Freeform 21"/>
          <p:cNvSpPr/>
          <p:nvPr/>
        </p:nvSpPr>
        <p:spPr>
          <a:xfrm>
            <a:off x="9100348" y="7172544"/>
            <a:ext cx="914091" cy="991618"/>
          </a:xfrm>
          <a:custGeom>
            <a:avLst/>
            <a:gdLst/>
            <a:ahLst/>
            <a:cxnLst/>
            <a:rect l="l" t="t" r="r" b="b"/>
            <a:pathLst>
              <a:path w="914091" h="991618">
                <a:moveTo>
                  <a:pt x="0" y="0"/>
                </a:moveTo>
                <a:lnTo>
                  <a:pt x="914091" y="0"/>
                </a:lnTo>
                <a:lnTo>
                  <a:pt x="914091" y="991618"/>
                </a:lnTo>
                <a:lnTo>
                  <a:pt x="0" y="9916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2" name="Freeform 22"/>
          <p:cNvSpPr/>
          <p:nvPr/>
        </p:nvSpPr>
        <p:spPr>
          <a:xfrm>
            <a:off x="8669522" y="6948799"/>
            <a:ext cx="1009901" cy="1017533"/>
          </a:xfrm>
          <a:custGeom>
            <a:avLst/>
            <a:gdLst/>
            <a:ahLst/>
            <a:cxnLst/>
            <a:rect l="l" t="t" r="r" b="b"/>
            <a:pathLst>
              <a:path w="1009901" h="1017533">
                <a:moveTo>
                  <a:pt x="0" y="0"/>
                </a:moveTo>
                <a:lnTo>
                  <a:pt x="1009901" y="0"/>
                </a:lnTo>
                <a:lnTo>
                  <a:pt x="1009901" y="1017533"/>
                </a:lnTo>
                <a:lnTo>
                  <a:pt x="0" y="10175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3" name="Freeform 23"/>
          <p:cNvSpPr/>
          <p:nvPr/>
        </p:nvSpPr>
        <p:spPr>
          <a:xfrm rot="-94679">
            <a:off x="8319117" y="4909852"/>
            <a:ext cx="739433" cy="412911"/>
          </a:xfrm>
          <a:custGeom>
            <a:avLst/>
            <a:gdLst/>
            <a:ahLst/>
            <a:cxnLst/>
            <a:rect l="l" t="t" r="r" b="b"/>
            <a:pathLst>
              <a:path w="739433" h="412911">
                <a:moveTo>
                  <a:pt x="0" y="0"/>
                </a:moveTo>
                <a:lnTo>
                  <a:pt x="739433" y="0"/>
                </a:lnTo>
                <a:lnTo>
                  <a:pt x="739433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38405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24" name="Group 24"/>
          <p:cNvGrpSpPr/>
          <p:nvPr/>
        </p:nvGrpSpPr>
        <p:grpSpPr>
          <a:xfrm>
            <a:off x="9259783" y="4146835"/>
            <a:ext cx="8079832" cy="2801964"/>
            <a:chOff x="0" y="0"/>
            <a:chExt cx="10773109" cy="3735952"/>
          </a:xfrm>
        </p:grpSpPr>
        <p:grpSp>
          <p:nvGrpSpPr>
            <p:cNvPr id="25" name="Group 25"/>
            <p:cNvGrpSpPr/>
            <p:nvPr/>
          </p:nvGrpSpPr>
          <p:grpSpPr>
            <a:xfrm>
              <a:off x="648850" y="116689"/>
              <a:ext cx="10124259" cy="3619263"/>
              <a:chOff x="0" y="0"/>
              <a:chExt cx="3800869" cy="1358751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800869" cy="1358751"/>
              </a:xfrm>
              <a:custGeom>
                <a:avLst/>
                <a:gdLst/>
                <a:ahLst/>
                <a:cxnLst/>
                <a:rect l="l" t="t" r="r" b="b"/>
                <a:pathLst>
                  <a:path w="3800869" h="1358751">
                    <a:moveTo>
                      <a:pt x="3597669" y="0"/>
                    </a:moveTo>
                    <a:cubicBezTo>
                      <a:pt x="3709893" y="0"/>
                      <a:pt x="3800869" y="304167"/>
                      <a:pt x="3800869" y="679375"/>
                    </a:cubicBezTo>
                    <a:cubicBezTo>
                      <a:pt x="3800869" y="1054584"/>
                      <a:pt x="3709893" y="1358751"/>
                      <a:pt x="3597669" y="1358751"/>
                    </a:cubicBezTo>
                    <a:lnTo>
                      <a:pt x="203200" y="1358751"/>
                    </a:lnTo>
                    <a:cubicBezTo>
                      <a:pt x="90976" y="1358751"/>
                      <a:pt x="0" y="1054584"/>
                      <a:pt x="0" y="679375"/>
                    </a:cubicBezTo>
                    <a:cubicBezTo>
                      <a:pt x="0" y="304167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800869" cy="1406376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algn="ctr">
                  <a:lnSpc>
                    <a:spcPts val="3363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 rot="-5400000">
              <a:off x="0" y="0"/>
              <a:ext cx="2095919" cy="2095919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755B3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algn="ctr">
                  <a:lnSpc>
                    <a:spcPts val="1748"/>
                  </a:lnSpc>
                </a:pPr>
                <a:endParaRPr/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55048" y="55048"/>
              <a:ext cx="1985822" cy="1985822"/>
            </a:xfrm>
            <a:custGeom>
              <a:avLst/>
              <a:gdLst/>
              <a:ahLst/>
              <a:cxnLst/>
              <a:rect l="l" t="t" r="r" b="b"/>
              <a:pathLst>
                <a:path w="1985822" h="1985822">
                  <a:moveTo>
                    <a:pt x="0" y="0"/>
                  </a:moveTo>
                  <a:lnTo>
                    <a:pt x="1985823" y="0"/>
                  </a:lnTo>
                  <a:lnTo>
                    <a:pt x="1985823" y="1985823"/>
                  </a:lnTo>
                  <a:lnTo>
                    <a:pt x="0" y="1985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2369718" y="464051"/>
              <a:ext cx="3568576" cy="500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82"/>
                </a:lnSpc>
                <a:spcBef>
                  <a:spcPct val="0"/>
                </a:spcBef>
              </a:pPr>
              <a:r>
                <a:rPr lang="en-US" sz="2745">
                  <a:solidFill>
                    <a:srgbClr val="000000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Surveillance</a:t>
              </a:r>
            </a:p>
          </p:txBody>
        </p:sp>
      </p:grpSp>
      <p:sp>
        <p:nvSpPr>
          <p:cNvPr id="33" name="Freeform 33"/>
          <p:cNvSpPr/>
          <p:nvPr/>
        </p:nvSpPr>
        <p:spPr>
          <a:xfrm rot="-1419521">
            <a:off x="7754782" y="2315138"/>
            <a:ext cx="705221" cy="412911"/>
          </a:xfrm>
          <a:custGeom>
            <a:avLst/>
            <a:gdLst/>
            <a:ahLst/>
            <a:cxnLst/>
            <a:rect l="l" t="t" r="r" b="b"/>
            <a:pathLst>
              <a:path w="705221" h="412911">
                <a:moveTo>
                  <a:pt x="0" y="0"/>
                </a:moveTo>
                <a:lnTo>
                  <a:pt x="705221" y="0"/>
                </a:lnTo>
                <a:lnTo>
                  <a:pt x="705221" y="412912"/>
                </a:lnTo>
                <a:lnTo>
                  <a:pt x="0" y="4129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49971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4" name="Group 34"/>
          <p:cNvGrpSpPr/>
          <p:nvPr/>
        </p:nvGrpSpPr>
        <p:grpSpPr>
          <a:xfrm>
            <a:off x="8589415" y="1110120"/>
            <a:ext cx="8064318" cy="2743066"/>
            <a:chOff x="0" y="0"/>
            <a:chExt cx="10752425" cy="3657421"/>
          </a:xfrm>
        </p:grpSpPr>
        <p:grpSp>
          <p:nvGrpSpPr>
            <p:cNvPr id="35" name="Group 35"/>
            <p:cNvGrpSpPr/>
            <p:nvPr/>
          </p:nvGrpSpPr>
          <p:grpSpPr>
            <a:xfrm>
              <a:off x="1097638" y="389417"/>
              <a:ext cx="9654786" cy="3268004"/>
              <a:chOff x="0" y="0"/>
              <a:chExt cx="3309159" cy="1120102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3309159" cy="1120102"/>
              </a:xfrm>
              <a:custGeom>
                <a:avLst/>
                <a:gdLst/>
                <a:ahLst/>
                <a:cxnLst/>
                <a:rect l="l" t="t" r="r" b="b"/>
                <a:pathLst>
                  <a:path w="3309159" h="1120102">
                    <a:moveTo>
                      <a:pt x="3105959" y="0"/>
                    </a:moveTo>
                    <a:cubicBezTo>
                      <a:pt x="3218183" y="0"/>
                      <a:pt x="3309159" y="250743"/>
                      <a:pt x="3309159" y="560051"/>
                    </a:cubicBezTo>
                    <a:cubicBezTo>
                      <a:pt x="3309159" y="869359"/>
                      <a:pt x="3218183" y="1120102"/>
                      <a:pt x="3105959" y="1120102"/>
                    </a:cubicBezTo>
                    <a:lnTo>
                      <a:pt x="203200" y="1120102"/>
                    </a:lnTo>
                    <a:cubicBezTo>
                      <a:pt x="90976" y="1120102"/>
                      <a:pt x="0" y="869359"/>
                      <a:pt x="0" y="560051"/>
                    </a:cubicBezTo>
                    <a:cubicBezTo>
                      <a:pt x="0" y="250743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47625"/>
                <a:ext cx="3309159" cy="1167727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algn="ctr">
                  <a:lnSpc>
                    <a:spcPts val="3363"/>
                  </a:lnSpc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 rot="-5400000">
              <a:off x="0" y="0"/>
              <a:ext cx="2139612" cy="2139612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C046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algn="ctr">
                  <a:lnSpc>
                    <a:spcPts val="1748"/>
                  </a:lnSpc>
                </a:pPr>
                <a:endParaRPr/>
              </a:p>
            </p:txBody>
          </p:sp>
        </p:grpSp>
        <p:sp>
          <p:nvSpPr>
            <p:cNvPr id="41" name="Freeform 41"/>
            <p:cNvSpPr/>
            <p:nvPr/>
          </p:nvSpPr>
          <p:spPr>
            <a:xfrm>
              <a:off x="387062" y="44927"/>
              <a:ext cx="1421153" cy="1704531"/>
            </a:xfrm>
            <a:custGeom>
              <a:avLst/>
              <a:gdLst/>
              <a:ahLst/>
              <a:cxnLst/>
              <a:rect l="l" t="t" r="r" b="b"/>
              <a:pathLst>
                <a:path w="1421153" h="1704531">
                  <a:moveTo>
                    <a:pt x="0" y="0"/>
                  </a:moveTo>
                  <a:lnTo>
                    <a:pt x="1421153" y="0"/>
                  </a:lnTo>
                  <a:lnTo>
                    <a:pt x="1421153" y="1704531"/>
                  </a:lnTo>
                  <a:lnTo>
                    <a:pt x="0" y="1704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2357044" y="826649"/>
              <a:ext cx="3479436" cy="501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2"/>
                </a:lnSpc>
                <a:spcBef>
                  <a:spcPct val="0"/>
                </a:spcBef>
              </a:pPr>
              <a:r>
                <a:rPr lang="en-US" sz="2802">
                  <a:solidFill>
                    <a:srgbClr val="000000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Risques</a:t>
              </a:r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1854804" y="3383218"/>
            <a:ext cx="5770986" cy="1054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59"/>
              </a:lnSpc>
            </a:pPr>
            <a:r>
              <a:rPr lang="en-US" sz="7749" spc="178">
                <a:solidFill>
                  <a:srgbClr val="000000"/>
                </a:solidFill>
                <a:latin typeface="League Gothic"/>
                <a:ea typeface="League Gothic"/>
                <a:cs typeface="League Gothic"/>
                <a:sym typeface="League Gothic"/>
              </a:rPr>
              <a:t>INSULINES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299594" y="7461020"/>
            <a:ext cx="2928371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2"/>
              </a:lnSpc>
              <a:spcBef>
                <a:spcPct val="0"/>
              </a:spcBef>
            </a:pPr>
            <a:r>
              <a:rPr lang="en-US" sz="2802" dirty="0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Antidotes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625033" y="4358112"/>
            <a:ext cx="6426134" cy="470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5"/>
              </a:lnSpc>
              <a:spcBef>
                <a:spcPct val="0"/>
              </a:spcBef>
            </a:pPr>
            <a:r>
              <a:rPr lang="en-US" sz="3304" spc="280" dirty="0" err="1">
                <a:solidFill>
                  <a:srgbClr val="000000"/>
                </a:solidFill>
                <a:latin typeface="TT Fors Bold"/>
                <a:ea typeface="TT Fors Bold"/>
                <a:cs typeface="TT Fors Bold"/>
                <a:sym typeface="TT Fors Bold"/>
              </a:rPr>
              <a:t>Erreur</a:t>
            </a:r>
            <a:r>
              <a:rPr lang="en-US" sz="3304" spc="280" dirty="0">
                <a:solidFill>
                  <a:srgbClr val="000000"/>
                </a:solidFill>
                <a:latin typeface="TT Fors Bold"/>
                <a:ea typeface="TT Fors Bold"/>
                <a:cs typeface="TT Fors Bold"/>
                <a:sym typeface="TT Fors Bold"/>
              </a:rPr>
              <a:t> </a:t>
            </a:r>
            <a:r>
              <a:rPr lang="en-US" sz="3304" spc="280" dirty="0" err="1">
                <a:solidFill>
                  <a:srgbClr val="000000"/>
                </a:solidFill>
                <a:latin typeface="TT Fors Bold"/>
                <a:ea typeface="TT Fors Bold"/>
                <a:cs typeface="TT Fors Bold"/>
                <a:sym typeface="TT Fors Bold"/>
              </a:rPr>
              <a:t>d’administration</a:t>
            </a:r>
            <a:endParaRPr lang="en-US" sz="3304" spc="280" dirty="0">
              <a:solidFill>
                <a:srgbClr val="000000"/>
              </a:solidFill>
              <a:latin typeface="TT Fors Bold"/>
              <a:ea typeface="TT Fors Bold"/>
              <a:cs typeface="TT Fors Bold"/>
              <a:sym typeface="TT Fors Bold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1763779" y="7517540"/>
            <a:ext cx="7593194" cy="288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00"/>
              </a:lnSpc>
            </a:pP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145539" y="2190993"/>
            <a:ext cx="7593194" cy="198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200"/>
              </a:lnSpc>
              <a:buFont typeface="Arial"/>
              <a:buChar char="•"/>
            </a:pP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Hypoglycémie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 err="1">
                <a:latin typeface="Balsamiq Sans"/>
                <a:ea typeface="Balsamiq Sans"/>
                <a:cs typeface="Balsamiq Sans"/>
                <a:sym typeface="Balsamiq Sans"/>
              </a:rPr>
              <a:t>si</a:t>
            </a:r>
            <a:r>
              <a:rPr lang="en-US" sz="2000" b="1" spc="170" dirty="0">
                <a:solidFill>
                  <a:srgbClr val="F0851B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b="1" spc="170" dirty="0">
                <a:latin typeface="Balsamiq Sans"/>
                <a:ea typeface="Balsamiq Sans"/>
                <a:cs typeface="Balsamiq Sans"/>
                <a:sym typeface="Balsamiq Sans"/>
              </a:rPr>
              <a:t>⩽ 0.6 g/L </a:t>
            </a:r>
          </a:p>
          <a:p>
            <a:pPr marL="431801" lvl="1" indent="-215900" algn="l">
              <a:lnSpc>
                <a:spcPts val="2200"/>
              </a:lnSpc>
              <a:buFont typeface="Arial"/>
              <a:buChar char="•"/>
            </a:pP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Hypoglycémie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sévère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si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b="1" spc="170" dirty="0">
                <a:latin typeface="Balsamiq Sans"/>
                <a:ea typeface="Balsamiq Sans"/>
                <a:cs typeface="Balsamiq Sans"/>
                <a:sym typeface="Balsamiq Sans"/>
              </a:rPr>
              <a:t>&lt; 0.4 g/L</a:t>
            </a:r>
          </a:p>
          <a:p>
            <a:pPr algn="l">
              <a:lnSpc>
                <a:spcPts val="2200"/>
              </a:lnSpc>
            </a:pPr>
            <a:endParaRPr lang="en-US" sz="2000" spc="170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algn="l">
              <a:lnSpc>
                <a:spcPts val="2200"/>
              </a:lnSpc>
            </a:pP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Clinique :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sueurs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,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pâleur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, fatigue,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vertiges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, </a:t>
            </a:r>
          </a:p>
          <a:p>
            <a:pPr algn="l">
              <a:lnSpc>
                <a:spcPts val="2200"/>
              </a:lnSpc>
            </a:pP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signes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neurologiques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, coma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voir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décès</a:t>
            </a:r>
            <a:endParaRPr lang="en-US" sz="2000" spc="170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algn="l">
              <a:lnSpc>
                <a:spcPts val="2200"/>
              </a:lnSpc>
            </a:pPr>
            <a:endParaRPr lang="en-US" sz="2000" spc="170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algn="l">
              <a:lnSpc>
                <a:spcPts val="2200"/>
              </a:lnSpc>
            </a:pPr>
            <a:endParaRPr lang="en-US" sz="2000" spc="170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8" name="Freeform 48"/>
          <p:cNvSpPr/>
          <p:nvPr/>
        </p:nvSpPr>
        <p:spPr>
          <a:xfrm>
            <a:off x="4055098" y="5829077"/>
            <a:ext cx="1728665" cy="1852725"/>
          </a:xfrm>
          <a:custGeom>
            <a:avLst/>
            <a:gdLst/>
            <a:ahLst/>
            <a:cxnLst/>
            <a:rect l="l" t="t" r="r" b="b"/>
            <a:pathLst>
              <a:path w="1869645" h="2112594">
                <a:moveTo>
                  <a:pt x="0" y="0"/>
                </a:moveTo>
                <a:lnTo>
                  <a:pt x="1869645" y="0"/>
                </a:lnTo>
                <a:lnTo>
                  <a:pt x="1869645" y="2112593"/>
                </a:lnTo>
                <a:lnTo>
                  <a:pt x="0" y="211259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49" name="TextBox 49"/>
          <p:cNvSpPr txBox="1"/>
          <p:nvPr/>
        </p:nvSpPr>
        <p:spPr>
          <a:xfrm>
            <a:off x="10807104" y="4835658"/>
            <a:ext cx="6305010" cy="2362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9" lvl="1" indent="-215899" algn="l">
              <a:lnSpc>
                <a:spcPts val="2299"/>
              </a:lnSpc>
              <a:buFont typeface="Arial"/>
              <a:buChar char="•"/>
            </a:pPr>
            <a:r>
              <a:rPr lang="en-US" sz="1999" spc="83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Glycémies</a:t>
            </a:r>
            <a:r>
              <a:rPr lang="en-US" sz="1999" spc="83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1999" spc="83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capillaires</a:t>
            </a:r>
            <a:r>
              <a:rPr lang="en-US" sz="1999" spc="83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1999" spc="83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rapprochées</a:t>
            </a:r>
            <a:r>
              <a:rPr lang="en-US" sz="1999" spc="83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</a:p>
          <a:p>
            <a:pPr marL="431799" lvl="1" indent="-215899" algn="l">
              <a:lnSpc>
                <a:spcPts val="2299"/>
              </a:lnSpc>
              <a:buFont typeface="Arial"/>
              <a:buChar char="•"/>
            </a:pPr>
            <a:r>
              <a:rPr lang="en-US" sz="1999" spc="83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Respecter un </a:t>
            </a:r>
            <a:r>
              <a:rPr lang="en-US" sz="1999" spc="83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intervalle</a:t>
            </a:r>
            <a:r>
              <a:rPr lang="en-US" sz="1999" spc="83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de 30min entre </a:t>
            </a:r>
            <a:r>
              <a:rPr lang="en-US" sz="1999" spc="83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l’administration</a:t>
            </a:r>
            <a:r>
              <a:rPr lang="en-US" sz="1999" spc="83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et le dernier </a:t>
            </a:r>
            <a:r>
              <a:rPr lang="en-US" sz="1999" spc="83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contrôle</a:t>
            </a:r>
            <a:r>
              <a:rPr lang="en-US" sz="1999" spc="83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1999" spc="83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glycémique</a:t>
            </a:r>
            <a:endParaRPr lang="en-US" sz="1999" spc="83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799" lvl="1" indent="-215899" algn="l">
              <a:lnSpc>
                <a:spcPts val="2299"/>
              </a:lnSpc>
              <a:buFont typeface="Arial"/>
              <a:buChar char="•"/>
            </a:pPr>
            <a:r>
              <a:rPr lang="en-US" sz="1999" spc="83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Prise</a:t>
            </a:r>
            <a:r>
              <a:rPr lang="en-US" sz="1999" spc="83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1999" spc="83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alimentaire</a:t>
            </a:r>
            <a:r>
              <a:rPr lang="en-US" sz="1999" spc="83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suffisante du patient</a:t>
            </a:r>
          </a:p>
          <a:p>
            <a:pPr marL="431799" lvl="1" indent="-215899" algn="l">
              <a:lnSpc>
                <a:spcPts val="2299"/>
              </a:lnSpc>
              <a:buFont typeface="Arial"/>
              <a:buChar char="•"/>
            </a:pPr>
            <a:r>
              <a:rPr lang="en-US" sz="1999" spc="83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Prescription </a:t>
            </a:r>
            <a:r>
              <a:rPr lang="en-US" sz="1999" spc="83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en</a:t>
            </a:r>
            <a:r>
              <a:rPr lang="en-US" sz="1999" spc="83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UI               </a:t>
            </a:r>
          </a:p>
          <a:p>
            <a:pPr marL="431799" lvl="1" indent="-215899" algn="l">
              <a:lnSpc>
                <a:spcPts val="2299"/>
              </a:lnSpc>
              <a:buFont typeface="Arial"/>
              <a:buChar char="•"/>
            </a:pPr>
            <a:r>
              <a:rPr lang="en-US" sz="1999" spc="83" dirty="0">
                <a:latin typeface="Balsamiq Sans"/>
                <a:ea typeface="Balsamiq Sans"/>
                <a:cs typeface="Balsamiq Sans"/>
                <a:sym typeface="Balsamiq Sans"/>
              </a:rPr>
              <a:t>1 </a:t>
            </a:r>
            <a:r>
              <a:rPr lang="en-US" sz="1999" spc="83" dirty="0" err="1">
                <a:latin typeface="Balsamiq Sans"/>
                <a:ea typeface="Balsamiq Sans"/>
                <a:cs typeface="Balsamiq Sans"/>
                <a:sym typeface="Balsamiq Sans"/>
              </a:rPr>
              <a:t>stylo</a:t>
            </a:r>
            <a:r>
              <a:rPr lang="en-US" sz="1999" spc="83" dirty="0">
                <a:latin typeface="Balsamiq Sans"/>
                <a:ea typeface="Balsamiq Sans"/>
                <a:cs typeface="Balsamiq Sans"/>
                <a:sym typeface="Balsamiq Sans"/>
              </a:rPr>
              <a:t> = 1 patient</a:t>
            </a:r>
          </a:p>
          <a:p>
            <a:pPr algn="l">
              <a:lnSpc>
                <a:spcPts val="2299"/>
              </a:lnSpc>
            </a:pPr>
            <a:endParaRPr lang="en-US" sz="1999" spc="83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0283864" y="7847404"/>
            <a:ext cx="6389825" cy="593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99"/>
              </a:lnSpc>
            </a:pPr>
            <a:r>
              <a:rPr lang="en-US" sz="1999" spc="83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En </a:t>
            </a:r>
            <a:r>
              <a:rPr lang="en-US" sz="1999" spc="83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fonction</a:t>
            </a:r>
            <a:r>
              <a:rPr lang="en-US" sz="1999" spc="83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de la </a:t>
            </a:r>
            <a:r>
              <a:rPr lang="en-US" sz="1999" spc="83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glycémie</a:t>
            </a:r>
            <a:r>
              <a:rPr lang="en-US" sz="1999" spc="83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du patient :</a:t>
            </a:r>
          </a:p>
          <a:p>
            <a:pPr algn="l">
              <a:lnSpc>
                <a:spcPts val="2299"/>
              </a:lnSpc>
            </a:pPr>
            <a:endParaRPr lang="en-US" sz="1999" spc="83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1881414" y="8717750"/>
            <a:ext cx="5862107" cy="242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8"/>
              </a:lnSpc>
            </a:pPr>
            <a:r>
              <a:rPr lang="en-US" sz="1600" spc="68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UI : </a:t>
            </a:r>
            <a:r>
              <a:rPr lang="en-US" sz="1600" spc="68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Unité</a:t>
            </a:r>
            <a:r>
              <a:rPr lang="en-US" sz="1600" spc="68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1600" spc="68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Internationale</a:t>
            </a:r>
            <a:endParaRPr lang="en-US" sz="1600" spc="68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3" name="Bouton d’action : accueil 51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D946DCFB-51CF-3390-3189-293CB35C6CF4}"/>
              </a:ext>
            </a:extLst>
          </p:cNvPr>
          <p:cNvSpPr/>
          <p:nvPr/>
        </p:nvSpPr>
        <p:spPr>
          <a:xfrm>
            <a:off x="17085645" y="266700"/>
            <a:ext cx="838200" cy="843420"/>
          </a:xfrm>
          <a:prstGeom prst="actionButtonHom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Picture 2" descr="https://www.omeditpacacorse.fr/wp-content/uploads/2018/05/Logo-omedit-1.png">
            <a:extLst>
              <a:ext uri="{FF2B5EF4-FFF2-40B4-BE49-F238E27FC236}">
                <a16:creationId xmlns:a16="http://schemas.microsoft.com/office/drawing/2014/main" id="{62F6BFA3-26D5-419C-1416-5ECB7B9F4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288"/>
            <a:ext cx="2125001" cy="8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36DC4559-C726-304D-1041-184A92D7095C}"/>
              </a:ext>
            </a:extLst>
          </p:cNvPr>
          <p:cNvSpPr txBox="1"/>
          <p:nvPr/>
        </p:nvSpPr>
        <p:spPr>
          <a:xfrm>
            <a:off x="9598541" y="8252543"/>
            <a:ext cx="7258847" cy="1865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1799" lvl="1" indent="-215899" algn="l">
              <a:lnSpc>
                <a:spcPts val="2299"/>
              </a:lnSpc>
              <a:buFont typeface="Arial"/>
              <a:buChar char="•"/>
            </a:pPr>
            <a:r>
              <a:rPr lang="en-US" sz="2000" b="1" spc="83" dirty="0">
                <a:latin typeface="Balsamiq Sans"/>
                <a:ea typeface="Balsamiq Sans"/>
                <a:cs typeface="Balsamiq Sans"/>
                <a:sym typeface="Balsamiq Sans"/>
              </a:rPr>
              <a:t>Glucose per </a:t>
            </a:r>
            <a:r>
              <a:rPr lang="en-US" sz="2000" b="1" spc="83" dirty="0" err="1">
                <a:latin typeface="Balsamiq Sans"/>
                <a:ea typeface="Balsamiq Sans"/>
                <a:cs typeface="Balsamiq Sans"/>
                <a:sym typeface="Balsamiq Sans"/>
              </a:rPr>
              <a:t>os</a:t>
            </a:r>
            <a:r>
              <a:rPr lang="en-US" sz="2000" b="1" spc="83" dirty="0"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b="1" spc="83" dirty="0" err="1">
                <a:latin typeface="Balsamiq Sans"/>
                <a:ea typeface="Balsamiq Sans"/>
                <a:cs typeface="Balsamiq Sans"/>
                <a:sym typeface="Balsamiq Sans"/>
              </a:rPr>
              <a:t>ou</a:t>
            </a:r>
            <a:r>
              <a:rPr lang="en-US" sz="2000" b="1" spc="83" dirty="0">
                <a:latin typeface="Balsamiq Sans"/>
                <a:ea typeface="Balsamiq Sans"/>
                <a:cs typeface="Balsamiq Sans"/>
                <a:sym typeface="Balsamiq Sans"/>
              </a:rPr>
              <a:t> injectable (IV)</a:t>
            </a:r>
          </a:p>
          <a:p>
            <a:pPr marL="215900" lvl="1" algn="l">
              <a:lnSpc>
                <a:spcPts val="2299"/>
              </a:lnSpc>
            </a:pPr>
            <a:endParaRPr lang="en-US" sz="2000" spc="83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215900" lvl="1" algn="l">
              <a:lnSpc>
                <a:spcPts val="2299"/>
              </a:lnSpc>
            </a:pPr>
            <a:r>
              <a:rPr lang="en-US" sz="2000" spc="83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Au domicile du patient : </a:t>
            </a:r>
          </a:p>
          <a:p>
            <a:pPr marL="558800" lvl="1" indent="-342900" algn="l">
              <a:lnSpc>
                <a:spcPts val="2299"/>
              </a:lnSpc>
              <a:buFont typeface="Arial" panose="020B0604020202020204" pitchFamily="34" charset="0"/>
              <a:buChar char="•"/>
            </a:pPr>
            <a:r>
              <a:rPr lang="en-US" sz="2000" b="1" spc="83" dirty="0" err="1">
                <a:latin typeface="Balsamiq Sans"/>
                <a:ea typeface="Balsamiq Sans"/>
                <a:cs typeface="Balsamiq Sans"/>
                <a:sym typeface="Balsamiq Sans"/>
              </a:rPr>
              <a:t>Glucides</a:t>
            </a:r>
            <a:r>
              <a:rPr lang="en-US" sz="2000" b="1" spc="83" dirty="0"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b="1" spc="83" dirty="0" err="1">
                <a:latin typeface="Balsamiq Sans"/>
                <a:ea typeface="Balsamiq Sans"/>
                <a:cs typeface="Balsamiq Sans"/>
                <a:sym typeface="Balsamiq Sans"/>
              </a:rPr>
              <a:t>rapides</a:t>
            </a:r>
            <a:r>
              <a:rPr lang="en-US" sz="2000" b="1" spc="83" dirty="0">
                <a:latin typeface="Balsamiq Sans"/>
                <a:ea typeface="Balsamiq Sans"/>
                <a:cs typeface="Balsamiq Sans"/>
                <a:sym typeface="Balsamiq Sans"/>
              </a:rPr>
              <a:t> per </a:t>
            </a:r>
            <a:r>
              <a:rPr lang="en-US" sz="2000" b="1" spc="83" dirty="0" err="1">
                <a:latin typeface="Balsamiq Sans"/>
                <a:ea typeface="Balsamiq Sans"/>
                <a:cs typeface="Balsamiq Sans"/>
                <a:sym typeface="Balsamiq Sans"/>
              </a:rPr>
              <a:t>os</a:t>
            </a:r>
            <a:r>
              <a:rPr lang="en-US" sz="2000" b="1" spc="83" dirty="0"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83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si</a:t>
            </a:r>
            <a:r>
              <a:rPr lang="en-US" sz="2000" spc="83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patient conscient</a:t>
            </a:r>
          </a:p>
          <a:p>
            <a:pPr marL="558800" lvl="1" indent="-342900" algn="l">
              <a:lnSpc>
                <a:spcPts val="2299"/>
              </a:lnSpc>
              <a:buFont typeface="Arial" panose="020B0604020202020204" pitchFamily="34" charset="0"/>
              <a:buChar char="•"/>
            </a:pPr>
            <a:r>
              <a:rPr lang="en-US" sz="2000" spc="83" dirty="0">
                <a:latin typeface="Balsamiq Sans"/>
                <a:ea typeface="Balsamiq Sans"/>
                <a:cs typeface="Balsamiq Sans"/>
                <a:sym typeface="Balsamiq Sans"/>
              </a:rPr>
              <a:t>Injection glucagon </a:t>
            </a:r>
            <a:r>
              <a:rPr lang="en-US" sz="2000" spc="83" dirty="0" err="1">
                <a:latin typeface="Balsamiq Sans"/>
                <a:ea typeface="Balsamiq Sans"/>
                <a:cs typeface="Balsamiq Sans"/>
                <a:sym typeface="Balsamiq Sans"/>
              </a:rPr>
              <a:t>voie</a:t>
            </a:r>
            <a:r>
              <a:rPr lang="en-US" sz="2000" spc="83" dirty="0">
                <a:latin typeface="Balsamiq Sans"/>
                <a:ea typeface="Balsamiq Sans"/>
                <a:cs typeface="Balsamiq Sans"/>
                <a:sym typeface="Balsamiq Sans"/>
              </a:rPr>
              <a:t> IM, SC (</a:t>
            </a:r>
            <a:r>
              <a:rPr lang="en-US" sz="2000" spc="83" dirty="0" err="1">
                <a:latin typeface="Balsamiq Sans"/>
                <a:ea typeface="Balsamiq Sans"/>
                <a:cs typeface="Balsamiq Sans"/>
                <a:sym typeface="Balsamiq Sans"/>
              </a:rPr>
              <a:t>Glucagen</a:t>
            </a:r>
            <a:r>
              <a:rPr kumimoji="0" lang="en-US" sz="2000" b="0" i="0" u="none" strike="noStrike" kern="1200" cap="none" spc="17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®</a:t>
            </a:r>
            <a:r>
              <a:rPr lang="en-US" sz="2000" spc="83" dirty="0">
                <a:latin typeface="Balsamiq Sans"/>
                <a:ea typeface="Balsamiq Sans"/>
                <a:cs typeface="Balsamiq Sans"/>
                <a:sym typeface="Balsamiq Sans"/>
              </a:rPr>
              <a:t>) </a:t>
            </a:r>
            <a:r>
              <a:rPr lang="en-US" sz="2000" spc="83" dirty="0" err="1">
                <a:latin typeface="Balsamiq Sans"/>
                <a:ea typeface="Balsamiq Sans"/>
                <a:cs typeface="Balsamiq Sans"/>
                <a:sym typeface="Balsamiq Sans"/>
              </a:rPr>
              <a:t>ou</a:t>
            </a:r>
            <a:r>
              <a:rPr lang="en-US" sz="2000" spc="83" dirty="0"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83" dirty="0" err="1">
                <a:latin typeface="Balsamiq Sans"/>
                <a:ea typeface="Balsamiq Sans"/>
                <a:cs typeface="Balsamiq Sans"/>
                <a:sym typeface="Balsamiq Sans"/>
              </a:rPr>
              <a:t>intranasale</a:t>
            </a:r>
            <a:r>
              <a:rPr lang="en-US" sz="2000" spc="83" dirty="0">
                <a:latin typeface="Balsamiq Sans"/>
                <a:ea typeface="Balsamiq Sans"/>
                <a:cs typeface="Balsamiq Sans"/>
                <a:sym typeface="Balsamiq Sans"/>
              </a:rPr>
              <a:t> (</a:t>
            </a:r>
            <a:r>
              <a:rPr lang="en-US" sz="2000" spc="83" dirty="0" err="1">
                <a:latin typeface="Balsamiq Sans"/>
                <a:ea typeface="Balsamiq Sans"/>
                <a:cs typeface="Balsamiq Sans"/>
                <a:sym typeface="Balsamiq Sans"/>
              </a:rPr>
              <a:t>Baqsimi</a:t>
            </a:r>
            <a:r>
              <a:rPr kumimoji="0" lang="en-US" sz="2000" b="0" i="0" u="none" strike="noStrike" kern="1200" cap="none" spc="17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®</a:t>
            </a:r>
            <a:r>
              <a:rPr lang="en-US" sz="2000" spc="83" dirty="0">
                <a:latin typeface="Balsamiq Sans"/>
                <a:ea typeface="Balsamiq Sans"/>
                <a:cs typeface="Balsamiq Sans"/>
                <a:sym typeface="Balsamiq Sans"/>
              </a:rPr>
              <a:t>) </a:t>
            </a:r>
            <a:r>
              <a:rPr lang="en-US" sz="2000" spc="83" dirty="0" err="1">
                <a:latin typeface="Balsamiq Sans"/>
                <a:ea typeface="Balsamiq Sans"/>
                <a:cs typeface="Balsamiq Sans"/>
                <a:sym typeface="Balsamiq Sans"/>
              </a:rPr>
              <a:t>si</a:t>
            </a:r>
            <a:r>
              <a:rPr lang="en-US" sz="2000" spc="83" dirty="0">
                <a:latin typeface="Balsamiq Sans"/>
                <a:ea typeface="Balsamiq Sans"/>
                <a:cs typeface="Balsamiq Sans"/>
                <a:sym typeface="Balsamiq Sans"/>
              </a:rPr>
              <a:t> patient inconscient</a:t>
            </a:r>
          </a:p>
        </p:txBody>
      </p:sp>
      <p:sp>
        <p:nvSpPr>
          <p:cNvPr id="2" name="TextBox 45">
            <a:extLst>
              <a:ext uri="{FF2B5EF4-FFF2-40B4-BE49-F238E27FC236}">
                <a16:creationId xmlns:a16="http://schemas.microsoft.com/office/drawing/2014/main" id="{CB12A474-970A-DF07-EBB3-6A22BFFEDD80}"/>
              </a:ext>
            </a:extLst>
          </p:cNvPr>
          <p:cNvSpPr txBox="1"/>
          <p:nvPr/>
        </p:nvSpPr>
        <p:spPr>
          <a:xfrm>
            <a:off x="1965356" y="4863102"/>
            <a:ext cx="5722031" cy="11349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Confusion entre UI et mL,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m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ésusage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dispositifs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d’administrations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(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stylos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527230" y="1664055"/>
            <a:ext cx="6426134" cy="642613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61925" cap="sq">
              <a:solidFill>
                <a:srgbClr val="FC7903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7005763" y="6522220"/>
            <a:ext cx="412530" cy="41253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7005763" y="2665392"/>
            <a:ext cx="412530" cy="41253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7705874" y="4920335"/>
            <a:ext cx="412530" cy="41253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5B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43184" y="7239744"/>
            <a:ext cx="7423194" cy="2824522"/>
            <a:chOff x="0" y="0"/>
            <a:chExt cx="3639893" cy="13849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39893" cy="1384977"/>
            </a:xfrm>
            <a:custGeom>
              <a:avLst/>
              <a:gdLst/>
              <a:ahLst/>
              <a:cxnLst/>
              <a:rect l="l" t="t" r="r" b="b"/>
              <a:pathLst>
                <a:path w="3639893" h="1384977">
                  <a:moveTo>
                    <a:pt x="3436693" y="0"/>
                  </a:moveTo>
                  <a:cubicBezTo>
                    <a:pt x="3548917" y="0"/>
                    <a:pt x="3639893" y="310038"/>
                    <a:pt x="3639893" y="692489"/>
                  </a:cubicBezTo>
                  <a:cubicBezTo>
                    <a:pt x="3639893" y="1074940"/>
                    <a:pt x="3548917" y="1384977"/>
                    <a:pt x="3436693" y="1384977"/>
                  </a:cubicBezTo>
                  <a:lnTo>
                    <a:pt x="203200" y="1384977"/>
                  </a:lnTo>
                  <a:cubicBezTo>
                    <a:pt x="90976" y="1384977"/>
                    <a:pt x="0" y="1074940"/>
                    <a:pt x="0" y="692489"/>
                  </a:cubicBezTo>
                  <a:cubicBezTo>
                    <a:pt x="0" y="3100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639893" cy="1432603"/>
            </a:xfrm>
            <a:prstGeom prst="rect">
              <a:avLst/>
            </a:prstGeom>
          </p:spPr>
          <p:txBody>
            <a:bodyPr lIns="64227" tIns="64227" rIns="64227" bIns="6422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8540830" y="6847648"/>
            <a:ext cx="1604709" cy="160470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 rot="1820444">
            <a:off x="7781777" y="6949781"/>
            <a:ext cx="673255" cy="412911"/>
          </a:xfrm>
          <a:custGeom>
            <a:avLst/>
            <a:gdLst/>
            <a:ahLst/>
            <a:cxnLst/>
            <a:rect l="l" t="t" r="r" b="b"/>
            <a:pathLst>
              <a:path w="673255" h="412911">
                <a:moveTo>
                  <a:pt x="0" y="0"/>
                </a:moveTo>
                <a:lnTo>
                  <a:pt x="673254" y="0"/>
                </a:lnTo>
                <a:lnTo>
                  <a:pt x="673254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184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9100348" y="7172544"/>
            <a:ext cx="914091" cy="991618"/>
          </a:xfrm>
          <a:custGeom>
            <a:avLst/>
            <a:gdLst/>
            <a:ahLst/>
            <a:cxnLst/>
            <a:rect l="l" t="t" r="r" b="b"/>
            <a:pathLst>
              <a:path w="914091" h="991618">
                <a:moveTo>
                  <a:pt x="0" y="0"/>
                </a:moveTo>
                <a:lnTo>
                  <a:pt x="914091" y="0"/>
                </a:lnTo>
                <a:lnTo>
                  <a:pt x="914091" y="991618"/>
                </a:lnTo>
                <a:lnTo>
                  <a:pt x="0" y="9916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8669522" y="6948799"/>
            <a:ext cx="1009901" cy="1017533"/>
          </a:xfrm>
          <a:custGeom>
            <a:avLst/>
            <a:gdLst/>
            <a:ahLst/>
            <a:cxnLst/>
            <a:rect l="l" t="t" r="r" b="b"/>
            <a:pathLst>
              <a:path w="1009901" h="1017533">
                <a:moveTo>
                  <a:pt x="0" y="0"/>
                </a:moveTo>
                <a:lnTo>
                  <a:pt x="1009901" y="0"/>
                </a:lnTo>
                <a:lnTo>
                  <a:pt x="1009901" y="1017533"/>
                </a:lnTo>
                <a:lnTo>
                  <a:pt x="0" y="10175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reeform 23"/>
          <p:cNvSpPr/>
          <p:nvPr/>
        </p:nvSpPr>
        <p:spPr>
          <a:xfrm rot="-94679">
            <a:off x="8319117" y="4909852"/>
            <a:ext cx="739433" cy="412911"/>
          </a:xfrm>
          <a:custGeom>
            <a:avLst/>
            <a:gdLst/>
            <a:ahLst/>
            <a:cxnLst/>
            <a:rect l="l" t="t" r="r" b="b"/>
            <a:pathLst>
              <a:path w="739433" h="412911">
                <a:moveTo>
                  <a:pt x="0" y="0"/>
                </a:moveTo>
                <a:lnTo>
                  <a:pt x="739433" y="0"/>
                </a:lnTo>
                <a:lnTo>
                  <a:pt x="739433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3840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9746421" y="4234351"/>
            <a:ext cx="7593194" cy="2714447"/>
            <a:chOff x="0" y="0"/>
            <a:chExt cx="3800869" cy="135875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800869" cy="1358751"/>
            </a:xfrm>
            <a:custGeom>
              <a:avLst/>
              <a:gdLst/>
              <a:ahLst/>
              <a:cxnLst/>
              <a:rect l="l" t="t" r="r" b="b"/>
              <a:pathLst>
                <a:path w="3800869" h="1358751">
                  <a:moveTo>
                    <a:pt x="3597669" y="0"/>
                  </a:moveTo>
                  <a:cubicBezTo>
                    <a:pt x="3709893" y="0"/>
                    <a:pt x="3800869" y="304167"/>
                    <a:pt x="3800869" y="679375"/>
                  </a:cubicBezTo>
                  <a:cubicBezTo>
                    <a:pt x="3800869" y="1054584"/>
                    <a:pt x="3709893" y="1358751"/>
                    <a:pt x="3597669" y="1358751"/>
                  </a:cubicBezTo>
                  <a:lnTo>
                    <a:pt x="203200" y="1358751"/>
                  </a:lnTo>
                  <a:cubicBezTo>
                    <a:pt x="90976" y="1358751"/>
                    <a:pt x="0" y="1054584"/>
                    <a:pt x="0" y="679375"/>
                  </a:cubicBezTo>
                  <a:cubicBezTo>
                    <a:pt x="0" y="30416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3800869" cy="1406376"/>
            </a:xfrm>
            <a:prstGeom prst="rect">
              <a:avLst/>
            </a:prstGeom>
          </p:spPr>
          <p:txBody>
            <a:bodyPr lIns="76598" tIns="76598" rIns="76598" bIns="7659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 rot="-5400000">
            <a:off x="9259783" y="4146835"/>
            <a:ext cx="1571939" cy="1571939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5B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8521" tIns="38521" rIns="38521" bIns="3852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Freeform 30"/>
          <p:cNvSpPr/>
          <p:nvPr/>
        </p:nvSpPr>
        <p:spPr>
          <a:xfrm>
            <a:off x="9301069" y="4188121"/>
            <a:ext cx="1489367" cy="1489367"/>
          </a:xfrm>
          <a:custGeom>
            <a:avLst/>
            <a:gdLst/>
            <a:ahLst/>
            <a:cxnLst/>
            <a:rect l="l" t="t" r="r" b="b"/>
            <a:pathLst>
              <a:path w="1489367" h="1489367">
                <a:moveTo>
                  <a:pt x="0" y="0"/>
                </a:moveTo>
                <a:lnTo>
                  <a:pt x="1489367" y="0"/>
                </a:lnTo>
                <a:lnTo>
                  <a:pt x="1489367" y="1489367"/>
                </a:lnTo>
                <a:lnTo>
                  <a:pt x="0" y="14893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1037071" y="4504398"/>
            <a:ext cx="2676432" cy="36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8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Oswald Bold"/>
                <a:cs typeface="Oswald Bold"/>
                <a:sym typeface="Oswald Bold"/>
              </a:rPr>
              <a:t>Surveillance</a:t>
            </a:r>
          </a:p>
        </p:txBody>
      </p:sp>
      <p:sp>
        <p:nvSpPr>
          <p:cNvPr id="32" name="Freeform 32"/>
          <p:cNvSpPr/>
          <p:nvPr/>
        </p:nvSpPr>
        <p:spPr>
          <a:xfrm rot="-1419521">
            <a:off x="7754782" y="2315138"/>
            <a:ext cx="705221" cy="412911"/>
          </a:xfrm>
          <a:custGeom>
            <a:avLst/>
            <a:gdLst/>
            <a:ahLst/>
            <a:cxnLst/>
            <a:rect l="l" t="t" r="r" b="b"/>
            <a:pathLst>
              <a:path w="705221" h="412911">
                <a:moveTo>
                  <a:pt x="0" y="0"/>
                </a:moveTo>
                <a:lnTo>
                  <a:pt x="705221" y="0"/>
                </a:lnTo>
                <a:lnTo>
                  <a:pt x="705221" y="412912"/>
                </a:lnTo>
                <a:lnTo>
                  <a:pt x="0" y="4129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4997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33"/>
          <p:cNvGrpSpPr/>
          <p:nvPr/>
        </p:nvGrpSpPr>
        <p:grpSpPr>
          <a:xfrm>
            <a:off x="8589415" y="1110120"/>
            <a:ext cx="8064318" cy="2743066"/>
            <a:chOff x="0" y="0"/>
            <a:chExt cx="10752425" cy="3657421"/>
          </a:xfrm>
        </p:grpSpPr>
        <p:grpSp>
          <p:nvGrpSpPr>
            <p:cNvPr id="34" name="Group 34"/>
            <p:cNvGrpSpPr/>
            <p:nvPr/>
          </p:nvGrpSpPr>
          <p:grpSpPr>
            <a:xfrm>
              <a:off x="1097638" y="389417"/>
              <a:ext cx="9654786" cy="3268004"/>
              <a:chOff x="0" y="0"/>
              <a:chExt cx="3309159" cy="1120102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3309159" cy="1120102"/>
              </a:xfrm>
              <a:custGeom>
                <a:avLst/>
                <a:gdLst/>
                <a:ahLst/>
                <a:cxnLst/>
                <a:rect l="l" t="t" r="r" b="b"/>
                <a:pathLst>
                  <a:path w="3309159" h="1120102">
                    <a:moveTo>
                      <a:pt x="3105959" y="0"/>
                    </a:moveTo>
                    <a:cubicBezTo>
                      <a:pt x="3218183" y="0"/>
                      <a:pt x="3309159" y="250743"/>
                      <a:pt x="3309159" y="560051"/>
                    </a:cubicBezTo>
                    <a:cubicBezTo>
                      <a:pt x="3309159" y="869359"/>
                      <a:pt x="3218183" y="1120102"/>
                      <a:pt x="3105959" y="1120102"/>
                    </a:cubicBezTo>
                    <a:lnTo>
                      <a:pt x="203200" y="1120102"/>
                    </a:lnTo>
                    <a:cubicBezTo>
                      <a:pt x="90976" y="1120102"/>
                      <a:pt x="0" y="869359"/>
                      <a:pt x="0" y="560051"/>
                    </a:cubicBezTo>
                    <a:cubicBezTo>
                      <a:pt x="0" y="250743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47625"/>
                <a:ext cx="3309159" cy="1167727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 rot="-5400000">
              <a:off x="0" y="0"/>
              <a:ext cx="2139612" cy="2139612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C04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0" name="Freeform 40"/>
            <p:cNvSpPr/>
            <p:nvPr/>
          </p:nvSpPr>
          <p:spPr>
            <a:xfrm>
              <a:off x="387062" y="44927"/>
              <a:ext cx="1421153" cy="1704531"/>
            </a:xfrm>
            <a:custGeom>
              <a:avLst/>
              <a:gdLst/>
              <a:ahLst/>
              <a:cxnLst/>
              <a:rect l="l" t="t" r="r" b="b"/>
              <a:pathLst>
                <a:path w="1421153" h="1704531">
                  <a:moveTo>
                    <a:pt x="0" y="0"/>
                  </a:moveTo>
                  <a:lnTo>
                    <a:pt x="1421153" y="0"/>
                  </a:lnTo>
                  <a:lnTo>
                    <a:pt x="1421153" y="1704531"/>
                  </a:lnTo>
                  <a:lnTo>
                    <a:pt x="0" y="1704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2357044" y="826649"/>
              <a:ext cx="3479436" cy="501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94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Risques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1854804" y="3383218"/>
            <a:ext cx="5770986" cy="1054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49" b="0" i="0" u="none" strike="noStrike" kern="1200" cap="none" spc="17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Gothic"/>
                <a:ea typeface="League Gothic"/>
                <a:cs typeface="League Gothic"/>
                <a:sym typeface="League Gothic"/>
              </a:rPr>
              <a:t>METHADONE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299594" y="7461020"/>
            <a:ext cx="2928371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Oswald Bold"/>
                <a:cs typeface="Oswald Bold"/>
                <a:sym typeface="Oswald Bold"/>
              </a:rPr>
              <a:t>Antidotes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625033" y="4358112"/>
            <a:ext cx="6426134" cy="470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4" b="0" i="0" u="none" strike="noStrike" kern="1200" cap="none" spc="28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Erreur d’utilisation 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2585352" y="5116307"/>
            <a:ext cx="4309890" cy="223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Non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prise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compte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des CI, des IM et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surdosages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(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notamment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pendant la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période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d'initiation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du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traitement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de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l'augmentation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dose 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ou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la reprise du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traitement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après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une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période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d'arrêt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0145539" y="2190993"/>
            <a:ext cx="6306190" cy="113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Surdosage 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Mésusage (détournement)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Dépendance / Accoutumance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Dépression respiratoire et/ou du SNC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1081032" y="4864850"/>
            <a:ext cx="6000977" cy="2657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Clinique : </a:t>
            </a:r>
          </a:p>
          <a:p>
            <a:pPr marL="431801" marR="0" lvl="1" indent="-2159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Troubles de la conscience, 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nausées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et 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vomissements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transpiration, 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hypoglycémie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rétrecissement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des 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pupilles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somnolence 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sévère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voire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coma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8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Fréquence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respiratoire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diminuée</a:t>
            </a:r>
            <a:endParaRPr kumimoji="0" lang="en-US" sz="2000" b="0" i="0" u="none" strike="noStrike" kern="1200" cap="none" spc="8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8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8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9995098" y="8071654"/>
            <a:ext cx="6658634" cy="2067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15901" marR="0" lvl="1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Kits Naloxone prêt à </a:t>
            </a:r>
            <a:r>
              <a:rPr kumimoji="0" lang="en-US" sz="2000" b="1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l’emploi</a:t>
            </a:r>
            <a:r>
              <a:rPr kumimoji="0" lang="en-US" sz="2000" b="1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84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(</a:t>
            </a:r>
            <a:r>
              <a:rPr kumimoji="0" lang="en-US" sz="200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disponibles</a:t>
            </a:r>
            <a:r>
              <a:rPr kumimoji="0" lang="en-US" sz="200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en</a:t>
            </a:r>
            <a:r>
              <a:rPr kumimoji="0" lang="en-US" sz="200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ville</a:t>
            </a:r>
            <a:r>
              <a:rPr kumimoji="0" lang="en-US" sz="200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) :</a:t>
            </a:r>
            <a:endParaRPr lang="en-US" sz="2000" spc="84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Voie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84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i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ntramusculaire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(PRENOXAD</a:t>
            </a:r>
            <a:r>
              <a:rPr kumimoji="0" lang="en-US" sz="2000" b="0" i="0" u="none" strike="noStrike" kern="1200" cap="none" spc="84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®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) </a:t>
            </a:r>
          </a:p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spc="84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V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oie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nasale (NIXOID</a:t>
            </a:r>
            <a:r>
              <a:rPr kumimoji="0" lang="en-US" sz="2000" b="0" i="0" u="none" strike="noStrike" kern="1200" cap="none" spc="84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®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VENTIZOLVE</a:t>
            </a:r>
            <a:r>
              <a:rPr kumimoji="0" lang="en-US" sz="2000" b="0" i="0" u="none" strike="noStrike" kern="1200" cap="none" spc="84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®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spc="84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R="0" lvl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spc="84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Naloxone </a:t>
            </a:r>
            <a:r>
              <a:rPr lang="en-US" sz="2000" spc="84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voie</a:t>
            </a:r>
            <a:r>
              <a:rPr lang="en-US" sz="2000" spc="84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84" dirty="0">
                <a:solidFill>
                  <a:srgbClr val="000000"/>
                </a:solidFill>
                <a:latin typeface="Balsamiq Sans"/>
                <a:sym typeface="Balsamiq Sans"/>
              </a:rPr>
              <a:t>IV (</a:t>
            </a:r>
            <a:r>
              <a:rPr lang="fr-FR" sz="2000" spc="84" dirty="0">
                <a:solidFill>
                  <a:srgbClr val="000000"/>
                </a:solidFill>
                <a:latin typeface="Balsamiq Sans"/>
              </a:rPr>
              <a:t>Narcan®</a:t>
            </a:r>
            <a:r>
              <a:rPr lang="en-US" sz="2000" spc="84" dirty="0">
                <a:solidFill>
                  <a:srgbClr val="000000"/>
                </a:solidFill>
                <a:latin typeface="Balsamiq Sans"/>
                <a:sym typeface="Balsamiq Sans"/>
              </a:rPr>
              <a:t>, </a:t>
            </a:r>
            <a:r>
              <a:rPr lang="fr-FR" sz="2000" spc="84" dirty="0" err="1">
                <a:solidFill>
                  <a:srgbClr val="000000"/>
                </a:solidFill>
                <a:latin typeface="Balsamiq Sans"/>
              </a:rPr>
              <a:t>Evzio</a:t>
            </a:r>
            <a:r>
              <a:rPr lang="fr-FR" sz="2000" spc="84" dirty="0">
                <a:solidFill>
                  <a:srgbClr val="000000"/>
                </a:solidFill>
                <a:latin typeface="Balsamiq Sans"/>
              </a:rPr>
              <a:t>®) </a:t>
            </a:r>
          </a:p>
          <a:p>
            <a:pPr marR="0" lvl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spc="84" dirty="0" err="1">
                <a:solidFill>
                  <a:srgbClr val="000000"/>
                </a:solidFill>
                <a:latin typeface="Balsamiq Sans"/>
                <a:sym typeface="Balsamiq Sans"/>
              </a:rPr>
              <a:t>en</a:t>
            </a:r>
            <a:r>
              <a:rPr lang="en-US" sz="2000" spc="84" dirty="0">
                <a:solidFill>
                  <a:srgbClr val="000000"/>
                </a:solidFill>
                <a:latin typeface="Balsamiq Sans"/>
                <a:sym typeface="Balsamiq Sans"/>
              </a:rPr>
              <a:t> milieu </a:t>
            </a:r>
            <a:r>
              <a:rPr lang="en-US" sz="2000" spc="84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hospitalier</a:t>
            </a:r>
            <a:endParaRPr kumimoji="0" lang="en-US" sz="2000" b="0" i="0" u="none" strike="noStrike" kern="1200" cap="none" spc="8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8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821682" y="8897747"/>
            <a:ext cx="5073560" cy="625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5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SNC : Système </a:t>
            </a:r>
            <a:r>
              <a:rPr kumimoji="0" lang="en-US" sz="1600" b="0" i="0" u="none" strike="noStrike" kern="1200" cap="none" spc="5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nerveux</a:t>
            </a:r>
            <a:r>
              <a:rPr kumimoji="0" lang="en-US" sz="1600" b="0" i="0" u="none" strike="noStrike" kern="1200" cap="none" spc="5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central</a:t>
            </a:r>
          </a:p>
          <a:p>
            <a:pPr marL="0" marR="0" lvl="0" indent="0" algn="l" defTabSz="914400" rtl="0" eaLnBrk="1" fontAlgn="auto" latinLnBrk="0" hangingPunct="1">
              <a:lnSpc>
                <a:spcPts val="16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pc="59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CI : </a:t>
            </a:r>
            <a:r>
              <a:rPr lang="en-US" sz="1600" spc="59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Contre</a:t>
            </a:r>
            <a:r>
              <a:rPr lang="en-US" sz="1600" spc="59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-indication</a:t>
            </a:r>
          </a:p>
          <a:p>
            <a:pPr marL="0" marR="0" lvl="0" indent="0" algn="l" defTabSz="914400" rtl="0" eaLnBrk="1" fontAlgn="auto" latinLnBrk="0" hangingPunct="1">
              <a:lnSpc>
                <a:spcPts val="16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5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IM : Interactions </a:t>
            </a:r>
            <a:r>
              <a:rPr kumimoji="0" lang="en-US" sz="1600" b="0" i="0" u="none" strike="noStrike" kern="1200" cap="none" spc="5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médicamenteuses</a:t>
            </a:r>
            <a:endParaRPr kumimoji="0" lang="en-US" sz="1600" b="0" i="0" u="none" strike="noStrike" kern="1200" cap="none" spc="5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0" name="Freeform 50"/>
          <p:cNvSpPr/>
          <p:nvPr/>
        </p:nvSpPr>
        <p:spPr>
          <a:xfrm>
            <a:off x="15397986" y="8505058"/>
            <a:ext cx="1017472" cy="1339518"/>
          </a:xfrm>
          <a:custGeom>
            <a:avLst/>
            <a:gdLst/>
            <a:ahLst/>
            <a:cxnLst/>
            <a:rect l="l" t="t" r="r" b="b"/>
            <a:pathLst>
              <a:path w="1017471" h="1477272">
                <a:moveTo>
                  <a:pt x="0" y="0"/>
                </a:moveTo>
                <a:lnTo>
                  <a:pt x="1017471" y="0"/>
                </a:lnTo>
                <a:lnTo>
                  <a:pt x="1017471" y="1477272"/>
                </a:lnTo>
                <a:lnTo>
                  <a:pt x="0" y="147727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Bouton d’action : accueil 51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D946DCFB-51CF-3390-3189-293CB35C6CF4}"/>
              </a:ext>
            </a:extLst>
          </p:cNvPr>
          <p:cNvSpPr/>
          <p:nvPr/>
        </p:nvSpPr>
        <p:spPr>
          <a:xfrm>
            <a:off x="17085645" y="266700"/>
            <a:ext cx="838200" cy="843420"/>
          </a:xfrm>
          <a:prstGeom prst="actionButtonHom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" name="Picture 2" descr="https://www.omeditpacacorse.fr/wp-content/uploads/2018/05/Logo-omedit-1.png">
            <a:extLst>
              <a:ext uri="{FF2B5EF4-FFF2-40B4-BE49-F238E27FC236}">
                <a16:creationId xmlns:a16="http://schemas.microsoft.com/office/drawing/2014/main" id="{609016FC-4C87-6841-4249-55C7E6973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288"/>
            <a:ext cx="2125001" cy="8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527230" y="1664055"/>
            <a:ext cx="6426134" cy="642613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61925" cap="sq">
              <a:solidFill>
                <a:srgbClr val="009381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7005763" y="6522220"/>
            <a:ext cx="412530" cy="41253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7005763" y="2665392"/>
            <a:ext cx="412530" cy="41253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7705874" y="4920335"/>
            <a:ext cx="412530" cy="41253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5B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43184" y="7239744"/>
            <a:ext cx="7423194" cy="2824522"/>
            <a:chOff x="0" y="0"/>
            <a:chExt cx="3639893" cy="13849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39893" cy="1384977"/>
            </a:xfrm>
            <a:custGeom>
              <a:avLst/>
              <a:gdLst/>
              <a:ahLst/>
              <a:cxnLst/>
              <a:rect l="l" t="t" r="r" b="b"/>
              <a:pathLst>
                <a:path w="3639893" h="1384977">
                  <a:moveTo>
                    <a:pt x="3436693" y="0"/>
                  </a:moveTo>
                  <a:cubicBezTo>
                    <a:pt x="3548917" y="0"/>
                    <a:pt x="3639893" y="310038"/>
                    <a:pt x="3639893" y="692489"/>
                  </a:cubicBezTo>
                  <a:cubicBezTo>
                    <a:pt x="3639893" y="1074940"/>
                    <a:pt x="3548917" y="1384977"/>
                    <a:pt x="3436693" y="1384977"/>
                  </a:cubicBezTo>
                  <a:lnTo>
                    <a:pt x="203200" y="1384977"/>
                  </a:lnTo>
                  <a:cubicBezTo>
                    <a:pt x="90976" y="1384977"/>
                    <a:pt x="0" y="1074940"/>
                    <a:pt x="0" y="692489"/>
                  </a:cubicBezTo>
                  <a:cubicBezTo>
                    <a:pt x="0" y="3100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639893" cy="1432603"/>
            </a:xfrm>
            <a:prstGeom prst="rect">
              <a:avLst/>
            </a:prstGeom>
          </p:spPr>
          <p:txBody>
            <a:bodyPr lIns="64227" tIns="64227" rIns="64227" bIns="6422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8540830" y="6847648"/>
            <a:ext cx="1604709" cy="160470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 rot="1820444">
            <a:off x="7781777" y="6949781"/>
            <a:ext cx="673255" cy="412911"/>
          </a:xfrm>
          <a:custGeom>
            <a:avLst/>
            <a:gdLst/>
            <a:ahLst/>
            <a:cxnLst/>
            <a:rect l="l" t="t" r="r" b="b"/>
            <a:pathLst>
              <a:path w="673255" h="412911">
                <a:moveTo>
                  <a:pt x="0" y="0"/>
                </a:moveTo>
                <a:lnTo>
                  <a:pt x="673254" y="0"/>
                </a:lnTo>
                <a:lnTo>
                  <a:pt x="673254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184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9100348" y="7172544"/>
            <a:ext cx="914091" cy="991618"/>
          </a:xfrm>
          <a:custGeom>
            <a:avLst/>
            <a:gdLst/>
            <a:ahLst/>
            <a:cxnLst/>
            <a:rect l="l" t="t" r="r" b="b"/>
            <a:pathLst>
              <a:path w="914091" h="991618">
                <a:moveTo>
                  <a:pt x="0" y="0"/>
                </a:moveTo>
                <a:lnTo>
                  <a:pt x="914091" y="0"/>
                </a:lnTo>
                <a:lnTo>
                  <a:pt x="914091" y="991618"/>
                </a:lnTo>
                <a:lnTo>
                  <a:pt x="0" y="9916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8669522" y="6948799"/>
            <a:ext cx="1009901" cy="1017533"/>
          </a:xfrm>
          <a:custGeom>
            <a:avLst/>
            <a:gdLst/>
            <a:ahLst/>
            <a:cxnLst/>
            <a:rect l="l" t="t" r="r" b="b"/>
            <a:pathLst>
              <a:path w="1009901" h="1017533">
                <a:moveTo>
                  <a:pt x="0" y="0"/>
                </a:moveTo>
                <a:lnTo>
                  <a:pt x="1009901" y="0"/>
                </a:lnTo>
                <a:lnTo>
                  <a:pt x="1009901" y="1017533"/>
                </a:lnTo>
                <a:lnTo>
                  <a:pt x="0" y="10175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reeform 23"/>
          <p:cNvSpPr/>
          <p:nvPr/>
        </p:nvSpPr>
        <p:spPr>
          <a:xfrm rot="-94679">
            <a:off x="8319117" y="4909852"/>
            <a:ext cx="739433" cy="412911"/>
          </a:xfrm>
          <a:custGeom>
            <a:avLst/>
            <a:gdLst/>
            <a:ahLst/>
            <a:cxnLst/>
            <a:rect l="l" t="t" r="r" b="b"/>
            <a:pathLst>
              <a:path w="739433" h="412911">
                <a:moveTo>
                  <a:pt x="0" y="0"/>
                </a:moveTo>
                <a:lnTo>
                  <a:pt x="739433" y="0"/>
                </a:lnTo>
                <a:lnTo>
                  <a:pt x="739433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3840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9746421" y="4234351"/>
            <a:ext cx="7593194" cy="2714447"/>
            <a:chOff x="0" y="0"/>
            <a:chExt cx="3800869" cy="135875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800869" cy="1358751"/>
            </a:xfrm>
            <a:custGeom>
              <a:avLst/>
              <a:gdLst/>
              <a:ahLst/>
              <a:cxnLst/>
              <a:rect l="l" t="t" r="r" b="b"/>
              <a:pathLst>
                <a:path w="3800869" h="1358751">
                  <a:moveTo>
                    <a:pt x="3597669" y="0"/>
                  </a:moveTo>
                  <a:cubicBezTo>
                    <a:pt x="3709893" y="0"/>
                    <a:pt x="3800869" y="304167"/>
                    <a:pt x="3800869" y="679375"/>
                  </a:cubicBezTo>
                  <a:cubicBezTo>
                    <a:pt x="3800869" y="1054584"/>
                    <a:pt x="3709893" y="1358751"/>
                    <a:pt x="3597669" y="1358751"/>
                  </a:cubicBezTo>
                  <a:lnTo>
                    <a:pt x="203200" y="1358751"/>
                  </a:lnTo>
                  <a:cubicBezTo>
                    <a:pt x="90976" y="1358751"/>
                    <a:pt x="0" y="1054584"/>
                    <a:pt x="0" y="679375"/>
                  </a:cubicBezTo>
                  <a:cubicBezTo>
                    <a:pt x="0" y="30416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3800869" cy="1406376"/>
            </a:xfrm>
            <a:prstGeom prst="rect">
              <a:avLst/>
            </a:prstGeom>
          </p:spPr>
          <p:txBody>
            <a:bodyPr lIns="76598" tIns="76598" rIns="76598" bIns="7659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 rot="-5400000">
            <a:off x="9259783" y="4146835"/>
            <a:ext cx="1571939" cy="1571939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5B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8521" tIns="38521" rIns="38521" bIns="3852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Freeform 30"/>
          <p:cNvSpPr/>
          <p:nvPr/>
        </p:nvSpPr>
        <p:spPr>
          <a:xfrm>
            <a:off x="9301069" y="4188121"/>
            <a:ext cx="1489367" cy="1489367"/>
          </a:xfrm>
          <a:custGeom>
            <a:avLst/>
            <a:gdLst/>
            <a:ahLst/>
            <a:cxnLst/>
            <a:rect l="l" t="t" r="r" b="b"/>
            <a:pathLst>
              <a:path w="1489367" h="1489367">
                <a:moveTo>
                  <a:pt x="0" y="0"/>
                </a:moveTo>
                <a:lnTo>
                  <a:pt x="1489367" y="0"/>
                </a:lnTo>
                <a:lnTo>
                  <a:pt x="1489367" y="1489367"/>
                </a:lnTo>
                <a:lnTo>
                  <a:pt x="0" y="14893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1037071" y="4504398"/>
            <a:ext cx="2676432" cy="36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8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Oswald Bold"/>
                <a:cs typeface="Oswald Bold"/>
                <a:sym typeface="Oswald Bold"/>
              </a:rPr>
              <a:t>Surveillance</a:t>
            </a:r>
          </a:p>
        </p:txBody>
      </p:sp>
      <p:sp>
        <p:nvSpPr>
          <p:cNvPr id="32" name="Freeform 32"/>
          <p:cNvSpPr/>
          <p:nvPr/>
        </p:nvSpPr>
        <p:spPr>
          <a:xfrm rot="-1419521">
            <a:off x="7754782" y="2315138"/>
            <a:ext cx="705221" cy="412911"/>
          </a:xfrm>
          <a:custGeom>
            <a:avLst/>
            <a:gdLst/>
            <a:ahLst/>
            <a:cxnLst/>
            <a:rect l="l" t="t" r="r" b="b"/>
            <a:pathLst>
              <a:path w="705221" h="412911">
                <a:moveTo>
                  <a:pt x="0" y="0"/>
                </a:moveTo>
                <a:lnTo>
                  <a:pt x="705221" y="0"/>
                </a:lnTo>
                <a:lnTo>
                  <a:pt x="705221" y="412912"/>
                </a:lnTo>
                <a:lnTo>
                  <a:pt x="0" y="4129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4997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33"/>
          <p:cNvGrpSpPr/>
          <p:nvPr/>
        </p:nvGrpSpPr>
        <p:grpSpPr>
          <a:xfrm>
            <a:off x="8589415" y="1110120"/>
            <a:ext cx="8064318" cy="2743066"/>
            <a:chOff x="0" y="0"/>
            <a:chExt cx="10752425" cy="3657421"/>
          </a:xfrm>
        </p:grpSpPr>
        <p:grpSp>
          <p:nvGrpSpPr>
            <p:cNvPr id="34" name="Group 34"/>
            <p:cNvGrpSpPr/>
            <p:nvPr/>
          </p:nvGrpSpPr>
          <p:grpSpPr>
            <a:xfrm>
              <a:off x="1097638" y="389417"/>
              <a:ext cx="9654786" cy="3268004"/>
              <a:chOff x="0" y="0"/>
              <a:chExt cx="3309159" cy="1120102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3309159" cy="1120102"/>
              </a:xfrm>
              <a:custGeom>
                <a:avLst/>
                <a:gdLst/>
                <a:ahLst/>
                <a:cxnLst/>
                <a:rect l="l" t="t" r="r" b="b"/>
                <a:pathLst>
                  <a:path w="3309159" h="1120102">
                    <a:moveTo>
                      <a:pt x="3105959" y="0"/>
                    </a:moveTo>
                    <a:cubicBezTo>
                      <a:pt x="3218183" y="0"/>
                      <a:pt x="3309159" y="250743"/>
                      <a:pt x="3309159" y="560051"/>
                    </a:cubicBezTo>
                    <a:cubicBezTo>
                      <a:pt x="3309159" y="869359"/>
                      <a:pt x="3218183" y="1120102"/>
                      <a:pt x="3105959" y="1120102"/>
                    </a:cubicBezTo>
                    <a:lnTo>
                      <a:pt x="203200" y="1120102"/>
                    </a:lnTo>
                    <a:cubicBezTo>
                      <a:pt x="90976" y="1120102"/>
                      <a:pt x="0" y="869359"/>
                      <a:pt x="0" y="560051"/>
                    </a:cubicBezTo>
                    <a:cubicBezTo>
                      <a:pt x="0" y="250743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47625"/>
                <a:ext cx="3309159" cy="1167727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 rot="-5400000">
              <a:off x="0" y="0"/>
              <a:ext cx="2139612" cy="2139612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C04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0" name="Freeform 40"/>
            <p:cNvSpPr/>
            <p:nvPr/>
          </p:nvSpPr>
          <p:spPr>
            <a:xfrm>
              <a:off x="387062" y="44927"/>
              <a:ext cx="1421153" cy="1704531"/>
            </a:xfrm>
            <a:custGeom>
              <a:avLst/>
              <a:gdLst/>
              <a:ahLst/>
              <a:cxnLst/>
              <a:rect l="l" t="t" r="r" b="b"/>
              <a:pathLst>
                <a:path w="1421153" h="1704531">
                  <a:moveTo>
                    <a:pt x="0" y="0"/>
                  </a:moveTo>
                  <a:lnTo>
                    <a:pt x="1421153" y="0"/>
                  </a:lnTo>
                  <a:lnTo>
                    <a:pt x="1421153" y="1704531"/>
                  </a:lnTo>
                  <a:lnTo>
                    <a:pt x="0" y="1704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2357044" y="826649"/>
              <a:ext cx="3479436" cy="501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94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Risques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1854804" y="3383218"/>
            <a:ext cx="5770986" cy="1054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49" b="0" i="0" u="none" strike="noStrike" kern="1200" cap="none" spc="17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Gothic"/>
                <a:ea typeface="League Gothic"/>
                <a:cs typeface="League Gothic"/>
                <a:sym typeface="League Gothic"/>
              </a:rPr>
              <a:t>COLCHICINE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299594" y="7461020"/>
            <a:ext cx="2928371" cy="364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Oswald Bold"/>
                <a:cs typeface="Oswald Bold"/>
                <a:sym typeface="Oswald Bold"/>
              </a:rPr>
              <a:t>Antidote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625033" y="4358112"/>
            <a:ext cx="6426134" cy="470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4" b="0" i="0" u="none" strike="noStrike" kern="1200" cap="none" spc="28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Erreur d’utilisation 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2585352" y="5116307"/>
            <a:ext cx="4309890" cy="140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Non-respect des schémas posologiques et/ou 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des contre-indications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(notamment en cas d’IM 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et d’IR ou IH)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145539" y="2190993"/>
            <a:ext cx="6306190" cy="1417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Médicament</a:t>
            </a: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à marge </a:t>
            </a: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thérapeutique</a:t>
            </a: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étroite</a:t>
            </a:r>
            <a:endParaRPr kumimoji="0" lang="en-US" sz="2000" b="1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Conséquences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cliniques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cas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surdosage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grave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Défaillance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multiviscérale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selon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la dose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ingérée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1022222" y="5021798"/>
            <a:ext cx="6000977" cy="2362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Clinique : </a:t>
            </a:r>
          </a:p>
          <a:p>
            <a:pPr marL="431801" marR="0" lvl="1" indent="-2159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spc="84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1er </a:t>
            </a:r>
            <a:r>
              <a:rPr lang="en-US" sz="2000" spc="84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signe</a:t>
            </a:r>
            <a:r>
              <a:rPr lang="en-US" sz="2000" spc="84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84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d’alerte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: troubles digestifs (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diarrhées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nausées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vomissements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) </a:t>
            </a:r>
          </a:p>
          <a:p>
            <a:pPr marL="431801" marR="0" lvl="1" indent="-2159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Peuvent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survenir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: 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atteintes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respiratoires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cardiovasculaires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hématologiques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et 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neurologiques</a:t>
            </a:r>
            <a:endParaRPr kumimoji="0" lang="en-US" sz="2000" b="0" i="0" u="none" strike="noStrike" kern="1200" cap="none" spc="8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8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8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10283099" y="7825547"/>
            <a:ext cx="6709620" cy="1477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Pas </a:t>
            </a:r>
            <a:r>
              <a:rPr kumimoji="0" lang="en-US" sz="2000" b="1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d’antidote</a:t>
            </a:r>
            <a:r>
              <a:rPr kumimoji="0" lang="en-US" sz="2000" b="1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1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spécifique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prise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en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charge 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symptomatique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principalement</a:t>
            </a:r>
            <a:endParaRPr kumimoji="0" lang="en-US" sz="2000" b="0" i="0" u="none" strike="noStrike" kern="1200" cap="none" spc="8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endParaRPr lang="en-US" sz="2000" spc="84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8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8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854804" y="8772610"/>
            <a:ext cx="5673032" cy="823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5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IM : Interactions </a:t>
            </a:r>
            <a:r>
              <a:rPr kumimoji="0" lang="en-US" sz="1600" b="0" i="0" u="none" strike="noStrike" kern="1200" cap="none" spc="5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médicamenteuses</a:t>
            </a:r>
            <a:endParaRPr kumimoji="0" lang="en-US" sz="1600" b="0" i="0" u="none" strike="noStrike" kern="1200" cap="none" spc="5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16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5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IH : </a:t>
            </a:r>
            <a:r>
              <a:rPr lang="en-US" sz="1600" spc="59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I</a:t>
            </a:r>
            <a:r>
              <a:rPr kumimoji="0" lang="en-US" sz="1600" b="0" i="0" u="none" strike="noStrike" kern="1200" cap="none" spc="5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nsuffisant</a:t>
            </a:r>
            <a:r>
              <a:rPr kumimoji="0" lang="en-US" sz="1600" b="0" i="0" u="none" strike="noStrike" kern="1200" cap="none" spc="5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1600" b="0" i="0" u="none" strike="noStrike" kern="1200" cap="none" spc="5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hépatique</a:t>
            </a:r>
            <a:endParaRPr kumimoji="0" lang="en-US" sz="1600" b="0" i="0" u="none" strike="noStrike" kern="1200" cap="none" spc="5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16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5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IR : </a:t>
            </a:r>
            <a:r>
              <a:rPr lang="en-US" sz="1600" spc="59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I</a:t>
            </a:r>
            <a:r>
              <a:rPr kumimoji="0" lang="en-US" sz="1600" b="0" i="0" u="none" strike="noStrike" kern="1200" cap="none" spc="5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nsuffisant</a:t>
            </a:r>
            <a:r>
              <a:rPr kumimoji="0" lang="en-US" sz="1600" b="0" i="0" u="none" strike="noStrike" kern="1200" cap="none" spc="5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1600" b="0" i="0" u="none" strike="noStrike" kern="1200" cap="none" spc="5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rénal</a:t>
            </a:r>
            <a:endParaRPr kumimoji="0" lang="en-US" sz="1600" b="0" i="0" u="none" strike="noStrike" kern="1200" cap="none" spc="5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16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5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CI : </a:t>
            </a:r>
            <a:r>
              <a:rPr kumimoji="0" lang="en-US" sz="1600" b="0" i="0" u="none" strike="noStrike" kern="1200" cap="none" spc="5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Contre</a:t>
            </a:r>
            <a:r>
              <a:rPr kumimoji="0" lang="en-US" sz="1600" b="0" i="0" u="none" strike="noStrike" kern="1200" cap="none" spc="5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-indication</a:t>
            </a:r>
          </a:p>
        </p:txBody>
      </p:sp>
      <p:sp>
        <p:nvSpPr>
          <p:cNvPr id="51" name="Bouton d’action : accueil 51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D946DCFB-51CF-3390-3189-293CB35C6CF4}"/>
              </a:ext>
            </a:extLst>
          </p:cNvPr>
          <p:cNvSpPr/>
          <p:nvPr/>
        </p:nvSpPr>
        <p:spPr>
          <a:xfrm>
            <a:off x="17085645" y="266700"/>
            <a:ext cx="838200" cy="843420"/>
          </a:xfrm>
          <a:prstGeom prst="actionButtonHom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0" name="Picture 2" descr="https://www.omeditpacacorse.fr/wp-content/uploads/2018/05/Logo-omedit-1.png">
            <a:extLst>
              <a:ext uri="{FF2B5EF4-FFF2-40B4-BE49-F238E27FC236}">
                <a16:creationId xmlns:a16="http://schemas.microsoft.com/office/drawing/2014/main" id="{F0D99EB6-9D8E-63CC-6D9F-E699ABDA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288"/>
            <a:ext cx="2125001" cy="8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B497EED4-2B20-A155-9A7F-DC9A2BCA37FC}"/>
              </a:ext>
            </a:extLst>
          </p:cNvPr>
          <p:cNvSpPr txBox="1"/>
          <p:nvPr/>
        </p:nvSpPr>
        <p:spPr>
          <a:xfrm>
            <a:off x="9334634" y="8447796"/>
            <a:ext cx="9144000" cy="1570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sng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Prévention</a:t>
            </a:r>
            <a:r>
              <a:rPr kumimoji="0" lang="en-US" sz="1700" b="0" i="0" u="sng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:</a:t>
            </a:r>
          </a:p>
          <a:p>
            <a:pPr marL="431801" marR="0" lvl="1" indent="-2159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Respect du </a:t>
            </a:r>
            <a:r>
              <a:rPr kumimoji="0" lang="en-US" sz="17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schéma</a:t>
            </a:r>
            <a:r>
              <a:rPr kumimoji="0" lang="en-US" sz="17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17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posologique</a:t>
            </a:r>
            <a:endParaRPr kumimoji="0" lang="en-US" sz="1700" b="0" i="0" u="none" strike="noStrike" kern="1200" cap="none" spc="8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Diminution de </a:t>
            </a:r>
            <a:r>
              <a:rPr kumimoji="0" lang="en-US" sz="17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posologie</a:t>
            </a:r>
            <a:r>
              <a:rPr kumimoji="0" lang="en-US" sz="17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chez le </a:t>
            </a:r>
            <a:r>
              <a:rPr kumimoji="0" lang="en-US" sz="17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sujet</a:t>
            </a:r>
            <a:r>
              <a:rPr kumimoji="0" lang="en-US" sz="17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17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âgé</a:t>
            </a:r>
            <a:r>
              <a:rPr kumimoji="0" lang="en-US" sz="17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IH, IR </a:t>
            </a:r>
          </a:p>
          <a:p>
            <a:pPr marL="431801" marR="0" lvl="1" indent="-2159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Respect des CI (IH et IR </a:t>
            </a:r>
            <a:r>
              <a:rPr kumimoji="0" lang="en-US" sz="17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sévère</a:t>
            </a:r>
            <a:r>
              <a:rPr kumimoji="0" lang="en-US" sz="17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)</a:t>
            </a:r>
          </a:p>
          <a:p>
            <a:pPr marL="431801" marR="0" lvl="1" indent="-2159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Vérifier</a:t>
            </a:r>
            <a:r>
              <a:rPr kumimoji="0" lang="en-US" sz="17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les IM et associations CI (</a:t>
            </a:r>
            <a:r>
              <a:rPr kumimoji="0" lang="en-US" sz="17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prystinamicine</a:t>
            </a:r>
            <a:r>
              <a:rPr kumimoji="0" lang="en-US" sz="17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macrolides)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527230" y="1664055"/>
            <a:ext cx="6426134" cy="642613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61925" cap="sq">
              <a:solidFill>
                <a:srgbClr val="CC171C"/>
              </a:solidFill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7005763" y="6522220"/>
            <a:ext cx="412530" cy="41253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7005763" y="2665392"/>
            <a:ext cx="412530" cy="41253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00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7705874" y="4920335"/>
            <a:ext cx="412530" cy="41253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5B3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43184" y="7239744"/>
            <a:ext cx="7423194" cy="2824522"/>
            <a:chOff x="0" y="0"/>
            <a:chExt cx="3639893" cy="13849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39893" cy="1384977"/>
            </a:xfrm>
            <a:custGeom>
              <a:avLst/>
              <a:gdLst/>
              <a:ahLst/>
              <a:cxnLst/>
              <a:rect l="l" t="t" r="r" b="b"/>
              <a:pathLst>
                <a:path w="3639893" h="1384977">
                  <a:moveTo>
                    <a:pt x="3436693" y="0"/>
                  </a:moveTo>
                  <a:cubicBezTo>
                    <a:pt x="3548917" y="0"/>
                    <a:pt x="3639893" y="310038"/>
                    <a:pt x="3639893" y="692489"/>
                  </a:cubicBezTo>
                  <a:cubicBezTo>
                    <a:pt x="3639893" y="1074940"/>
                    <a:pt x="3548917" y="1384977"/>
                    <a:pt x="3436693" y="1384977"/>
                  </a:cubicBezTo>
                  <a:lnTo>
                    <a:pt x="203200" y="1384977"/>
                  </a:lnTo>
                  <a:cubicBezTo>
                    <a:pt x="90976" y="1384977"/>
                    <a:pt x="0" y="1074940"/>
                    <a:pt x="0" y="692489"/>
                  </a:cubicBezTo>
                  <a:cubicBezTo>
                    <a:pt x="0" y="3100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639893" cy="1432603"/>
            </a:xfrm>
            <a:prstGeom prst="rect">
              <a:avLst/>
            </a:prstGeom>
          </p:spPr>
          <p:txBody>
            <a:bodyPr lIns="64227" tIns="64227" rIns="64227" bIns="64227" rtlCol="0" anchor="ctr"/>
            <a:lstStyle/>
            <a:p>
              <a:pPr algn="ctr">
                <a:lnSpc>
                  <a:spcPts val="3363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8540830" y="6847648"/>
            <a:ext cx="1604709" cy="160470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 rot="1820444">
            <a:off x="7781777" y="6949781"/>
            <a:ext cx="673255" cy="412911"/>
          </a:xfrm>
          <a:custGeom>
            <a:avLst/>
            <a:gdLst/>
            <a:ahLst/>
            <a:cxnLst/>
            <a:rect l="l" t="t" r="r" b="b"/>
            <a:pathLst>
              <a:path w="673255" h="412911">
                <a:moveTo>
                  <a:pt x="0" y="0"/>
                </a:moveTo>
                <a:lnTo>
                  <a:pt x="673254" y="0"/>
                </a:lnTo>
                <a:lnTo>
                  <a:pt x="673254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1840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1" name="Freeform 21"/>
          <p:cNvSpPr/>
          <p:nvPr/>
        </p:nvSpPr>
        <p:spPr>
          <a:xfrm>
            <a:off x="9100348" y="7172544"/>
            <a:ext cx="914091" cy="991618"/>
          </a:xfrm>
          <a:custGeom>
            <a:avLst/>
            <a:gdLst/>
            <a:ahLst/>
            <a:cxnLst/>
            <a:rect l="l" t="t" r="r" b="b"/>
            <a:pathLst>
              <a:path w="914091" h="991618">
                <a:moveTo>
                  <a:pt x="0" y="0"/>
                </a:moveTo>
                <a:lnTo>
                  <a:pt x="914091" y="0"/>
                </a:lnTo>
                <a:lnTo>
                  <a:pt x="914091" y="991618"/>
                </a:lnTo>
                <a:lnTo>
                  <a:pt x="0" y="9916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2" name="Freeform 22"/>
          <p:cNvSpPr/>
          <p:nvPr/>
        </p:nvSpPr>
        <p:spPr>
          <a:xfrm>
            <a:off x="8669522" y="6948799"/>
            <a:ext cx="1009901" cy="1017533"/>
          </a:xfrm>
          <a:custGeom>
            <a:avLst/>
            <a:gdLst/>
            <a:ahLst/>
            <a:cxnLst/>
            <a:rect l="l" t="t" r="r" b="b"/>
            <a:pathLst>
              <a:path w="1009901" h="1017533">
                <a:moveTo>
                  <a:pt x="0" y="0"/>
                </a:moveTo>
                <a:lnTo>
                  <a:pt x="1009901" y="0"/>
                </a:lnTo>
                <a:lnTo>
                  <a:pt x="1009901" y="1017533"/>
                </a:lnTo>
                <a:lnTo>
                  <a:pt x="0" y="10175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3" name="Freeform 23"/>
          <p:cNvSpPr/>
          <p:nvPr/>
        </p:nvSpPr>
        <p:spPr>
          <a:xfrm rot="-94679">
            <a:off x="8319117" y="4909852"/>
            <a:ext cx="739433" cy="412911"/>
          </a:xfrm>
          <a:custGeom>
            <a:avLst/>
            <a:gdLst/>
            <a:ahLst/>
            <a:cxnLst/>
            <a:rect l="l" t="t" r="r" b="b"/>
            <a:pathLst>
              <a:path w="739433" h="412911">
                <a:moveTo>
                  <a:pt x="0" y="0"/>
                </a:moveTo>
                <a:lnTo>
                  <a:pt x="739433" y="0"/>
                </a:lnTo>
                <a:lnTo>
                  <a:pt x="739433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38405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24" name="Group 24"/>
          <p:cNvGrpSpPr/>
          <p:nvPr/>
        </p:nvGrpSpPr>
        <p:grpSpPr>
          <a:xfrm>
            <a:off x="9746421" y="4234351"/>
            <a:ext cx="7593194" cy="2714447"/>
            <a:chOff x="0" y="0"/>
            <a:chExt cx="3800869" cy="135875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800869" cy="1358751"/>
            </a:xfrm>
            <a:custGeom>
              <a:avLst/>
              <a:gdLst/>
              <a:ahLst/>
              <a:cxnLst/>
              <a:rect l="l" t="t" r="r" b="b"/>
              <a:pathLst>
                <a:path w="3800869" h="1358751">
                  <a:moveTo>
                    <a:pt x="3597669" y="0"/>
                  </a:moveTo>
                  <a:cubicBezTo>
                    <a:pt x="3709893" y="0"/>
                    <a:pt x="3800869" y="304167"/>
                    <a:pt x="3800869" y="679375"/>
                  </a:cubicBezTo>
                  <a:cubicBezTo>
                    <a:pt x="3800869" y="1054584"/>
                    <a:pt x="3709893" y="1358751"/>
                    <a:pt x="3597669" y="1358751"/>
                  </a:cubicBezTo>
                  <a:lnTo>
                    <a:pt x="203200" y="1358751"/>
                  </a:lnTo>
                  <a:cubicBezTo>
                    <a:pt x="90976" y="1358751"/>
                    <a:pt x="0" y="1054584"/>
                    <a:pt x="0" y="679375"/>
                  </a:cubicBezTo>
                  <a:cubicBezTo>
                    <a:pt x="0" y="30416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3800869" cy="1406376"/>
            </a:xfrm>
            <a:prstGeom prst="rect">
              <a:avLst/>
            </a:prstGeom>
          </p:spPr>
          <p:txBody>
            <a:bodyPr lIns="76598" tIns="76598" rIns="76598" bIns="76598" rtlCol="0" anchor="ctr"/>
            <a:lstStyle/>
            <a:p>
              <a:pPr algn="ctr">
                <a:lnSpc>
                  <a:spcPts val="3363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5400000">
            <a:off x="9259783" y="4146835"/>
            <a:ext cx="1571939" cy="1571939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5B3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8521" tIns="38521" rIns="38521" bIns="38521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9301069" y="4188121"/>
            <a:ext cx="1489367" cy="1489367"/>
          </a:xfrm>
          <a:custGeom>
            <a:avLst/>
            <a:gdLst/>
            <a:ahLst/>
            <a:cxnLst/>
            <a:rect l="l" t="t" r="r" b="b"/>
            <a:pathLst>
              <a:path w="1489367" h="1489367">
                <a:moveTo>
                  <a:pt x="0" y="0"/>
                </a:moveTo>
                <a:lnTo>
                  <a:pt x="1489367" y="0"/>
                </a:lnTo>
                <a:lnTo>
                  <a:pt x="1489367" y="1489367"/>
                </a:lnTo>
                <a:lnTo>
                  <a:pt x="0" y="14893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1" name="TextBox 31"/>
          <p:cNvSpPr txBox="1"/>
          <p:nvPr/>
        </p:nvSpPr>
        <p:spPr>
          <a:xfrm>
            <a:off x="11037071" y="4504398"/>
            <a:ext cx="2676432" cy="36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2"/>
              </a:lnSpc>
              <a:spcBef>
                <a:spcPct val="0"/>
              </a:spcBef>
            </a:pPr>
            <a:r>
              <a:rPr lang="en-US" sz="2745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Surveillance</a:t>
            </a:r>
          </a:p>
        </p:txBody>
      </p:sp>
      <p:sp>
        <p:nvSpPr>
          <p:cNvPr id="32" name="Freeform 32"/>
          <p:cNvSpPr/>
          <p:nvPr/>
        </p:nvSpPr>
        <p:spPr>
          <a:xfrm rot="-1419521">
            <a:off x="7754782" y="2315138"/>
            <a:ext cx="705221" cy="412911"/>
          </a:xfrm>
          <a:custGeom>
            <a:avLst/>
            <a:gdLst/>
            <a:ahLst/>
            <a:cxnLst/>
            <a:rect l="l" t="t" r="r" b="b"/>
            <a:pathLst>
              <a:path w="705221" h="412911">
                <a:moveTo>
                  <a:pt x="0" y="0"/>
                </a:moveTo>
                <a:lnTo>
                  <a:pt x="705221" y="0"/>
                </a:lnTo>
                <a:lnTo>
                  <a:pt x="705221" y="412912"/>
                </a:lnTo>
                <a:lnTo>
                  <a:pt x="0" y="4129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49971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3" name="Group 33"/>
          <p:cNvGrpSpPr/>
          <p:nvPr/>
        </p:nvGrpSpPr>
        <p:grpSpPr>
          <a:xfrm>
            <a:off x="8589415" y="1110120"/>
            <a:ext cx="8064318" cy="2743066"/>
            <a:chOff x="0" y="0"/>
            <a:chExt cx="10752425" cy="3657421"/>
          </a:xfrm>
        </p:grpSpPr>
        <p:grpSp>
          <p:nvGrpSpPr>
            <p:cNvPr id="34" name="Group 34"/>
            <p:cNvGrpSpPr/>
            <p:nvPr/>
          </p:nvGrpSpPr>
          <p:grpSpPr>
            <a:xfrm>
              <a:off x="1097638" y="389417"/>
              <a:ext cx="9654786" cy="3268004"/>
              <a:chOff x="0" y="0"/>
              <a:chExt cx="3309159" cy="1120102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3309159" cy="1120102"/>
              </a:xfrm>
              <a:custGeom>
                <a:avLst/>
                <a:gdLst/>
                <a:ahLst/>
                <a:cxnLst/>
                <a:rect l="l" t="t" r="r" b="b"/>
                <a:pathLst>
                  <a:path w="3309159" h="1120102">
                    <a:moveTo>
                      <a:pt x="3105959" y="0"/>
                    </a:moveTo>
                    <a:cubicBezTo>
                      <a:pt x="3218183" y="0"/>
                      <a:pt x="3309159" y="250743"/>
                      <a:pt x="3309159" y="560051"/>
                    </a:cubicBezTo>
                    <a:cubicBezTo>
                      <a:pt x="3309159" y="869359"/>
                      <a:pt x="3218183" y="1120102"/>
                      <a:pt x="3105959" y="1120102"/>
                    </a:cubicBezTo>
                    <a:lnTo>
                      <a:pt x="203200" y="1120102"/>
                    </a:lnTo>
                    <a:cubicBezTo>
                      <a:pt x="90976" y="1120102"/>
                      <a:pt x="0" y="869359"/>
                      <a:pt x="0" y="560051"/>
                    </a:cubicBezTo>
                    <a:cubicBezTo>
                      <a:pt x="0" y="250743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47625"/>
                <a:ext cx="3309159" cy="1167727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algn="ctr">
                  <a:lnSpc>
                    <a:spcPts val="3363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 rot="-5400000">
              <a:off x="0" y="0"/>
              <a:ext cx="2139612" cy="2139612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C046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algn="ctr">
                  <a:lnSpc>
                    <a:spcPts val="1748"/>
                  </a:lnSpc>
                </a:pPr>
                <a:endParaRPr/>
              </a:p>
            </p:txBody>
          </p:sp>
        </p:grpSp>
        <p:sp>
          <p:nvSpPr>
            <p:cNvPr id="40" name="Freeform 40"/>
            <p:cNvSpPr/>
            <p:nvPr/>
          </p:nvSpPr>
          <p:spPr>
            <a:xfrm>
              <a:off x="387062" y="44927"/>
              <a:ext cx="1421153" cy="1704531"/>
            </a:xfrm>
            <a:custGeom>
              <a:avLst/>
              <a:gdLst/>
              <a:ahLst/>
              <a:cxnLst/>
              <a:rect l="l" t="t" r="r" b="b"/>
              <a:pathLst>
                <a:path w="1421153" h="1704531">
                  <a:moveTo>
                    <a:pt x="0" y="0"/>
                  </a:moveTo>
                  <a:lnTo>
                    <a:pt x="1421153" y="0"/>
                  </a:lnTo>
                  <a:lnTo>
                    <a:pt x="1421153" y="1704531"/>
                  </a:lnTo>
                  <a:lnTo>
                    <a:pt x="0" y="1704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2357044" y="826649"/>
              <a:ext cx="3479436" cy="501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2"/>
                </a:lnSpc>
                <a:spcBef>
                  <a:spcPct val="0"/>
                </a:spcBef>
              </a:pPr>
              <a:r>
                <a:rPr lang="en-US" sz="2802">
                  <a:solidFill>
                    <a:srgbClr val="000000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Risques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1854804" y="3383218"/>
            <a:ext cx="5770986" cy="1054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59"/>
              </a:lnSpc>
            </a:pPr>
            <a:r>
              <a:rPr lang="en-US" sz="7749" spc="178">
                <a:solidFill>
                  <a:srgbClr val="000000"/>
                </a:solidFill>
                <a:latin typeface="League Gothic"/>
                <a:ea typeface="League Gothic"/>
                <a:cs typeface="League Gothic"/>
                <a:sym typeface="League Gothic"/>
              </a:rPr>
              <a:t>KCL INJECTABLE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299594" y="7461020"/>
            <a:ext cx="2928371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2"/>
              </a:lnSpc>
              <a:spcBef>
                <a:spcPct val="0"/>
              </a:spcBef>
            </a:pPr>
            <a:r>
              <a:rPr lang="en-US" sz="2802" dirty="0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Antidotes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625033" y="4358112"/>
            <a:ext cx="6426134" cy="470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5"/>
              </a:lnSpc>
              <a:spcBef>
                <a:spcPct val="0"/>
              </a:spcBef>
            </a:pPr>
            <a:r>
              <a:rPr lang="en-US" sz="3304" spc="280">
                <a:solidFill>
                  <a:srgbClr val="000000"/>
                </a:solidFill>
                <a:latin typeface="TT Fors Bold"/>
                <a:ea typeface="TT Fors Bold"/>
                <a:cs typeface="TT Fors Bold"/>
                <a:sym typeface="TT Fors Bold"/>
              </a:rPr>
              <a:t>Erreur d’administration</a:t>
            </a:r>
          </a:p>
        </p:txBody>
      </p:sp>
      <p:sp>
        <p:nvSpPr>
          <p:cNvPr id="45" name="Freeform 45"/>
          <p:cNvSpPr/>
          <p:nvPr/>
        </p:nvSpPr>
        <p:spPr>
          <a:xfrm>
            <a:off x="3218839" y="5015299"/>
            <a:ext cx="3238521" cy="2604172"/>
          </a:xfrm>
          <a:custGeom>
            <a:avLst/>
            <a:gdLst/>
            <a:ahLst/>
            <a:cxnLst/>
            <a:rect l="l" t="t" r="r" b="b"/>
            <a:pathLst>
              <a:path w="3238521" h="2604172">
                <a:moveTo>
                  <a:pt x="0" y="0"/>
                </a:moveTo>
                <a:lnTo>
                  <a:pt x="3238522" y="0"/>
                </a:lnTo>
                <a:lnTo>
                  <a:pt x="3238522" y="2604172"/>
                </a:lnTo>
                <a:lnTo>
                  <a:pt x="0" y="260417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17206" t="-48402" r="-152724" b="-72753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6" name="TextBox 46"/>
          <p:cNvSpPr txBox="1"/>
          <p:nvPr/>
        </p:nvSpPr>
        <p:spPr>
          <a:xfrm>
            <a:off x="10770757" y="4611366"/>
            <a:ext cx="7593194" cy="1699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  <a:spcBef>
                <a:spcPct val="0"/>
              </a:spcBef>
            </a:pP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endParaRPr lang="en-US" sz="2000" spc="170" dirty="0">
              <a:solidFill>
                <a:srgbClr val="000000"/>
              </a:solidFill>
              <a:latin typeface="Balsamiq Sans Bold"/>
              <a:ea typeface="Balsamiq Sans Bold"/>
              <a:cs typeface="Balsamiq Sans Bold"/>
              <a:sym typeface="Balsamiq Sans Bold"/>
            </a:endParaRPr>
          </a:p>
          <a:p>
            <a:pPr marL="431801" lvl="1" indent="-215900" algn="l">
              <a:lnSpc>
                <a:spcPts val="22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Monitoring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cardiaque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(ECG)</a:t>
            </a:r>
          </a:p>
          <a:p>
            <a:pPr marL="431801" lvl="1" indent="-215900" algn="l">
              <a:lnSpc>
                <a:spcPts val="22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Suivi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de la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kaliémie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</a:p>
          <a:p>
            <a:pPr marL="431801" lvl="1" indent="-215900" algn="l">
              <a:lnSpc>
                <a:spcPts val="22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Tension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artérielle</a:t>
            </a:r>
            <a:endParaRPr lang="en-US" sz="2000" spc="170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lvl="1" indent="-215900" algn="l">
              <a:lnSpc>
                <a:spcPts val="22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Rougeur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au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niveau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du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trajet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de la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veine</a:t>
            </a:r>
            <a:endParaRPr lang="en-US" sz="2000" spc="170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lvl="1" indent="-215900" algn="l">
              <a:lnSpc>
                <a:spcPts val="2200"/>
              </a:lnSpc>
              <a:spcBef>
                <a:spcPct val="0"/>
              </a:spcBef>
              <a:buFont typeface="Arial"/>
              <a:buChar char="•"/>
            </a:pPr>
            <a:endParaRPr lang="en-US" sz="2000" spc="170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0045753" y="2414843"/>
            <a:ext cx="7593194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200"/>
              </a:lnSpc>
              <a:buFont typeface="Arial"/>
              <a:buChar char="•"/>
            </a:pPr>
            <a:r>
              <a:rPr lang="en-US" sz="2000" spc="17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Confusion avec d’autres ions concentrés</a:t>
            </a:r>
          </a:p>
          <a:p>
            <a:pPr marL="431801" lvl="1" indent="-215900" algn="l">
              <a:lnSpc>
                <a:spcPts val="2200"/>
              </a:lnSpc>
              <a:buFont typeface="Arial"/>
              <a:buChar char="•"/>
            </a:pPr>
            <a:r>
              <a:rPr lang="en-US" sz="2000" spc="17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Veinite par voie périphérique</a:t>
            </a:r>
          </a:p>
          <a:p>
            <a:pPr marL="431801" lvl="1" indent="-215900" algn="l">
              <a:lnSpc>
                <a:spcPts val="2200"/>
              </a:lnSpc>
              <a:buFont typeface="Arial"/>
              <a:buChar char="•"/>
            </a:pPr>
            <a:r>
              <a:rPr lang="en-US" sz="2000" spc="17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Arrêt cardiaque pouvant conduire au décès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090723" y="8760269"/>
            <a:ext cx="5553264" cy="877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3"/>
              </a:lnSpc>
            </a:pPr>
            <a:r>
              <a:rPr lang="en-US" sz="1566" spc="133" dirty="0">
                <a:solidFill>
                  <a:srgbClr val="C84242"/>
                </a:solidFill>
                <a:latin typeface="Balsamiq Sans"/>
                <a:ea typeface="Balsamiq Sans"/>
                <a:cs typeface="Balsamiq Sans"/>
                <a:sym typeface="Balsamiq Sans"/>
              </a:rPr>
              <a:t>Pour RAPPELS, </a:t>
            </a:r>
          </a:p>
          <a:p>
            <a:pPr algn="ctr">
              <a:lnSpc>
                <a:spcPts val="1723"/>
              </a:lnSpc>
            </a:pPr>
            <a:r>
              <a:rPr lang="en-US" sz="1566" spc="133" dirty="0" err="1">
                <a:solidFill>
                  <a:srgbClr val="C84242"/>
                </a:solidFill>
                <a:latin typeface="Balsamiq Sans"/>
                <a:ea typeface="Balsamiq Sans"/>
                <a:cs typeface="Balsamiq Sans"/>
                <a:sym typeface="Balsamiq Sans"/>
              </a:rPr>
              <a:t>consultez</a:t>
            </a:r>
            <a:r>
              <a:rPr lang="en-US" sz="1566" spc="133" dirty="0">
                <a:solidFill>
                  <a:srgbClr val="C84242"/>
                </a:solidFill>
                <a:latin typeface="Balsamiq Sans"/>
                <a:ea typeface="Balsamiq Sans"/>
                <a:cs typeface="Balsamiq Sans"/>
                <a:sym typeface="Balsamiq Sans"/>
              </a:rPr>
              <a:t> la fiche de bon usage de </a:t>
            </a:r>
            <a:r>
              <a:rPr lang="en-US" sz="1566" spc="133" dirty="0" err="1">
                <a:solidFill>
                  <a:srgbClr val="C84242"/>
                </a:solidFill>
                <a:latin typeface="Balsamiq Sans"/>
                <a:ea typeface="Balsamiq Sans"/>
                <a:cs typeface="Balsamiq Sans"/>
                <a:sym typeface="Balsamiq Sans"/>
              </a:rPr>
              <a:t>l’ANSM</a:t>
            </a:r>
            <a:r>
              <a:rPr lang="en-US" sz="1566" spc="133" dirty="0">
                <a:solidFill>
                  <a:srgbClr val="C84242"/>
                </a:solidFill>
                <a:latin typeface="Balsamiq Sans"/>
                <a:ea typeface="Balsamiq Sans"/>
                <a:cs typeface="Balsamiq Sans"/>
                <a:sym typeface="Balsamiq Sans"/>
              </a:rPr>
              <a:t> (2022) </a:t>
            </a:r>
            <a:r>
              <a:rPr lang="en-US" sz="1566" spc="133" dirty="0" err="1">
                <a:solidFill>
                  <a:srgbClr val="C84242"/>
                </a:solidFill>
                <a:latin typeface="Balsamiq Sans"/>
                <a:ea typeface="Balsamiq Sans"/>
                <a:cs typeface="Balsamiq Sans"/>
                <a:sym typeface="Balsamiq Sans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r>
              <a:rPr lang="en-US" sz="1566" spc="133" dirty="0">
                <a:solidFill>
                  <a:srgbClr val="C84242"/>
                </a:solidFill>
                <a:latin typeface="Balsamiq Sans"/>
                <a:ea typeface="Balsamiq Sans"/>
                <a:cs typeface="Balsamiq Sans"/>
                <a:sym typeface="Balsamiq Sans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566" spc="133" dirty="0" err="1">
                <a:solidFill>
                  <a:srgbClr val="C84242"/>
                </a:solidFill>
                <a:latin typeface="Balsamiq Sans"/>
                <a:ea typeface="Balsamiq Sans"/>
                <a:cs typeface="Balsamiq Sans"/>
                <a:sym typeface="Balsamiq Sans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cliquant</a:t>
            </a:r>
            <a:r>
              <a:rPr lang="en-US" sz="1566" spc="133" dirty="0">
                <a:solidFill>
                  <a:srgbClr val="C84242"/>
                </a:solidFill>
                <a:latin typeface="Balsamiq Sans"/>
                <a:ea typeface="Balsamiq Sans"/>
                <a:cs typeface="Balsamiq Sans"/>
                <a:sym typeface="Balsamiq Sans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566" spc="133" dirty="0" err="1">
                <a:solidFill>
                  <a:srgbClr val="C84242"/>
                </a:solidFill>
                <a:latin typeface="Balsamiq Sans"/>
                <a:ea typeface="Balsamiq Sans"/>
                <a:cs typeface="Balsamiq Sans"/>
                <a:sym typeface="Balsamiq Sans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ici</a:t>
            </a:r>
            <a:endParaRPr lang="en-US" sz="1566" spc="133" dirty="0">
              <a:solidFill>
                <a:srgbClr val="C84242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algn="ctr">
              <a:lnSpc>
                <a:spcPts val="1723"/>
              </a:lnSpc>
            </a:pPr>
            <a:endParaRPr lang="en-US" sz="1566" u="sng" spc="133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0014439" y="7966332"/>
            <a:ext cx="7593194" cy="226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>
              <a:lnSpc>
                <a:spcPts val="2200"/>
              </a:lnSpc>
              <a:buFont typeface="Arial"/>
              <a:buChar char="•"/>
            </a:pP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Kayexalate</a:t>
            </a:r>
            <a:r>
              <a:rPr lang="en-US" sz="2000" spc="170" baseline="3000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®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ou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Resikali</a:t>
            </a:r>
            <a:r>
              <a:rPr lang="en-US" sz="2000" spc="170" baseline="3000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®  </a:t>
            </a:r>
          </a:p>
          <a:p>
            <a:pPr marL="215901" lvl="1">
              <a:lnSpc>
                <a:spcPts val="2200"/>
              </a:lnSpc>
            </a:pPr>
            <a:r>
              <a:rPr lang="en-US" sz="2000" spc="170" baseline="3000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  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(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résines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échangeuses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d’ions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) </a:t>
            </a:r>
            <a:endParaRPr lang="en-US" sz="2000" spc="170" baseline="30000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lvl="1" indent="-215900" algn="l">
              <a:lnSpc>
                <a:spcPts val="2200"/>
              </a:lnSpc>
              <a:buFont typeface="Arial"/>
              <a:buChar char="•"/>
            </a:pP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Gluconate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ou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chlorure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de Calcium 10% IV</a:t>
            </a:r>
          </a:p>
          <a:p>
            <a:pPr marL="431801" lvl="1" indent="-215900" algn="l">
              <a:lnSpc>
                <a:spcPts val="2200"/>
              </a:lnSpc>
              <a:buFont typeface="Arial"/>
              <a:buChar char="•"/>
            </a:pP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Bicarbonate de sodium IV</a:t>
            </a:r>
          </a:p>
          <a:p>
            <a:pPr marL="431801" lvl="1" indent="-215900" algn="l">
              <a:lnSpc>
                <a:spcPts val="2200"/>
              </a:lnSpc>
              <a:buFont typeface="Arial"/>
              <a:buChar char="•"/>
            </a:pP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Perfusions IV continues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d’insuline</a:t>
            </a:r>
            <a:endParaRPr lang="en-US" sz="2000" spc="170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lvl="1" indent="-215900" algn="l">
              <a:lnSpc>
                <a:spcPts val="2200"/>
              </a:lnSpc>
              <a:buFont typeface="Arial"/>
              <a:buChar char="•"/>
            </a:pP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Furosémide</a:t>
            </a:r>
            <a:endParaRPr lang="en-US" sz="2000" spc="170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lvl="1" indent="-215900" algn="l">
              <a:lnSpc>
                <a:spcPts val="2200"/>
              </a:lnSpc>
              <a:buFont typeface="Arial"/>
              <a:buChar char="•"/>
            </a:pP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Salbutamol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en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nébulisation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ou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en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inhalation</a:t>
            </a:r>
          </a:p>
          <a:p>
            <a:pPr algn="l">
              <a:lnSpc>
                <a:spcPts val="2200"/>
              </a:lnSpc>
            </a:pPr>
            <a:endParaRPr lang="en-US" sz="2000" spc="170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1" name="Bouton d’action : accueil 51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D946DCFB-51CF-3390-3189-293CB35C6CF4}"/>
              </a:ext>
            </a:extLst>
          </p:cNvPr>
          <p:cNvSpPr/>
          <p:nvPr/>
        </p:nvSpPr>
        <p:spPr>
          <a:xfrm>
            <a:off x="17085645" y="266700"/>
            <a:ext cx="838200" cy="843420"/>
          </a:xfrm>
          <a:prstGeom prst="actionButtonHom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0" name="Picture 2" descr="https://www.omeditpacacorse.fr/wp-content/uploads/2018/05/Logo-omedit-1.png">
            <a:extLst>
              <a:ext uri="{FF2B5EF4-FFF2-40B4-BE49-F238E27FC236}">
                <a16:creationId xmlns:a16="http://schemas.microsoft.com/office/drawing/2014/main" id="{EE59A8C8-29CD-C21E-01CC-E3C14E63C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288"/>
            <a:ext cx="2125001" cy="8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ZoneTexte 52">
            <a:extLst>
              <a:ext uri="{FF2B5EF4-FFF2-40B4-BE49-F238E27FC236}">
                <a16:creationId xmlns:a16="http://schemas.microsoft.com/office/drawing/2014/main" id="{23B8FFE6-BD9F-3B8D-3FE9-CE976D94A33D}"/>
              </a:ext>
            </a:extLst>
          </p:cNvPr>
          <p:cNvSpPr txBox="1"/>
          <p:nvPr/>
        </p:nvSpPr>
        <p:spPr>
          <a:xfrm>
            <a:off x="9893415" y="6145011"/>
            <a:ext cx="7431912" cy="663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1" marR="0" lvl="1" indent="0" algn="l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Prévention</a:t>
            </a:r>
            <a:r>
              <a:rPr kumimoji="0" lang="en-US" sz="2000" b="0" i="0" u="sng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: 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stockage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spécifique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et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réservé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à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certaines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unités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intra-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hospitalières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527230" y="1664055"/>
            <a:ext cx="6426134" cy="642613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61925" cap="sq">
              <a:solidFill>
                <a:srgbClr val="FDD83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7005763" y="6522220"/>
            <a:ext cx="412530" cy="41253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7005763" y="2665392"/>
            <a:ext cx="412530" cy="41253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7705874" y="4920335"/>
            <a:ext cx="412530" cy="41253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5B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43184" y="7239744"/>
            <a:ext cx="7423194" cy="2824522"/>
            <a:chOff x="0" y="0"/>
            <a:chExt cx="3639893" cy="13849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39893" cy="1384977"/>
            </a:xfrm>
            <a:custGeom>
              <a:avLst/>
              <a:gdLst/>
              <a:ahLst/>
              <a:cxnLst/>
              <a:rect l="l" t="t" r="r" b="b"/>
              <a:pathLst>
                <a:path w="3639893" h="1384977">
                  <a:moveTo>
                    <a:pt x="3436693" y="0"/>
                  </a:moveTo>
                  <a:cubicBezTo>
                    <a:pt x="3548917" y="0"/>
                    <a:pt x="3639893" y="310038"/>
                    <a:pt x="3639893" y="692489"/>
                  </a:cubicBezTo>
                  <a:cubicBezTo>
                    <a:pt x="3639893" y="1074940"/>
                    <a:pt x="3548917" y="1384977"/>
                    <a:pt x="3436693" y="1384977"/>
                  </a:cubicBezTo>
                  <a:lnTo>
                    <a:pt x="203200" y="1384977"/>
                  </a:lnTo>
                  <a:cubicBezTo>
                    <a:pt x="90976" y="1384977"/>
                    <a:pt x="0" y="1074940"/>
                    <a:pt x="0" y="692489"/>
                  </a:cubicBezTo>
                  <a:cubicBezTo>
                    <a:pt x="0" y="3100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639893" cy="1432603"/>
            </a:xfrm>
            <a:prstGeom prst="rect">
              <a:avLst/>
            </a:prstGeom>
          </p:spPr>
          <p:txBody>
            <a:bodyPr lIns="64227" tIns="64227" rIns="64227" bIns="6422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8540830" y="6847648"/>
            <a:ext cx="1604709" cy="160470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 rot="1820444">
            <a:off x="7781777" y="6949781"/>
            <a:ext cx="673255" cy="412911"/>
          </a:xfrm>
          <a:custGeom>
            <a:avLst/>
            <a:gdLst/>
            <a:ahLst/>
            <a:cxnLst/>
            <a:rect l="l" t="t" r="r" b="b"/>
            <a:pathLst>
              <a:path w="673255" h="412911">
                <a:moveTo>
                  <a:pt x="0" y="0"/>
                </a:moveTo>
                <a:lnTo>
                  <a:pt x="673254" y="0"/>
                </a:lnTo>
                <a:lnTo>
                  <a:pt x="673254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184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9100348" y="7172544"/>
            <a:ext cx="914091" cy="991618"/>
          </a:xfrm>
          <a:custGeom>
            <a:avLst/>
            <a:gdLst/>
            <a:ahLst/>
            <a:cxnLst/>
            <a:rect l="l" t="t" r="r" b="b"/>
            <a:pathLst>
              <a:path w="914091" h="991618">
                <a:moveTo>
                  <a:pt x="0" y="0"/>
                </a:moveTo>
                <a:lnTo>
                  <a:pt x="914091" y="0"/>
                </a:lnTo>
                <a:lnTo>
                  <a:pt x="914091" y="991618"/>
                </a:lnTo>
                <a:lnTo>
                  <a:pt x="0" y="9916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8669522" y="6948799"/>
            <a:ext cx="1009901" cy="1017533"/>
          </a:xfrm>
          <a:custGeom>
            <a:avLst/>
            <a:gdLst/>
            <a:ahLst/>
            <a:cxnLst/>
            <a:rect l="l" t="t" r="r" b="b"/>
            <a:pathLst>
              <a:path w="1009901" h="1017533">
                <a:moveTo>
                  <a:pt x="0" y="0"/>
                </a:moveTo>
                <a:lnTo>
                  <a:pt x="1009901" y="0"/>
                </a:lnTo>
                <a:lnTo>
                  <a:pt x="1009901" y="1017533"/>
                </a:lnTo>
                <a:lnTo>
                  <a:pt x="0" y="10175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reeform 23"/>
          <p:cNvSpPr/>
          <p:nvPr/>
        </p:nvSpPr>
        <p:spPr>
          <a:xfrm rot="-94679">
            <a:off x="8319117" y="4909852"/>
            <a:ext cx="739433" cy="412911"/>
          </a:xfrm>
          <a:custGeom>
            <a:avLst/>
            <a:gdLst/>
            <a:ahLst/>
            <a:cxnLst/>
            <a:rect l="l" t="t" r="r" b="b"/>
            <a:pathLst>
              <a:path w="739433" h="412911">
                <a:moveTo>
                  <a:pt x="0" y="0"/>
                </a:moveTo>
                <a:lnTo>
                  <a:pt x="739433" y="0"/>
                </a:lnTo>
                <a:lnTo>
                  <a:pt x="739433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3840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9259783" y="4146835"/>
            <a:ext cx="8079832" cy="2801964"/>
            <a:chOff x="0" y="0"/>
            <a:chExt cx="10773109" cy="3735952"/>
          </a:xfrm>
        </p:grpSpPr>
        <p:grpSp>
          <p:nvGrpSpPr>
            <p:cNvPr id="25" name="Group 25"/>
            <p:cNvGrpSpPr/>
            <p:nvPr/>
          </p:nvGrpSpPr>
          <p:grpSpPr>
            <a:xfrm>
              <a:off x="648850" y="116689"/>
              <a:ext cx="10124259" cy="3619263"/>
              <a:chOff x="0" y="0"/>
              <a:chExt cx="3800869" cy="1358751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800869" cy="1358751"/>
              </a:xfrm>
              <a:custGeom>
                <a:avLst/>
                <a:gdLst/>
                <a:ahLst/>
                <a:cxnLst/>
                <a:rect l="l" t="t" r="r" b="b"/>
                <a:pathLst>
                  <a:path w="3800869" h="1358751">
                    <a:moveTo>
                      <a:pt x="3597669" y="0"/>
                    </a:moveTo>
                    <a:cubicBezTo>
                      <a:pt x="3709893" y="0"/>
                      <a:pt x="3800869" y="304167"/>
                      <a:pt x="3800869" y="679375"/>
                    </a:cubicBezTo>
                    <a:cubicBezTo>
                      <a:pt x="3800869" y="1054584"/>
                      <a:pt x="3709893" y="1358751"/>
                      <a:pt x="3597669" y="1358751"/>
                    </a:cubicBezTo>
                    <a:lnTo>
                      <a:pt x="203200" y="1358751"/>
                    </a:lnTo>
                    <a:cubicBezTo>
                      <a:pt x="90976" y="1358751"/>
                      <a:pt x="0" y="1054584"/>
                      <a:pt x="0" y="679375"/>
                    </a:cubicBezTo>
                    <a:cubicBezTo>
                      <a:pt x="0" y="304167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800869" cy="1406376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 rot="-5400000">
              <a:off x="0" y="0"/>
              <a:ext cx="2095919" cy="2095919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755B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55048" y="55048"/>
              <a:ext cx="1985822" cy="1985822"/>
            </a:xfrm>
            <a:custGeom>
              <a:avLst/>
              <a:gdLst/>
              <a:ahLst/>
              <a:cxnLst/>
              <a:rect l="l" t="t" r="r" b="b"/>
              <a:pathLst>
                <a:path w="1985822" h="1985822">
                  <a:moveTo>
                    <a:pt x="0" y="0"/>
                  </a:moveTo>
                  <a:lnTo>
                    <a:pt x="1985823" y="0"/>
                  </a:lnTo>
                  <a:lnTo>
                    <a:pt x="1985823" y="1985823"/>
                  </a:lnTo>
                  <a:lnTo>
                    <a:pt x="0" y="1985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2369718" y="464051"/>
              <a:ext cx="3568576" cy="500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8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4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Surveillance</a:t>
              </a:r>
            </a:p>
          </p:txBody>
        </p:sp>
      </p:grpSp>
      <p:sp>
        <p:nvSpPr>
          <p:cNvPr id="33" name="Freeform 33"/>
          <p:cNvSpPr/>
          <p:nvPr/>
        </p:nvSpPr>
        <p:spPr>
          <a:xfrm rot="-1419521">
            <a:off x="7754782" y="2315138"/>
            <a:ext cx="705221" cy="412911"/>
          </a:xfrm>
          <a:custGeom>
            <a:avLst/>
            <a:gdLst/>
            <a:ahLst/>
            <a:cxnLst/>
            <a:rect l="l" t="t" r="r" b="b"/>
            <a:pathLst>
              <a:path w="705221" h="412911">
                <a:moveTo>
                  <a:pt x="0" y="0"/>
                </a:moveTo>
                <a:lnTo>
                  <a:pt x="705221" y="0"/>
                </a:lnTo>
                <a:lnTo>
                  <a:pt x="705221" y="412912"/>
                </a:lnTo>
                <a:lnTo>
                  <a:pt x="0" y="4129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4997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4" name="Group 34"/>
          <p:cNvGrpSpPr/>
          <p:nvPr/>
        </p:nvGrpSpPr>
        <p:grpSpPr>
          <a:xfrm>
            <a:off x="8589415" y="1110120"/>
            <a:ext cx="8064318" cy="2743066"/>
            <a:chOff x="0" y="0"/>
            <a:chExt cx="10752425" cy="3657421"/>
          </a:xfrm>
        </p:grpSpPr>
        <p:grpSp>
          <p:nvGrpSpPr>
            <p:cNvPr id="35" name="Group 35"/>
            <p:cNvGrpSpPr/>
            <p:nvPr/>
          </p:nvGrpSpPr>
          <p:grpSpPr>
            <a:xfrm>
              <a:off x="1097638" y="389417"/>
              <a:ext cx="9654786" cy="3268004"/>
              <a:chOff x="0" y="0"/>
              <a:chExt cx="3309159" cy="1120102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3309159" cy="1120102"/>
              </a:xfrm>
              <a:custGeom>
                <a:avLst/>
                <a:gdLst/>
                <a:ahLst/>
                <a:cxnLst/>
                <a:rect l="l" t="t" r="r" b="b"/>
                <a:pathLst>
                  <a:path w="3309159" h="1120102">
                    <a:moveTo>
                      <a:pt x="3105959" y="0"/>
                    </a:moveTo>
                    <a:cubicBezTo>
                      <a:pt x="3218183" y="0"/>
                      <a:pt x="3309159" y="250743"/>
                      <a:pt x="3309159" y="560051"/>
                    </a:cubicBezTo>
                    <a:cubicBezTo>
                      <a:pt x="3309159" y="869359"/>
                      <a:pt x="3218183" y="1120102"/>
                      <a:pt x="3105959" y="1120102"/>
                    </a:cubicBezTo>
                    <a:lnTo>
                      <a:pt x="203200" y="1120102"/>
                    </a:lnTo>
                    <a:cubicBezTo>
                      <a:pt x="90976" y="1120102"/>
                      <a:pt x="0" y="869359"/>
                      <a:pt x="0" y="560051"/>
                    </a:cubicBezTo>
                    <a:cubicBezTo>
                      <a:pt x="0" y="250743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47625"/>
                <a:ext cx="3309159" cy="1167727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 rot="-5400000">
              <a:off x="0" y="0"/>
              <a:ext cx="2139612" cy="2139612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C04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1" name="Freeform 41"/>
            <p:cNvSpPr/>
            <p:nvPr/>
          </p:nvSpPr>
          <p:spPr>
            <a:xfrm>
              <a:off x="387062" y="44927"/>
              <a:ext cx="1421153" cy="1704531"/>
            </a:xfrm>
            <a:custGeom>
              <a:avLst/>
              <a:gdLst/>
              <a:ahLst/>
              <a:cxnLst/>
              <a:rect l="l" t="t" r="r" b="b"/>
              <a:pathLst>
                <a:path w="1421153" h="1704531">
                  <a:moveTo>
                    <a:pt x="0" y="0"/>
                  </a:moveTo>
                  <a:lnTo>
                    <a:pt x="1421153" y="0"/>
                  </a:lnTo>
                  <a:lnTo>
                    <a:pt x="1421153" y="1704531"/>
                  </a:lnTo>
                  <a:lnTo>
                    <a:pt x="0" y="1704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2357044" y="826649"/>
              <a:ext cx="3479436" cy="501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94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Risques</a:t>
              </a:r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2198953" y="5332866"/>
            <a:ext cx="5278295" cy="57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par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voie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orale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ou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sous-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cutanée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(hors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cancérologie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)</a:t>
            </a:r>
          </a:p>
        </p:txBody>
      </p:sp>
      <p:sp>
        <p:nvSpPr>
          <p:cNvPr id="44" name="Freeform 44"/>
          <p:cNvSpPr/>
          <p:nvPr/>
        </p:nvSpPr>
        <p:spPr>
          <a:xfrm rot="2700000">
            <a:off x="3972148" y="5939968"/>
            <a:ext cx="1536297" cy="1536297"/>
          </a:xfrm>
          <a:custGeom>
            <a:avLst/>
            <a:gdLst/>
            <a:ahLst/>
            <a:cxnLst/>
            <a:rect l="l" t="t" r="r" b="b"/>
            <a:pathLst>
              <a:path w="1536297" h="1536297">
                <a:moveTo>
                  <a:pt x="0" y="0"/>
                </a:moveTo>
                <a:lnTo>
                  <a:pt x="1536297" y="0"/>
                </a:lnTo>
                <a:lnTo>
                  <a:pt x="1536297" y="1536297"/>
                </a:lnTo>
                <a:lnTo>
                  <a:pt x="0" y="153629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854804" y="3383218"/>
            <a:ext cx="5770986" cy="1054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49" b="0" i="0" u="none" strike="noStrike" kern="1200" cap="none" spc="17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Gothic"/>
                <a:ea typeface="League Gothic"/>
                <a:cs typeface="League Gothic"/>
                <a:sym typeface="League Gothic"/>
              </a:rPr>
              <a:t>METHOTREXATE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299594" y="7461020"/>
            <a:ext cx="2928371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Oswald Bold"/>
                <a:cs typeface="Oswald Bold"/>
                <a:sym typeface="Oswald Bold"/>
              </a:rPr>
              <a:t>Antidotes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625033" y="4358112"/>
            <a:ext cx="6426134" cy="92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4" b="0" i="0" u="none" strike="noStrike" kern="1200" cap="none" spc="28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Erreur de schéma d’administration 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097727" y="2093853"/>
            <a:ext cx="7593194" cy="288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Toxicité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rénale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hépatique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,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hématologique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9492451" y="2415994"/>
            <a:ext cx="7593194" cy="1417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        </a:t>
            </a:r>
            <a:r>
              <a:rPr kumimoji="0" lang="en-US" sz="2000" b="0" i="0" u="sng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sng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Prévention</a:t>
            </a:r>
            <a:r>
              <a:rPr kumimoji="0" lang="en-US" sz="2000" b="0" i="0" u="sng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: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Respecter la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fréquence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d’administration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: </a:t>
            </a:r>
          </a:p>
          <a:p>
            <a:pPr marL="215901" marR="0" lvl="1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 Bold"/>
                <a:cs typeface="Balsamiq Sans Bold"/>
                <a:sym typeface="Balsamiq Sans"/>
              </a:rPr>
              <a:t>  </a:t>
            </a:r>
            <a:r>
              <a:rPr kumimoji="0" lang="en-US" sz="2000" i="0" u="none" strike="noStrike" kern="1200" cap="none" spc="17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lsamiq Sans Bold"/>
                <a:ea typeface="Balsamiq Sans Bold"/>
                <a:cs typeface="Balsamiq Sans Bold"/>
                <a:sym typeface="Balsamiq Sans Bold"/>
              </a:rPr>
              <a:t>1 </a:t>
            </a:r>
            <a:r>
              <a:rPr kumimoji="0" lang="en-US" sz="2000" i="0" u="none" strike="noStrike" kern="1200" cap="none" spc="17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lsamiq Sans Bold"/>
                <a:ea typeface="Balsamiq Sans Bold"/>
                <a:cs typeface="Balsamiq Sans Bold"/>
                <a:sym typeface="Balsamiq Sans Bold"/>
              </a:rPr>
              <a:t>prise</a:t>
            </a:r>
            <a:r>
              <a:rPr kumimoji="0" lang="en-US" sz="2000" i="0" u="none" strike="noStrike" kern="1200" cap="none" spc="17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lsamiq Sans Bold"/>
                <a:ea typeface="Balsamiq Sans Bold"/>
                <a:cs typeface="Balsamiq Sans Bold"/>
                <a:sym typeface="Balsamiq Sans Bold"/>
              </a:rPr>
              <a:t> par </a:t>
            </a:r>
            <a:r>
              <a:rPr kumimoji="0" lang="en-US" sz="2000" i="0" u="none" strike="noStrike" kern="1200" cap="none" spc="17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lsamiq Sans Bold"/>
                <a:ea typeface="Balsamiq Sans Bold"/>
                <a:cs typeface="Balsamiq Sans Bold"/>
                <a:sym typeface="Balsamiq Sans Bold"/>
              </a:rPr>
              <a:t>semaine</a:t>
            </a:r>
            <a:r>
              <a:rPr kumimoji="0" lang="en-US" sz="2000" i="0" u="none" strike="noStrike" kern="1200" cap="none" spc="17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lsamiq Sans Bold"/>
                <a:ea typeface="Balsamiq Sans Bold"/>
                <a:cs typeface="Balsamiq Sans Bold"/>
                <a:sym typeface="Balsamiq Sans Bold"/>
              </a:rPr>
              <a:t> 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Supplémentation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 Bold"/>
                <a:ea typeface="Balsamiq Sans Bold"/>
                <a:cs typeface="Balsamiq Sans Bold"/>
                <a:sym typeface="Balsamiq Sans Bold"/>
              </a:rPr>
              <a:t>systématique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 Bold"/>
                <a:ea typeface="Balsamiq Sans Bold"/>
                <a:cs typeface="Balsamiq Sans Bold"/>
                <a:sym typeface="Balsamiq Sans Bold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 Bold"/>
                <a:ea typeface="Balsamiq Sans Bold"/>
                <a:cs typeface="Balsamiq Sans Bold"/>
                <a:sym typeface="Balsamiq Sans Bold"/>
              </a:rPr>
              <a:t>d’acide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 Bold"/>
                <a:ea typeface="Balsamiq Sans Bold"/>
                <a:cs typeface="Balsamiq Sans Bold"/>
                <a:sym typeface="Balsamiq Sans Bold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 Bold"/>
                <a:ea typeface="Balsamiq Sans Bold"/>
                <a:cs typeface="Balsamiq Sans Bold"/>
                <a:sym typeface="Balsamiq Sans Bold"/>
              </a:rPr>
              <a:t>folique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 Bold"/>
                <a:ea typeface="Balsamiq Sans Bold"/>
                <a:cs typeface="Balsamiq Sans Bold"/>
                <a:sym typeface="Balsamiq Sans Bold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    ≥ 5 mg 48-72h après la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prise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méthotrexate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0663429" y="5061694"/>
            <a:ext cx="6595871" cy="168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Clinique :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fièvre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ulcérations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buccales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troubles digestifs/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respiratoires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éruptions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cutanées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infections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Biologique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: méthotrexatémie, NFS,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bilan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rénal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et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hépatique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9806292" y="8518506"/>
            <a:ext cx="7593194" cy="852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Acide</a:t>
            </a: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folinique</a:t>
            </a:r>
            <a:r>
              <a:rPr kumimoji="0" lang="en-US" sz="200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(folinate de calcium)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voie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IV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Hyperhydratation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alkaline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Hémodialyse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haut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débit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et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hémoperfusion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3" name="Bouton d’action : accueil 51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D946DCFB-51CF-3390-3189-293CB35C6CF4}"/>
              </a:ext>
            </a:extLst>
          </p:cNvPr>
          <p:cNvSpPr/>
          <p:nvPr/>
        </p:nvSpPr>
        <p:spPr>
          <a:xfrm>
            <a:off x="17085645" y="266700"/>
            <a:ext cx="838200" cy="843420"/>
          </a:xfrm>
          <a:prstGeom prst="actionButtonHom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Picture 2" descr="https://www.omeditpacacorse.fr/wp-content/uploads/2018/05/Logo-omedit-1.png">
            <a:extLst>
              <a:ext uri="{FF2B5EF4-FFF2-40B4-BE49-F238E27FC236}">
                <a16:creationId xmlns:a16="http://schemas.microsoft.com/office/drawing/2014/main" id="{8BC9099F-6D40-D143-AC32-76EFB965C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288"/>
            <a:ext cx="2125001" cy="8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2223</Words>
  <Application>Microsoft Office PowerPoint</Application>
  <PresentationFormat>Personnalisé</PresentationFormat>
  <Paragraphs>391</Paragraphs>
  <Slides>20</Slides>
  <Notes>1</Notes>
  <HiddenSlides>16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2" baseType="lpstr">
      <vt:lpstr>Balsamiq Sans</vt:lpstr>
      <vt:lpstr>TT Fors Bold</vt:lpstr>
      <vt:lpstr>Oswald Bold</vt:lpstr>
      <vt:lpstr>Wingdings</vt:lpstr>
      <vt:lpstr>Arial</vt:lpstr>
      <vt:lpstr>Calibri</vt:lpstr>
      <vt:lpstr>Marianne</vt:lpstr>
      <vt:lpstr>Balsamiq Sans Bold</vt:lpstr>
      <vt:lpstr>Arial Rounded MT Bold</vt:lpstr>
      <vt:lpstr>League Gothic</vt:lpstr>
      <vt:lpstr>TT Fors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Pièce NE</dc:title>
  <dc:creator>DHO, Lucile (ARS-PACA/DPRS)</dc:creator>
  <cp:lastModifiedBy>FELKER, Gwendoline (ARS-PACA/DPRS/OMEDIT)</cp:lastModifiedBy>
  <cp:revision>89</cp:revision>
  <dcterms:created xsi:type="dcterms:W3CDTF">2006-08-16T00:00:00Z</dcterms:created>
  <dcterms:modified xsi:type="dcterms:W3CDTF">2024-11-13T14:47:32Z</dcterms:modified>
  <dc:identifier>DAGKo4q0y-U</dc:identifier>
</cp:coreProperties>
</file>